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357" r:id="rId2"/>
    <p:sldId id="358" r:id="rId3"/>
    <p:sldId id="349" r:id="rId4"/>
    <p:sldId id="336" r:id="rId5"/>
    <p:sldId id="334" r:id="rId6"/>
    <p:sldId id="355" r:id="rId7"/>
    <p:sldId id="356" r:id="rId8"/>
    <p:sldId id="341" r:id="rId9"/>
    <p:sldId id="333" r:id="rId10"/>
    <p:sldId id="323" r:id="rId11"/>
    <p:sldId id="351" r:id="rId12"/>
    <p:sldId id="327" r:id="rId13"/>
    <p:sldId id="342" r:id="rId14"/>
    <p:sldId id="352" r:id="rId15"/>
    <p:sldId id="322" r:id="rId16"/>
    <p:sldId id="328" r:id="rId17"/>
    <p:sldId id="331" r:id="rId18"/>
    <p:sldId id="353" r:id="rId19"/>
    <p:sldId id="324" r:id="rId20"/>
    <p:sldId id="325" r:id="rId21"/>
    <p:sldId id="354" r:id="rId22"/>
    <p:sldId id="339" r:id="rId23"/>
    <p:sldId id="335" r:id="rId24"/>
    <p:sldId id="296" r:id="rId25"/>
    <p:sldId id="320" r:id="rId26"/>
    <p:sldId id="293" r:id="rId27"/>
    <p:sldId id="270" r:id="rId28"/>
    <p:sldId id="361" r:id="rId29"/>
    <p:sldId id="360" r:id="rId30"/>
  </p:sldIdLst>
  <p:sldSz cx="9144000" cy="6858000" type="screen4x3"/>
  <p:notesSz cx="6889750" cy="9671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iRgi0KlZYuJuvjvnaOhoQQ==" hashData="HA4PlPYvtq8+nDr2Q2Pj2ji2eJR1f3o1r23MGyMYcIGq99MCsNM/1+eGWHQUnPAKKYKWLJJMP325smx2/ELNsA=="/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66"/>
    <a:srgbClr val="FF8000"/>
    <a:srgbClr val="800000"/>
    <a:srgbClr val="006600"/>
    <a:srgbClr val="CC3300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0" y="66"/>
      </p:cViewPr>
      <p:guideLst>
        <p:guide orient="horz" pos="2208"/>
        <p:guide pos="26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02881F-9468-4336-BAC2-599467AE3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408DB-EF93-4D52-9A91-C998465621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pPr>
              <a:defRPr/>
            </a:pPr>
            <a:fld id="{5AEBD7DD-6F93-4D44-BD38-CAB3B2F37931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E013E2-FBCF-47FD-943C-5A8790B50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208088"/>
            <a:ext cx="4352925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8DBB32-4322-4401-967F-418E04A4E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AE0EC-4880-4509-B700-4F87930310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BD4E2-2972-479D-A7E8-CC94F6724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pPr>
              <a:defRPr/>
            </a:pPr>
            <a:fld id="{335E3AC5-B312-4641-98A3-ADDE145ADF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3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2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1333E-35BA-43A3-8C16-8F717326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9F7B-9B12-4FEF-8035-E80094B03BC6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D133-A6AF-4D9A-878F-3F884030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465AB-3EC4-4FA3-AE36-4661408D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EDAD-EDC6-45C5-8A27-E0C4C4B10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9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hoolsliaisoncommunity.net/" TargetMode="External"/><Relationship Id="rId5" Type="http://schemas.openxmlformats.org/officeDocument/2006/relationships/hyperlink" Target="http://www.dwiller.com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A809C3-86E3-436E-B719-6CDD037DE6D8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7651B-9DA5-4754-8B22-C0CA85E7E2E2}"/>
              </a:ext>
            </a:extLst>
          </p:cNvPr>
          <p:cNvSpPr txBox="1"/>
          <p:nvPr userDrawn="1"/>
        </p:nvSpPr>
        <p:spPr>
          <a:xfrm>
            <a:off x="7620422" y="6626667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4F80B-41B7-4739-84C5-7587AB70CD3F}"/>
              </a:ext>
            </a:extLst>
          </p:cNvPr>
          <p:cNvSpPr txBox="1"/>
          <p:nvPr userDrawn="1"/>
        </p:nvSpPr>
        <p:spPr>
          <a:xfrm>
            <a:off x="1403648" y="62056"/>
            <a:ext cx="695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Coventry and Warwickshire Schools Liaison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EF968-5540-401C-AA9B-A9DCACBEE65A}"/>
              </a:ext>
            </a:extLst>
          </p:cNvPr>
          <p:cNvSpPr txBox="1"/>
          <p:nvPr userDrawn="1"/>
        </p:nvSpPr>
        <p:spPr>
          <a:xfrm>
            <a:off x="2915816" y="6503557"/>
            <a:ext cx="36786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www.schoolsliaisoncommunity.net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8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03" y="764704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47" y="2420888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3811311" y="2420888"/>
            <a:ext cx="532859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STEM Ambassador.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463AD095-EB6C-4324-A038-09BA76738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76475"/>
            <a:ext cx="30972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Using the clothes peg,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the wire and the drawing pins 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make a switch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with the plastic between the pins.</a:t>
            </a:r>
          </a:p>
          <a:p>
            <a:r>
              <a:rPr lang="en-GB" altLang="en-US" b="1">
                <a:solidFill>
                  <a:srgbClr val="0000FF"/>
                </a:solidFill>
              </a:rPr>
              <a:t>See the next slide</a:t>
            </a:r>
            <a:r>
              <a:rPr lang="en-GB" altLang="en-US" b="1">
                <a:solidFill>
                  <a:srgbClr val="008000"/>
                </a:solidFill>
              </a:rPr>
              <a:t>. </a:t>
            </a:r>
          </a:p>
        </p:txBody>
      </p:sp>
      <p:sp>
        <p:nvSpPr>
          <p:cNvPr id="12291" name="TextBox 2">
            <a:extLst>
              <a:ext uri="{FF2B5EF4-FFF2-40B4-BE49-F238E27FC236}">
                <a16:creationId xmlns:a16="http://schemas.microsoft.com/office/drawing/2014/main" id="{FB3CF971-B50A-4681-A73D-47D8FF12E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341438"/>
            <a:ext cx="487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200" b="1"/>
              <a:t>Make a clothes peg switch!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D9E58367-0B1F-4F27-943F-06D78D962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43338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2">
            <a:extLst>
              <a:ext uri="{FF2B5EF4-FFF2-40B4-BE49-F238E27FC236}">
                <a16:creationId xmlns:a16="http://schemas.microsoft.com/office/drawing/2014/main" id="{A0C9A65B-FE04-4151-A9ED-A62D62B47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36838"/>
            <a:ext cx="4332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13">
            <a:extLst>
              <a:ext uri="{FF2B5EF4-FFF2-40B4-BE49-F238E27FC236}">
                <a16:creationId xmlns:a16="http://schemas.microsoft.com/office/drawing/2014/main" id="{48608A15-73DA-4B0E-BBED-E866F4B90D55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3216275"/>
            <a:ext cx="1563687" cy="717550"/>
            <a:chOff x="1309009" y="2136789"/>
            <a:chExt cx="1563132" cy="716147"/>
          </a:xfrm>
        </p:grpSpPr>
        <p:sp>
          <p:nvSpPr>
            <p:cNvPr id="13324" name="Oval 4">
              <a:extLst>
                <a:ext uri="{FF2B5EF4-FFF2-40B4-BE49-F238E27FC236}">
                  <a16:creationId xmlns:a16="http://schemas.microsoft.com/office/drawing/2014/main" id="{4DC73A63-DF2C-4A30-8049-09A5AB8A2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053" y="2564904"/>
              <a:ext cx="792088" cy="28803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cxnSp>
          <p:nvCxnSpPr>
            <p:cNvPr id="13325" name="Straight Connector 6">
              <a:extLst>
                <a:ext uri="{FF2B5EF4-FFF2-40B4-BE49-F238E27FC236}">
                  <a16:creationId xmlns:a16="http://schemas.microsoft.com/office/drawing/2014/main" id="{03978E58-A46D-41A6-B12B-8E9F48B14D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75407" y="2276216"/>
              <a:ext cx="0" cy="432541"/>
            </a:xfrm>
            <a:prstGeom prst="line">
              <a:avLst/>
            </a:prstGeom>
            <a:noFill/>
            <a:ln w="57150" algn="ctr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6" name="Freeform 7">
              <a:extLst>
                <a:ext uri="{FF2B5EF4-FFF2-40B4-BE49-F238E27FC236}">
                  <a16:creationId xmlns:a16="http://schemas.microsoft.com/office/drawing/2014/main" id="{5DB6E814-D172-4A83-9C46-A98827A5D572}"/>
                </a:ext>
              </a:extLst>
            </p:cNvPr>
            <p:cNvSpPr>
              <a:spLocks/>
            </p:cNvSpPr>
            <p:nvPr/>
          </p:nvSpPr>
          <p:spPr bwMode="auto">
            <a:xfrm rot="1615214">
              <a:off x="1309009" y="2136789"/>
              <a:ext cx="1342733" cy="221401"/>
            </a:xfrm>
            <a:custGeom>
              <a:avLst/>
              <a:gdLst>
                <a:gd name="T0" fmla="*/ 1156466 w 1342733"/>
                <a:gd name="T1" fmla="*/ 35134 h 221401"/>
                <a:gd name="T2" fmla="*/ 1308866 w 1342733"/>
                <a:gd name="T3" fmla="*/ 18201 h 221401"/>
                <a:gd name="T4" fmla="*/ 1342733 w 1342733"/>
                <a:gd name="T5" fmla="*/ 69001 h 221401"/>
                <a:gd name="T6" fmla="*/ 1291933 w 1342733"/>
                <a:gd name="T7" fmla="*/ 102868 h 221401"/>
                <a:gd name="T8" fmla="*/ 1156466 w 1342733"/>
                <a:gd name="T9" fmla="*/ 119801 h 221401"/>
                <a:gd name="T10" fmla="*/ 1207266 w 1342733"/>
                <a:gd name="T11" fmla="*/ 136734 h 221401"/>
                <a:gd name="T12" fmla="*/ 1275000 w 1342733"/>
                <a:gd name="T13" fmla="*/ 153668 h 221401"/>
                <a:gd name="T14" fmla="*/ 767000 w 1342733"/>
                <a:gd name="T15" fmla="*/ 187534 h 221401"/>
                <a:gd name="T16" fmla="*/ 428333 w 1342733"/>
                <a:gd name="T17" fmla="*/ 221401 h 221401"/>
                <a:gd name="T18" fmla="*/ 5000 w 1342733"/>
                <a:gd name="T19" fmla="*/ 204468 h 221401"/>
                <a:gd name="T20" fmla="*/ 21933 w 1342733"/>
                <a:gd name="T21" fmla="*/ 153668 h 221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2733" h="221401">
                  <a:moveTo>
                    <a:pt x="1156466" y="35134"/>
                  </a:moveTo>
                  <a:cubicBezTo>
                    <a:pt x="1213138" y="12466"/>
                    <a:pt x="1249622" y="-21295"/>
                    <a:pt x="1308866" y="18201"/>
                  </a:cubicBezTo>
                  <a:cubicBezTo>
                    <a:pt x="1325799" y="29490"/>
                    <a:pt x="1331444" y="52068"/>
                    <a:pt x="1342733" y="69001"/>
                  </a:cubicBezTo>
                  <a:cubicBezTo>
                    <a:pt x="1325800" y="80290"/>
                    <a:pt x="1311567" y="97513"/>
                    <a:pt x="1291933" y="102868"/>
                  </a:cubicBezTo>
                  <a:cubicBezTo>
                    <a:pt x="1248029" y="114842"/>
                    <a:pt x="1198718" y="102900"/>
                    <a:pt x="1156466" y="119801"/>
                  </a:cubicBezTo>
                  <a:cubicBezTo>
                    <a:pt x="1139893" y="126430"/>
                    <a:pt x="1190104" y="131830"/>
                    <a:pt x="1207266" y="136734"/>
                  </a:cubicBezTo>
                  <a:cubicBezTo>
                    <a:pt x="1229643" y="143128"/>
                    <a:pt x="1252422" y="148023"/>
                    <a:pt x="1275000" y="153668"/>
                  </a:cubicBezTo>
                  <a:cubicBezTo>
                    <a:pt x="1042978" y="200071"/>
                    <a:pt x="1262632" y="160743"/>
                    <a:pt x="767000" y="187534"/>
                  </a:cubicBezTo>
                  <a:cubicBezTo>
                    <a:pt x="621041" y="195424"/>
                    <a:pt x="562555" y="204624"/>
                    <a:pt x="428333" y="221401"/>
                  </a:cubicBezTo>
                  <a:cubicBezTo>
                    <a:pt x="287222" y="215757"/>
                    <a:pt x="144302" y="227685"/>
                    <a:pt x="5000" y="204468"/>
                  </a:cubicBezTo>
                  <a:cubicBezTo>
                    <a:pt x="-12606" y="201534"/>
                    <a:pt x="21933" y="153668"/>
                    <a:pt x="21933" y="153668"/>
                  </a:cubicBezTo>
                </a:path>
              </a:pathLst>
            </a:custGeom>
            <a:noFill/>
            <a:ln w="571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16" name="Oval 8">
            <a:extLst>
              <a:ext uri="{FF2B5EF4-FFF2-40B4-BE49-F238E27FC236}">
                <a16:creationId xmlns:a16="http://schemas.microsoft.com/office/drawing/2014/main" id="{717EDA49-450F-498D-8A57-A0C75FB0954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08125" y="4868863"/>
            <a:ext cx="792163" cy="288925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GB" altLang="en-US"/>
          </a:p>
        </p:txBody>
      </p:sp>
      <p:cxnSp>
        <p:nvCxnSpPr>
          <p:cNvPr id="13317" name="Straight Connector 9">
            <a:extLst>
              <a:ext uri="{FF2B5EF4-FFF2-40B4-BE49-F238E27FC236}">
                <a16:creationId xmlns:a16="http://schemas.microsoft.com/office/drawing/2014/main" id="{0F53AAFE-6CDA-4B5E-ABE2-CB943CAD9C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3413" y="5013325"/>
            <a:ext cx="0" cy="431800"/>
          </a:xfrm>
          <a:prstGeom prst="line">
            <a:avLst/>
          </a:prstGeom>
          <a:noFill/>
          <a:ln w="5715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Freeform 10">
            <a:extLst>
              <a:ext uri="{FF2B5EF4-FFF2-40B4-BE49-F238E27FC236}">
                <a16:creationId xmlns:a16="http://schemas.microsoft.com/office/drawing/2014/main" id="{E2E5402F-D00B-43F3-A375-62EAD7D046C1}"/>
              </a:ext>
            </a:extLst>
          </p:cNvPr>
          <p:cNvSpPr>
            <a:spLocks/>
          </p:cNvSpPr>
          <p:nvPr/>
        </p:nvSpPr>
        <p:spPr bwMode="auto">
          <a:xfrm rot="1852788" flipH="1" flipV="1">
            <a:off x="1728788" y="5413375"/>
            <a:ext cx="1343025" cy="222250"/>
          </a:xfrm>
          <a:custGeom>
            <a:avLst/>
            <a:gdLst>
              <a:gd name="T0" fmla="*/ 1160497 w 1342733"/>
              <a:gd name="T1" fmla="*/ 37353 h 221401"/>
              <a:gd name="T2" fmla="*/ 1313428 w 1342733"/>
              <a:gd name="T3" fmla="*/ 19351 h 221401"/>
              <a:gd name="T4" fmla="*/ 1347413 w 1342733"/>
              <a:gd name="T5" fmla="*/ 73361 h 221401"/>
              <a:gd name="T6" fmla="*/ 1296436 w 1342733"/>
              <a:gd name="T7" fmla="*/ 109364 h 221401"/>
              <a:gd name="T8" fmla="*/ 1160497 w 1342733"/>
              <a:gd name="T9" fmla="*/ 127366 h 221401"/>
              <a:gd name="T10" fmla="*/ 1211474 w 1342733"/>
              <a:gd name="T11" fmla="*/ 145368 h 221401"/>
              <a:gd name="T12" fmla="*/ 1279444 w 1342733"/>
              <a:gd name="T13" fmla="*/ 163373 h 221401"/>
              <a:gd name="T14" fmla="*/ 769672 w 1342733"/>
              <a:gd name="T15" fmla="*/ 199377 h 221401"/>
              <a:gd name="T16" fmla="*/ 429821 w 1342733"/>
              <a:gd name="T17" fmla="*/ 235383 h 221401"/>
              <a:gd name="T18" fmla="*/ 5016 w 1342733"/>
              <a:gd name="T19" fmla="*/ 217379 h 221401"/>
              <a:gd name="T20" fmla="*/ 22013 w 1342733"/>
              <a:gd name="T21" fmla="*/ 163373 h 221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42733" h="221401">
                <a:moveTo>
                  <a:pt x="1156466" y="35134"/>
                </a:moveTo>
                <a:cubicBezTo>
                  <a:pt x="1213138" y="12466"/>
                  <a:pt x="1249622" y="-21295"/>
                  <a:pt x="1308866" y="18201"/>
                </a:cubicBezTo>
                <a:cubicBezTo>
                  <a:pt x="1325799" y="29490"/>
                  <a:pt x="1331444" y="52068"/>
                  <a:pt x="1342733" y="69001"/>
                </a:cubicBezTo>
                <a:cubicBezTo>
                  <a:pt x="1325800" y="80290"/>
                  <a:pt x="1311567" y="97513"/>
                  <a:pt x="1291933" y="102868"/>
                </a:cubicBezTo>
                <a:cubicBezTo>
                  <a:pt x="1248029" y="114842"/>
                  <a:pt x="1198718" y="102900"/>
                  <a:pt x="1156466" y="119801"/>
                </a:cubicBezTo>
                <a:cubicBezTo>
                  <a:pt x="1139893" y="126430"/>
                  <a:pt x="1190104" y="131830"/>
                  <a:pt x="1207266" y="136734"/>
                </a:cubicBezTo>
                <a:cubicBezTo>
                  <a:pt x="1229643" y="143128"/>
                  <a:pt x="1252422" y="148023"/>
                  <a:pt x="1275000" y="153668"/>
                </a:cubicBezTo>
                <a:cubicBezTo>
                  <a:pt x="1042978" y="200071"/>
                  <a:pt x="1262632" y="160743"/>
                  <a:pt x="767000" y="187534"/>
                </a:cubicBezTo>
                <a:cubicBezTo>
                  <a:pt x="621041" y="195424"/>
                  <a:pt x="562555" y="204624"/>
                  <a:pt x="428333" y="221401"/>
                </a:cubicBezTo>
                <a:cubicBezTo>
                  <a:pt x="287222" y="215757"/>
                  <a:pt x="144302" y="227685"/>
                  <a:pt x="5000" y="204468"/>
                </a:cubicBezTo>
                <a:cubicBezTo>
                  <a:pt x="-12606" y="201534"/>
                  <a:pt x="21933" y="153668"/>
                  <a:pt x="21933" y="153668"/>
                </a:cubicBezTo>
              </a:path>
            </a:pathLst>
          </a:custGeom>
          <a:noFill/>
          <a:ln w="57150" cmpd="sng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TextBox 21">
            <a:extLst>
              <a:ext uri="{FF2B5EF4-FFF2-40B4-BE49-F238E27FC236}">
                <a16:creationId xmlns:a16="http://schemas.microsoft.com/office/drawing/2014/main" id="{F7F385D9-AD48-4A71-8FE1-FCA874A19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908050"/>
            <a:ext cx="1784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8000"/>
                </a:solidFill>
              </a:rPr>
              <a:t>Cut a short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length of 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bare wire 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and wrap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around 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drawing pin</a:t>
            </a:r>
          </a:p>
        </p:txBody>
      </p:sp>
      <p:sp>
        <p:nvSpPr>
          <p:cNvPr id="13320" name="TextBox 22">
            <a:extLst>
              <a:ext uri="{FF2B5EF4-FFF2-40B4-BE49-F238E27FC236}">
                <a16:creationId xmlns:a16="http://schemas.microsoft.com/office/drawing/2014/main" id="{510955AF-3558-4A5C-B226-A157F4D96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21163"/>
            <a:ext cx="187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Do this twice</a:t>
            </a:r>
          </a:p>
        </p:txBody>
      </p:sp>
      <p:sp>
        <p:nvSpPr>
          <p:cNvPr id="13321" name="TextBox 23">
            <a:extLst>
              <a:ext uri="{FF2B5EF4-FFF2-40B4-BE49-F238E27FC236}">
                <a16:creationId xmlns:a16="http://schemas.microsoft.com/office/drawing/2014/main" id="{A5DF9BE1-253E-4FDA-B851-B07B43BE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765175"/>
            <a:ext cx="2651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00FF"/>
                </a:solidFill>
              </a:rPr>
              <a:t>Push the pins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into the clothes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peg – make sure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the leads go in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opposite directions</a:t>
            </a:r>
          </a:p>
        </p:txBody>
      </p:sp>
      <p:sp>
        <p:nvSpPr>
          <p:cNvPr id="13322" name="TextBox 27">
            <a:extLst>
              <a:ext uri="{FF2B5EF4-FFF2-40B4-BE49-F238E27FC236}">
                <a16:creationId xmlns:a16="http://schemas.microsoft.com/office/drawing/2014/main" id="{523925A1-59CA-41B2-A4CB-E9570BFC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5084763"/>
            <a:ext cx="4092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00FF"/>
                </a:solidFill>
              </a:rPr>
              <a:t>Punch hole in the plastic strip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Push plastic between pins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and close the peg so it 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grips the plastic</a:t>
            </a:r>
          </a:p>
        </p:txBody>
      </p:sp>
    </p:spTree>
    <p:extLst>
      <p:ext uri="{BB962C8B-B14F-4D97-AF65-F5344CB8AC3E}">
        <p14:creationId xmlns:p14="http://schemas.microsoft.com/office/powerpoint/2010/main" val="314655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2">
            <a:extLst>
              <a:ext uri="{FF2B5EF4-FFF2-40B4-BE49-F238E27FC236}">
                <a16:creationId xmlns:a16="http://schemas.microsoft.com/office/drawing/2014/main" id="{A0C9A65B-FE04-4151-A9ED-A62D62B47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36838"/>
            <a:ext cx="4332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13">
            <a:extLst>
              <a:ext uri="{FF2B5EF4-FFF2-40B4-BE49-F238E27FC236}">
                <a16:creationId xmlns:a16="http://schemas.microsoft.com/office/drawing/2014/main" id="{48608A15-73DA-4B0E-BBED-E866F4B90D55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3216275"/>
            <a:ext cx="1563687" cy="717550"/>
            <a:chOff x="1309009" y="2136789"/>
            <a:chExt cx="1563132" cy="716147"/>
          </a:xfrm>
        </p:grpSpPr>
        <p:sp>
          <p:nvSpPr>
            <p:cNvPr id="13324" name="Oval 4">
              <a:extLst>
                <a:ext uri="{FF2B5EF4-FFF2-40B4-BE49-F238E27FC236}">
                  <a16:creationId xmlns:a16="http://schemas.microsoft.com/office/drawing/2014/main" id="{4DC73A63-DF2C-4A30-8049-09A5AB8A2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053" y="2564904"/>
              <a:ext cx="792088" cy="28803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cxnSp>
          <p:nvCxnSpPr>
            <p:cNvPr id="13325" name="Straight Connector 6">
              <a:extLst>
                <a:ext uri="{FF2B5EF4-FFF2-40B4-BE49-F238E27FC236}">
                  <a16:creationId xmlns:a16="http://schemas.microsoft.com/office/drawing/2014/main" id="{03978E58-A46D-41A6-B12B-8E9F48B14D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75407" y="2276216"/>
              <a:ext cx="0" cy="432541"/>
            </a:xfrm>
            <a:prstGeom prst="line">
              <a:avLst/>
            </a:prstGeom>
            <a:noFill/>
            <a:ln w="57150" algn="ctr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6" name="Freeform 7">
              <a:extLst>
                <a:ext uri="{FF2B5EF4-FFF2-40B4-BE49-F238E27FC236}">
                  <a16:creationId xmlns:a16="http://schemas.microsoft.com/office/drawing/2014/main" id="{5DB6E814-D172-4A83-9C46-A98827A5D572}"/>
                </a:ext>
              </a:extLst>
            </p:cNvPr>
            <p:cNvSpPr>
              <a:spLocks/>
            </p:cNvSpPr>
            <p:nvPr/>
          </p:nvSpPr>
          <p:spPr bwMode="auto">
            <a:xfrm rot="1615214">
              <a:off x="1309009" y="2136789"/>
              <a:ext cx="1342733" cy="221401"/>
            </a:xfrm>
            <a:custGeom>
              <a:avLst/>
              <a:gdLst>
                <a:gd name="T0" fmla="*/ 1156466 w 1342733"/>
                <a:gd name="T1" fmla="*/ 35134 h 221401"/>
                <a:gd name="T2" fmla="*/ 1308866 w 1342733"/>
                <a:gd name="T3" fmla="*/ 18201 h 221401"/>
                <a:gd name="T4" fmla="*/ 1342733 w 1342733"/>
                <a:gd name="T5" fmla="*/ 69001 h 221401"/>
                <a:gd name="T6" fmla="*/ 1291933 w 1342733"/>
                <a:gd name="T7" fmla="*/ 102868 h 221401"/>
                <a:gd name="T8" fmla="*/ 1156466 w 1342733"/>
                <a:gd name="T9" fmla="*/ 119801 h 221401"/>
                <a:gd name="T10" fmla="*/ 1207266 w 1342733"/>
                <a:gd name="T11" fmla="*/ 136734 h 221401"/>
                <a:gd name="T12" fmla="*/ 1275000 w 1342733"/>
                <a:gd name="T13" fmla="*/ 153668 h 221401"/>
                <a:gd name="T14" fmla="*/ 767000 w 1342733"/>
                <a:gd name="T15" fmla="*/ 187534 h 221401"/>
                <a:gd name="T16" fmla="*/ 428333 w 1342733"/>
                <a:gd name="T17" fmla="*/ 221401 h 221401"/>
                <a:gd name="T18" fmla="*/ 5000 w 1342733"/>
                <a:gd name="T19" fmla="*/ 204468 h 221401"/>
                <a:gd name="T20" fmla="*/ 21933 w 1342733"/>
                <a:gd name="T21" fmla="*/ 153668 h 221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2733" h="221401">
                  <a:moveTo>
                    <a:pt x="1156466" y="35134"/>
                  </a:moveTo>
                  <a:cubicBezTo>
                    <a:pt x="1213138" y="12466"/>
                    <a:pt x="1249622" y="-21295"/>
                    <a:pt x="1308866" y="18201"/>
                  </a:cubicBezTo>
                  <a:cubicBezTo>
                    <a:pt x="1325799" y="29490"/>
                    <a:pt x="1331444" y="52068"/>
                    <a:pt x="1342733" y="69001"/>
                  </a:cubicBezTo>
                  <a:cubicBezTo>
                    <a:pt x="1325800" y="80290"/>
                    <a:pt x="1311567" y="97513"/>
                    <a:pt x="1291933" y="102868"/>
                  </a:cubicBezTo>
                  <a:cubicBezTo>
                    <a:pt x="1248029" y="114842"/>
                    <a:pt x="1198718" y="102900"/>
                    <a:pt x="1156466" y="119801"/>
                  </a:cubicBezTo>
                  <a:cubicBezTo>
                    <a:pt x="1139893" y="126430"/>
                    <a:pt x="1190104" y="131830"/>
                    <a:pt x="1207266" y="136734"/>
                  </a:cubicBezTo>
                  <a:cubicBezTo>
                    <a:pt x="1229643" y="143128"/>
                    <a:pt x="1252422" y="148023"/>
                    <a:pt x="1275000" y="153668"/>
                  </a:cubicBezTo>
                  <a:cubicBezTo>
                    <a:pt x="1042978" y="200071"/>
                    <a:pt x="1262632" y="160743"/>
                    <a:pt x="767000" y="187534"/>
                  </a:cubicBezTo>
                  <a:cubicBezTo>
                    <a:pt x="621041" y="195424"/>
                    <a:pt x="562555" y="204624"/>
                    <a:pt x="428333" y="221401"/>
                  </a:cubicBezTo>
                  <a:cubicBezTo>
                    <a:pt x="287222" y="215757"/>
                    <a:pt x="144302" y="227685"/>
                    <a:pt x="5000" y="204468"/>
                  </a:cubicBezTo>
                  <a:cubicBezTo>
                    <a:pt x="-12606" y="201534"/>
                    <a:pt x="21933" y="153668"/>
                    <a:pt x="21933" y="153668"/>
                  </a:cubicBezTo>
                </a:path>
              </a:pathLst>
            </a:custGeom>
            <a:noFill/>
            <a:ln w="571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16" name="Oval 8">
            <a:extLst>
              <a:ext uri="{FF2B5EF4-FFF2-40B4-BE49-F238E27FC236}">
                <a16:creationId xmlns:a16="http://schemas.microsoft.com/office/drawing/2014/main" id="{717EDA49-450F-498D-8A57-A0C75FB0954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08125" y="4868863"/>
            <a:ext cx="792163" cy="288925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GB" altLang="en-US"/>
          </a:p>
        </p:txBody>
      </p:sp>
      <p:cxnSp>
        <p:nvCxnSpPr>
          <p:cNvPr id="13317" name="Straight Connector 9">
            <a:extLst>
              <a:ext uri="{FF2B5EF4-FFF2-40B4-BE49-F238E27FC236}">
                <a16:creationId xmlns:a16="http://schemas.microsoft.com/office/drawing/2014/main" id="{0F53AAFE-6CDA-4B5E-ABE2-CB943CAD9C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3413" y="5013325"/>
            <a:ext cx="0" cy="431800"/>
          </a:xfrm>
          <a:prstGeom prst="line">
            <a:avLst/>
          </a:prstGeom>
          <a:noFill/>
          <a:ln w="5715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Freeform 10">
            <a:extLst>
              <a:ext uri="{FF2B5EF4-FFF2-40B4-BE49-F238E27FC236}">
                <a16:creationId xmlns:a16="http://schemas.microsoft.com/office/drawing/2014/main" id="{E2E5402F-D00B-43F3-A375-62EAD7D046C1}"/>
              </a:ext>
            </a:extLst>
          </p:cNvPr>
          <p:cNvSpPr>
            <a:spLocks/>
          </p:cNvSpPr>
          <p:nvPr/>
        </p:nvSpPr>
        <p:spPr bwMode="auto">
          <a:xfrm rot="1852788" flipH="1" flipV="1">
            <a:off x="1728788" y="5413375"/>
            <a:ext cx="1343025" cy="222250"/>
          </a:xfrm>
          <a:custGeom>
            <a:avLst/>
            <a:gdLst>
              <a:gd name="T0" fmla="*/ 1160497 w 1342733"/>
              <a:gd name="T1" fmla="*/ 37353 h 221401"/>
              <a:gd name="T2" fmla="*/ 1313428 w 1342733"/>
              <a:gd name="T3" fmla="*/ 19351 h 221401"/>
              <a:gd name="T4" fmla="*/ 1347413 w 1342733"/>
              <a:gd name="T5" fmla="*/ 73361 h 221401"/>
              <a:gd name="T6" fmla="*/ 1296436 w 1342733"/>
              <a:gd name="T7" fmla="*/ 109364 h 221401"/>
              <a:gd name="T8" fmla="*/ 1160497 w 1342733"/>
              <a:gd name="T9" fmla="*/ 127366 h 221401"/>
              <a:gd name="T10" fmla="*/ 1211474 w 1342733"/>
              <a:gd name="T11" fmla="*/ 145368 h 221401"/>
              <a:gd name="T12" fmla="*/ 1279444 w 1342733"/>
              <a:gd name="T13" fmla="*/ 163373 h 221401"/>
              <a:gd name="T14" fmla="*/ 769672 w 1342733"/>
              <a:gd name="T15" fmla="*/ 199377 h 221401"/>
              <a:gd name="T16" fmla="*/ 429821 w 1342733"/>
              <a:gd name="T17" fmla="*/ 235383 h 221401"/>
              <a:gd name="T18" fmla="*/ 5016 w 1342733"/>
              <a:gd name="T19" fmla="*/ 217379 h 221401"/>
              <a:gd name="T20" fmla="*/ 22013 w 1342733"/>
              <a:gd name="T21" fmla="*/ 163373 h 221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42733" h="221401">
                <a:moveTo>
                  <a:pt x="1156466" y="35134"/>
                </a:moveTo>
                <a:cubicBezTo>
                  <a:pt x="1213138" y="12466"/>
                  <a:pt x="1249622" y="-21295"/>
                  <a:pt x="1308866" y="18201"/>
                </a:cubicBezTo>
                <a:cubicBezTo>
                  <a:pt x="1325799" y="29490"/>
                  <a:pt x="1331444" y="52068"/>
                  <a:pt x="1342733" y="69001"/>
                </a:cubicBezTo>
                <a:cubicBezTo>
                  <a:pt x="1325800" y="80290"/>
                  <a:pt x="1311567" y="97513"/>
                  <a:pt x="1291933" y="102868"/>
                </a:cubicBezTo>
                <a:cubicBezTo>
                  <a:pt x="1248029" y="114842"/>
                  <a:pt x="1198718" y="102900"/>
                  <a:pt x="1156466" y="119801"/>
                </a:cubicBezTo>
                <a:cubicBezTo>
                  <a:pt x="1139893" y="126430"/>
                  <a:pt x="1190104" y="131830"/>
                  <a:pt x="1207266" y="136734"/>
                </a:cubicBezTo>
                <a:cubicBezTo>
                  <a:pt x="1229643" y="143128"/>
                  <a:pt x="1252422" y="148023"/>
                  <a:pt x="1275000" y="153668"/>
                </a:cubicBezTo>
                <a:cubicBezTo>
                  <a:pt x="1042978" y="200071"/>
                  <a:pt x="1262632" y="160743"/>
                  <a:pt x="767000" y="187534"/>
                </a:cubicBezTo>
                <a:cubicBezTo>
                  <a:pt x="621041" y="195424"/>
                  <a:pt x="562555" y="204624"/>
                  <a:pt x="428333" y="221401"/>
                </a:cubicBezTo>
                <a:cubicBezTo>
                  <a:pt x="287222" y="215757"/>
                  <a:pt x="144302" y="227685"/>
                  <a:pt x="5000" y="204468"/>
                </a:cubicBezTo>
                <a:cubicBezTo>
                  <a:pt x="-12606" y="201534"/>
                  <a:pt x="21933" y="153668"/>
                  <a:pt x="21933" y="153668"/>
                </a:cubicBezTo>
              </a:path>
            </a:pathLst>
          </a:custGeom>
          <a:noFill/>
          <a:ln w="57150" cmpd="sng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TextBox 21">
            <a:extLst>
              <a:ext uri="{FF2B5EF4-FFF2-40B4-BE49-F238E27FC236}">
                <a16:creationId xmlns:a16="http://schemas.microsoft.com/office/drawing/2014/main" id="{F7F385D9-AD48-4A71-8FE1-FCA874A19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908050"/>
            <a:ext cx="1784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8000"/>
                </a:solidFill>
              </a:rPr>
              <a:t>Cut a short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length of 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bare wire 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and wrap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around </a:t>
            </a:r>
          </a:p>
          <a:p>
            <a:pPr algn="ctr"/>
            <a:r>
              <a:rPr lang="en-GB" altLang="en-US" b="1">
                <a:solidFill>
                  <a:srgbClr val="008000"/>
                </a:solidFill>
              </a:rPr>
              <a:t>drawing pin</a:t>
            </a:r>
          </a:p>
        </p:txBody>
      </p:sp>
      <p:sp>
        <p:nvSpPr>
          <p:cNvPr id="13320" name="TextBox 22">
            <a:extLst>
              <a:ext uri="{FF2B5EF4-FFF2-40B4-BE49-F238E27FC236}">
                <a16:creationId xmlns:a16="http://schemas.microsoft.com/office/drawing/2014/main" id="{510955AF-3558-4A5C-B226-A157F4D96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21163"/>
            <a:ext cx="187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Do this twice</a:t>
            </a:r>
          </a:p>
        </p:txBody>
      </p:sp>
      <p:sp>
        <p:nvSpPr>
          <p:cNvPr id="13321" name="TextBox 23">
            <a:extLst>
              <a:ext uri="{FF2B5EF4-FFF2-40B4-BE49-F238E27FC236}">
                <a16:creationId xmlns:a16="http://schemas.microsoft.com/office/drawing/2014/main" id="{A5DF9BE1-253E-4FDA-B851-B07B43BE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765175"/>
            <a:ext cx="2651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00FF"/>
                </a:solidFill>
              </a:rPr>
              <a:t>Push the pins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into the clothes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peg – make sure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the leads go in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opposite directions</a:t>
            </a:r>
          </a:p>
        </p:txBody>
      </p:sp>
      <p:sp>
        <p:nvSpPr>
          <p:cNvPr id="13322" name="TextBox 27">
            <a:extLst>
              <a:ext uri="{FF2B5EF4-FFF2-40B4-BE49-F238E27FC236}">
                <a16:creationId xmlns:a16="http://schemas.microsoft.com/office/drawing/2014/main" id="{523925A1-59CA-41B2-A4CB-E9570BFC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5084763"/>
            <a:ext cx="4092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00FF"/>
                </a:solidFill>
              </a:rPr>
              <a:t>Punch hole in the plastic strip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Push plastic between pins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and close the peg so it </a:t>
            </a:r>
          </a:p>
          <a:p>
            <a:pPr algn="ctr"/>
            <a:r>
              <a:rPr lang="en-GB" altLang="en-US" b="1">
                <a:solidFill>
                  <a:srgbClr val="0000FF"/>
                </a:solidFill>
              </a:rPr>
              <a:t>grips the plastic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DFE66B-A630-4E2D-9167-11A72B564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412875"/>
            <a:ext cx="3167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When you pull out the plastic the pins touch and act as an electric switch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D314BA-8805-41EC-BE5C-F6E5529A60A8}"/>
              </a:ext>
            </a:extLst>
          </p:cNvPr>
          <p:cNvCxnSpPr/>
          <p:nvPr/>
        </p:nvCxnSpPr>
        <p:spPr bwMode="auto">
          <a:xfrm>
            <a:off x="993775" y="971550"/>
            <a:ext cx="0" cy="461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4881EE-2112-4F1F-8EDC-DD7A0C740A15}"/>
              </a:ext>
            </a:extLst>
          </p:cNvPr>
          <p:cNvCxnSpPr>
            <a:cxnSpLocks/>
          </p:cNvCxnSpPr>
          <p:nvPr/>
        </p:nvCxnSpPr>
        <p:spPr bwMode="auto">
          <a:xfrm>
            <a:off x="890588" y="1433513"/>
            <a:ext cx="207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E458D7-E129-4C2A-855F-2C30E92435A5}"/>
              </a:ext>
            </a:extLst>
          </p:cNvPr>
          <p:cNvCxnSpPr>
            <a:cxnSpLocks/>
          </p:cNvCxnSpPr>
          <p:nvPr/>
        </p:nvCxnSpPr>
        <p:spPr bwMode="auto">
          <a:xfrm>
            <a:off x="773113" y="1574800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E32709-70A2-4655-B55D-98DE048CF30D}"/>
              </a:ext>
            </a:extLst>
          </p:cNvPr>
          <p:cNvCxnSpPr>
            <a:cxnSpLocks/>
          </p:cNvCxnSpPr>
          <p:nvPr/>
        </p:nvCxnSpPr>
        <p:spPr bwMode="auto">
          <a:xfrm>
            <a:off x="893763" y="1690688"/>
            <a:ext cx="207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4F6520-1108-4E1F-AA04-7A0A9274AB0D}"/>
              </a:ext>
            </a:extLst>
          </p:cNvPr>
          <p:cNvCxnSpPr>
            <a:cxnSpLocks/>
          </p:cNvCxnSpPr>
          <p:nvPr/>
        </p:nvCxnSpPr>
        <p:spPr bwMode="auto">
          <a:xfrm>
            <a:off x="776288" y="1830388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E3C389-6AEC-4776-846F-793E6C6EA2E0}"/>
              </a:ext>
            </a:extLst>
          </p:cNvPr>
          <p:cNvCxnSpPr/>
          <p:nvPr/>
        </p:nvCxnSpPr>
        <p:spPr bwMode="auto">
          <a:xfrm>
            <a:off x="993775" y="1830388"/>
            <a:ext cx="0" cy="463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8AA92E-4FA8-4D4B-A384-0E413CF19864}"/>
              </a:ext>
            </a:extLst>
          </p:cNvPr>
          <p:cNvCxnSpPr>
            <a:cxnSpLocks/>
          </p:cNvCxnSpPr>
          <p:nvPr/>
        </p:nvCxnSpPr>
        <p:spPr bwMode="auto">
          <a:xfrm flipH="1">
            <a:off x="993775" y="2197100"/>
            <a:ext cx="220663" cy="303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CD6DCA1-9FBC-4316-B9E3-1AD1D093B97B}"/>
              </a:ext>
            </a:extLst>
          </p:cNvPr>
          <p:cNvSpPr/>
          <p:nvPr/>
        </p:nvSpPr>
        <p:spPr bwMode="auto">
          <a:xfrm rot="18174126">
            <a:off x="1070769" y="2139156"/>
            <a:ext cx="120650" cy="11588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4346" name="Picture 22">
            <a:extLst>
              <a:ext uri="{FF2B5EF4-FFF2-40B4-BE49-F238E27FC236}">
                <a16:creationId xmlns:a16="http://schemas.microsoft.com/office/drawing/2014/main" id="{88316DFC-3F37-4917-AC3B-98635032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143125"/>
            <a:ext cx="5286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D54152-E13C-442B-9A06-242397EBA066}"/>
              </a:ext>
            </a:extLst>
          </p:cNvPr>
          <p:cNvCxnSpPr>
            <a:cxnSpLocks/>
          </p:cNvCxnSpPr>
          <p:nvPr/>
        </p:nvCxnSpPr>
        <p:spPr bwMode="auto">
          <a:xfrm flipH="1">
            <a:off x="993775" y="2500313"/>
            <a:ext cx="3175" cy="1060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2C73A4-78AE-47CB-A98A-98CDDE8B24EB}"/>
              </a:ext>
            </a:extLst>
          </p:cNvPr>
          <p:cNvCxnSpPr>
            <a:cxnSpLocks/>
          </p:cNvCxnSpPr>
          <p:nvPr/>
        </p:nvCxnSpPr>
        <p:spPr bwMode="auto">
          <a:xfrm>
            <a:off x="993775" y="3565525"/>
            <a:ext cx="160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826A15-1E36-4F67-B23D-966810C8769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8550" y="3560763"/>
            <a:ext cx="901700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7954E9-E514-4500-AAC5-94E28BA9FD33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0725" y="2500313"/>
            <a:ext cx="3175" cy="1060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F393B0-4310-474E-A2A8-B78E4524B0C4}"/>
              </a:ext>
            </a:extLst>
          </p:cNvPr>
          <p:cNvCxnSpPr>
            <a:cxnSpLocks/>
          </p:cNvCxnSpPr>
          <p:nvPr/>
        </p:nvCxnSpPr>
        <p:spPr bwMode="auto">
          <a:xfrm>
            <a:off x="1990725" y="2500313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AA5DC7-05E8-4E8A-BBDC-BD87D476BF4A}"/>
              </a:ext>
            </a:extLst>
          </p:cNvPr>
          <p:cNvCxnSpPr>
            <a:cxnSpLocks/>
          </p:cNvCxnSpPr>
          <p:nvPr/>
        </p:nvCxnSpPr>
        <p:spPr bwMode="auto">
          <a:xfrm>
            <a:off x="2092325" y="2197100"/>
            <a:ext cx="349250" cy="6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F9C10CA-F55E-44C4-9988-75C9B80616D2}"/>
              </a:ext>
            </a:extLst>
          </p:cNvPr>
          <p:cNvSpPr/>
          <p:nvPr/>
        </p:nvSpPr>
        <p:spPr bwMode="auto">
          <a:xfrm>
            <a:off x="2216150" y="2114550"/>
            <a:ext cx="338138" cy="438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F63384-46FC-468B-9442-2707A638CA5E}"/>
              </a:ext>
            </a:extLst>
          </p:cNvPr>
          <p:cNvCxnSpPr>
            <a:cxnSpLocks/>
          </p:cNvCxnSpPr>
          <p:nvPr/>
        </p:nvCxnSpPr>
        <p:spPr bwMode="auto">
          <a:xfrm>
            <a:off x="2092325" y="971550"/>
            <a:ext cx="0" cy="1225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8452BE-D9DE-4181-8B10-2795B3EBFC3D}"/>
              </a:ext>
            </a:extLst>
          </p:cNvPr>
          <p:cNvCxnSpPr>
            <a:cxnSpLocks/>
          </p:cNvCxnSpPr>
          <p:nvPr/>
        </p:nvCxnSpPr>
        <p:spPr bwMode="auto">
          <a:xfrm>
            <a:off x="993775" y="971550"/>
            <a:ext cx="1098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C6C6F0E-A7AB-4FC3-99EC-7608076543D0}"/>
              </a:ext>
            </a:extLst>
          </p:cNvPr>
          <p:cNvSpPr txBox="1"/>
          <p:nvPr/>
        </p:nvSpPr>
        <p:spPr bwMode="auto">
          <a:xfrm>
            <a:off x="1130300" y="1239838"/>
            <a:ext cx="836613" cy="349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Battery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0584FD-34E6-4E84-9522-B0586CD1ECFA}"/>
              </a:ext>
            </a:extLst>
          </p:cNvPr>
          <p:cNvSpPr txBox="1"/>
          <p:nvPr/>
        </p:nvSpPr>
        <p:spPr bwMode="auto">
          <a:xfrm>
            <a:off x="752475" y="300038"/>
            <a:ext cx="1471613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</a:rPr>
              <a:t>Circuit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DCD954-933D-4E53-9072-CC74144F31BB}"/>
              </a:ext>
            </a:extLst>
          </p:cNvPr>
          <p:cNvSpPr txBox="1"/>
          <p:nvPr/>
        </p:nvSpPr>
        <p:spPr bwMode="auto">
          <a:xfrm>
            <a:off x="1181100" y="2154238"/>
            <a:ext cx="769938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Switch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FB319E-3630-49AB-A47D-DFD9341A827E}"/>
              </a:ext>
            </a:extLst>
          </p:cNvPr>
          <p:cNvSpPr txBox="1"/>
          <p:nvPr/>
        </p:nvSpPr>
        <p:spPr bwMode="auto">
          <a:xfrm>
            <a:off x="2141538" y="2563813"/>
            <a:ext cx="766762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Buzzer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8B6463-AC67-4AC8-9178-94A45567FED3}"/>
              </a:ext>
            </a:extLst>
          </p:cNvPr>
          <p:cNvSpPr txBox="1"/>
          <p:nvPr/>
        </p:nvSpPr>
        <p:spPr bwMode="auto">
          <a:xfrm>
            <a:off x="488950" y="1655763"/>
            <a:ext cx="373063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736C7D-053F-4963-8DC1-F8CC07AA899B}"/>
              </a:ext>
            </a:extLst>
          </p:cNvPr>
          <p:cNvSpPr txBox="1"/>
          <p:nvPr/>
        </p:nvSpPr>
        <p:spPr bwMode="auto">
          <a:xfrm>
            <a:off x="514350" y="1057275"/>
            <a:ext cx="300038" cy="54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-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BB96BD0-2797-4ACC-B2F4-E1833A352858}"/>
              </a:ext>
            </a:extLst>
          </p:cNvPr>
          <p:cNvCxnSpPr/>
          <p:nvPr/>
        </p:nvCxnSpPr>
        <p:spPr bwMode="auto">
          <a:xfrm>
            <a:off x="3563938" y="1004888"/>
            <a:ext cx="0" cy="461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CB8123-C728-453E-BD4A-078551A9B633}"/>
              </a:ext>
            </a:extLst>
          </p:cNvPr>
          <p:cNvCxnSpPr>
            <a:cxnSpLocks/>
          </p:cNvCxnSpPr>
          <p:nvPr/>
        </p:nvCxnSpPr>
        <p:spPr bwMode="auto">
          <a:xfrm>
            <a:off x="3460750" y="1466850"/>
            <a:ext cx="207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04D99C-B00C-4344-9199-3FAEB8D109D7}"/>
              </a:ext>
            </a:extLst>
          </p:cNvPr>
          <p:cNvCxnSpPr>
            <a:cxnSpLocks/>
          </p:cNvCxnSpPr>
          <p:nvPr/>
        </p:nvCxnSpPr>
        <p:spPr bwMode="auto">
          <a:xfrm>
            <a:off x="3343275" y="1608138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8951C06-D7DA-4886-B464-481118F4F48A}"/>
              </a:ext>
            </a:extLst>
          </p:cNvPr>
          <p:cNvCxnSpPr>
            <a:cxnSpLocks/>
          </p:cNvCxnSpPr>
          <p:nvPr/>
        </p:nvCxnSpPr>
        <p:spPr bwMode="auto">
          <a:xfrm>
            <a:off x="3463925" y="1724025"/>
            <a:ext cx="207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C7C88BF-8293-483D-AC1B-242348A614D4}"/>
              </a:ext>
            </a:extLst>
          </p:cNvPr>
          <p:cNvCxnSpPr>
            <a:cxnSpLocks/>
          </p:cNvCxnSpPr>
          <p:nvPr/>
        </p:nvCxnSpPr>
        <p:spPr bwMode="auto">
          <a:xfrm>
            <a:off x="3346450" y="1863725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FB5E8C-D222-43C9-9E28-F443E67E0293}"/>
              </a:ext>
            </a:extLst>
          </p:cNvPr>
          <p:cNvCxnSpPr/>
          <p:nvPr/>
        </p:nvCxnSpPr>
        <p:spPr bwMode="auto">
          <a:xfrm>
            <a:off x="3563938" y="1863725"/>
            <a:ext cx="0" cy="463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564D11-5000-4B9F-BBB0-9A8980D475E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63938" y="2230438"/>
            <a:ext cx="220662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00E7FDE9-2842-4EE0-9F74-97BFD43AE54B}"/>
              </a:ext>
            </a:extLst>
          </p:cNvPr>
          <p:cNvSpPr/>
          <p:nvPr/>
        </p:nvSpPr>
        <p:spPr bwMode="auto">
          <a:xfrm rot="18174126">
            <a:off x="3640932" y="2172494"/>
            <a:ext cx="120650" cy="115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4370" name="Picture 53">
            <a:extLst>
              <a:ext uri="{FF2B5EF4-FFF2-40B4-BE49-F238E27FC236}">
                <a16:creationId xmlns:a16="http://schemas.microsoft.com/office/drawing/2014/main" id="{2CE2C3DC-0B91-417B-905D-ECAADC76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119313"/>
            <a:ext cx="5286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FD69758-B803-47CA-8AAC-13B86019260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63938" y="2533650"/>
            <a:ext cx="3175" cy="1060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F6C0ABE-E359-414E-BED3-775387B681F9}"/>
              </a:ext>
            </a:extLst>
          </p:cNvPr>
          <p:cNvCxnSpPr>
            <a:cxnSpLocks/>
          </p:cNvCxnSpPr>
          <p:nvPr/>
        </p:nvCxnSpPr>
        <p:spPr bwMode="auto">
          <a:xfrm>
            <a:off x="3563938" y="3598863"/>
            <a:ext cx="160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D3D330F-A10C-42B6-9123-0012846E4794}"/>
              </a:ext>
            </a:extLst>
          </p:cNvPr>
          <p:cNvCxnSpPr>
            <a:cxnSpLocks/>
          </p:cNvCxnSpPr>
          <p:nvPr/>
        </p:nvCxnSpPr>
        <p:spPr bwMode="auto">
          <a:xfrm flipV="1">
            <a:off x="3643313" y="3594100"/>
            <a:ext cx="925512" cy="4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1E4ADC9-66F9-4A5D-B3B0-442A6762A1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559300" y="2533650"/>
            <a:ext cx="3175" cy="1060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8B9C7E2-350B-4232-AA82-502607081855}"/>
              </a:ext>
            </a:extLst>
          </p:cNvPr>
          <p:cNvCxnSpPr>
            <a:cxnSpLocks/>
          </p:cNvCxnSpPr>
          <p:nvPr/>
        </p:nvCxnSpPr>
        <p:spPr bwMode="auto">
          <a:xfrm>
            <a:off x="4559300" y="2533650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E4C96FA-32A7-458A-98FB-10250FF41043}"/>
              </a:ext>
            </a:extLst>
          </p:cNvPr>
          <p:cNvCxnSpPr>
            <a:cxnSpLocks/>
          </p:cNvCxnSpPr>
          <p:nvPr/>
        </p:nvCxnSpPr>
        <p:spPr bwMode="auto">
          <a:xfrm>
            <a:off x="4660900" y="2230438"/>
            <a:ext cx="349250" cy="6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BAA05A9-856B-40FE-8A21-6C3BD80C5405}"/>
              </a:ext>
            </a:extLst>
          </p:cNvPr>
          <p:cNvSpPr/>
          <p:nvPr/>
        </p:nvSpPr>
        <p:spPr bwMode="auto">
          <a:xfrm>
            <a:off x="4784725" y="2147888"/>
            <a:ext cx="339725" cy="438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554EFEA-9A05-4BBD-BA29-D036CEDCFFF3}"/>
              </a:ext>
            </a:extLst>
          </p:cNvPr>
          <p:cNvCxnSpPr>
            <a:cxnSpLocks/>
          </p:cNvCxnSpPr>
          <p:nvPr/>
        </p:nvCxnSpPr>
        <p:spPr bwMode="auto">
          <a:xfrm>
            <a:off x="4652963" y="1862138"/>
            <a:ext cx="7937" cy="36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D6793E-D301-4528-87A2-41E31E5CD7EF}"/>
              </a:ext>
            </a:extLst>
          </p:cNvPr>
          <p:cNvCxnSpPr>
            <a:cxnSpLocks/>
          </p:cNvCxnSpPr>
          <p:nvPr/>
        </p:nvCxnSpPr>
        <p:spPr bwMode="auto">
          <a:xfrm>
            <a:off x="3563938" y="1004888"/>
            <a:ext cx="1096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CEF3E65-7FA7-4271-9C49-5216E539B7B8}"/>
              </a:ext>
            </a:extLst>
          </p:cNvPr>
          <p:cNvSpPr txBox="1"/>
          <p:nvPr/>
        </p:nvSpPr>
        <p:spPr bwMode="auto">
          <a:xfrm>
            <a:off x="3597275" y="1203325"/>
            <a:ext cx="835025" cy="347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Battery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9C5FF7-1C0E-4B5D-AFC7-36052FBBBE16}"/>
              </a:ext>
            </a:extLst>
          </p:cNvPr>
          <p:cNvSpPr txBox="1"/>
          <p:nvPr/>
        </p:nvSpPr>
        <p:spPr bwMode="auto">
          <a:xfrm>
            <a:off x="3336925" y="333375"/>
            <a:ext cx="1470025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</a:rPr>
              <a:t>Circuit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693CDD-4FAB-4E19-B002-C8F6B97C02D5}"/>
              </a:ext>
            </a:extLst>
          </p:cNvPr>
          <p:cNvSpPr txBox="1"/>
          <p:nvPr/>
        </p:nvSpPr>
        <p:spPr bwMode="auto">
          <a:xfrm>
            <a:off x="3716338" y="2290763"/>
            <a:ext cx="768350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Switch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D97B9A-A6F9-4651-8DDB-B96D1B19FE2B}"/>
              </a:ext>
            </a:extLst>
          </p:cNvPr>
          <p:cNvSpPr txBox="1"/>
          <p:nvPr/>
        </p:nvSpPr>
        <p:spPr bwMode="auto">
          <a:xfrm>
            <a:off x="4710113" y="2597150"/>
            <a:ext cx="766762" cy="347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Buzzer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3077C3-2829-4143-8326-16A5E5B12EB2}"/>
              </a:ext>
            </a:extLst>
          </p:cNvPr>
          <p:cNvSpPr txBox="1"/>
          <p:nvPr/>
        </p:nvSpPr>
        <p:spPr bwMode="auto">
          <a:xfrm>
            <a:off x="3059113" y="1689100"/>
            <a:ext cx="373062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A03D1C4-D4A3-4EAC-8CD9-8DDDF5756777}"/>
              </a:ext>
            </a:extLst>
          </p:cNvPr>
          <p:cNvSpPr txBox="1"/>
          <p:nvPr/>
        </p:nvSpPr>
        <p:spPr bwMode="auto">
          <a:xfrm>
            <a:off x="3084513" y="1089025"/>
            <a:ext cx="298450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-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E2EED55-4C64-4F5E-BD35-603FC67B3FD1}"/>
              </a:ext>
            </a:extLst>
          </p:cNvPr>
          <p:cNvCxnSpPr>
            <a:cxnSpLocks/>
          </p:cNvCxnSpPr>
          <p:nvPr/>
        </p:nvCxnSpPr>
        <p:spPr bwMode="auto">
          <a:xfrm>
            <a:off x="4656138" y="1012825"/>
            <a:ext cx="7937" cy="36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87" name="Group 127">
            <a:extLst>
              <a:ext uri="{FF2B5EF4-FFF2-40B4-BE49-F238E27FC236}">
                <a16:creationId xmlns:a16="http://schemas.microsoft.com/office/drawing/2014/main" id="{2B37F4DB-76C9-4E48-A92D-DF71383C05E9}"/>
              </a:ext>
            </a:extLst>
          </p:cNvPr>
          <p:cNvGrpSpPr>
            <a:grpSpLocks/>
          </p:cNvGrpSpPr>
          <p:nvPr/>
        </p:nvGrpSpPr>
        <p:grpSpPr bwMode="auto">
          <a:xfrm>
            <a:off x="4611688" y="1338263"/>
            <a:ext cx="528637" cy="582612"/>
            <a:chOff x="5566827" y="1565989"/>
            <a:chExt cx="571862" cy="63030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728168D-A566-42CB-8C94-1EA8B44CA6A5}"/>
                </a:ext>
              </a:extLst>
            </p:cNvPr>
            <p:cNvSpPr/>
            <p:nvPr/>
          </p:nvSpPr>
          <p:spPr>
            <a:xfrm>
              <a:off x="5566827" y="1565989"/>
              <a:ext cx="133950" cy="6303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1DAB91-9509-4F35-80C1-AAD183CCD4C5}"/>
                </a:ext>
              </a:extLst>
            </p:cNvPr>
            <p:cNvSpPr/>
            <p:nvPr/>
          </p:nvSpPr>
          <p:spPr>
            <a:xfrm>
              <a:off x="5589151" y="1804715"/>
              <a:ext cx="214664" cy="1717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E73C6CC-E4B1-465C-878D-1AC98830C355}"/>
                </a:ext>
              </a:extLst>
            </p:cNvPr>
            <p:cNvSpPr/>
            <p:nvPr/>
          </p:nvSpPr>
          <p:spPr>
            <a:xfrm>
              <a:off x="5800380" y="1689646"/>
              <a:ext cx="338309" cy="3829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533A192-18A3-4119-8944-CB06750DBE4E}"/>
                </a:ext>
              </a:extLst>
            </p:cNvPr>
            <p:cNvCxnSpPr>
              <a:cxnSpLocks/>
            </p:cNvCxnSpPr>
            <p:nvPr/>
          </p:nvCxnSpPr>
          <p:spPr>
            <a:xfrm>
              <a:off x="5808966" y="1852804"/>
              <a:ext cx="12879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53396AF-4344-4619-9C96-1D7248969D00}"/>
                </a:ext>
              </a:extLst>
            </p:cNvPr>
            <p:cNvCxnSpPr>
              <a:cxnSpLocks/>
            </p:cNvCxnSpPr>
            <p:nvPr/>
          </p:nvCxnSpPr>
          <p:spPr>
            <a:xfrm>
              <a:off x="5808966" y="1921503"/>
              <a:ext cx="12879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38" name="Group 122">
              <a:extLst>
                <a:ext uri="{FF2B5EF4-FFF2-40B4-BE49-F238E27FC236}">
                  <a16:creationId xmlns:a16="http://schemas.microsoft.com/office/drawing/2014/main" id="{B3279A84-C28B-4ABF-870A-908E07085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7812" y="1879362"/>
              <a:ext cx="120706" cy="78563"/>
              <a:chOff x="5923816" y="1739997"/>
              <a:chExt cx="120706" cy="78563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FC0A811-EB1F-471B-976C-F2BCEFEB9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3768" y="1782138"/>
                <a:ext cx="48085" cy="343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6776978D-C49B-4ACA-9F78-0C6E9EA1408A}"/>
                  </a:ext>
                </a:extLst>
              </p:cNvPr>
              <p:cNvSpPr/>
              <p:nvPr/>
            </p:nvSpPr>
            <p:spPr>
              <a:xfrm rot="7596603">
                <a:off x="5946089" y="1720316"/>
                <a:ext cx="79003" cy="116777"/>
              </a:xfrm>
              <a:prstGeom prst="arc">
                <a:avLst>
                  <a:gd name="adj1" fmla="val 16200000"/>
                  <a:gd name="adj2" fmla="val 4787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84406" tIns="42203" rIns="84406" bIns="42203" anchor="ctr"/>
              <a:lstStyle/>
              <a:p>
                <a:pPr algn="ctr" defTabSz="42204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7B0ECBCC-586D-47BD-A78D-ED07A27468BF}"/>
                </a:ext>
              </a:extLst>
            </p:cNvPr>
            <p:cNvSpPr/>
            <p:nvPr/>
          </p:nvSpPr>
          <p:spPr>
            <a:xfrm rot="15591324" flipV="1">
              <a:off x="5945487" y="1853668"/>
              <a:ext cx="118505" cy="116777"/>
            </a:xfrm>
            <a:prstGeom prst="arc">
              <a:avLst>
                <a:gd name="adj1" fmla="val 13124198"/>
                <a:gd name="adj2" fmla="val 344434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srgbClr val="FF0000"/>
                </a:solidFill>
              </a:endParaRPr>
            </a:p>
          </p:txBody>
        </p: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3E1D9969-BAEA-4B1C-BCD3-5277AFE76301}"/>
                </a:ext>
              </a:extLst>
            </p:cNvPr>
            <p:cNvSpPr/>
            <p:nvPr/>
          </p:nvSpPr>
          <p:spPr>
            <a:xfrm rot="19115127" flipH="1" flipV="1">
              <a:off x="5910288" y="1749757"/>
              <a:ext cx="135667" cy="151136"/>
            </a:xfrm>
            <a:prstGeom prst="arc">
              <a:avLst>
                <a:gd name="adj1" fmla="val 11226765"/>
                <a:gd name="adj2" fmla="val 1997270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black"/>
                </a:solidFill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19F399B-26C7-49AA-8F84-979C02C654E2}"/>
                </a:ext>
              </a:extLst>
            </p:cNvPr>
            <p:cNvCxnSpPr>
              <a:cxnSpLocks/>
            </p:cNvCxnSpPr>
            <p:nvPr/>
          </p:nvCxnSpPr>
          <p:spPr>
            <a:xfrm rot="20360715" flipV="1">
              <a:off x="5927461" y="1818455"/>
              <a:ext cx="48085" cy="309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F03DC76C-FDE0-4938-AB0D-82FCC6337592}"/>
                </a:ext>
              </a:extLst>
            </p:cNvPr>
            <p:cNvSpPr/>
            <p:nvPr/>
          </p:nvSpPr>
          <p:spPr>
            <a:xfrm rot="12764112" flipV="1">
              <a:off x="5958373" y="1778954"/>
              <a:ext cx="80713" cy="118504"/>
            </a:xfrm>
            <a:prstGeom prst="arc">
              <a:avLst>
                <a:gd name="adj1" fmla="val 15420615"/>
                <a:gd name="adj2" fmla="val 47878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srgbClr val="FF0000"/>
                </a:solidFill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8A826AC6-857B-41FA-9724-CEFA84B63EAB}"/>
              </a:ext>
            </a:extLst>
          </p:cNvPr>
          <p:cNvSpPr txBox="1"/>
          <p:nvPr/>
        </p:nvSpPr>
        <p:spPr bwMode="auto">
          <a:xfrm>
            <a:off x="4794250" y="992188"/>
            <a:ext cx="666750" cy="349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Lamp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15F22B-C186-4288-9D8C-E3C1C91D7846}"/>
              </a:ext>
            </a:extLst>
          </p:cNvPr>
          <p:cNvCxnSpPr/>
          <p:nvPr/>
        </p:nvCxnSpPr>
        <p:spPr bwMode="auto">
          <a:xfrm>
            <a:off x="6261100" y="930275"/>
            <a:ext cx="0" cy="461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B8F73D7-8DF2-4F02-8F32-3D6F64BB3F0D}"/>
              </a:ext>
            </a:extLst>
          </p:cNvPr>
          <p:cNvCxnSpPr>
            <a:cxnSpLocks/>
          </p:cNvCxnSpPr>
          <p:nvPr/>
        </p:nvCxnSpPr>
        <p:spPr bwMode="auto">
          <a:xfrm>
            <a:off x="6157913" y="1392238"/>
            <a:ext cx="207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1F01DEE-445F-4CEC-8DF2-9D7984E456C3}"/>
              </a:ext>
            </a:extLst>
          </p:cNvPr>
          <p:cNvCxnSpPr>
            <a:cxnSpLocks/>
          </p:cNvCxnSpPr>
          <p:nvPr/>
        </p:nvCxnSpPr>
        <p:spPr bwMode="auto">
          <a:xfrm>
            <a:off x="6040438" y="1533525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0C72D61-E1DA-4B1A-938E-1761D2800C38}"/>
              </a:ext>
            </a:extLst>
          </p:cNvPr>
          <p:cNvCxnSpPr>
            <a:cxnSpLocks/>
          </p:cNvCxnSpPr>
          <p:nvPr/>
        </p:nvCxnSpPr>
        <p:spPr bwMode="auto">
          <a:xfrm>
            <a:off x="6161088" y="1649413"/>
            <a:ext cx="207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71C9911-4CC7-4311-A4CE-4A0B3B1D7F28}"/>
              </a:ext>
            </a:extLst>
          </p:cNvPr>
          <p:cNvCxnSpPr>
            <a:cxnSpLocks/>
          </p:cNvCxnSpPr>
          <p:nvPr/>
        </p:nvCxnSpPr>
        <p:spPr bwMode="auto">
          <a:xfrm>
            <a:off x="6043613" y="1789113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0F90143-FD25-42EE-B7E2-EF16660C94B9}"/>
              </a:ext>
            </a:extLst>
          </p:cNvPr>
          <p:cNvCxnSpPr/>
          <p:nvPr/>
        </p:nvCxnSpPr>
        <p:spPr bwMode="auto">
          <a:xfrm>
            <a:off x="6261100" y="1789113"/>
            <a:ext cx="0" cy="463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57573F2-27E9-4533-841C-10330BB18A7D}"/>
              </a:ext>
            </a:extLst>
          </p:cNvPr>
          <p:cNvCxnSpPr>
            <a:cxnSpLocks/>
          </p:cNvCxnSpPr>
          <p:nvPr/>
        </p:nvCxnSpPr>
        <p:spPr bwMode="auto">
          <a:xfrm flipH="1">
            <a:off x="6261100" y="2155825"/>
            <a:ext cx="220663" cy="301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059911E1-05B7-4074-A7F5-4CCA38DAEE3D}"/>
              </a:ext>
            </a:extLst>
          </p:cNvPr>
          <p:cNvSpPr/>
          <p:nvPr/>
        </p:nvSpPr>
        <p:spPr bwMode="auto">
          <a:xfrm rot="18174126">
            <a:off x="6338094" y="2097881"/>
            <a:ext cx="120650" cy="11588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4397" name="Picture 78">
            <a:extLst>
              <a:ext uri="{FF2B5EF4-FFF2-40B4-BE49-F238E27FC236}">
                <a16:creationId xmlns:a16="http://schemas.microsoft.com/office/drawing/2014/main" id="{E54961DA-0DE8-4AFC-9A5A-5AD2D9F4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017713"/>
            <a:ext cx="5302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9601779-5D4C-4C02-9760-126042FFD059}"/>
              </a:ext>
            </a:extLst>
          </p:cNvPr>
          <p:cNvCxnSpPr>
            <a:cxnSpLocks/>
          </p:cNvCxnSpPr>
          <p:nvPr/>
        </p:nvCxnSpPr>
        <p:spPr bwMode="auto">
          <a:xfrm flipH="1">
            <a:off x="6261100" y="2457450"/>
            <a:ext cx="3175" cy="1062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A322D2-051E-4A2F-B6A8-0CF778957F40}"/>
              </a:ext>
            </a:extLst>
          </p:cNvPr>
          <p:cNvCxnSpPr>
            <a:cxnSpLocks/>
          </p:cNvCxnSpPr>
          <p:nvPr/>
        </p:nvCxnSpPr>
        <p:spPr bwMode="auto">
          <a:xfrm>
            <a:off x="6261100" y="3524250"/>
            <a:ext cx="160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11AD082-579A-453D-AD29-EB4F0CAE23E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65875" y="3519488"/>
            <a:ext cx="900113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AF2FB6D-CA3C-446F-93EB-DA5936ADF93F}"/>
              </a:ext>
            </a:extLst>
          </p:cNvPr>
          <p:cNvCxnSpPr>
            <a:cxnSpLocks/>
          </p:cNvCxnSpPr>
          <p:nvPr/>
        </p:nvCxnSpPr>
        <p:spPr bwMode="auto">
          <a:xfrm flipH="1">
            <a:off x="7256463" y="2457450"/>
            <a:ext cx="3175" cy="1062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1EB844E-544E-4E90-BF5E-6B6F13F8B1CB}"/>
              </a:ext>
            </a:extLst>
          </p:cNvPr>
          <p:cNvCxnSpPr>
            <a:cxnSpLocks/>
          </p:cNvCxnSpPr>
          <p:nvPr/>
        </p:nvCxnSpPr>
        <p:spPr bwMode="auto">
          <a:xfrm>
            <a:off x="7256463" y="2457450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BCE0DFA-4FEC-4607-BFB7-403792EBEFF4}"/>
              </a:ext>
            </a:extLst>
          </p:cNvPr>
          <p:cNvCxnSpPr>
            <a:cxnSpLocks/>
          </p:cNvCxnSpPr>
          <p:nvPr/>
        </p:nvCxnSpPr>
        <p:spPr bwMode="auto">
          <a:xfrm>
            <a:off x="7359650" y="2155825"/>
            <a:ext cx="347663" cy="4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B6E8986E-41D9-42C1-A9EC-8CDB4953038F}"/>
              </a:ext>
            </a:extLst>
          </p:cNvPr>
          <p:cNvSpPr/>
          <p:nvPr/>
        </p:nvSpPr>
        <p:spPr bwMode="auto">
          <a:xfrm>
            <a:off x="7481888" y="2073275"/>
            <a:ext cx="339725" cy="438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543F25E-652E-4466-A8C7-9DC095F7D2D9}"/>
              </a:ext>
            </a:extLst>
          </p:cNvPr>
          <p:cNvCxnSpPr>
            <a:cxnSpLocks/>
          </p:cNvCxnSpPr>
          <p:nvPr/>
        </p:nvCxnSpPr>
        <p:spPr bwMode="auto">
          <a:xfrm>
            <a:off x="7359650" y="930275"/>
            <a:ext cx="0" cy="1225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9DB1A9F-162F-4689-96F1-F97BAF0DDA46}"/>
              </a:ext>
            </a:extLst>
          </p:cNvPr>
          <p:cNvCxnSpPr>
            <a:cxnSpLocks/>
          </p:cNvCxnSpPr>
          <p:nvPr/>
        </p:nvCxnSpPr>
        <p:spPr bwMode="auto">
          <a:xfrm>
            <a:off x="6261100" y="930275"/>
            <a:ext cx="1098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93F846B-8991-43D1-8049-CC993773A868}"/>
              </a:ext>
            </a:extLst>
          </p:cNvPr>
          <p:cNvSpPr txBox="1"/>
          <p:nvPr/>
        </p:nvSpPr>
        <p:spPr bwMode="auto">
          <a:xfrm>
            <a:off x="6503988" y="1338263"/>
            <a:ext cx="836612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Battery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40DE5B-72F4-4D81-90B1-D9706014DC74}"/>
              </a:ext>
            </a:extLst>
          </p:cNvPr>
          <p:cNvSpPr txBox="1"/>
          <p:nvPr/>
        </p:nvSpPr>
        <p:spPr bwMode="auto">
          <a:xfrm>
            <a:off x="6369050" y="300038"/>
            <a:ext cx="1471613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</a:rPr>
              <a:t>Circuit 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083A390-625F-4F56-98D9-7B0EC6BA15DD}"/>
              </a:ext>
            </a:extLst>
          </p:cNvPr>
          <p:cNvSpPr txBox="1"/>
          <p:nvPr/>
        </p:nvSpPr>
        <p:spPr bwMode="auto">
          <a:xfrm>
            <a:off x="6403975" y="2239963"/>
            <a:ext cx="769938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Switch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095504-BCB8-40B5-9C50-05B3E2C79D7E}"/>
              </a:ext>
            </a:extLst>
          </p:cNvPr>
          <p:cNvSpPr txBox="1"/>
          <p:nvPr/>
        </p:nvSpPr>
        <p:spPr bwMode="auto">
          <a:xfrm>
            <a:off x="7407275" y="2522538"/>
            <a:ext cx="768350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Buzzer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6BF6660-C027-4B6D-8B4B-0339C183F8FF}"/>
              </a:ext>
            </a:extLst>
          </p:cNvPr>
          <p:cNvSpPr txBox="1"/>
          <p:nvPr/>
        </p:nvSpPr>
        <p:spPr bwMode="auto">
          <a:xfrm>
            <a:off x="5756275" y="1614488"/>
            <a:ext cx="373063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+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04081DA-EEF8-4872-818C-3B950323F095}"/>
              </a:ext>
            </a:extLst>
          </p:cNvPr>
          <p:cNvSpPr txBox="1"/>
          <p:nvPr/>
        </p:nvSpPr>
        <p:spPr bwMode="auto">
          <a:xfrm>
            <a:off x="5781675" y="1014413"/>
            <a:ext cx="300038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-</a:t>
            </a:r>
          </a:p>
        </p:txBody>
      </p:sp>
      <p:grpSp>
        <p:nvGrpSpPr>
          <p:cNvPr id="14413" name="Group 128">
            <a:extLst>
              <a:ext uri="{FF2B5EF4-FFF2-40B4-BE49-F238E27FC236}">
                <a16:creationId xmlns:a16="http://schemas.microsoft.com/office/drawing/2014/main" id="{1F7AEEBE-0CAB-43EA-BA9C-F07E13330190}"/>
              </a:ext>
            </a:extLst>
          </p:cNvPr>
          <p:cNvGrpSpPr>
            <a:grpSpLocks/>
          </p:cNvGrpSpPr>
          <p:nvPr/>
        </p:nvGrpSpPr>
        <p:grpSpPr bwMode="auto">
          <a:xfrm>
            <a:off x="8334375" y="2065338"/>
            <a:ext cx="527050" cy="581025"/>
            <a:chOff x="5566827" y="1565989"/>
            <a:chExt cx="571862" cy="630307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19E847D-1338-408E-B36F-48943C63775F}"/>
                </a:ext>
              </a:extLst>
            </p:cNvPr>
            <p:cNvSpPr/>
            <p:nvPr/>
          </p:nvSpPr>
          <p:spPr>
            <a:xfrm>
              <a:off x="5566827" y="1565989"/>
              <a:ext cx="134353" cy="6303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D228811-DF0D-49D0-9DFA-BEB5279F81C2}"/>
                </a:ext>
              </a:extLst>
            </p:cNvPr>
            <p:cNvSpPr/>
            <p:nvPr/>
          </p:nvSpPr>
          <p:spPr>
            <a:xfrm>
              <a:off x="5589220" y="1803646"/>
              <a:ext cx="213587" cy="1722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3C88860-195B-467C-BD09-A486830CF1D2}"/>
                </a:ext>
              </a:extLst>
            </p:cNvPr>
            <p:cNvSpPr/>
            <p:nvPr/>
          </p:nvSpPr>
          <p:spPr>
            <a:xfrm>
              <a:off x="5799362" y="1689984"/>
              <a:ext cx="339327" cy="38231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5AB91C2-CE6E-46C2-99A4-7562B6EBE527}"/>
                </a:ext>
              </a:extLst>
            </p:cNvPr>
            <p:cNvCxnSpPr>
              <a:cxnSpLocks/>
            </p:cNvCxnSpPr>
            <p:nvPr/>
          </p:nvCxnSpPr>
          <p:spPr>
            <a:xfrm>
              <a:off x="5809697" y="1853588"/>
              <a:ext cx="1274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5157EB-74EE-4358-93A0-96165CF425A7}"/>
                </a:ext>
              </a:extLst>
            </p:cNvPr>
            <p:cNvCxnSpPr>
              <a:cxnSpLocks/>
            </p:cNvCxnSpPr>
            <p:nvPr/>
          </p:nvCxnSpPr>
          <p:spPr>
            <a:xfrm>
              <a:off x="5809697" y="1922474"/>
              <a:ext cx="1274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26" name="Group 134">
              <a:extLst>
                <a:ext uri="{FF2B5EF4-FFF2-40B4-BE49-F238E27FC236}">
                  <a16:creationId xmlns:a16="http://schemas.microsoft.com/office/drawing/2014/main" id="{A5D294A1-48CB-42C7-A251-C2515C431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7812" y="1879362"/>
              <a:ext cx="120706" cy="78563"/>
              <a:chOff x="5923816" y="1739997"/>
              <a:chExt cx="120706" cy="78563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6397E440-8C0E-45F7-8BE3-2B106A554F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3164" y="1783109"/>
                <a:ext cx="48229" cy="3444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Arc 140">
                <a:extLst>
                  <a:ext uri="{FF2B5EF4-FFF2-40B4-BE49-F238E27FC236}">
                    <a16:creationId xmlns:a16="http://schemas.microsoft.com/office/drawing/2014/main" id="{6C30E99E-7653-4378-9984-DA7CDF489341}"/>
                  </a:ext>
                </a:extLst>
              </p:cNvPr>
              <p:cNvSpPr/>
              <p:nvPr/>
            </p:nvSpPr>
            <p:spPr>
              <a:xfrm rot="7596603">
                <a:off x="5945563" y="1721101"/>
                <a:ext cx="79219" cy="117129"/>
              </a:xfrm>
              <a:prstGeom prst="arc">
                <a:avLst>
                  <a:gd name="adj1" fmla="val 16200000"/>
                  <a:gd name="adj2" fmla="val 4787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84406" tIns="42203" rIns="84406" bIns="42203" anchor="ctr"/>
              <a:lstStyle/>
              <a:p>
                <a:pPr algn="ctr" defTabSz="42204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5E7AE8B5-7A51-4B52-A7C0-084038F53124}"/>
                </a:ext>
              </a:extLst>
            </p:cNvPr>
            <p:cNvSpPr/>
            <p:nvPr/>
          </p:nvSpPr>
          <p:spPr>
            <a:xfrm rot="15591324" flipV="1">
              <a:off x="5944921" y="1852716"/>
              <a:ext cx="118828" cy="117128"/>
            </a:xfrm>
            <a:prstGeom prst="arc">
              <a:avLst>
                <a:gd name="adj1" fmla="val 13124198"/>
                <a:gd name="adj2" fmla="val 344434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srgbClr val="FF0000"/>
                </a:solidFill>
              </a:endParaRPr>
            </a:p>
          </p:txBody>
        </p:sp>
        <p:sp>
          <p:nvSpPr>
            <p:cNvPr id="137" name="Arc 136">
              <a:extLst>
                <a:ext uri="{FF2B5EF4-FFF2-40B4-BE49-F238E27FC236}">
                  <a16:creationId xmlns:a16="http://schemas.microsoft.com/office/drawing/2014/main" id="{C805A2C9-5D6E-40FA-A2DB-6372830C84C8}"/>
                </a:ext>
              </a:extLst>
            </p:cNvPr>
            <p:cNvSpPr/>
            <p:nvPr/>
          </p:nvSpPr>
          <p:spPr>
            <a:xfrm rot="19115127" flipH="1" flipV="1">
              <a:off x="5911322" y="1750259"/>
              <a:ext cx="134353" cy="151549"/>
            </a:xfrm>
            <a:prstGeom prst="arc">
              <a:avLst>
                <a:gd name="adj1" fmla="val 11226765"/>
                <a:gd name="adj2" fmla="val 1997270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black"/>
                </a:solidFill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1CE2265-6ADB-4590-BF4A-466EFE484675}"/>
                </a:ext>
              </a:extLst>
            </p:cNvPr>
            <p:cNvCxnSpPr>
              <a:cxnSpLocks/>
            </p:cNvCxnSpPr>
            <p:nvPr/>
          </p:nvCxnSpPr>
          <p:spPr>
            <a:xfrm rot="20360715" flipV="1">
              <a:off x="5926825" y="1817423"/>
              <a:ext cx="48229" cy="309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Arc 138">
              <a:extLst>
                <a:ext uri="{FF2B5EF4-FFF2-40B4-BE49-F238E27FC236}">
                  <a16:creationId xmlns:a16="http://schemas.microsoft.com/office/drawing/2014/main" id="{90E09115-3E38-4848-9E3B-E105F6320F4B}"/>
                </a:ext>
              </a:extLst>
            </p:cNvPr>
            <p:cNvSpPr/>
            <p:nvPr/>
          </p:nvSpPr>
          <p:spPr>
            <a:xfrm rot="12764112" flipV="1">
              <a:off x="5957830" y="1779536"/>
              <a:ext cx="80956" cy="118828"/>
            </a:xfrm>
            <a:prstGeom prst="arc">
              <a:avLst>
                <a:gd name="adj1" fmla="val 15420615"/>
                <a:gd name="adj2" fmla="val 47878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srgbClr val="FF0000"/>
                </a:solidFill>
              </a:endParaRPr>
            </a:p>
          </p:txBody>
        </p:sp>
      </p:grp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F541DB8-3768-432A-8A03-E6BBD0160955}"/>
              </a:ext>
            </a:extLst>
          </p:cNvPr>
          <p:cNvCxnSpPr/>
          <p:nvPr/>
        </p:nvCxnSpPr>
        <p:spPr bwMode="auto">
          <a:xfrm>
            <a:off x="7359650" y="1847850"/>
            <a:ext cx="1054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1C2F968-A18A-4FA3-B8DE-9E87C64197D9}"/>
              </a:ext>
            </a:extLst>
          </p:cNvPr>
          <p:cNvCxnSpPr>
            <a:cxnSpLocks/>
          </p:cNvCxnSpPr>
          <p:nvPr/>
        </p:nvCxnSpPr>
        <p:spPr bwMode="auto">
          <a:xfrm>
            <a:off x="7265988" y="2862263"/>
            <a:ext cx="1147762" cy="26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65933BB-5CD2-40FE-9C57-54527BCF8553}"/>
              </a:ext>
            </a:extLst>
          </p:cNvPr>
          <p:cNvCxnSpPr>
            <a:cxnSpLocks/>
          </p:cNvCxnSpPr>
          <p:nvPr/>
        </p:nvCxnSpPr>
        <p:spPr bwMode="auto">
          <a:xfrm>
            <a:off x="8413750" y="1847850"/>
            <a:ext cx="0" cy="1030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9C33048-3B2C-4741-813C-757F628EA571}"/>
              </a:ext>
            </a:extLst>
          </p:cNvPr>
          <p:cNvSpPr txBox="1"/>
          <p:nvPr/>
        </p:nvSpPr>
        <p:spPr>
          <a:xfrm>
            <a:off x="3231290" y="3865073"/>
            <a:ext cx="2259012" cy="1881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Circuit 2 has the lamp in SERIES with the buzzer.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Is there a problem?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Measure the Voltages.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10A7A83-BE44-4A9B-8355-F0840DE644FC}"/>
              </a:ext>
            </a:extLst>
          </p:cNvPr>
          <p:cNvSpPr txBox="1"/>
          <p:nvPr/>
        </p:nvSpPr>
        <p:spPr>
          <a:xfrm>
            <a:off x="6472965" y="3850785"/>
            <a:ext cx="1858962" cy="1627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Circuit 3 has the lamp in PARALLEL with the buzzer.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Measure the Voltages.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6D7B39-607E-4E44-9C79-1BDF82EB6A77}"/>
              </a:ext>
            </a:extLst>
          </p:cNvPr>
          <p:cNvSpPr txBox="1"/>
          <p:nvPr/>
        </p:nvSpPr>
        <p:spPr>
          <a:xfrm>
            <a:off x="508727" y="3850785"/>
            <a:ext cx="21717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Circuit 1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+</a:t>
            </a: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goes to long lead on the buzzer.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Measure the Voltages.</a:t>
            </a:r>
          </a:p>
        </p:txBody>
      </p:sp>
      <p:sp>
        <p:nvSpPr>
          <p:cNvPr id="14420" name="TextBox 110">
            <a:extLst>
              <a:ext uri="{FF2B5EF4-FFF2-40B4-BE49-F238E27FC236}">
                <a16:creationId xmlns:a16="http://schemas.microsoft.com/office/drawing/2014/main" id="{8C112D4A-1373-41D3-AA58-43BAC316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76" y="5791217"/>
            <a:ext cx="80724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connect the batteries until your circuit has been checked.</a:t>
            </a:r>
          </a:p>
          <a:p>
            <a:pPr algn="ctr"/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circuiting the batteries can cause burning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D4888730-4FDC-4AB0-9DC1-A5C688C85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788511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2">
            <a:extLst>
              <a:ext uri="{FF2B5EF4-FFF2-40B4-BE49-F238E27FC236}">
                <a16:creationId xmlns:a16="http://schemas.microsoft.com/office/drawing/2014/main" id="{0A8A9DE1-B9C5-47EE-B116-1F74105E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941888"/>
            <a:ext cx="109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Cotton</a:t>
            </a:r>
          </a:p>
        </p:txBody>
      </p:sp>
      <p:sp>
        <p:nvSpPr>
          <p:cNvPr id="15364" name="TextBox 43">
            <a:extLst>
              <a:ext uri="{FF2B5EF4-FFF2-40B4-BE49-F238E27FC236}">
                <a16:creationId xmlns:a16="http://schemas.microsoft.com/office/drawing/2014/main" id="{125914FB-DACA-408B-AAF1-380DE403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294188"/>
            <a:ext cx="104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Pin To </a:t>
            </a:r>
          </a:p>
          <a:p>
            <a:r>
              <a:rPr lang="en-GB" altLang="en-US" b="1">
                <a:solidFill>
                  <a:srgbClr val="0000CC"/>
                </a:solidFill>
              </a:rPr>
              <a:t>Wood</a:t>
            </a:r>
          </a:p>
        </p:txBody>
      </p:sp>
      <p:sp>
        <p:nvSpPr>
          <p:cNvPr id="15365" name="TextBox 44">
            <a:extLst>
              <a:ext uri="{FF2B5EF4-FFF2-40B4-BE49-F238E27FC236}">
                <a16:creationId xmlns:a16="http://schemas.microsoft.com/office/drawing/2014/main" id="{F806D67D-271F-4C41-AB09-235A450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557338"/>
            <a:ext cx="4192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Connect The Circuit as Shown</a:t>
            </a:r>
          </a:p>
        </p:txBody>
      </p:sp>
      <p:sp>
        <p:nvSpPr>
          <p:cNvPr id="15367" name="TextBox 1">
            <a:extLst>
              <a:ext uri="{FF2B5EF4-FFF2-40B4-BE49-F238E27FC236}">
                <a16:creationId xmlns:a16="http://schemas.microsoft.com/office/drawing/2014/main" id="{3AC0B3E7-DC77-4D99-802B-9E507D634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573463"/>
            <a:ext cx="1101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/>
              <a:t>Buzzer</a:t>
            </a:r>
          </a:p>
        </p:txBody>
      </p:sp>
    </p:spTree>
    <p:extLst>
      <p:ext uri="{BB962C8B-B14F-4D97-AF65-F5344CB8AC3E}">
        <p14:creationId xmlns:p14="http://schemas.microsoft.com/office/powerpoint/2010/main" val="298613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D4888730-4FDC-4AB0-9DC1-A5C688C85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788511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2">
            <a:extLst>
              <a:ext uri="{FF2B5EF4-FFF2-40B4-BE49-F238E27FC236}">
                <a16:creationId xmlns:a16="http://schemas.microsoft.com/office/drawing/2014/main" id="{0A8A9DE1-B9C5-47EE-B116-1F74105E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941888"/>
            <a:ext cx="109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Cotton</a:t>
            </a:r>
          </a:p>
        </p:txBody>
      </p:sp>
      <p:sp>
        <p:nvSpPr>
          <p:cNvPr id="15364" name="TextBox 43">
            <a:extLst>
              <a:ext uri="{FF2B5EF4-FFF2-40B4-BE49-F238E27FC236}">
                <a16:creationId xmlns:a16="http://schemas.microsoft.com/office/drawing/2014/main" id="{125914FB-DACA-408B-AAF1-380DE403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294188"/>
            <a:ext cx="104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Pin To </a:t>
            </a:r>
          </a:p>
          <a:p>
            <a:r>
              <a:rPr lang="en-GB" altLang="en-US" b="1">
                <a:solidFill>
                  <a:srgbClr val="0000CC"/>
                </a:solidFill>
              </a:rPr>
              <a:t>Wood</a:t>
            </a:r>
          </a:p>
        </p:txBody>
      </p:sp>
      <p:sp>
        <p:nvSpPr>
          <p:cNvPr id="15365" name="TextBox 44">
            <a:extLst>
              <a:ext uri="{FF2B5EF4-FFF2-40B4-BE49-F238E27FC236}">
                <a16:creationId xmlns:a16="http://schemas.microsoft.com/office/drawing/2014/main" id="{F806D67D-271F-4C41-AB09-235A450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557338"/>
            <a:ext cx="4192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Connect The Circuit as Shown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59B27A-55A5-41D5-9607-E81BEE9B2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2278063"/>
            <a:ext cx="3600450" cy="1938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When you trip the cotton it pulls the plastic out of the peg and the </a:t>
            </a:r>
            <a:br>
              <a:rPr lang="en-GB" altLang="en-US" b="1" dirty="0">
                <a:solidFill>
                  <a:srgbClr val="FF0000"/>
                </a:solidFill>
              </a:rPr>
            </a:br>
            <a:r>
              <a:rPr lang="en-GB" altLang="en-US" b="1" dirty="0">
                <a:solidFill>
                  <a:srgbClr val="FF0000"/>
                </a:solidFill>
              </a:rPr>
              <a:t>peg-switch closes and sounds the alarm</a:t>
            </a:r>
          </a:p>
        </p:txBody>
      </p:sp>
      <p:sp>
        <p:nvSpPr>
          <p:cNvPr id="15367" name="TextBox 1">
            <a:extLst>
              <a:ext uri="{FF2B5EF4-FFF2-40B4-BE49-F238E27FC236}">
                <a16:creationId xmlns:a16="http://schemas.microsoft.com/office/drawing/2014/main" id="{3AC0B3E7-DC77-4D99-802B-9E507D634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573463"/>
            <a:ext cx="1101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/>
              <a:t>Buzzer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4">
            <a:extLst>
              <a:ext uri="{FF2B5EF4-FFF2-40B4-BE49-F238E27FC236}">
                <a16:creationId xmlns:a16="http://schemas.microsoft.com/office/drawing/2014/main" id="{7FE89063-8626-4123-B2D8-B237D90D7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>
            <a:extLst>
              <a:ext uri="{FF2B5EF4-FFF2-40B4-BE49-F238E27FC236}">
                <a16:creationId xmlns:a16="http://schemas.microsoft.com/office/drawing/2014/main" id="{717F158C-B2ED-4261-AA67-A834C5108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739062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4">
            <a:extLst>
              <a:ext uri="{FF2B5EF4-FFF2-40B4-BE49-F238E27FC236}">
                <a16:creationId xmlns:a16="http://schemas.microsoft.com/office/drawing/2014/main" id="{11945186-D52E-491D-BA02-5BB31803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557338"/>
            <a:ext cx="3476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Pull out the plastic so the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 buzzer sounds</a:t>
            </a:r>
          </a:p>
        </p:txBody>
      </p:sp>
      <p:pic>
        <p:nvPicPr>
          <p:cNvPr id="16389" name="Picture 31">
            <a:extLst>
              <a:ext uri="{FF2B5EF4-FFF2-40B4-BE49-F238E27FC236}">
                <a16:creationId xmlns:a16="http://schemas.microsoft.com/office/drawing/2014/main" id="{D687A1FF-0365-45EE-9320-720AF460E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73238"/>
            <a:ext cx="1528763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">
            <a:extLst>
              <a:ext uri="{FF2B5EF4-FFF2-40B4-BE49-F238E27FC236}">
                <a16:creationId xmlns:a16="http://schemas.microsoft.com/office/drawing/2014/main" id="{CFDE3CCB-F2AE-4EF6-8F1E-4DBD94A9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852738"/>
            <a:ext cx="1584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FF"/>
                </a:solidFill>
              </a:rPr>
              <a:t>Measure the voltage across the buzzer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384DE5B2-2037-4C91-B098-5940EE37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1691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4">
            <a:extLst>
              <a:ext uri="{FF2B5EF4-FFF2-40B4-BE49-F238E27FC236}">
                <a16:creationId xmlns:a16="http://schemas.microsoft.com/office/drawing/2014/main" id="{CDC2D486-2DEC-40A7-A3D3-47C17C66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92150"/>
            <a:ext cx="3476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Pull out the plastic so the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 buzzer sounds</a:t>
            </a:r>
          </a:p>
        </p:txBody>
      </p:sp>
      <p:sp>
        <p:nvSpPr>
          <p:cNvPr id="17412" name="TextBox 2">
            <a:extLst>
              <a:ext uri="{FF2B5EF4-FFF2-40B4-BE49-F238E27FC236}">
                <a16:creationId xmlns:a16="http://schemas.microsoft.com/office/drawing/2014/main" id="{3E35C892-8D6B-4516-8247-ECAC91126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852738"/>
            <a:ext cx="1584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rgbClr val="0000FF"/>
                </a:solidFill>
              </a:rPr>
              <a:t>Measure the current</a:t>
            </a:r>
          </a:p>
          <a:p>
            <a:pPr algn="ctr"/>
            <a:r>
              <a:rPr lang="en-GB" altLang="en-US" b="1" dirty="0">
                <a:solidFill>
                  <a:srgbClr val="0000FF"/>
                </a:solidFill>
              </a:rPr>
              <a:t>through the buzzer</a:t>
            </a:r>
          </a:p>
        </p:txBody>
      </p:sp>
      <p:sp>
        <p:nvSpPr>
          <p:cNvPr id="17413" name="TextBox 3">
            <a:extLst>
              <a:ext uri="{FF2B5EF4-FFF2-40B4-BE49-F238E27FC236}">
                <a16:creationId xmlns:a16="http://schemas.microsoft.com/office/drawing/2014/main" id="{26A4B303-1EEA-43B2-87FD-8B937F98E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1268413"/>
            <a:ext cx="2228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rgbClr val="0000FF"/>
                </a:solidFill>
              </a:rPr>
              <a:t>Select 10 A DC</a:t>
            </a:r>
          </a:p>
          <a:p>
            <a:pPr algn="ctr"/>
            <a:r>
              <a:rPr lang="en-GB" altLang="en-US" b="1" dirty="0">
                <a:solidFill>
                  <a:srgbClr val="0000FF"/>
                </a:solidFill>
              </a:rPr>
              <a:t>on the </a:t>
            </a:r>
            <a:r>
              <a:rPr lang="en-GB" altLang="en-US" b="1" dirty="0" err="1">
                <a:solidFill>
                  <a:srgbClr val="0000FF"/>
                </a:solidFill>
              </a:rPr>
              <a:t>Multimeter</a:t>
            </a:r>
            <a:r>
              <a:rPr lang="en-GB" altLang="en-US" b="1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04F947C4-AAD6-4313-8698-2A2C453CC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883525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2">
            <a:extLst>
              <a:ext uri="{FF2B5EF4-FFF2-40B4-BE49-F238E27FC236}">
                <a16:creationId xmlns:a16="http://schemas.microsoft.com/office/drawing/2014/main" id="{0B8DFEA4-A9FC-43A7-8058-4966F9FD5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4652963"/>
            <a:ext cx="109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Cotton</a:t>
            </a:r>
          </a:p>
        </p:txBody>
      </p:sp>
      <p:sp>
        <p:nvSpPr>
          <p:cNvPr id="18436" name="TextBox 43">
            <a:extLst>
              <a:ext uri="{FF2B5EF4-FFF2-40B4-BE49-F238E27FC236}">
                <a16:creationId xmlns:a16="http://schemas.microsoft.com/office/drawing/2014/main" id="{4A115446-0E14-4503-93F1-8FF808BAF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13" y="4005263"/>
            <a:ext cx="104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Pin To </a:t>
            </a:r>
          </a:p>
          <a:p>
            <a:r>
              <a:rPr lang="en-GB" altLang="en-US" b="1">
                <a:solidFill>
                  <a:srgbClr val="0000CC"/>
                </a:solidFill>
              </a:rPr>
              <a:t>Wood</a:t>
            </a:r>
          </a:p>
        </p:txBody>
      </p:sp>
      <p:sp>
        <p:nvSpPr>
          <p:cNvPr id="18437" name="TextBox 45">
            <a:extLst>
              <a:ext uri="{FF2B5EF4-FFF2-40B4-BE49-F238E27FC236}">
                <a16:creationId xmlns:a16="http://schemas.microsoft.com/office/drawing/2014/main" id="{3CE09110-B584-4627-84CE-A37ABFCD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92150"/>
            <a:ext cx="3600450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00FF"/>
                </a:solidFill>
              </a:rPr>
              <a:t>Now connect the lamp in</a:t>
            </a:r>
          </a:p>
          <a:p>
            <a:pPr algn="ctr"/>
            <a:r>
              <a:rPr lang="en-GB" altLang="en-GB" b="1">
                <a:solidFill>
                  <a:srgbClr val="0000FF"/>
                </a:solidFill>
              </a:rPr>
              <a:t>“</a:t>
            </a:r>
            <a:r>
              <a:rPr lang="en-GB" altLang="en-US" b="1">
                <a:solidFill>
                  <a:srgbClr val="0000FF"/>
                </a:solidFill>
              </a:rPr>
              <a:t>series</a:t>
            </a:r>
            <a:r>
              <a:rPr lang="en-GB" altLang="en-GB" b="1">
                <a:solidFill>
                  <a:srgbClr val="0000FF"/>
                </a:solidFill>
              </a:rPr>
              <a:t>”</a:t>
            </a:r>
            <a:r>
              <a:rPr lang="en-GB" altLang="en-US" b="1">
                <a:solidFill>
                  <a:srgbClr val="0000FF"/>
                </a:solidFill>
              </a:rPr>
              <a:t> with the buzzer</a:t>
            </a:r>
          </a:p>
        </p:txBody>
      </p:sp>
      <p:sp>
        <p:nvSpPr>
          <p:cNvPr id="18439" name="TextBox 47">
            <a:extLst>
              <a:ext uri="{FF2B5EF4-FFF2-40B4-BE49-F238E27FC236}">
                <a16:creationId xmlns:a16="http://schemas.microsoft.com/office/drawing/2014/main" id="{C8A9509B-36B3-4CAE-A2ED-9B838CB98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5445125"/>
            <a:ext cx="4859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The lamp hardly lights and the buzzer is very quiet</a:t>
            </a:r>
          </a:p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because the 3V is shared 1½V each</a:t>
            </a:r>
          </a:p>
        </p:txBody>
      </p:sp>
    </p:spTree>
    <p:extLst>
      <p:ext uri="{BB962C8B-B14F-4D97-AF65-F5344CB8AC3E}">
        <p14:creationId xmlns:p14="http://schemas.microsoft.com/office/powerpoint/2010/main" val="323405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04F947C4-AAD6-4313-8698-2A2C453CC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883525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2">
            <a:extLst>
              <a:ext uri="{FF2B5EF4-FFF2-40B4-BE49-F238E27FC236}">
                <a16:creationId xmlns:a16="http://schemas.microsoft.com/office/drawing/2014/main" id="{0B8DFEA4-A9FC-43A7-8058-4966F9FD5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4652963"/>
            <a:ext cx="109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Cotton</a:t>
            </a:r>
          </a:p>
        </p:txBody>
      </p:sp>
      <p:sp>
        <p:nvSpPr>
          <p:cNvPr id="18436" name="TextBox 43">
            <a:extLst>
              <a:ext uri="{FF2B5EF4-FFF2-40B4-BE49-F238E27FC236}">
                <a16:creationId xmlns:a16="http://schemas.microsoft.com/office/drawing/2014/main" id="{4A115446-0E14-4503-93F1-8FF808BAF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13" y="4005263"/>
            <a:ext cx="104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Pin To </a:t>
            </a:r>
          </a:p>
          <a:p>
            <a:r>
              <a:rPr lang="en-GB" altLang="en-US" b="1">
                <a:solidFill>
                  <a:srgbClr val="0000CC"/>
                </a:solidFill>
              </a:rPr>
              <a:t>Wood</a:t>
            </a:r>
          </a:p>
        </p:txBody>
      </p:sp>
      <p:sp>
        <p:nvSpPr>
          <p:cNvPr id="18437" name="TextBox 45">
            <a:extLst>
              <a:ext uri="{FF2B5EF4-FFF2-40B4-BE49-F238E27FC236}">
                <a16:creationId xmlns:a16="http://schemas.microsoft.com/office/drawing/2014/main" id="{3CE09110-B584-4627-84CE-A37ABFCD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92150"/>
            <a:ext cx="3600450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00FF"/>
                </a:solidFill>
              </a:rPr>
              <a:t>Now connect the lamp in</a:t>
            </a:r>
          </a:p>
          <a:p>
            <a:pPr algn="ctr"/>
            <a:r>
              <a:rPr lang="en-GB" altLang="en-GB" b="1">
                <a:solidFill>
                  <a:srgbClr val="0000FF"/>
                </a:solidFill>
              </a:rPr>
              <a:t>“</a:t>
            </a:r>
            <a:r>
              <a:rPr lang="en-GB" altLang="en-US" b="1">
                <a:solidFill>
                  <a:srgbClr val="0000FF"/>
                </a:solidFill>
              </a:rPr>
              <a:t>series</a:t>
            </a:r>
            <a:r>
              <a:rPr lang="en-GB" altLang="en-GB" b="1">
                <a:solidFill>
                  <a:srgbClr val="0000FF"/>
                </a:solidFill>
              </a:rPr>
              <a:t>”</a:t>
            </a:r>
            <a:r>
              <a:rPr lang="en-GB" altLang="en-US" b="1">
                <a:solidFill>
                  <a:srgbClr val="0000FF"/>
                </a:solidFill>
              </a:rPr>
              <a:t> with the buzzer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FA218-58C9-4CA5-908E-3B3CDC5A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276475"/>
            <a:ext cx="3851275" cy="2062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200" b="1" dirty="0">
                <a:solidFill>
                  <a:srgbClr val="008000"/>
                </a:solidFill>
              </a:rPr>
              <a:t>So you now know what</a:t>
            </a:r>
          </a:p>
          <a:p>
            <a:pPr algn="ctr"/>
            <a:r>
              <a:rPr lang="en-GB" altLang="en-GB" sz="3200" b="1" dirty="0">
                <a:solidFill>
                  <a:srgbClr val="FF0000"/>
                </a:solidFill>
              </a:rPr>
              <a:t>“</a:t>
            </a:r>
            <a:r>
              <a:rPr lang="en-GB" altLang="en-US" sz="3200" b="1" dirty="0">
                <a:solidFill>
                  <a:srgbClr val="FF0000"/>
                </a:solidFill>
              </a:rPr>
              <a:t>Connect In Series</a:t>
            </a:r>
            <a:r>
              <a:rPr lang="en-GB" altLang="en-GB" sz="3200" b="1" dirty="0">
                <a:solidFill>
                  <a:srgbClr val="FF0000"/>
                </a:solidFill>
              </a:rPr>
              <a:t>”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>
                <a:solidFill>
                  <a:srgbClr val="008000"/>
                </a:solidFill>
              </a:rPr>
              <a:t>means</a:t>
            </a:r>
          </a:p>
        </p:txBody>
      </p:sp>
      <p:sp>
        <p:nvSpPr>
          <p:cNvPr id="18439" name="TextBox 47">
            <a:extLst>
              <a:ext uri="{FF2B5EF4-FFF2-40B4-BE49-F238E27FC236}">
                <a16:creationId xmlns:a16="http://schemas.microsoft.com/office/drawing/2014/main" id="{C8A9509B-36B3-4CAE-A2ED-9B838CB98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5445125"/>
            <a:ext cx="4859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The lamp hardly lights and the buzzer is very quiet</a:t>
            </a:r>
          </a:p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because the 3V is shared 1½V each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3570123" y="728502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496324" y="1445533"/>
            <a:ext cx="8151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 simple burglar alarm with a buzzer but using a clothes peg as the switch.</a:t>
            </a:r>
          </a:p>
          <a:p>
            <a:endParaRPr lang="en-GB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exercise introduces pupils to circuits and measuring voltage and current.</a:t>
            </a:r>
          </a:p>
          <a:p>
            <a:endParaRPr lang="en-GB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warned about the lethal aspects of mains voltages and the need to be careful.</a:t>
            </a:r>
          </a:p>
          <a:p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make a series circuit and then a parallel circuit.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3739239" y="316283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42080"/>
              </p:ext>
            </p:extLst>
          </p:nvPr>
        </p:nvGraphicFramePr>
        <p:xfrm>
          <a:off x="1547664" y="4077072"/>
          <a:ext cx="5760640" cy="2486660"/>
        </p:xfrm>
        <a:graphic>
          <a:graphicData uri="http://schemas.openxmlformats.org/drawingml/2006/table">
            <a:tbl>
              <a:tblPr firstRow="1" firstCol="1" bandRow="1"/>
              <a:tblGrid>
                <a:gridCol w="1641631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851216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3267793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Crocodile Clips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Multimeters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82238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 off when not in 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135330"/>
                  </a:ext>
                </a:extLst>
              </a:tr>
              <a:tr h="252095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Batteries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577711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not allow batteries to short out causing heat and possible fire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728525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Store batteries separately when not in 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8123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321477" y="3624503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B9DD20F6-8636-4F1E-A1AB-1BA09D90F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8835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2">
            <a:extLst>
              <a:ext uri="{FF2B5EF4-FFF2-40B4-BE49-F238E27FC236}">
                <a16:creationId xmlns:a16="http://schemas.microsoft.com/office/drawing/2014/main" id="{48B2C3E7-E8DF-45DC-8262-BA7BB91D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4724400"/>
            <a:ext cx="109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Cotton</a:t>
            </a:r>
          </a:p>
        </p:txBody>
      </p:sp>
      <p:sp>
        <p:nvSpPr>
          <p:cNvPr id="21508" name="TextBox 43">
            <a:extLst>
              <a:ext uri="{FF2B5EF4-FFF2-40B4-BE49-F238E27FC236}">
                <a16:creationId xmlns:a16="http://schemas.microsoft.com/office/drawing/2014/main" id="{5039240D-0F59-4B22-B638-9673747F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076700"/>
            <a:ext cx="1044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Pin To </a:t>
            </a:r>
          </a:p>
          <a:p>
            <a:r>
              <a:rPr lang="en-GB" altLang="en-US" b="1">
                <a:solidFill>
                  <a:srgbClr val="0000CC"/>
                </a:solidFill>
              </a:rPr>
              <a:t>Wood</a:t>
            </a:r>
          </a:p>
        </p:txBody>
      </p:sp>
      <p:sp>
        <p:nvSpPr>
          <p:cNvPr id="21509" name="TextBox 47">
            <a:extLst>
              <a:ext uri="{FF2B5EF4-FFF2-40B4-BE49-F238E27FC236}">
                <a16:creationId xmlns:a16="http://schemas.microsoft.com/office/drawing/2014/main" id="{BEA0F197-4D92-4674-B9F8-689B2A3F1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445125"/>
            <a:ext cx="4859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FF8000"/>
                </a:solidFill>
              </a:rPr>
              <a:t>The lamp lights properly and the buzzer is noisy</a:t>
            </a:r>
          </a:p>
          <a:p>
            <a:pPr algn="ctr"/>
            <a:r>
              <a:rPr lang="en-GB" altLang="en-US" b="1">
                <a:solidFill>
                  <a:srgbClr val="FF8000"/>
                </a:solidFill>
              </a:rPr>
              <a:t>because the 3V is across each </a:t>
            </a:r>
          </a:p>
        </p:txBody>
      </p:sp>
      <p:sp>
        <p:nvSpPr>
          <p:cNvPr id="21510" name="TextBox 45">
            <a:extLst>
              <a:ext uri="{FF2B5EF4-FFF2-40B4-BE49-F238E27FC236}">
                <a16:creationId xmlns:a16="http://schemas.microsoft.com/office/drawing/2014/main" id="{FA1BE5A3-F171-443D-A21F-958778283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92150"/>
            <a:ext cx="3600450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00FF"/>
                </a:solidFill>
              </a:rPr>
              <a:t>Now connect the lamp in</a:t>
            </a:r>
          </a:p>
          <a:p>
            <a:pPr algn="ctr"/>
            <a:r>
              <a:rPr lang="en-GB" altLang="en-GB" b="1">
                <a:solidFill>
                  <a:srgbClr val="0000FF"/>
                </a:solidFill>
              </a:rPr>
              <a:t>“</a:t>
            </a:r>
            <a:r>
              <a:rPr lang="en-GB" altLang="en-US" b="1">
                <a:solidFill>
                  <a:srgbClr val="0000FF"/>
                </a:solidFill>
              </a:rPr>
              <a:t>parallel</a:t>
            </a:r>
            <a:r>
              <a:rPr lang="en-GB" altLang="en-GB" b="1">
                <a:solidFill>
                  <a:srgbClr val="0000FF"/>
                </a:solidFill>
              </a:rPr>
              <a:t>”</a:t>
            </a:r>
            <a:r>
              <a:rPr lang="en-GB" altLang="en-US" b="1">
                <a:solidFill>
                  <a:srgbClr val="0000FF"/>
                </a:solidFill>
              </a:rPr>
              <a:t> with the buzzer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B9DD20F6-8636-4F1E-A1AB-1BA09D90F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8835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2">
            <a:extLst>
              <a:ext uri="{FF2B5EF4-FFF2-40B4-BE49-F238E27FC236}">
                <a16:creationId xmlns:a16="http://schemas.microsoft.com/office/drawing/2014/main" id="{48B2C3E7-E8DF-45DC-8262-BA7BB91D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4724400"/>
            <a:ext cx="109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Cotton</a:t>
            </a:r>
          </a:p>
        </p:txBody>
      </p:sp>
      <p:sp>
        <p:nvSpPr>
          <p:cNvPr id="21508" name="TextBox 43">
            <a:extLst>
              <a:ext uri="{FF2B5EF4-FFF2-40B4-BE49-F238E27FC236}">
                <a16:creationId xmlns:a16="http://schemas.microsoft.com/office/drawing/2014/main" id="{5039240D-0F59-4B22-B638-9673747F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076700"/>
            <a:ext cx="1044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Pin To </a:t>
            </a:r>
          </a:p>
          <a:p>
            <a:r>
              <a:rPr lang="en-GB" altLang="en-US" b="1">
                <a:solidFill>
                  <a:srgbClr val="0000CC"/>
                </a:solidFill>
              </a:rPr>
              <a:t>Wood</a:t>
            </a:r>
          </a:p>
        </p:txBody>
      </p:sp>
      <p:sp>
        <p:nvSpPr>
          <p:cNvPr id="21509" name="TextBox 47">
            <a:extLst>
              <a:ext uri="{FF2B5EF4-FFF2-40B4-BE49-F238E27FC236}">
                <a16:creationId xmlns:a16="http://schemas.microsoft.com/office/drawing/2014/main" id="{BEA0F197-4D92-4674-B9F8-689B2A3F1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445125"/>
            <a:ext cx="4859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FF8000"/>
                </a:solidFill>
              </a:rPr>
              <a:t>The lamp lights properly and the buzzer is noisy</a:t>
            </a:r>
          </a:p>
          <a:p>
            <a:pPr algn="ctr"/>
            <a:r>
              <a:rPr lang="en-GB" altLang="en-US" b="1">
                <a:solidFill>
                  <a:srgbClr val="FF8000"/>
                </a:solidFill>
              </a:rPr>
              <a:t>because the 3V is across each </a:t>
            </a:r>
          </a:p>
        </p:txBody>
      </p:sp>
      <p:sp>
        <p:nvSpPr>
          <p:cNvPr id="21510" name="TextBox 45">
            <a:extLst>
              <a:ext uri="{FF2B5EF4-FFF2-40B4-BE49-F238E27FC236}">
                <a16:creationId xmlns:a16="http://schemas.microsoft.com/office/drawing/2014/main" id="{FA1BE5A3-F171-443D-A21F-958778283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92150"/>
            <a:ext cx="3600450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00FF"/>
                </a:solidFill>
              </a:rPr>
              <a:t>Now connect the lamp in</a:t>
            </a:r>
          </a:p>
          <a:p>
            <a:pPr algn="ctr"/>
            <a:r>
              <a:rPr lang="en-GB" altLang="en-GB" b="1">
                <a:solidFill>
                  <a:srgbClr val="0000FF"/>
                </a:solidFill>
              </a:rPr>
              <a:t>“</a:t>
            </a:r>
            <a:r>
              <a:rPr lang="en-GB" altLang="en-US" b="1">
                <a:solidFill>
                  <a:srgbClr val="0000FF"/>
                </a:solidFill>
              </a:rPr>
              <a:t>parallel</a:t>
            </a:r>
            <a:r>
              <a:rPr lang="en-GB" altLang="en-GB" b="1">
                <a:solidFill>
                  <a:srgbClr val="0000FF"/>
                </a:solidFill>
              </a:rPr>
              <a:t>”</a:t>
            </a:r>
            <a:r>
              <a:rPr lang="en-GB" altLang="en-US" b="1">
                <a:solidFill>
                  <a:srgbClr val="0000FF"/>
                </a:solidFill>
              </a:rPr>
              <a:t> with the buzzer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079391-9FBD-4296-A8A3-E3D3FE22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4067175" cy="2062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200" b="1" dirty="0">
                <a:solidFill>
                  <a:srgbClr val="008000"/>
                </a:solidFill>
              </a:rPr>
              <a:t>So you now know what</a:t>
            </a:r>
          </a:p>
          <a:p>
            <a:pPr algn="ctr"/>
            <a:r>
              <a:rPr lang="en-GB" altLang="en-GB" sz="3200" b="1" dirty="0">
                <a:solidFill>
                  <a:srgbClr val="FF0000"/>
                </a:solidFill>
              </a:rPr>
              <a:t>“</a:t>
            </a:r>
            <a:r>
              <a:rPr lang="en-GB" altLang="en-US" sz="3200" b="1" dirty="0">
                <a:solidFill>
                  <a:srgbClr val="FF0000"/>
                </a:solidFill>
              </a:rPr>
              <a:t>Connect In Parallel</a:t>
            </a:r>
            <a:r>
              <a:rPr lang="en-GB" altLang="en-GB" sz="3200" b="1" dirty="0">
                <a:solidFill>
                  <a:srgbClr val="008000"/>
                </a:solidFill>
              </a:rPr>
              <a:t>”</a:t>
            </a:r>
            <a:r>
              <a:rPr lang="en-GB" altLang="en-US" sz="3200" b="1" dirty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GB" altLang="en-US" sz="3200" b="1" dirty="0">
                <a:solidFill>
                  <a:srgbClr val="008000"/>
                </a:solidFill>
              </a:rPr>
              <a:t>means</a:t>
            </a:r>
          </a:p>
        </p:txBody>
      </p:sp>
    </p:spTree>
    <p:extLst>
      <p:ext uri="{BB962C8B-B14F-4D97-AF65-F5344CB8AC3E}">
        <p14:creationId xmlns:p14="http://schemas.microsoft.com/office/powerpoint/2010/main" val="210723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369C0F9-5684-4BD6-BFA9-F7B6F598E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341438"/>
            <a:ext cx="76644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2">
            <a:extLst>
              <a:ext uri="{FF2B5EF4-FFF2-40B4-BE49-F238E27FC236}">
                <a16:creationId xmlns:a16="http://schemas.microsoft.com/office/drawing/2014/main" id="{26963DE4-F603-4D3C-899C-2AE9B3C8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4724400"/>
            <a:ext cx="109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Cotton</a:t>
            </a:r>
          </a:p>
        </p:txBody>
      </p:sp>
      <p:sp>
        <p:nvSpPr>
          <p:cNvPr id="22532" name="TextBox 43">
            <a:extLst>
              <a:ext uri="{FF2B5EF4-FFF2-40B4-BE49-F238E27FC236}">
                <a16:creationId xmlns:a16="http://schemas.microsoft.com/office/drawing/2014/main" id="{1EF66804-9C09-4D07-910C-B2EAE2E1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076700"/>
            <a:ext cx="1044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Pin To </a:t>
            </a:r>
          </a:p>
          <a:p>
            <a:r>
              <a:rPr lang="en-GB" altLang="en-US" b="1">
                <a:solidFill>
                  <a:srgbClr val="0000CC"/>
                </a:solidFill>
              </a:rPr>
              <a:t>Wood</a:t>
            </a:r>
          </a:p>
        </p:txBody>
      </p:sp>
      <p:sp>
        <p:nvSpPr>
          <p:cNvPr id="22533" name="TextBox 47">
            <a:extLst>
              <a:ext uri="{FF2B5EF4-FFF2-40B4-BE49-F238E27FC236}">
                <a16:creationId xmlns:a16="http://schemas.microsoft.com/office/drawing/2014/main" id="{FBAB576F-C49E-460D-91DE-CBD58CD31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445125"/>
            <a:ext cx="4859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The lamp lights properly and the buzzer is noisy</a:t>
            </a:r>
          </a:p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because the 3V is across each </a:t>
            </a:r>
          </a:p>
        </p:txBody>
      </p:sp>
      <p:sp>
        <p:nvSpPr>
          <p:cNvPr id="22534" name="TextBox 45">
            <a:extLst>
              <a:ext uri="{FF2B5EF4-FFF2-40B4-BE49-F238E27FC236}">
                <a16:creationId xmlns:a16="http://schemas.microsoft.com/office/drawing/2014/main" id="{03E0CEBC-BA9E-47EE-B055-BAD73FD73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125538"/>
            <a:ext cx="3600450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00FF"/>
                </a:solidFill>
              </a:rPr>
              <a:t>Now connect the lamp in</a:t>
            </a:r>
          </a:p>
          <a:p>
            <a:pPr algn="ctr"/>
            <a:r>
              <a:rPr lang="en-GB" altLang="en-GB" b="1">
                <a:solidFill>
                  <a:srgbClr val="0000FF"/>
                </a:solidFill>
              </a:rPr>
              <a:t>“</a:t>
            </a:r>
            <a:r>
              <a:rPr lang="en-GB" altLang="en-US" b="1">
                <a:solidFill>
                  <a:srgbClr val="0000FF"/>
                </a:solidFill>
              </a:rPr>
              <a:t>parallel</a:t>
            </a:r>
            <a:r>
              <a:rPr lang="en-GB" altLang="en-GB" b="1">
                <a:solidFill>
                  <a:srgbClr val="0000FF"/>
                </a:solidFill>
              </a:rPr>
              <a:t>”</a:t>
            </a:r>
            <a:r>
              <a:rPr lang="en-GB" altLang="en-US" b="1">
                <a:solidFill>
                  <a:srgbClr val="0000FF"/>
                </a:solidFill>
              </a:rPr>
              <a:t> with the buzzer</a:t>
            </a:r>
          </a:p>
        </p:txBody>
      </p:sp>
      <p:sp>
        <p:nvSpPr>
          <p:cNvPr id="22535" name="TextBox 40">
            <a:extLst>
              <a:ext uri="{FF2B5EF4-FFF2-40B4-BE49-F238E27FC236}">
                <a16:creationId xmlns:a16="http://schemas.microsoft.com/office/drawing/2014/main" id="{EAC4A560-874E-49E0-AFDF-4FBF95DD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15843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FF"/>
                </a:solidFill>
              </a:rPr>
              <a:t>Measure the new voltage across the buzzer</a:t>
            </a:r>
          </a:p>
          <a:p>
            <a:r>
              <a:rPr lang="en-GB" altLang="en-US" b="1">
                <a:solidFill>
                  <a:srgbClr val="0000FF"/>
                </a:solidFill>
              </a:rPr>
              <a:t>and the lamp</a:t>
            </a:r>
          </a:p>
          <a:p>
            <a:endParaRPr lang="en-GB" altLang="en-US" b="1">
              <a:solidFill>
                <a:srgbClr val="0000FF"/>
              </a:solidFill>
            </a:endParaRPr>
          </a:p>
          <a:p>
            <a:r>
              <a:rPr lang="en-GB" altLang="en-US" b="1">
                <a:solidFill>
                  <a:srgbClr val="0000FF"/>
                </a:solidFill>
              </a:rPr>
              <a:t>And then the current</a:t>
            </a:r>
          </a:p>
          <a:p>
            <a:r>
              <a:rPr lang="en-GB" altLang="en-US" b="1">
                <a:solidFill>
                  <a:srgbClr val="0000FF"/>
                </a:solidFill>
              </a:rPr>
              <a:t>through them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54F7733A-EE55-4CF6-9C24-830249DF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33375"/>
            <a:ext cx="345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200" b="1">
                <a:solidFill>
                  <a:srgbClr val="FF8000"/>
                </a:solidFill>
              </a:rPr>
              <a:t>More Switch Ideas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FACE9F7F-A1E1-408B-87F2-10AC0AE8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90805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/>
              <a:t>Pressure Mat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6C101E-4742-4BC5-8D5B-C7D4EBB9334D}"/>
              </a:ext>
            </a:extLst>
          </p:cNvPr>
          <p:cNvGrpSpPr/>
          <p:nvPr/>
        </p:nvGrpSpPr>
        <p:grpSpPr>
          <a:xfrm>
            <a:off x="251520" y="1340768"/>
            <a:ext cx="1440160" cy="2304256"/>
            <a:chOff x="683568" y="1988840"/>
            <a:chExt cx="1440160" cy="2304256"/>
          </a:xfrm>
          <a:solidFill>
            <a:srgbClr val="008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13CE19-FDDD-45D4-ABBC-0E0A7DEB37B7}"/>
                </a:ext>
              </a:extLst>
            </p:cNvPr>
            <p:cNvSpPr/>
            <p:nvPr/>
          </p:nvSpPr>
          <p:spPr bwMode="auto">
            <a:xfrm>
              <a:off x="683568" y="2348880"/>
              <a:ext cx="1440160" cy="1944216"/>
            </a:xfrm>
            <a:prstGeom prst="rect">
              <a:avLst/>
            </a:prstGeom>
            <a:grp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GB" sz="1600" b="1" dirty="0">
                  <a:solidFill>
                    <a:srgbClr val="CCFFCC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Material</a:t>
              </a:r>
            </a:p>
            <a:p>
              <a:pPr algn="ctr">
                <a:defRPr/>
              </a:pPr>
              <a:r>
                <a:rPr lang="en-GB" sz="1600" b="1" dirty="0">
                  <a:solidFill>
                    <a:srgbClr val="CCFFCC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Representing a Mat</a:t>
              </a: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9CCBDD35-B705-41F1-9199-423339B92621}"/>
                </a:ext>
              </a:extLst>
            </p:cNvPr>
            <p:cNvSpPr/>
            <p:nvPr/>
          </p:nvSpPr>
          <p:spPr bwMode="auto">
            <a:xfrm>
              <a:off x="683568" y="1988840"/>
              <a:ext cx="1440160" cy="360040"/>
            </a:xfrm>
            <a:prstGeom prst="triangle">
              <a:avLst/>
            </a:prstGeom>
            <a:grp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 b="1">
                <a:solidFill>
                  <a:srgbClr val="CCFFCC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3557" name="TextBox 7">
            <a:extLst>
              <a:ext uri="{FF2B5EF4-FFF2-40B4-BE49-F238E27FC236}">
                <a16:creationId xmlns:a16="http://schemas.microsoft.com/office/drawing/2014/main" id="{355AD256-E47E-4E13-99BA-6C516B44F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716338"/>
            <a:ext cx="1222375" cy="3698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 b="1">
                <a:solidFill>
                  <a:srgbClr val="CCFFCC"/>
                </a:solidFill>
              </a:rPr>
              <a:t>Make Two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5F3559-4935-4A5F-841A-18916C5EB7D3}"/>
              </a:ext>
            </a:extLst>
          </p:cNvPr>
          <p:cNvGrpSpPr/>
          <p:nvPr/>
        </p:nvGrpSpPr>
        <p:grpSpPr>
          <a:xfrm>
            <a:off x="2123728" y="1340768"/>
            <a:ext cx="1440160" cy="2304256"/>
            <a:chOff x="683568" y="1988840"/>
            <a:chExt cx="1440160" cy="2304256"/>
          </a:xfrm>
          <a:solidFill>
            <a:schemeClr val="bg1">
              <a:lumMod val="75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F1F8F0-1871-4CB7-9CBA-376DC959BD70}"/>
                </a:ext>
              </a:extLst>
            </p:cNvPr>
            <p:cNvSpPr/>
            <p:nvPr/>
          </p:nvSpPr>
          <p:spPr bwMode="auto">
            <a:xfrm>
              <a:off x="683568" y="2348880"/>
              <a:ext cx="1440160" cy="1944216"/>
            </a:xfrm>
            <a:prstGeom prst="rect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GB" sz="1600" b="1" dirty="0">
                  <a:solidFill>
                    <a:srgbClr val="3366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Aluminium</a:t>
              </a:r>
            </a:p>
            <a:p>
              <a:pPr algn="ctr">
                <a:defRPr/>
              </a:pPr>
              <a:r>
                <a:rPr lang="en-GB" sz="1600" b="1" dirty="0">
                  <a:solidFill>
                    <a:srgbClr val="3366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Foil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070FEAA-F1AB-4DCE-A965-E0425736B1DD}"/>
                </a:ext>
              </a:extLst>
            </p:cNvPr>
            <p:cNvSpPr/>
            <p:nvPr/>
          </p:nvSpPr>
          <p:spPr bwMode="auto">
            <a:xfrm>
              <a:off x="683568" y="1988840"/>
              <a:ext cx="1440160" cy="360040"/>
            </a:xfrm>
            <a:prstGeom prst="triangle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 b="1">
                <a:solidFill>
                  <a:srgbClr val="3366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059520A-0DE8-402B-AAEA-77F8E9FB6756}"/>
              </a:ext>
            </a:extLst>
          </p:cNvPr>
          <p:cNvSpPr txBox="1"/>
          <p:nvPr/>
        </p:nvSpPr>
        <p:spPr>
          <a:xfrm>
            <a:off x="2232025" y="3716338"/>
            <a:ext cx="1223963" cy="369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3366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Make Two</a:t>
            </a:r>
          </a:p>
        </p:txBody>
      </p:sp>
      <p:sp>
        <p:nvSpPr>
          <p:cNvPr id="23560" name="TextBox 12">
            <a:extLst>
              <a:ext uri="{FF2B5EF4-FFF2-40B4-BE49-F238E27FC236}">
                <a16:creationId xmlns:a16="http://schemas.microsoft.com/office/drawing/2014/main" id="{2DD41F91-EB49-49A2-BEEB-ABCC41E34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437063"/>
            <a:ext cx="1944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b="1"/>
              <a:t>Stick Each Set Together</a:t>
            </a:r>
          </a:p>
          <a:p>
            <a:pPr algn="ctr"/>
            <a:r>
              <a:rPr lang="en-GB" altLang="en-US" sz="2000" b="1"/>
              <a:t>Carefully</a:t>
            </a:r>
          </a:p>
        </p:txBody>
      </p:sp>
      <p:cxnSp>
        <p:nvCxnSpPr>
          <p:cNvPr id="23561" name="Straight Arrow Connector 14">
            <a:extLst>
              <a:ext uri="{FF2B5EF4-FFF2-40B4-BE49-F238E27FC236}">
                <a16:creationId xmlns:a16="http://schemas.microsoft.com/office/drawing/2014/main" id="{8A5C9EF9-C738-4166-AABD-403532FBA66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727325" y="4073525"/>
            <a:ext cx="0" cy="36353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17">
            <a:extLst>
              <a:ext uri="{FF2B5EF4-FFF2-40B4-BE49-F238E27FC236}">
                <a16:creationId xmlns:a16="http://schemas.microsoft.com/office/drawing/2014/main" id="{07B9466A-6BD8-4A5A-A061-C22321A486F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58888" y="4076700"/>
            <a:ext cx="0" cy="36353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9B560-5412-46AF-92F7-BE7A9E117DD5}"/>
              </a:ext>
            </a:extLst>
          </p:cNvPr>
          <p:cNvSpPr/>
          <p:nvPr/>
        </p:nvSpPr>
        <p:spPr bwMode="auto">
          <a:xfrm>
            <a:off x="3924300" y="1700213"/>
            <a:ext cx="1439863" cy="1944687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600" b="1" dirty="0">
                <a:latin typeface="Times New Roman" charset="0"/>
                <a:ea typeface="ＭＳ Ｐゴシック" charset="0"/>
                <a:cs typeface="ＭＳ Ｐゴシック" charset="0"/>
              </a:rPr>
              <a:t>Cardboard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655F92-C86B-4126-967B-019DFF142094}"/>
              </a:ext>
            </a:extLst>
          </p:cNvPr>
          <p:cNvSpPr/>
          <p:nvPr/>
        </p:nvSpPr>
        <p:spPr bwMode="auto">
          <a:xfrm>
            <a:off x="4140200" y="2060575"/>
            <a:ext cx="1008063" cy="13684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 sz="18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5" name="TextBox 22">
            <a:extLst>
              <a:ext uri="{FF2B5EF4-FFF2-40B4-BE49-F238E27FC236}">
                <a16:creationId xmlns:a16="http://schemas.microsoft.com/office/drawing/2014/main" id="{8DC2D229-E49D-4416-ADF9-923C985E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716338"/>
            <a:ext cx="1584325" cy="6477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/>
              <a:t>Cut Out The Middle</a:t>
            </a:r>
          </a:p>
        </p:txBody>
      </p:sp>
      <p:cxnSp>
        <p:nvCxnSpPr>
          <p:cNvPr id="23566" name="Straight Connector 24">
            <a:extLst>
              <a:ext uri="{FF2B5EF4-FFF2-40B4-BE49-F238E27FC236}">
                <a16:creationId xmlns:a16="http://schemas.microsoft.com/office/drawing/2014/main" id="{EC827B8F-CAAF-4167-9393-D58ECC3DB4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8025" y="2600325"/>
            <a:ext cx="2674938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Straight Connector 25">
            <a:extLst>
              <a:ext uri="{FF2B5EF4-FFF2-40B4-BE49-F238E27FC236}">
                <a16:creationId xmlns:a16="http://schemas.microsoft.com/office/drawing/2014/main" id="{8877AE5C-7522-4175-97A5-772D8AD338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53150" y="2917825"/>
            <a:ext cx="2740025" cy="635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Straight Connector 26">
            <a:extLst>
              <a:ext uri="{FF2B5EF4-FFF2-40B4-BE49-F238E27FC236}">
                <a16:creationId xmlns:a16="http://schemas.microsoft.com/office/drawing/2014/main" id="{0F03A036-03FE-448E-B7ED-136AAA8CE1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53150" y="2754313"/>
            <a:ext cx="2293938" cy="0"/>
          </a:xfrm>
          <a:prstGeom prst="line">
            <a:avLst/>
          </a:prstGeom>
          <a:noFill/>
          <a:ln w="203200" algn="ctr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D0EB84-D3A5-4C51-875A-E3F42D0DEDF1}"/>
              </a:ext>
            </a:extLst>
          </p:cNvPr>
          <p:cNvCxnSpPr/>
          <p:nvPr/>
        </p:nvCxnSpPr>
        <p:spPr bwMode="auto">
          <a:xfrm>
            <a:off x="5802313" y="2646363"/>
            <a:ext cx="2667000" cy="11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4DE28F-C409-4FD9-8DDB-67CDDDAE036F}"/>
              </a:ext>
            </a:extLst>
          </p:cNvPr>
          <p:cNvCxnSpPr/>
          <p:nvPr/>
        </p:nvCxnSpPr>
        <p:spPr bwMode="auto">
          <a:xfrm>
            <a:off x="6143625" y="2865438"/>
            <a:ext cx="2732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</p:cxnSp>
      <p:sp>
        <p:nvSpPr>
          <p:cNvPr id="23571" name="TextBox 43">
            <a:extLst>
              <a:ext uri="{FF2B5EF4-FFF2-40B4-BE49-F238E27FC236}">
                <a16:creationId xmlns:a16="http://schemas.microsoft.com/office/drawing/2014/main" id="{D6DE5D13-9B2C-4770-8F68-895D8715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844675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>
                <a:solidFill>
                  <a:srgbClr val="0000FF"/>
                </a:solidFill>
              </a:rPr>
              <a:t>Stick Together Carefully</a:t>
            </a:r>
          </a:p>
          <a:p>
            <a:pPr algn="ctr"/>
            <a:r>
              <a:rPr lang="en-GB" altLang="en-US" sz="1800" b="1">
                <a:solidFill>
                  <a:srgbClr val="0000FF"/>
                </a:solidFill>
              </a:rPr>
              <a:t>So Air Is Trapped Inside</a:t>
            </a:r>
          </a:p>
        </p:txBody>
      </p:sp>
      <p:grpSp>
        <p:nvGrpSpPr>
          <p:cNvPr id="23572" name="Group 54">
            <a:extLst>
              <a:ext uri="{FF2B5EF4-FFF2-40B4-BE49-F238E27FC236}">
                <a16:creationId xmlns:a16="http://schemas.microsoft.com/office/drawing/2014/main" id="{030671B9-2388-4415-9119-61B5EBB70A38}"/>
              </a:ext>
            </a:extLst>
          </p:cNvPr>
          <p:cNvGrpSpPr>
            <a:grpSpLocks/>
          </p:cNvGrpSpPr>
          <p:nvPr/>
        </p:nvGrpSpPr>
        <p:grpSpPr bwMode="auto">
          <a:xfrm>
            <a:off x="3151188" y="5495925"/>
            <a:ext cx="4203700" cy="381000"/>
            <a:chOff x="3150655" y="5496638"/>
            <a:chExt cx="4204533" cy="380635"/>
          </a:xfrm>
        </p:grpSpPr>
        <p:cxnSp>
          <p:nvCxnSpPr>
            <p:cNvPr id="23581" name="Straight Connector 44">
              <a:extLst>
                <a:ext uri="{FF2B5EF4-FFF2-40B4-BE49-F238E27FC236}">
                  <a16:creationId xmlns:a16="http://schemas.microsoft.com/office/drawing/2014/main" id="{4712A721-E037-4DA3-99BD-352608C3D9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84193" y="5517256"/>
              <a:ext cx="2478579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Straight Connector 45">
              <a:extLst>
                <a:ext uri="{FF2B5EF4-FFF2-40B4-BE49-F238E27FC236}">
                  <a16:creationId xmlns:a16="http://schemas.microsoft.com/office/drawing/2014/main" id="{7440D1BD-8612-46FF-BD45-7A21649D36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22398" y="5869344"/>
              <a:ext cx="2537328" cy="7929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Straight Connector 46">
              <a:extLst>
                <a:ext uri="{FF2B5EF4-FFF2-40B4-BE49-F238E27FC236}">
                  <a16:creationId xmlns:a16="http://schemas.microsoft.com/office/drawing/2014/main" id="{222BA0B4-5C87-4328-9A4B-CEC143B7DD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22398" y="5688542"/>
              <a:ext cx="2124496" cy="0"/>
            </a:xfrm>
            <a:prstGeom prst="line">
              <a:avLst/>
            </a:prstGeom>
            <a:noFill/>
            <a:ln w="203200" algn="ctr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967DF5A-88AF-4A7C-8399-79934A7E7F27}"/>
                </a:ext>
              </a:extLst>
            </p:cNvPr>
            <p:cNvCxnSpPr/>
            <p:nvPr/>
          </p:nvCxnSpPr>
          <p:spPr bwMode="auto">
            <a:xfrm>
              <a:off x="3798483" y="5568008"/>
              <a:ext cx="2469051" cy="126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1FCCBD1-3C61-4C35-8698-B2C68D8DE0C1}"/>
                </a:ext>
              </a:extLst>
            </p:cNvPr>
            <p:cNvCxnSpPr/>
            <p:nvPr/>
          </p:nvCxnSpPr>
          <p:spPr bwMode="auto">
            <a:xfrm>
              <a:off x="4114458" y="5812248"/>
              <a:ext cx="252938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</p:cxnSp>
        <p:pic>
          <p:nvPicPr>
            <p:cNvPr id="23586" name="Picture 4">
              <a:extLst>
                <a:ext uri="{FF2B5EF4-FFF2-40B4-BE49-F238E27FC236}">
                  <a16:creationId xmlns:a16="http://schemas.microsoft.com/office/drawing/2014/main" id="{287D3C91-AA76-4229-8A8A-918C3A4E6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8697">
              <a:off x="3150655" y="5496638"/>
              <a:ext cx="8921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4">
              <a:extLst>
                <a:ext uri="{FF2B5EF4-FFF2-40B4-BE49-F238E27FC236}">
                  <a16:creationId xmlns:a16="http://schemas.microsoft.com/office/drawing/2014/main" id="{7F4EE2CD-21DD-4554-8431-E36D7FF3B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852828" flipV="1">
              <a:off x="6463013" y="5561642"/>
              <a:ext cx="8921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573" name="Straight Connector 56">
            <a:extLst>
              <a:ext uri="{FF2B5EF4-FFF2-40B4-BE49-F238E27FC236}">
                <a16:creationId xmlns:a16="http://schemas.microsoft.com/office/drawing/2014/main" id="{A9752235-88E3-487C-BD0E-26AEE35DDCB2}"/>
              </a:ext>
            </a:extLst>
          </p:cNvPr>
          <p:cNvCxnSpPr>
            <a:cxnSpLocks noChangeShapeType="1"/>
            <a:stCxn id="23587" idx="1"/>
          </p:cNvCxnSpPr>
          <p:nvPr/>
        </p:nvCxnSpPr>
        <p:spPr bwMode="auto">
          <a:xfrm flipV="1">
            <a:off x="7339013" y="5373688"/>
            <a:ext cx="546100" cy="1968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Straight Connector 58">
            <a:extLst>
              <a:ext uri="{FF2B5EF4-FFF2-40B4-BE49-F238E27FC236}">
                <a16:creationId xmlns:a16="http://schemas.microsoft.com/office/drawing/2014/main" id="{D501CAAF-4DF4-4C37-8AEA-BF9AF856B07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7313" y="5732463"/>
            <a:ext cx="619125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5" name="TextBox 61">
            <a:extLst>
              <a:ext uri="{FF2B5EF4-FFF2-40B4-BE49-F238E27FC236}">
                <a16:creationId xmlns:a16="http://schemas.microsoft.com/office/drawing/2014/main" id="{3217E23F-A6CC-4883-8756-D652301D4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949950"/>
            <a:ext cx="230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>
                <a:solidFill>
                  <a:srgbClr val="FF0000"/>
                </a:solidFill>
              </a:rPr>
              <a:t>Connect Circuit To Aluminium Foil</a:t>
            </a:r>
          </a:p>
        </p:txBody>
      </p:sp>
      <p:pic>
        <p:nvPicPr>
          <p:cNvPr id="23576" name="Picture 62">
            <a:extLst>
              <a:ext uri="{FF2B5EF4-FFF2-40B4-BE49-F238E27FC236}">
                <a16:creationId xmlns:a16="http://schemas.microsoft.com/office/drawing/2014/main" id="{AA1B5CBC-0276-4545-B7C7-27ABF4F58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2963"/>
            <a:ext cx="124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7" name="TextBox 63">
            <a:extLst>
              <a:ext uri="{FF2B5EF4-FFF2-40B4-BE49-F238E27FC236}">
                <a16:creationId xmlns:a16="http://schemas.microsoft.com/office/drawing/2014/main" id="{2EE5CF96-DF0D-4A85-94F9-A2D7036A6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292600"/>
            <a:ext cx="280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 dirty="0">
                <a:solidFill>
                  <a:srgbClr val="008000"/>
                </a:solidFill>
              </a:rPr>
              <a:t>When</a:t>
            </a:r>
          </a:p>
          <a:p>
            <a:pPr algn="ctr"/>
            <a:r>
              <a:rPr lang="en-GB" altLang="en-US" sz="1800" b="1" dirty="0">
                <a:solidFill>
                  <a:srgbClr val="008000"/>
                </a:solidFill>
              </a:rPr>
              <a:t>Stepped On Makes the Circuit</a:t>
            </a:r>
          </a:p>
        </p:txBody>
      </p:sp>
      <p:sp>
        <p:nvSpPr>
          <p:cNvPr id="23578" name="TextBox 64">
            <a:extLst>
              <a:ext uri="{FF2B5EF4-FFF2-40B4-BE49-F238E27FC236}">
                <a16:creationId xmlns:a16="http://schemas.microsoft.com/office/drawing/2014/main" id="{4A5EB9B0-C451-456A-A1F4-FFCB4E78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92417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>
                <a:solidFill>
                  <a:srgbClr val="0000FF"/>
                </a:solidFill>
              </a:rPr>
              <a:t>Stretch the Top</a:t>
            </a:r>
          </a:p>
          <a:p>
            <a:pPr algn="ctr"/>
            <a:r>
              <a:rPr lang="en-GB" altLang="en-US" sz="1800" b="1">
                <a:solidFill>
                  <a:srgbClr val="0000FF"/>
                </a:solidFill>
              </a:rPr>
              <a:t>And Bottom So They </a:t>
            </a:r>
          </a:p>
          <a:p>
            <a:pPr algn="ctr"/>
            <a:r>
              <a:rPr lang="en-GB" altLang="en-US" sz="1800" b="1">
                <a:solidFill>
                  <a:srgbClr val="FF0000"/>
                </a:solidFill>
              </a:rPr>
              <a:t>Do Not Touch</a:t>
            </a:r>
          </a:p>
        </p:txBody>
      </p:sp>
      <p:cxnSp>
        <p:nvCxnSpPr>
          <p:cNvPr id="23579" name="Straight Arrow Connector 66">
            <a:extLst>
              <a:ext uri="{FF2B5EF4-FFF2-40B4-BE49-F238E27FC236}">
                <a16:creationId xmlns:a16="http://schemas.microsoft.com/office/drawing/2014/main" id="{FD535F7A-13E5-4A96-9894-052B285D11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8175" y="1773238"/>
            <a:ext cx="0" cy="19431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0" name="TextBox 67">
            <a:extLst>
              <a:ext uri="{FF2B5EF4-FFF2-40B4-BE49-F238E27FC236}">
                <a16:creationId xmlns:a16="http://schemas.microsoft.com/office/drawing/2014/main" id="{6A2F9130-ABB7-4970-A915-02C8B7C4038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216026" y="2630487"/>
            <a:ext cx="12890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b="1"/>
              <a:t>30 cm or more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62D5879-4C48-4597-8334-74D25D701B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2811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>
                <a:solidFill>
                  <a:srgbClr val="FF0000"/>
                </a:solidFill>
              </a:rPr>
              <a:t>We have learnt to:</a:t>
            </a:r>
            <a:endParaRPr lang="en-GB" altLang="en-US" sz="3600" b="1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F28F173-BEFB-42F2-AB2C-0A57E00B20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450" y="2205038"/>
            <a:ext cx="6580188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800" b="1">
                <a:solidFill>
                  <a:srgbClr val="0000FF"/>
                </a:solidFill>
              </a:rPr>
              <a:t>Work and think as engineers</a:t>
            </a:r>
          </a:p>
          <a:p>
            <a:r>
              <a:rPr lang="en-GB" altLang="en-US" sz="2800" b="1">
                <a:solidFill>
                  <a:srgbClr val="008000"/>
                </a:solidFill>
              </a:rPr>
              <a:t>Understand Basic Electric Circuits</a:t>
            </a:r>
          </a:p>
          <a:p>
            <a:r>
              <a:rPr lang="en-GB" altLang="en-US" sz="2800" b="1">
                <a:solidFill>
                  <a:srgbClr val="0000FF"/>
                </a:solidFill>
              </a:rPr>
              <a:t>Build with the resources available</a:t>
            </a:r>
          </a:p>
          <a:p>
            <a:r>
              <a:rPr lang="en-GB" altLang="en-US" sz="2800" b="1">
                <a:solidFill>
                  <a:srgbClr val="008000"/>
                </a:solidFill>
              </a:rPr>
              <a:t>Work in teams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E66EE4CC-EDB5-4200-9F0C-4D25C4B773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219200"/>
          <a:ext cx="69342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69342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<a:extLst>
              <a:ext uri="{FF2B5EF4-FFF2-40B4-BE49-F238E27FC236}">
                <a16:creationId xmlns:a16="http://schemas.microsoft.com/office/drawing/2014/main" id="{20235E32-93DA-4AEF-88B2-59972320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447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>
            <a:extLst>
              <a:ext uri="{FF2B5EF4-FFF2-40B4-BE49-F238E27FC236}">
                <a16:creationId xmlns:a16="http://schemas.microsoft.com/office/drawing/2014/main" id="{4CA53BE7-A381-4F0B-8160-3604671BB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8" y="4967288"/>
            <a:ext cx="240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600" b="1">
                <a:solidFill>
                  <a:srgbClr val="FF0000"/>
                </a:solidFill>
              </a:rPr>
              <a:t>Thank You</a:t>
            </a:r>
            <a:endParaRPr lang="en-GB" altLang="en-US" sz="16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5593F-CA72-4B54-9317-9BBB585829FC}"/>
              </a:ext>
            </a:extLst>
          </p:cNvPr>
          <p:cNvSpPr/>
          <p:nvPr/>
        </p:nvSpPr>
        <p:spPr bwMode="auto">
          <a:xfrm>
            <a:off x="-108520" y="0"/>
            <a:ext cx="9361040" cy="69573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72CC74-FF02-465B-AA66-9ED733C12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796597">
            <a:off x="571684" y="1915496"/>
            <a:ext cx="4310862" cy="2048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F2CAB-231B-4955-AEE9-FB70C10EFD37}"/>
              </a:ext>
            </a:extLst>
          </p:cNvPr>
          <p:cNvSpPr txBox="1"/>
          <p:nvPr/>
        </p:nvSpPr>
        <p:spPr>
          <a:xfrm>
            <a:off x="267852" y="836712"/>
            <a:ext cx="887614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batteries are disconnected when not in use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multimeter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turned off when on in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94F192-E9D1-4F11-A8FF-837F8E99D3D3}"/>
              </a:ext>
            </a:extLst>
          </p:cNvPr>
          <p:cNvGrpSpPr/>
          <p:nvPr/>
        </p:nvGrpSpPr>
        <p:grpSpPr>
          <a:xfrm>
            <a:off x="5580112" y="1667799"/>
            <a:ext cx="2172847" cy="3513764"/>
            <a:chOff x="3911321" y="4092874"/>
            <a:chExt cx="1321358" cy="20578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950A9-98A1-4E0B-BF3B-AFE85B819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1321" y="4092874"/>
              <a:ext cx="1321358" cy="20578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A3E294-4C09-49CD-AFC2-F8A18CE9755C}"/>
                </a:ext>
              </a:extLst>
            </p:cNvPr>
            <p:cNvSpPr/>
            <p:nvPr/>
          </p:nvSpPr>
          <p:spPr bwMode="auto">
            <a:xfrm>
              <a:off x="4067945" y="4236436"/>
              <a:ext cx="648072" cy="2024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D9615C68-85C3-416C-973E-86D547CC76AE}"/>
                </a:ext>
              </a:extLst>
            </p:cNvPr>
            <p:cNvSpPr/>
            <p:nvPr/>
          </p:nvSpPr>
          <p:spPr bwMode="auto">
            <a:xfrm>
              <a:off x="4283969" y="4764676"/>
              <a:ext cx="216024" cy="288032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794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D314BA-8805-41EC-BE5C-F6E5529A60A8}"/>
              </a:ext>
            </a:extLst>
          </p:cNvPr>
          <p:cNvCxnSpPr/>
          <p:nvPr/>
        </p:nvCxnSpPr>
        <p:spPr bwMode="auto">
          <a:xfrm>
            <a:off x="993775" y="971550"/>
            <a:ext cx="0" cy="461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4881EE-2112-4F1F-8EDC-DD7A0C740A15}"/>
              </a:ext>
            </a:extLst>
          </p:cNvPr>
          <p:cNvCxnSpPr>
            <a:cxnSpLocks/>
          </p:cNvCxnSpPr>
          <p:nvPr/>
        </p:nvCxnSpPr>
        <p:spPr bwMode="auto">
          <a:xfrm>
            <a:off x="890588" y="1433513"/>
            <a:ext cx="207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E458D7-E129-4C2A-855F-2C30E92435A5}"/>
              </a:ext>
            </a:extLst>
          </p:cNvPr>
          <p:cNvCxnSpPr>
            <a:cxnSpLocks/>
          </p:cNvCxnSpPr>
          <p:nvPr/>
        </p:nvCxnSpPr>
        <p:spPr bwMode="auto">
          <a:xfrm>
            <a:off x="773113" y="1574800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E32709-70A2-4655-B55D-98DE048CF30D}"/>
              </a:ext>
            </a:extLst>
          </p:cNvPr>
          <p:cNvCxnSpPr>
            <a:cxnSpLocks/>
          </p:cNvCxnSpPr>
          <p:nvPr/>
        </p:nvCxnSpPr>
        <p:spPr bwMode="auto">
          <a:xfrm>
            <a:off x="893763" y="1690688"/>
            <a:ext cx="207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4F6520-1108-4E1F-AA04-7A0A9274AB0D}"/>
              </a:ext>
            </a:extLst>
          </p:cNvPr>
          <p:cNvCxnSpPr>
            <a:cxnSpLocks/>
          </p:cNvCxnSpPr>
          <p:nvPr/>
        </p:nvCxnSpPr>
        <p:spPr bwMode="auto">
          <a:xfrm>
            <a:off x="776288" y="1830388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E3C389-6AEC-4776-846F-793E6C6EA2E0}"/>
              </a:ext>
            </a:extLst>
          </p:cNvPr>
          <p:cNvCxnSpPr/>
          <p:nvPr/>
        </p:nvCxnSpPr>
        <p:spPr bwMode="auto">
          <a:xfrm>
            <a:off x="993775" y="1830388"/>
            <a:ext cx="0" cy="463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8AA92E-4FA8-4D4B-A384-0E413CF19864}"/>
              </a:ext>
            </a:extLst>
          </p:cNvPr>
          <p:cNvCxnSpPr>
            <a:cxnSpLocks/>
          </p:cNvCxnSpPr>
          <p:nvPr/>
        </p:nvCxnSpPr>
        <p:spPr bwMode="auto">
          <a:xfrm flipH="1">
            <a:off x="993775" y="2197100"/>
            <a:ext cx="220663" cy="303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CD6DCA1-9FBC-4316-B9E3-1AD1D093B97B}"/>
              </a:ext>
            </a:extLst>
          </p:cNvPr>
          <p:cNvSpPr/>
          <p:nvPr/>
        </p:nvSpPr>
        <p:spPr bwMode="auto">
          <a:xfrm rot="18174126">
            <a:off x="1070769" y="2139156"/>
            <a:ext cx="120650" cy="11588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4346" name="Picture 22">
            <a:extLst>
              <a:ext uri="{FF2B5EF4-FFF2-40B4-BE49-F238E27FC236}">
                <a16:creationId xmlns:a16="http://schemas.microsoft.com/office/drawing/2014/main" id="{88316DFC-3F37-4917-AC3B-98635032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143125"/>
            <a:ext cx="5286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D54152-E13C-442B-9A06-242397EBA066}"/>
              </a:ext>
            </a:extLst>
          </p:cNvPr>
          <p:cNvCxnSpPr>
            <a:cxnSpLocks/>
          </p:cNvCxnSpPr>
          <p:nvPr/>
        </p:nvCxnSpPr>
        <p:spPr bwMode="auto">
          <a:xfrm flipH="1">
            <a:off x="993775" y="2500313"/>
            <a:ext cx="3175" cy="1060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2C73A4-78AE-47CB-A98A-98CDDE8B24EB}"/>
              </a:ext>
            </a:extLst>
          </p:cNvPr>
          <p:cNvCxnSpPr>
            <a:cxnSpLocks/>
          </p:cNvCxnSpPr>
          <p:nvPr/>
        </p:nvCxnSpPr>
        <p:spPr bwMode="auto">
          <a:xfrm>
            <a:off x="993775" y="3565525"/>
            <a:ext cx="160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826A15-1E36-4F67-B23D-966810C8769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8550" y="3560763"/>
            <a:ext cx="901700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7954E9-E514-4500-AAC5-94E28BA9FD33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0725" y="2500313"/>
            <a:ext cx="3175" cy="1060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F393B0-4310-474E-A2A8-B78E4524B0C4}"/>
              </a:ext>
            </a:extLst>
          </p:cNvPr>
          <p:cNvCxnSpPr>
            <a:cxnSpLocks/>
          </p:cNvCxnSpPr>
          <p:nvPr/>
        </p:nvCxnSpPr>
        <p:spPr bwMode="auto">
          <a:xfrm>
            <a:off x="1990725" y="2500313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AA5DC7-05E8-4E8A-BBDC-BD87D476BF4A}"/>
              </a:ext>
            </a:extLst>
          </p:cNvPr>
          <p:cNvCxnSpPr>
            <a:cxnSpLocks/>
          </p:cNvCxnSpPr>
          <p:nvPr/>
        </p:nvCxnSpPr>
        <p:spPr bwMode="auto">
          <a:xfrm>
            <a:off x="2092325" y="2197100"/>
            <a:ext cx="349250" cy="6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F9C10CA-F55E-44C4-9988-75C9B80616D2}"/>
              </a:ext>
            </a:extLst>
          </p:cNvPr>
          <p:cNvSpPr/>
          <p:nvPr/>
        </p:nvSpPr>
        <p:spPr bwMode="auto">
          <a:xfrm>
            <a:off x="2216150" y="2114550"/>
            <a:ext cx="338138" cy="438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F63384-46FC-468B-9442-2707A638CA5E}"/>
              </a:ext>
            </a:extLst>
          </p:cNvPr>
          <p:cNvCxnSpPr>
            <a:cxnSpLocks/>
          </p:cNvCxnSpPr>
          <p:nvPr/>
        </p:nvCxnSpPr>
        <p:spPr bwMode="auto">
          <a:xfrm>
            <a:off x="2092325" y="971550"/>
            <a:ext cx="0" cy="1225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8452BE-D9DE-4181-8B10-2795B3EBFC3D}"/>
              </a:ext>
            </a:extLst>
          </p:cNvPr>
          <p:cNvCxnSpPr>
            <a:cxnSpLocks/>
          </p:cNvCxnSpPr>
          <p:nvPr/>
        </p:nvCxnSpPr>
        <p:spPr bwMode="auto">
          <a:xfrm>
            <a:off x="993775" y="971550"/>
            <a:ext cx="1098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C6C6F0E-A7AB-4FC3-99EC-7608076543D0}"/>
              </a:ext>
            </a:extLst>
          </p:cNvPr>
          <p:cNvSpPr txBox="1"/>
          <p:nvPr/>
        </p:nvSpPr>
        <p:spPr bwMode="auto">
          <a:xfrm>
            <a:off x="1130300" y="1239838"/>
            <a:ext cx="836613" cy="349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Battery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0584FD-34E6-4E84-9522-B0586CD1ECFA}"/>
              </a:ext>
            </a:extLst>
          </p:cNvPr>
          <p:cNvSpPr txBox="1"/>
          <p:nvPr/>
        </p:nvSpPr>
        <p:spPr bwMode="auto">
          <a:xfrm>
            <a:off x="752475" y="300038"/>
            <a:ext cx="1471613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</a:rPr>
              <a:t>Circuit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DCD954-933D-4E53-9072-CC74144F31BB}"/>
              </a:ext>
            </a:extLst>
          </p:cNvPr>
          <p:cNvSpPr txBox="1"/>
          <p:nvPr/>
        </p:nvSpPr>
        <p:spPr bwMode="auto">
          <a:xfrm>
            <a:off x="1181100" y="2154238"/>
            <a:ext cx="769938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Switch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FB319E-3630-49AB-A47D-DFD9341A827E}"/>
              </a:ext>
            </a:extLst>
          </p:cNvPr>
          <p:cNvSpPr txBox="1"/>
          <p:nvPr/>
        </p:nvSpPr>
        <p:spPr bwMode="auto">
          <a:xfrm>
            <a:off x="2141538" y="2563813"/>
            <a:ext cx="766762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Buzzer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8B6463-AC67-4AC8-9178-94A45567FED3}"/>
              </a:ext>
            </a:extLst>
          </p:cNvPr>
          <p:cNvSpPr txBox="1"/>
          <p:nvPr/>
        </p:nvSpPr>
        <p:spPr bwMode="auto">
          <a:xfrm>
            <a:off x="488950" y="1655763"/>
            <a:ext cx="373063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736C7D-053F-4963-8DC1-F8CC07AA899B}"/>
              </a:ext>
            </a:extLst>
          </p:cNvPr>
          <p:cNvSpPr txBox="1"/>
          <p:nvPr/>
        </p:nvSpPr>
        <p:spPr bwMode="auto">
          <a:xfrm>
            <a:off x="514350" y="1057275"/>
            <a:ext cx="300038" cy="54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-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BB96BD0-2797-4ACC-B2F4-E1833A352858}"/>
              </a:ext>
            </a:extLst>
          </p:cNvPr>
          <p:cNvCxnSpPr/>
          <p:nvPr/>
        </p:nvCxnSpPr>
        <p:spPr bwMode="auto">
          <a:xfrm>
            <a:off x="3563938" y="1004888"/>
            <a:ext cx="0" cy="461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CB8123-C728-453E-BD4A-078551A9B633}"/>
              </a:ext>
            </a:extLst>
          </p:cNvPr>
          <p:cNvCxnSpPr>
            <a:cxnSpLocks/>
          </p:cNvCxnSpPr>
          <p:nvPr/>
        </p:nvCxnSpPr>
        <p:spPr bwMode="auto">
          <a:xfrm>
            <a:off x="3460750" y="1466850"/>
            <a:ext cx="207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04D99C-B00C-4344-9199-3FAEB8D109D7}"/>
              </a:ext>
            </a:extLst>
          </p:cNvPr>
          <p:cNvCxnSpPr>
            <a:cxnSpLocks/>
          </p:cNvCxnSpPr>
          <p:nvPr/>
        </p:nvCxnSpPr>
        <p:spPr bwMode="auto">
          <a:xfrm>
            <a:off x="3343275" y="1608138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8951C06-D7DA-4886-B464-481118F4F48A}"/>
              </a:ext>
            </a:extLst>
          </p:cNvPr>
          <p:cNvCxnSpPr>
            <a:cxnSpLocks/>
          </p:cNvCxnSpPr>
          <p:nvPr/>
        </p:nvCxnSpPr>
        <p:spPr bwMode="auto">
          <a:xfrm>
            <a:off x="3463925" y="1724025"/>
            <a:ext cx="207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C7C88BF-8293-483D-AC1B-242348A614D4}"/>
              </a:ext>
            </a:extLst>
          </p:cNvPr>
          <p:cNvCxnSpPr>
            <a:cxnSpLocks/>
          </p:cNvCxnSpPr>
          <p:nvPr/>
        </p:nvCxnSpPr>
        <p:spPr bwMode="auto">
          <a:xfrm>
            <a:off x="3346450" y="1863725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FB5E8C-D222-43C9-9E28-F443E67E0293}"/>
              </a:ext>
            </a:extLst>
          </p:cNvPr>
          <p:cNvCxnSpPr/>
          <p:nvPr/>
        </p:nvCxnSpPr>
        <p:spPr bwMode="auto">
          <a:xfrm>
            <a:off x="3563938" y="1863725"/>
            <a:ext cx="0" cy="463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564D11-5000-4B9F-BBB0-9A8980D475E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63938" y="2230438"/>
            <a:ext cx="220662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00E7FDE9-2842-4EE0-9F74-97BFD43AE54B}"/>
              </a:ext>
            </a:extLst>
          </p:cNvPr>
          <p:cNvSpPr/>
          <p:nvPr/>
        </p:nvSpPr>
        <p:spPr bwMode="auto">
          <a:xfrm rot="18174126">
            <a:off x="3640932" y="2172494"/>
            <a:ext cx="120650" cy="115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4370" name="Picture 53">
            <a:extLst>
              <a:ext uri="{FF2B5EF4-FFF2-40B4-BE49-F238E27FC236}">
                <a16:creationId xmlns:a16="http://schemas.microsoft.com/office/drawing/2014/main" id="{2CE2C3DC-0B91-417B-905D-ECAADC76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119313"/>
            <a:ext cx="5286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FD69758-B803-47CA-8AAC-13B86019260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63938" y="2533650"/>
            <a:ext cx="3175" cy="1060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F6C0ABE-E359-414E-BED3-775387B681F9}"/>
              </a:ext>
            </a:extLst>
          </p:cNvPr>
          <p:cNvCxnSpPr>
            <a:cxnSpLocks/>
          </p:cNvCxnSpPr>
          <p:nvPr/>
        </p:nvCxnSpPr>
        <p:spPr bwMode="auto">
          <a:xfrm>
            <a:off x="3563938" y="3598863"/>
            <a:ext cx="160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D3D330F-A10C-42B6-9123-0012846E4794}"/>
              </a:ext>
            </a:extLst>
          </p:cNvPr>
          <p:cNvCxnSpPr>
            <a:cxnSpLocks/>
          </p:cNvCxnSpPr>
          <p:nvPr/>
        </p:nvCxnSpPr>
        <p:spPr bwMode="auto">
          <a:xfrm flipV="1">
            <a:off x="3643313" y="3594100"/>
            <a:ext cx="925512" cy="4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1E4ADC9-66F9-4A5D-B3B0-442A6762A1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559300" y="2533650"/>
            <a:ext cx="3175" cy="1060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8B9C7E2-350B-4232-AA82-502607081855}"/>
              </a:ext>
            </a:extLst>
          </p:cNvPr>
          <p:cNvCxnSpPr>
            <a:cxnSpLocks/>
          </p:cNvCxnSpPr>
          <p:nvPr/>
        </p:nvCxnSpPr>
        <p:spPr bwMode="auto">
          <a:xfrm>
            <a:off x="4559300" y="2533650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E4C96FA-32A7-458A-98FB-10250FF41043}"/>
              </a:ext>
            </a:extLst>
          </p:cNvPr>
          <p:cNvCxnSpPr>
            <a:cxnSpLocks/>
          </p:cNvCxnSpPr>
          <p:nvPr/>
        </p:nvCxnSpPr>
        <p:spPr bwMode="auto">
          <a:xfrm>
            <a:off x="4660900" y="2230438"/>
            <a:ext cx="349250" cy="6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BAA05A9-856B-40FE-8A21-6C3BD80C5405}"/>
              </a:ext>
            </a:extLst>
          </p:cNvPr>
          <p:cNvSpPr/>
          <p:nvPr/>
        </p:nvSpPr>
        <p:spPr bwMode="auto">
          <a:xfrm>
            <a:off x="4784725" y="2147888"/>
            <a:ext cx="339725" cy="438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554EFEA-9A05-4BBD-BA29-D036CEDCFFF3}"/>
              </a:ext>
            </a:extLst>
          </p:cNvPr>
          <p:cNvCxnSpPr>
            <a:cxnSpLocks/>
          </p:cNvCxnSpPr>
          <p:nvPr/>
        </p:nvCxnSpPr>
        <p:spPr bwMode="auto">
          <a:xfrm>
            <a:off x="4652963" y="1862138"/>
            <a:ext cx="7937" cy="36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D6793E-D301-4528-87A2-41E31E5CD7EF}"/>
              </a:ext>
            </a:extLst>
          </p:cNvPr>
          <p:cNvCxnSpPr>
            <a:cxnSpLocks/>
          </p:cNvCxnSpPr>
          <p:nvPr/>
        </p:nvCxnSpPr>
        <p:spPr bwMode="auto">
          <a:xfrm>
            <a:off x="3563938" y="1004888"/>
            <a:ext cx="1096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CEF3E65-7FA7-4271-9C49-5216E539B7B8}"/>
              </a:ext>
            </a:extLst>
          </p:cNvPr>
          <p:cNvSpPr txBox="1"/>
          <p:nvPr/>
        </p:nvSpPr>
        <p:spPr bwMode="auto">
          <a:xfrm>
            <a:off x="3597275" y="1203325"/>
            <a:ext cx="835025" cy="347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Battery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9C5FF7-1C0E-4B5D-AFC7-36052FBBBE16}"/>
              </a:ext>
            </a:extLst>
          </p:cNvPr>
          <p:cNvSpPr txBox="1"/>
          <p:nvPr/>
        </p:nvSpPr>
        <p:spPr bwMode="auto">
          <a:xfrm>
            <a:off x="3336925" y="333375"/>
            <a:ext cx="1470025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</a:rPr>
              <a:t>Circuit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693CDD-4FAB-4E19-B002-C8F6B97C02D5}"/>
              </a:ext>
            </a:extLst>
          </p:cNvPr>
          <p:cNvSpPr txBox="1"/>
          <p:nvPr/>
        </p:nvSpPr>
        <p:spPr bwMode="auto">
          <a:xfrm>
            <a:off x="3716338" y="2290763"/>
            <a:ext cx="768350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Switch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D97B9A-A6F9-4651-8DDB-B96D1B19FE2B}"/>
              </a:ext>
            </a:extLst>
          </p:cNvPr>
          <p:cNvSpPr txBox="1"/>
          <p:nvPr/>
        </p:nvSpPr>
        <p:spPr bwMode="auto">
          <a:xfrm>
            <a:off x="4710113" y="2597150"/>
            <a:ext cx="766762" cy="347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Buzzer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3077C3-2829-4143-8326-16A5E5B12EB2}"/>
              </a:ext>
            </a:extLst>
          </p:cNvPr>
          <p:cNvSpPr txBox="1"/>
          <p:nvPr/>
        </p:nvSpPr>
        <p:spPr bwMode="auto">
          <a:xfrm>
            <a:off x="3059113" y="1689100"/>
            <a:ext cx="373062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A03D1C4-D4A3-4EAC-8CD9-8DDDF5756777}"/>
              </a:ext>
            </a:extLst>
          </p:cNvPr>
          <p:cNvSpPr txBox="1"/>
          <p:nvPr/>
        </p:nvSpPr>
        <p:spPr bwMode="auto">
          <a:xfrm>
            <a:off x="3084513" y="1089025"/>
            <a:ext cx="298450" cy="547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-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E2EED55-4C64-4F5E-BD35-603FC67B3FD1}"/>
              </a:ext>
            </a:extLst>
          </p:cNvPr>
          <p:cNvCxnSpPr>
            <a:cxnSpLocks/>
          </p:cNvCxnSpPr>
          <p:nvPr/>
        </p:nvCxnSpPr>
        <p:spPr bwMode="auto">
          <a:xfrm>
            <a:off x="4656138" y="1012825"/>
            <a:ext cx="7937" cy="36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87" name="Group 127">
            <a:extLst>
              <a:ext uri="{FF2B5EF4-FFF2-40B4-BE49-F238E27FC236}">
                <a16:creationId xmlns:a16="http://schemas.microsoft.com/office/drawing/2014/main" id="{2B37F4DB-76C9-4E48-A92D-DF71383C05E9}"/>
              </a:ext>
            </a:extLst>
          </p:cNvPr>
          <p:cNvGrpSpPr>
            <a:grpSpLocks/>
          </p:cNvGrpSpPr>
          <p:nvPr/>
        </p:nvGrpSpPr>
        <p:grpSpPr bwMode="auto">
          <a:xfrm>
            <a:off x="4611688" y="1338263"/>
            <a:ext cx="528637" cy="582612"/>
            <a:chOff x="5566827" y="1565989"/>
            <a:chExt cx="571862" cy="63030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728168D-A566-42CB-8C94-1EA8B44CA6A5}"/>
                </a:ext>
              </a:extLst>
            </p:cNvPr>
            <p:cNvSpPr/>
            <p:nvPr/>
          </p:nvSpPr>
          <p:spPr>
            <a:xfrm>
              <a:off x="5566827" y="1565989"/>
              <a:ext cx="133950" cy="6303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1DAB91-9509-4F35-80C1-AAD183CCD4C5}"/>
                </a:ext>
              </a:extLst>
            </p:cNvPr>
            <p:cNvSpPr/>
            <p:nvPr/>
          </p:nvSpPr>
          <p:spPr>
            <a:xfrm>
              <a:off x="5589151" y="1804715"/>
              <a:ext cx="214664" cy="1717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E73C6CC-E4B1-465C-878D-1AC98830C355}"/>
                </a:ext>
              </a:extLst>
            </p:cNvPr>
            <p:cNvSpPr/>
            <p:nvPr/>
          </p:nvSpPr>
          <p:spPr>
            <a:xfrm>
              <a:off x="5800380" y="1689646"/>
              <a:ext cx="338309" cy="3829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533A192-18A3-4119-8944-CB06750DBE4E}"/>
                </a:ext>
              </a:extLst>
            </p:cNvPr>
            <p:cNvCxnSpPr>
              <a:cxnSpLocks/>
            </p:cNvCxnSpPr>
            <p:nvPr/>
          </p:nvCxnSpPr>
          <p:spPr>
            <a:xfrm>
              <a:off x="5808966" y="1852804"/>
              <a:ext cx="12879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53396AF-4344-4619-9C96-1D7248969D00}"/>
                </a:ext>
              </a:extLst>
            </p:cNvPr>
            <p:cNvCxnSpPr>
              <a:cxnSpLocks/>
            </p:cNvCxnSpPr>
            <p:nvPr/>
          </p:nvCxnSpPr>
          <p:spPr>
            <a:xfrm>
              <a:off x="5808966" y="1921503"/>
              <a:ext cx="12879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38" name="Group 122">
              <a:extLst>
                <a:ext uri="{FF2B5EF4-FFF2-40B4-BE49-F238E27FC236}">
                  <a16:creationId xmlns:a16="http://schemas.microsoft.com/office/drawing/2014/main" id="{B3279A84-C28B-4ABF-870A-908E07085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7812" y="1879362"/>
              <a:ext cx="120706" cy="78563"/>
              <a:chOff x="5923816" y="1739997"/>
              <a:chExt cx="120706" cy="78563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FC0A811-EB1F-471B-976C-F2BCEFEB9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3768" y="1782138"/>
                <a:ext cx="48085" cy="343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6776978D-C49B-4ACA-9F78-0C6E9EA1408A}"/>
                  </a:ext>
                </a:extLst>
              </p:cNvPr>
              <p:cNvSpPr/>
              <p:nvPr/>
            </p:nvSpPr>
            <p:spPr>
              <a:xfrm rot="7596603">
                <a:off x="5946089" y="1720316"/>
                <a:ext cx="79003" cy="116777"/>
              </a:xfrm>
              <a:prstGeom prst="arc">
                <a:avLst>
                  <a:gd name="adj1" fmla="val 16200000"/>
                  <a:gd name="adj2" fmla="val 4787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84406" tIns="42203" rIns="84406" bIns="42203" anchor="ctr"/>
              <a:lstStyle/>
              <a:p>
                <a:pPr algn="ctr" defTabSz="42204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7B0ECBCC-586D-47BD-A78D-ED07A27468BF}"/>
                </a:ext>
              </a:extLst>
            </p:cNvPr>
            <p:cNvSpPr/>
            <p:nvPr/>
          </p:nvSpPr>
          <p:spPr>
            <a:xfrm rot="15591324" flipV="1">
              <a:off x="5945487" y="1853668"/>
              <a:ext cx="118505" cy="116777"/>
            </a:xfrm>
            <a:prstGeom prst="arc">
              <a:avLst>
                <a:gd name="adj1" fmla="val 13124198"/>
                <a:gd name="adj2" fmla="val 344434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srgbClr val="FF0000"/>
                </a:solidFill>
              </a:endParaRPr>
            </a:p>
          </p:txBody>
        </p: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3E1D9969-BAEA-4B1C-BCD3-5277AFE76301}"/>
                </a:ext>
              </a:extLst>
            </p:cNvPr>
            <p:cNvSpPr/>
            <p:nvPr/>
          </p:nvSpPr>
          <p:spPr>
            <a:xfrm rot="19115127" flipH="1" flipV="1">
              <a:off x="5910288" y="1749757"/>
              <a:ext cx="135667" cy="151136"/>
            </a:xfrm>
            <a:prstGeom prst="arc">
              <a:avLst>
                <a:gd name="adj1" fmla="val 11226765"/>
                <a:gd name="adj2" fmla="val 1997270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black"/>
                </a:solidFill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19F399B-26C7-49AA-8F84-979C02C654E2}"/>
                </a:ext>
              </a:extLst>
            </p:cNvPr>
            <p:cNvCxnSpPr>
              <a:cxnSpLocks/>
            </p:cNvCxnSpPr>
            <p:nvPr/>
          </p:nvCxnSpPr>
          <p:spPr>
            <a:xfrm rot="20360715" flipV="1">
              <a:off x="5927461" y="1818455"/>
              <a:ext cx="48085" cy="309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F03DC76C-FDE0-4938-AB0D-82FCC6337592}"/>
                </a:ext>
              </a:extLst>
            </p:cNvPr>
            <p:cNvSpPr/>
            <p:nvPr/>
          </p:nvSpPr>
          <p:spPr>
            <a:xfrm rot="12764112" flipV="1">
              <a:off x="5958373" y="1778954"/>
              <a:ext cx="80713" cy="118504"/>
            </a:xfrm>
            <a:prstGeom prst="arc">
              <a:avLst>
                <a:gd name="adj1" fmla="val 15420615"/>
                <a:gd name="adj2" fmla="val 47878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srgbClr val="FF0000"/>
                </a:solidFill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8A826AC6-857B-41FA-9724-CEFA84B63EAB}"/>
              </a:ext>
            </a:extLst>
          </p:cNvPr>
          <p:cNvSpPr txBox="1"/>
          <p:nvPr/>
        </p:nvSpPr>
        <p:spPr bwMode="auto">
          <a:xfrm>
            <a:off x="4794250" y="992188"/>
            <a:ext cx="666750" cy="349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Lamp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15F22B-C186-4288-9D8C-E3C1C91D7846}"/>
              </a:ext>
            </a:extLst>
          </p:cNvPr>
          <p:cNvCxnSpPr/>
          <p:nvPr/>
        </p:nvCxnSpPr>
        <p:spPr bwMode="auto">
          <a:xfrm>
            <a:off x="6261100" y="930275"/>
            <a:ext cx="0" cy="461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B8F73D7-8DF2-4F02-8F32-3D6F64BB3F0D}"/>
              </a:ext>
            </a:extLst>
          </p:cNvPr>
          <p:cNvCxnSpPr>
            <a:cxnSpLocks/>
          </p:cNvCxnSpPr>
          <p:nvPr/>
        </p:nvCxnSpPr>
        <p:spPr bwMode="auto">
          <a:xfrm>
            <a:off x="6157913" y="1392238"/>
            <a:ext cx="207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1F01DEE-445F-4CEC-8DF2-9D7984E456C3}"/>
              </a:ext>
            </a:extLst>
          </p:cNvPr>
          <p:cNvCxnSpPr>
            <a:cxnSpLocks/>
          </p:cNvCxnSpPr>
          <p:nvPr/>
        </p:nvCxnSpPr>
        <p:spPr bwMode="auto">
          <a:xfrm>
            <a:off x="6040438" y="1533525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0C72D61-E1DA-4B1A-938E-1761D2800C38}"/>
              </a:ext>
            </a:extLst>
          </p:cNvPr>
          <p:cNvCxnSpPr>
            <a:cxnSpLocks/>
          </p:cNvCxnSpPr>
          <p:nvPr/>
        </p:nvCxnSpPr>
        <p:spPr bwMode="auto">
          <a:xfrm>
            <a:off x="6161088" y="1649413"/>
            <a:ext cx="207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71C9911-4CC7-4311-A4CE-4A0B3B1D7F28}"/>
              </a:ext>
            </a:extLst>
          </p:cNvPr>
          <p:cNvCxnSpPr>
            <a:cxnSpLocks/>
          </p:cNvCxnSpPr>
          <p:nvPr/>
        </p:nvCxnSpPr>
        <p:spPr bwMode="auto">
          <a:xfrm>
            <a:off x="6043613" y="1789113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0F90143-FD25-42EE-B7E2-EF16660C94B9}"/>
              </a:ext>
            </a:extLst>
          </p:cNvPr>
          <p:cNvCxnSpPr/>
          <p:nvPr/>
        </p:nvCxnSpPr>
        <p:spPr bwMode="auto">
          <a:xfrm>
            <a:off x="6261100" y="1789113"/>
            <a:ext cx="0" cy="463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57573F2-27E9-4533-841C-10330BB18A7D}"/>
              </a:ext>
            </a:extLst>
          </p:cNvPr>
          <p:cNvCxnSpPr>
            <a:cxnSpLocks/>
          </p:cNvCxnSpPr>
          <p:nvPr/>
        </p:nvCxnSpPr>
        <p:spPr bwMode="auto">
          <a:xfrm flipH="1">
            <a:off x="6261100" y="2155825"/>
            <a:ext cx="220663" cy="301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059911E1-05B7-4074-A7F5-4CCA38DAEE3D}"/>
              </a:ext>
            </a:extLst>
          </p:cNvPr>
          <p:cNvSpPr/>
          <p:nvPr/>
        </p:nvSpPr>
        <p:spPr bwMode="auto">
          <a:xfrm rot="18174126">
            <a:off x="6338094" y="2097881"/>
            <a:ext cx="120650" cy="11588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4397" name="Picture 78">
            <a:extLst>
              <a:ext uri="{FF2B5EF4-FFF2-40B4-BE49-F238E27FC236}">
                <a16:creationId xmlns:a16="http://schemas.microsoft.com/office/drawing/2014/main" id="{E54961DA-0DE8-4AFC-9A5A-5AD2D9F4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017713"/>
            <a:ext cx="5302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9601779-5D4C-4C02-9760-126042FFD059}"/>
              </a:ext>
            </a:extLst>
          </p:cNvPr>
          <p:cNvCxnSpPr>
            <a:cxnSpLocks/>
          </p:cNvCxnSpPr>
          <p:nvPr/>
        </p:nvCxnSpPr>
        <p:spPr bwMode="auto">
          <a:xfrm flipH="1">
            <a:off x="6261100" y="2457450"/>
            <a:ext cx="3175" cy="1062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A322D2-051E-4A2F-B6A8-0CF778957F40}"/>
              </a:ext>
            </a:extLst>
          </p:cNvPr>
          <p:cNvCxnSpPr>
            <a:cxnSpLocks/>
          </p:cNvCxnSpPr>
          <p:nvPr/>
        </p:nvCxnSpPr>
        <p:spPr bwMode="auto">
          <a:xfrm>
            <a:off x="6261100" y="3524250"/>
            <a:ext cx="160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11AD082-579A-453D-AD29-EB4F0CAE23E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65875" y="3519488"/>
            <a:ext cx="900113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AF2FB6D-CA3C-446F-93EB-DA5936ADF93F}"/>
              </a:ext>
            </a:extLst>
          </p:cNvPr>
          <p:cNvCxnSpPr>
            <a:cxnSpLocks/>
          </p:cNvCxnSpPr>
          <p:nvPr/>
        </p:nvCxnSpPr>
        <p:spPr bwMode="auto">
          <a:xfrm flipH="1">
            <a:off x="7256463" y="2457450"/>
            <a:ext cx="3175" cy="1062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1EB844E-544E-4E90-BF5E-6B6F13F8B1CB}"/>
              </a:ext>
            </a:extLst>
          </p:cNvPr>
          <p:cNvCxnSpPr>
            <a:cxnSpLocks/>
          </p:cNvCxnSpPr>
          <p:nvPr/>
        </p:nvCxnSpPr>
        <p:spPr bwMode="auto">
          <a:xfrm>
            <a:off x="7256463" y="2457450"/>
            <a:ext cx="441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BCE0DFA-4FEC-4607-BFB7-403792EBEFF4}"/>
              </a:ext>
            </a:extLst>
          </p:cNvPr>
          <p:cNvCxnSpPr>
            <a:cxnSpLocks/>
          </p:cNvCxnSpPr>
          <p:nvPr/>
        </p:nvCxnSpPr>
        <p:spPr bwMode="auto">
          <a:xfrm>
            <a:off x="7359650" y="2155825"/>
            <a:ext cx="347663" cy="4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B6E8986E-41D9-42C1-A9EC-8CDB4953038F}"/>
              </a:ext>
            </a:extLst>
          </p:cNvPr>
          <p:cNvSpPr/>
          <p:nvPr/>
        </p:nvSpPr>
        <p:spPr bwMode="auto">
          <a:xfrm>
            <a:off x="7481888" y="2073275"/>
            <a:ext cx="339725" cy="438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>
              <a:solidFill>
                <a:prstClr val="white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543F25E-652E-4466-A8C7-9DC095F7D2D9}"/>
              </a:ext>
            </a:extLst>
          </p:cNvPr>
          <p:cNvCxnSpPr>
            <a:cxnSpLocks/>
          </p:cNvCxnSpPr>
          <p:nvPr/>
        </p:nvCxnSpPr>
        <p:spPr bwMode="auto">
          <a:xfrm>
            <a:off x="7359650" y="930275"/>
            <a:ext cx="0" cy="1225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9DB1A9F-162F-4689-96F1-F97BAF0DDA46}"/>
              </a:ext>
            </a:extLst>
          </p:cNvPr>
          <p:cNvCxnSpPr>
            <a:cxnSpLocks/>
          </p:cNvCxnSpPr>
          <p:nvPr/>
        </p:nvCxnSpPr>
        <p:spPr bwMode="auto">
          <a:xfrm>
            <a:off x="6261100" y="930275"/>
            <a:ext cx="1098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93F846B-8991-43D1-8049-CC993773A868}"/>
              </a:ext>
            </a:extLst>
          </p:cNvPr>
          <p:cNvSpPr txBox="1"/>
          <p:nvPr/>
        </p:nvSpPr>
        <p:spPr bwMode="auto">
          <a:xfrm>
            <a:off x="6503988" y="1338263"/>
            <a:ext cx="836612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Battery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40DE5B-72F4-4D81-90B1-D9706014DC74}"/>
              </a:ext>
            </a:extLst>
          </p:cNvPr>
          <p:cNvSpPr txBox="1"/>
          <p:nvPr/>
        </p:nvSpPr>
        <p:spPr bwMode="auto">
          <a:xfrm>
            <a:off x="6369050" y="300038"/>
            <a:ext cx="1471613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</a:rPr>
              <a:t>Circuit 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083A390-625F-4F56-98D9-7B0EC6BA15DD}"/>
              </a:ext>
            </a:extLst>
          </p:cNvPr>
          <p:cNvSpPr txBox="1"/>
          <p:nvPr/>
        </p:nvSpPr>
        <p:spPr bwMode="auto">
          <a:xfrm>
            <a:off x="6403975" y="2239963"/>
            <a:ext cx="769938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Switch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095504-BCB8-40B5-9C50-05B3E2C79D7E}"/>
              </a:ext>
            </a:extLst>
          </p:cNvPr>
          <p:cNvSpPr txBox="1"/>
          <p:nvPr/>
        </p:nvSpPr>
        <p:spPr bwMode="auto">
          <a:xfrm>
            <a:off x="7407275" y="2522538"/>
            <a:ext cx="768350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srgbClr val="006600"/>
                </a:solidFill>
                <a:latin typeface="Calibri" panose="020F0502020204030204"/>
                <a:ea typeface="+mn-ea"/>
              </a:rPr>
              <a:t>Buzzer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6BF6660-C027-4B6D-8B4B-0339C183F8FF}"/>
              </a:ext>
            </a:extLst>
          </p:cNvPr>
          <p:cNvSpPr txBox="1"/>
          <p:nvPr/>
        </p:nvSpPr>
        <p:spPr bwMode="auto">
          <a:xfrm>
            <a:off x="5756275" y="1614488"/>
            <a:ext cx="373063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+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04081DA-EEF8-4872-818C-3B950323F095}"/>
              </a:ext>
            </a:extLst>
          </p:cNvPr>
          <p:cNvSpPr txBox="1"/>
          <p:nvPr/>
        </p:nvSpPr>
        <p:spPr bwMode="auto">
          <a:xfrm>
            <a:off x="5781675" y="1014413"/>
            <a:ext cx="300038" cy="547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-</a:t>
            </a:r>
          </a:p>
        </p:txBody>
      </p:sp>
      <p:grpSp>
        <p:nvGrpSpPr>
          <p:cNvPr id="14413" name="Group 128">
            <a:extLst>
              <a:ext uri="{FF2B5EF4-FFF2-40B4-BE49-F238E27FC236}">
                <a16:creationId xmlns:a16="http://schemas.microsoft.com/office/drawing/2014/main" id="{1F7AEEBE-0CAB-43EA-BA9C-F07E13330190}"/>
              </a:ext>
            </a:extLst>
          </p:cNvPr>
          <p:cNvGrpSpPr>
            <a:grpSpLocks/>
          </p:cNvGrpSpPr>
          <p:nvPr/>
        </p:nvGrpSpPr>
        <p:grpSpPr bwMode="auto">
          <a:xfrm>
            <a:off x="8334375" y="2065338"/>
            <a:ext cx="527050" cy="581025"/>
            <a:chOff x="5566827" y="1565989"/>
            <a:chExt cx="571862" cy="630307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19E847D-1338-408E-B36F-48943C63775F}"/>
                </a:ext>
              </a:extLst>
            </p:cNvPr>
            <p:cNvSpPr/>
            <p:nvPr/>
          </p:nvSpPr>
          <p:spPr>
            <a:xfrm>
              <a:off x="5566827" y="1565989"/>
              <a:ext cx="134353" cy="6303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D228811-DF0D-49D0-9DFA-BEB5279F81C2}"/>
                </a:ext>
              </a:extLst>
            </p:cNvPr>
            <p:cNvSpPr/>
            <p:nvPr/>
          </p:nvSpPr>
          <p:spPr>
            <a:xfrm>
              <a:off x="5589220" y="1803646"/>
              <a:ext cx="213587" cy="1722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3C88860-195B-467C-BD09-A486830CF1D2}"/>
                </a:ext>
              </a:extLst>
            </p:cNvPr>
            <p:cNvSpPr/>
            <p:nvPr/>
          </p:nvSpPr>
          <p:spPr>
            <a:xfrm>
              <a:off x="5799362" y="1689984"/>
              <a:ext cx="339327" cy="38231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white"/>
                </a:solidFill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5AB91C2-CE6E-46C2-99A4-7562B6EBE527}"/>
                </a:ext>
              </a:extLst>
            </p:cNvPr>
            <p:cNvCxnSpPr>
              <a:cxnSpLocks/>
            </p:cNvCxnSpPr>
            <p:nvPr/>
          </p:nvCxnSpPr>
          <p:spPr>
            <a:xfrm>
              <a:off x="5809697" y="1853588"/>
              <a:ext cx="1274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5157EB-74EE-4358-93A0-96165CF425A7}"/>
                </a:ext>
              </a:extLst>
            </p:cNvPr>
            <p:cNvCxnSpPr>
              <a:cxnSpLocks/>
            </p:cNvCxnSpPr>
            <p:nvPr/>
          </p:nvCxnSpPr>
          <p:spPr>
            <a:xfrm>
              <a:off x="5809697" y="1922474"/>
              <a:ext cx="1274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26" name="Group 134">
              <a:extLst>
                <a:ext uri="{FF2B5EF4-FFF2-40B4-BE49-F238E27FC236}">
                  <a16:creationId xmlns:a16="http://schemas.microsoft.com/office/drawing/2014/main" id="{A5D294A1-48CB-42C7-A251-C2515C431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7812" y="1879362"/>
              <a:ext cx="120706" cy="78563"/>
              <a:chOff x="5923816" y="1739997"/>
              <a:chExt cx="120706" cy="78563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6397E440-8C0E-45F7-8BE3-2B106A554F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3164" y="1783109"/>
                <a:ext cx="48229" cy="3444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Arc 140">
                <a:extLst>
                  <a:ext uri="{FF2B5EF4-FFF2-40B4-BE49-F238E27FC236}">
                    <a16:creationId xmlns:a16="http://schemas.microsoft.com/office/drawing/2014/main" id="{6C30E99E-7653-4378-9984-DA7CDF489341}"/>
                  </a:ext>
                </a:extLst>
              </p:cNvPr>
              <p:cNvSpPr/>
              <p:nvPr/>
            </p:nvSpPr>
            <p:spPr>
              <a:xfrm rot="7596603">
                <a:off x="5945563" y="1721101"/>
                <a:ext cx="79219" cy="117129"/>
              </a:xfrm>
              <a:prstGeom prst="arc">
                <a:avLst>
                  <a:gd name="adj1" fmla="val 16200000"/>
                  <a:gd name="adj2" fmla="val 47878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84406" tIns="42203" rIns="84406" bIns="42203" anchor="ctr"/>
              <a:lstStyle/>
              <a:p>
                <a:pPr algn="ctr" defTabSz="42204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62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5E7AE8B5-7A51-4B52-A7C0-084038F53124}"/>
                </a:ext>
              </a:extLst>
            </p:cNvPr>
            <p:cNvSpPr/>
            <p:nvPr/>
          </p:nvSpPr>
          <p:spPr>
            <a:xfrm rot="15591324" flipV="1">
              <a:off x="5944921" y="1852716"/>
              <a:ext cx="118828" cy="117128"/>
            </a:xfrm>
            <a:prstGeom prst="arc">
              <a:avLst>
                <a:gd name="adj1" fmla="val 13124198"/>
                <a:gd name="adj2" fmla="val 344434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srgbClr val="FF0000"/>
                </a:solidFill>
              </a:endParaRPr>
            </a:p>
          </p:txBody>
        </p:sp>
        <p:sp>
          <p:nvSpPr>
            <p:cNvPr id="137" name="Arc 136">
              <a:extLst>
                <a:ext uri="{FF2B5EF4-FFF2-40B4-BE49-F238E27FC236}">
                  <a16:creationId xmlns:a16="http://schemas.microsoft.com/office/drawing/2014/main" id="{C805A2C9-5D6E-40FA-A2DB-6372830C84C8}"/>
                </a:ext>
              </a:extLst>
            </p:cNvPr>
            <p:cNvSpPr/>
            <p:nvPr/>
          </p:nvSpPr>
          <p:spPr>
            <a:xfrm rot="19115127" flipH="1" flipV="1">
              <a:off x="5911322" y="1750259"/>
              <a:ext cx="134353" cy="151549"/>
            </a:xfrm>
            <a:prstGeom prst="arc">
              <a:avLst>
                <a:gd name="adj1" fmla="val 11226765"/>
                <a:gd name="adj2" fmla="val 1997270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prstClr val="black"/>
                </a:solidFill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1CE2265-6ADB-4590-BF4A-466EFE484675}"/>
                </a:ext>
              </a:extLst>
            </p:cNvPr>
            <p:cNvCxnSpPr>
              <a:cxnSpLocks/>
            </p:cNvCxnSpPr>
            <p:nvPr/>
          </p:nvCxnSpPr>
          <p:spPr>
            <a:xfrm rot="20360715" flipV="1">
              <a:off x="5926825" y="1817423"/>
              <a:ext cx="48229" cy="309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Arc 138">
              <a:extLst>
                <a:ext uri="{FF2B5EF4-FFF2-40B4-BE49-F238E27FC236}">
                  <a16:creationId xmlns:a16="http://schemas.microsoft.com/office/drawing/2014/main" id="{90E09115-3E38-4848-9E3B-E105F6320F4B}"/>
                </a:ext>
              </a:extLst>
            </p:cNvPr>
            <p:cNvSpPr/>
            <p:nvPr/>
          </p:nvSpPr>
          <p:spPr>
            <a:xfrm rot="12764112" flipV="1">
              <a:off x="5957830" y="1779536"/>
              <a:ext cx="80956" cy="118828"/>
            </a:xfrm>
            <a:prstGeom prst="arc">
              <a:avLst>
                <a:gd name="adj1" fmla="val 15420615"/>
                <a:gd name="adj2" fmla="val 47878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4406" tIns="42203" rIns="84406" bIns="42203" anchor="ctr"/>
            <a:lstStyle/>
            <a:p>
              <a:pPr algn="ctr" defTabSz="4220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>
                <a:solidFill>
                  <a:srgbClr val="FF0000"/>
                </a:solidFill>
              </a:endParaRPr>
            </a:p>
          </p:txBody>
        </p:sp>
      </p:grp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F541DB8-3768-432A-8A03-E6BBD0160955}"/>
              </a:ext>
            </a:extLst>
          </p:cNvPr>
          <p:cNvCxnSpPr/>
          <p:nvPr/>
        </p:nvCxnSpPr>
        <p:spPr bwMode="auto">
          <a:xfrm>
            <a:off x="7359650" y="1847850"/>
            <a:ext cx="1054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1C2F968-A18A-4FA3-B8DE-9E87C64197D9}"/>
              </a:ext>
            </a:extLst>
          </p:cNvPr>
          <p:cNvCxnSpPr>
            <a:cxnSpLocks/>
          </p:cNvCxnSpPr>
          <p:nvPr/>
        </p:nvCxnSpPr>
        <p:spPr bwMode="auto">
          <a:xfrm>
            <a:off x="7265988" y="2862263"/>
            <a:ext cx="1147762" cy="26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65933BB-5CD2-40FE-9C57-54527BCF8553}"/>
              </a:ext>
            </a:extLst>
          </p:cNvPr>
          <p:cNvCxnSpPr>
            <a:cxnSpLocks/>
          </p:cNvCxnSpPr>
          <p:nvPr/>
        </p:nvCxnSpPr>
        <p:spPr bwMode="auto">
          <a:xfrm>
            <a:off x="8413750" y="1847850"/>
            <a:ext cx="0" cy="1030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9C33048-3B2C-4741-813C-757F628EA571}"/>
              </a:ext>
            </a:extLst>
          </p:cNvPr>
          <p:cNvSpPr txBox="1"/>
          <p:nvPr/>
        </p:nvSpPr>
        <p:spPr>
          <a:xfrm>
            <a:off x="3262313" y="4075113"/>
            <a:ext cx="2259012" cy="1881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Circuit 2 has the lamp in SERIES with the buzzer.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Is there a problem?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Measure the Voltages.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10A7A83-BE44-4A9B-8355-F0840DE644FC}"/>
              </a:ext>
            </a:extLst>
          </p:cNvPr>
          <p:cNvSpPr txBox="1"/>
          <p:nvPr/>
        </p:nvSpPr>
        <p:spPr>
          <a:xfrm>
            <a:off x="6503988" y="4060825"/>
            <a:ext cx="1858962" cy="1627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Circuit 3 has the lamp in PARALLEL with the buzzer.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Measure the Voltages.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6D7B39-607E-4E44-9C79-1BDF82EB6A77}"/>
              </a:ext>
            </a:extLst>
          </p:cNvPr>
          <p:cNvSpPr txBox="1"/>
          <p:nvPr/>
        </p:nvSpPr>
        <p:spPr>
          <a:xfrm>
            <a:off x="539750" y="4060825"/>
            <a:ext cx="21717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Circuit 1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954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+</a:t>
            </a: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goes to long lead on the buzzer.</a:t>
            </a: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62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2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Measure the Voltages.</a:t>
            </a:r>
          </a:p>
        </p:txBody>
      </p:sp>
      <p:sp>
        <p:nvSpPr>
          <p:cNvPr id="14420" name="TextBox 110">
            <a:extLst>
              <a:ext uri="{FF2B5EF4-FFF2-40B4-BE49-F238E27FC236}">
                <a16:creationId xmlns:a16="http://schemas.microsoft.com/office/drawing/2014/main" id="{8C112D4A-1373-41D3-AA58-43BAC316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064" y="6034088"/>
            <a:ext cx="6264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provide copies for each child to take home</a:t>
            </a:r>
          </a:p>
        </p:txBody>
      </p:sp>
    </p:spTree>
    <p:extLst>
      <p:ext uri="{BB962C8B-B14F-4D97-AF65-F5344CB8AC3E}">
        <p14:creationId xmlns:p14="http://schemas.microsoft.com/office/powerpoint/2010/main" val="227457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038">
            <a:extLst>
              <a:ext uri="{FF2B5EF4-FFF2-40B4-BE49-F238E27FC236}">
                <a16:creationId xmlns:a16="http://schemas.microsoft.com/office/drawing/2014/main" id="{AFF79E5E-D783-4387-BF49-A91943F3BF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692150"/>
            <a:ext cx="4535488" cy="25923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Make a </a:t>
            </a:r>
          </a:p>
          <a:p>
            <a:pPr algn="ctr"/>
            <a:r>
              <a:rPr lang="en-GB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Burglar</a:t>
            </a:r>
          </a:p>
          <a:p>
            <a:pPr algn="ctr"/>
            <a:r>
              <a:rPr lang="en-GB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Alarm</a:t>
            </a:r>
          </a:p>
        </p:txBody>
      </p:sp>
      <p:pic>
        <p:nvPicPr>
          <p:cNvPr id="5123" name="Picture 1">
            <a:extLst>
              <a:ext uri="{FF2B5EF4-FFF2-40B4-BE49-F238E27FC236}">
                <a16:creationId xmlns:a16="http://schemas.microsoft.com/office/drawing/2014/main" id="{1B11943D-4C31-44B9-848D-24E1D7B31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29527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>
            <a:extLst>
              <a:ext uri="{FF2B5EF4-FFF2-40B4-BE49-F238E27FC236}">
                <a16:creationId xmlns:a16="http://schemas.microsoft.com/office/drawing/2014/main" id="{877A727F-BB9F-4ABE-A1E1-69C21227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1744662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5" name="Straight Connector 4">
            <a:extLst>
              <a:ext uri="{FF2B5EF4-FFF2-40B4-BE49-F238E27FC236}">
                <a16:creationId xmlns:a16="http://schemas.microsoft.com/office/drawing/2014/main" id="{0C5A061E-1F17-42A5-8B36-33DA459F042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57413" y="5516563"/>
            <a:ext cx="6230937" cy="71437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TextBox 10">
            <a:extLst>
              <a:ext uri="{FF2B5EF4-FFF2-40B4-BE49-F238E27FC236}">
                <a16:creationId xmlns:a16="http://schemas.microsoft.com/office/drawing/2014/main" id="{B25817BD-DA62-4C6E-8275-5F2DA6E6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013325"/>
            <a:ext cx="1487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FF"/>
                </a:solidFill>
              </a:rPr>
              <a:t>Trip Wire</a:t>
            </a:r>
          </a:p>
        </p:txBody>
      </p:sp>
      <p:sp>
        <p:nvSpPr>
          <p:cNvPr id="5127" name="TextBox 1">
            <a:extLst>
              <a:ext uri="{FF2B5EF4-FFF2-40B4-BE49-F238E27FC236}">
                <a16:creationId xmlns:a16="http://schemas.microsoft.com/office/drawing/2014/main" id="{B270B7EA-B29B-43C5-B5DA-BDF5D01C90B2}"/>
              </a:ext>
            </a:extLst>
          </p:cNvPr>
          <p:cNvSpPr txBox="1">
            <a:spLocks noChangeArrowheads="1"/>
          </p:cNvSpPr>
          <p:nvPr/>
        </p:nvSpPr>
        <p:spPr bwMode="auto">
          <a:xfrm rot="-2738519">
            <a:off x="4368800" y="3963988"/>
            <a:ext cx="949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000">
                <a:latin typeface="Brush Script MT Italic" panose="03060802040406070304" pitchFamily="66" charset="0"/>
              </a:rPr>
              <a:t>SWAG</a:t>
            </a:r>
          </a:p>
        </p:txBody>
      </p:sp>
      <p:sp>
        <p:nvSpPr>
          <p:cNvPr id="5128" name="Freeform 3">
            <a:extLst>
              <a:ext uri="{FF2B5EF4-FFF2-40B4-BE49-F238E27FC236}">
                <a16:creationId xmlns:a16="http://schemas.microsoft.com/office/drawing/2014/main" id="{11348FDA-CE2E-4873-A46E-C80F5342DD41}"/>
              </a:ext>
            </a:extLst>
          </p:cNvPr>
          <p:cNvSpPr>
            <a:spLocks/>
          </p:cNvSpPr>
          <p:nvPr/>
        </p:nvSpPr>
        <p:spPr bwMode="auto">
          <a:xfrm>
            <a:off x="4441825" y="4264025"/>
            <a:ext cx="28575" cy="228600"/>
          </a:xfrm>
          <a:custGeom>
            <a:avLst/>
            <a:gdLst>
              <a:gd name="T0" fmla="*/ 12700 w 28575"/>
              <a:gd name="T1" fmla="*/ 0 h 228600"/>
              <a:gd name="T2" fmla="*/ 3175 w 28575"/>
              <a:gd name="T3" fmla="*/ 28575 h 228600"/>
              <a:gd name="T4" fmla="*/ 0 w 28575"/>
              <a:gd name="T5" fmla="*/ 38100 h 228600"/>
              <a:gd name="T6" fmla="*/ 6350 w 28575"/>
              <a:gd name="T7" fmla="*/ 107950 h 228600"/>
              <a:gd name="T8" fmla="*/ 12700 w 28575"/>
              <a:gd name="T9" fmla="*/ 127000 h 228600"/>
              <a:gd name="T10" fmla="*/ 15875 w 28575"/>
              <a:gd name="T11" fmla="*/ 136525 h 228600"/>
              <a:gd name="T12" fmla="*/ 19050 w 28575"/>
              <a:gd name="T13" fmla="*/ 212725 h 228600"/>
              <a:gd name="T14" fmla="*/ 22225 w 28575"/>
              <a:gd name="T15" fmla="*/ 222250 h 228600"/>
              <a:gd name="T16" fmla="*/ 28575 w 28575"/>
              <a:gd name="T17" fmla="*/ 228600 h 228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575" h="228600">
                <a:moveTo>
                  <a:pt x="12700" y="0"/>
                </a:moveTo>
                <a:lnTo>
                  <a:pt x="3175" y="28575"/>
                </a:lnTo>
                <a:lnTo>
                  <a:pt x="0" y="38100"/>
                </a:lnTo>
                <a:cubicBezTo>
                  <a:pt x="1866" y="71695"/>
                  <a:pt x="-1098" y="83124"/>
                  <a:pt x="6350" y="107950"/>
                </a:cubicBezTo>
                <a:cubicBezTo>
                  <a:pt x="8273" y="114361"/>
                  <a:pt x="10583" y="120650"/>
                  <a:pt x="12700" y="127000"/>
                </a:cubicBezTo>
                <a:lnTo>
                  <a:pt x="15875" y="136525"/>
                </a:lnTo>
                <a:cubicBezTo>
                  <a:pt x="16933" y="161925"/>
                  <a:pt x="17172" y="187372"/>
                  <a:pt x="19050" y="212725"/>
                </a:cubicBezTo>
                <a:cubicBezTo>
                  <a:pt x="19297" y="216063"/>
                  <a:pt x="20503" y="219380"/>
                  <a:pt x="22225" y="222250"/>
                </a:cubicBezTo>
                <a:cubicBezTo>
                  <a:pt x="23765" y="224817"/>
                  <a:pt x="26458" y="226483"/>
                  <a:pt x="28575" y="228600"/>
                </a:cubicBezTo>
              </a:path>
            </a:pathLst>
          </a:custGeom>
          <a:solidFill>
            <a:schemeClr val="tx1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>
            <a:extLst>
              <a:ext uri="{FF2B5EF4-FFF2-40B4-BE49-F238E27FC236}">
                <a16:creationId xmlns:a16="http://schemas.microsoft.com/office/drawing/2014/main" id="{1EEE5702-BF88-4FAC-B32E-D3B40235F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49275"/>
            <a:ext cx="225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What You Need</a:t>
            </a: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A3D02CD0-9147-4BDF-81D7-F7FF764DA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47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>
            <a:extLst>
              <a:ext uri="{FF2B5EF4-FFF2-40B4-BE49-F238E27FC236}">
                <a16:creationId xmlns:a16="http://schemas.microsoft.com/office/drawing/2014/main" id="{7C86CF1F-5EF9-46C7-B943-1F5A724A3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581525"/>
            <a:ext cx="29511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FF0000"/>
                </a:solidFill>
              </a:rPr>
              <a:t>Please keep batteries separately and ensure the multimeters are turned off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2DC9893-2011-4E5F-88A4-516CC8057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id="{863838B5-3E80-4A34-AE4F-D0307AB7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33375"/>
            <a:ext cx="4638675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600" b="1">
                <a:solidFill>
                  <a:srgbClr val="FFFF00"/>
                </a:solidFill>
              </a:rPr>
              <a:t>Danger – 240 Volts AC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3">
            <a:extLst>
              <a:ext uri="{FF2B5EF4-FFF2-40B4-BE49-F238E27FC236}">
                <a16:creationId xmlns:a16="http://schemas.microsoft.com/office/drawing/2014/main" id="{8F85907A-1B37-482C-B61D-9591694228DD}"/>
              </a:ext>
            </a:extLst>
          </p:cNvPr>
          <p:cNvSpPr>
            <a:spLocks/>
          </p:cNvSpPr>
          <p:nvPr/>
        </p:nvSpPr>
        <p:spPr bwMode="auto">
          <a:xfrm>
            <a:off x="-1971675" y="2720975"/>
            <a:ext cx="5357813" cy="1366838"/>
          </a:xfrm>
          <a:custGeom>
            <a:avLst/>
            <a:gdLst>
              <a:gd name="T0" fmla="*/ 5354789 w 5358191"/>
              <a:gd name="T1" fmla="*/ 0 h 1366734"/>
              <a:gd name="T2" fmla="*/ 4254824 w 5358191"/>
              <a:gd name="T3" fmla="*/ 1331385 h 1366734"/>
              <a:gd name="T4" fmla="*/ 0 w 5358191"/>
              <a:gd name="T5" fmla="*/ 1258768 h 13667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58191" h="1366734">
                <a:moveTo>
                  <a:pt x="5358191" y="0"/>
                </a:moveTo>
                <a:cubicBezTo>
                  <a:pt x="5254373" y="560412"/>
                  <a:pt x="5150556" y="1120825"/>
                  <a:pt x="4257524" y="1330476"/>
                </a:cubicBezTo>
                <a:cubicBezTo>
                  <a:pt x="3364492" y="1540127"/>
                  <a:pt x="1050270" y="749904"/>
                  <a:pt x="0" y="125790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" name="TextBox 8">
            <a:extLst>
              <a:ext uri="{FF2B5EF4-FFF2-40B4-BE49-F238E27FC236}">
                <a16:creationId xmlns:a16="http://schemas.microsoft.com/office/drawing/2014/main" id="{086EEE7F-E3D6-447F-AEB8-B77EBECA0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549275"/>
            <a:ext cx="1914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200" b="1"/>
              <a:t>Volt</a:t>
            </a:r>
          </a:p>
          <a:p>
            <a:pPr algn="ctr"/>
            <a:r>
              <a:rPr lang="en-GB" altLang="en-US" b="1"/>
              <a:t>(like </a:t>
            </a:r>
            <a:r>
              <a:rPr lang="en-GB" altLang="en-GB" b="1"/>
              <a:t>“</a:t>
            </a:r>
            <a:r>
              <a:rPr lang="en-GB" altLang="en-US" b="1"/>
              <a:t>force</a:t>
            </a:r>
            <a:r>
              <a:rPr lang="en-GB" altLang="en-GB" b="1"/>
              <a:t>”</a:t>
            </a:r>
            <a:r>
              <a:rPr lang="en-GB" altLang="en-US" b="1"/>
              <a:t>)</a:t>
            </a:r>
          </a:p>
        </p:txBody>
      </p:sp>
      <p:sp>
        <p:nvSpPr>
          <p:cNvPr id="8196" name="TextBox 9">
            <a:extLst>
              <a:ext uri="{FF2B5EF4-FFF2-40B4-BE49-F238E27FC236}">
                <a16:creationId xmlns:a16="http://schemas.microsoft.com/office/drawing/2014/main" id="{0E401F5E-2193-4468-8371-AD71A107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989138"/>
            <a:ext cx="1800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/>
              <a:t>Named after Italian Count Allessandro Volta </a:t>
            </a:r>
          </a:p>
        </p:txBody>
      </p:sp>
      <p:pic>
        <p:nvPicPr>
          <p:cNvPr id="8197" name="Picture 10">
            <a:extLst>
              <a:ext uri="{FF2B5EF4-FFF2-40B4-BE49-F238E27FC236}">
                <a16:creationId xmlns:a16="http://schemas.microsoft.com/office/drawing/2014/main" id="{430AD60E-3534-480A-BA20-D64B19FE1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03517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DAFDA8AD-4335-473B-85FA-5CA3516C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52742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2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3">
            <a:extLst>
              <a:ext uri="{FF2B5EF4-FFF2-40B4-BE49-F238E27FC236}">
                <a16:creationId xmlns:a16="http://schemas.microsoft.com/office/drawing/2014/main" id="{8F85907A-1B37-482C-B61D-9591694228DD}"/>
              </a:ext>
            </a:extLst>
          </p:cNvPr>
          <p:cNvSpPr>
            <a:spLocks/>
          </p:cNvSpPr>
          <p:nvPr/>
        </p:nvSpPr>
        <p:spPr bwMode="auto">
          <a:xfrm>
            <a:off x="-1971675" y="2720975"/>
            <a:ext cx="5357813" cy="1366838"/>
          </a:xfrm>
          <a:custGeom>
            <a:avLst/>
            <a:gdLst>
              <a:gd name="T0" fmla="*/ 5354789 w 5358191"/>
              <a:gd name="T1" fmla="*/ 0 h 1366734"/>
              <a:gd name="T2" fmla="*/ 4254824 w 5358191"/>
              <a:gd name="T3" fmla="*/ 1331385 h 1366734"/>
              <a:gd name="T4" fmla="*/ 0 w 5358191"/>
              <a:gd name="T5" fmla="*/ 1258768 h 13667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58191" h="1366734">
                <a:moveTo>
                  <a:pt x="5358191" y="0"/>
                </a:moveTo>
                <a:cubicBezTo>
                  <a:pt x="5254373" y="560412"/>
                  <a:pt x="5150556" y="1120825"/>
                  <a:pt x="4257524" y="1330476"/>
                </a:cubicBezTo>
                <a:cubicBezTo>
                  <a:pt x="3364492" y="1540127"/>
                  <a:pt x="1050270" y="749904"/>
                  <a:pt x="0" y="125790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" name="TextBox 8">
            <a:extLst>
              <a:ext uri="{FF2B5EF4-FFF2-40B4-BE49-F238E27FC236}">
                <a16:creationId xmlns:a16="http://schemas.microsoft.com/office/drawing/2014/main" id="{086EEE7F-E3D6-447F-AEB8-B77EBECA0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549275"/>
            <a:ext cx="1914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200" b="1"/>
              <a:t>Volt</a:t>
            </a:r>
          </a:p>
          <a:p>
            <a:pPr algn="ctr"/>
            <a:r>
              <a:rPr lang="en-GB" altLang="en-US" b="1"/>
              <a:t>(like </a:t>
            </a:r>
            <a:r>
              <a:rPr lang="en-GB" altLang="en-GB" b="1"/>
              <a:t>“</a:t>
            </a:r>
            <a:r>
              <a:rPr lang="en-GB" altLang="en-US" b="1"/>
              <a:t>force</a:t>
            </a:r>
            <a:r>
              <a:rPr lang="en-GB" altLang="en-GB" b="1"/>
              <a:t>”</a:t>
            </a:r>
            <a:r>
              <a:rPr lang="en-GB" altLang="en-US" b="1"/>
              <a:t>)</a:t>
            </a:r>
          </a:p>
        </p:txBody>
      </p:sp>
      <p:sp>
        <p:nvSpPr>
          <p:cNvPr id="8196" name="TextBox 9">
            <a:extLst>
              <a:ext uri="{FF2B5EF4-FFF2-40B4-BE49-F238E27FC236}">
                <a16:creationId xmlns:a16="http://schemas.microsoft.com/office/drawing/2014/main" id="{0E401F5E-2193-4468-8371-AD71A107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989138"/>
            <a:ext cx="1800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/>
              <a:t>Named after Italian Count Allessandro Volta </a:t>
            </a:r>
          </a:p>
        </p:txBody>
      </p:sp>
      <p:pic>
        <p:nvPicPr>
          <p:cNvPr id="8197" name="Picture 10">
            <a:extLst>
              <a:ext uri="{FF2B5EF4-FFF2-40B4-BE49-F238E27FC236}">
                <a16:creationId xmlns:a16="http://schemas.microsoft.com/office/drawing/2014/main" id="{430AD60E-3534-480A-BA20-D64B19FE1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03517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DAFDA8AD-4335-473B-85FA-5CA3516C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52742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299117E-67DD-4D26-A549-0882DBE0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84538"/>
            <a:ext cx="7561263" cy="28622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600" b="1">
                <a:solidFill>
                  <a:srgbClr val="FFFF00"/>
                </a:solidFill>
              </a:rPr>
              <a:t>Never connect the battery before a teacher has checked the circuit !!</a:t>
            </a:r>
          </a:p>
          <a:p>
            <a:pPr algn="ctr"/>
            <a:endParaRPr lang="en-GB" altLang="en-US" sz="3600" b="1">
              <a:solidFill>
                <a:srgbClr val="FFFF00"/>
              </a:solidFill>
            </a:endParaRPr>
          </a:p>
          <a:p>
            <a:pPr algn="ctr"/>
            <a:r>
              <a:rPr lang="en-GB" altLang="en-US" sz="3600" b="1">
                <a:solidFill>
                  <a:srgbClr val="FFFF00"/>
                </a:solidFill>
              </a:rPr>
              <a:t>If you get it wrong the battery will get hot and burn !!</a:t>
            </a:r>
          </a:p>
        </p:txBody>
      </p:sp>
    </p:spTree>
    <p:extLst>
      <p:ext uri="{BB962C8B-B14F-4D97-AF65-F5344CB8AC3E}">
        <p14:creationId xmlns:p14="http://schemas.microsoft.com/office/powerpoint/2010/main" val="418286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3">
            <a:extLst>
              <a:ext uri="{FF2B5EF4-FFF2-40B4-BE49-F238E27FC236}">
                <a16:creationId xmlns:a16="http://schemas.microsoft.com/office/drawing/2014/main" id="{C23F9C18-BF34-44DF-A118-4D0EC9FADEE0}"/>
              </a:ext>
            </a:extLst>
          </p:cNvPr>
          <p:cNvSpPr>
            <a:spLocks/>
          </p:cNvSpPr>
          <p:nvPr/>
        </p:nvSpPr>
        <p:spPr bwMode="auto">
          <a:xfrm>
            <a:off x="-1971675" y="2720975"/>
            <a:ext cx="5357813" cy="1366838"/>
          </a:xfrm>
          <a:custGeom>
            <a:avLst/>
            <a:gdLst>
              <a:gd name="T0" fmla="*/ 5354789 w 5358191"/>
              <a:gd name="T1" fmla="*/ 0 h 1366734"/>
              <a:gd name="T2" fmla="*/ 4254824 w 5358191"/>
              <a:gd name="T3" fmla="*/ 1331385 h 1366734"/>
              <a:gd name="T4" fmla="*/ 0 w 5358191"/>
              <a:gd name="T5" fmla="*/ 1258768 h 13667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58191" h="1366734">
                <a:moveTo>
                  <a:pt x="5358191" y="0"/>
                </a:moveTo>
                <a:cubicBezTo>
                  <a:pt x="5254373" y="560412"/>
                  <a:pt x="5150556" y="1120825"/>
                  <a:pt x="4257524" y="1330476"/>
                </a:cubicBezTo>
                <a:cubicBezTo>
                  <a:pt x="3364492" y="1540127"/>
                  <a:pt x="1050270" y="749904"/>
                  <a:pt x="0" y="125790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" name="TextBox 8">
            <a:extLst>
              <a:ext uri="{FF2B5EF4-FFF2-40B4-BE49-F238E27FC236}">
                <a16:creationId xmlns:a16="http://schemas.microsoft.com/office/drawing/2014/main" id="{8866949F-B2E9-4E4D-BE88-3F3D6D061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549275"/>
            <a:ext cx="1914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200" b="1"/>
              <a:t>Volt</a:t>
            </a:r>
          </a:p>
          <a:p>
            <a:pPr algn="ctr"/>
            <a:r>
              <a:rPr lang="en-GB" altLang="en-US" b="1"/>
              <a:t>(like </a:t>
            </a:r>
            <a:r>
              <a:rPr lang="en-GB" altLang="en-GB" b="1"/>
              <a:t>“</a:t>
            </a:r>
            <a:r>
              <a:rPr lang="en-GB" altLang="en-US" b="1"/>
              <a:t>force</a:t>
            </a:r>
            <a:r>
              <a:rPr lang="en-GB" altLang="en-GB" b="1"/>
              <a:t>”</a:t>
            </a:r>
            <a:r>
              <a:rPr lang="en-GB" altLang="en-US" b="1"/>
              <a:t>)</a:t>
            </a:r>
          </a:p>
        </p:txBody>
      </p:sp>
      <p:sp>
        <p:nvSpPr>
          <p:cNvPr id="10244" name="TextBox 9">
            <a:extLst>
              <a:ext uri="{FF2B5EF4-FFF2-40B4-BE49-F238E27FC236}">
                <a16:creationId xmlns:a16="http://schemas.microsoft.com/office/drawing/2014/main" id="{90AB660F-1817-416C-8853-962D43B4E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989138"/>
            <a:ext cx="1800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/>
              <a:t>Named after Italian Count Allessandro Volta </a:t>
            </a:r>
          </a:p>
        </p:txBody>
      </p:sp>
      <p:pic>
        <p:nvPicPr>
          <p:cNvPr id="10245" name="Picture 10">
            <a:extLst>
              <a:ext uri="{FF2B5EF4-FFF2-40B4-BE49-F238E27FC236}">
                <a16:creationId xmlns:a16="http://schemas.microsoft.com/office/drawing/2014/main" id="{42F64182-6D15-4B5B-AADB-E79D587DF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03517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1">
            <a:extLst>
              <a:ext uri="{FF2B5EF4-FFF2-40B4-BE49-F238E27FC236}">
                <a16:creationId xmlns:a16="http://schemas.microsoft.com/office/drawing/2014/main" id="{1905FDBD-0DF1-486E-91B4-DE4361D14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4143375"/>
            <a:ext cx="50085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First turn the selector to 20 Volts DC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(be careful)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Connect the Multimeter</a:t>
            </a:r>
          </a:p>
          <a:p>
            <a:endParaRPr lang="en-GB" altLang="en-US" b="1">
              <a:solidFill>
                <a:srgbClr val="008000"/>
              </a:solidFill>
            </a:endParaRPr>
          </a:p>
          <a:p>
            <a:r>
              <a:rPr lang="en-GB" altLang="en-US" b="1">
                <a:solidFill>
                  <a:srgbClr val="FF0000"/>
                </a:solidFill>
              </a:rPr>
              <a:t>How much Voltage is there?</a:t>
            </a:r>
          </a:p>
        </p:txBody>
      </p:sp>
      <p:pic>
        <p:nvPicPr>
          <p:cNvPr id="10247" name="Picture 4">
            <a:extLst>
              <a:ext uri="{FF2B5EF4-FFF2-40B4-BE49-F238E27FC236}">
                <a16:creationId xmlns:a16="http://schemas.microsoft.com/office/drawing/2014/main" id="{C591851A-B59D-4299-9F8D-17BBCCAC9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52742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3">
            <a:extLst>
              <a:ext uri="{FF2B5EF4-FFF2-40B4-BE49-F238E27FC236}">
                <a16:creationId xmlns:a16="http://schemas.microsoft.com/office/drawing/2014/main" id="{BD8AB5EB-DEBC-4E4F-84B2-3D9216061C74}"/>
              </a:ext>
            </a:extLst>
          </p:cNvPr>
          <p:cNvSpPr>
            <a:spLocks/>
          </p:cNvSpPr>
          <p:nvPr/>
        </p:nvSpPr>
        <p:spPr bwMode="auto">
          <a:xfrm>
            <a:off x="-1971675" y="2720975"/>
            <a:ext cx="5357813" cy="1366838"/>
          </a:xfrm>
          <a:custGeom>
            <a:avLst/>
            <a:gdLst>
              <a:gd name="T0" fmla="*/ 5354789 w 5358191"/>
              <a:gd name="T1" fmla="*/ 0 h 1366734"/>
              <a:gd name="T2" fmla="*/ 4254824 w 5358191"/>
              <a:gd name="T3" fmla="*/ 1331385 h 1366734"/>
              <a:gd name="T4" fmla="*/ 0 w 5358191"/>
              <a:gd name="T5" fmla="*/ 1258768 h 13667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58191" h="1366734">
                <a:moveTo>
                  <a:pt x="5358191" y="0"/>
                </a:moveTo>
                <a:cubicBezTo>
                  <a:pt x="5254373" y="560412"/>
                  <a:pt x="5150556" y="1120825"/>
                  <a:pt x="4257524" y="1330476"/>
                </a:cubicBezTo>
                <a:cubicBezTo>
                  <a:pt x="3364492" y="1540127"/>
                  <a:pt x="1050270" y="749904"/>
                  <a:pt x="0" y="125790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7" name="TextBox 8">
            <a:extLst>
              <a:ext uri="{FF2B5EF4-FFF2-40B4-BE49-F238E27FC236}">
                <a16:creationId xmlns:a16="http://schemas.microsoft.com/office/drawing/2014/main" id="{A3795AD9-1A10-4713-AFFB-8C87A6DD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692150"/>
            <a:ext cx="1635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200" b="1"/>
              <a:t>Amp</a:t>
            </a:r>
          </a:p>
          <a:p>
            <a:pPr algn="ctr"/>
            <a:r>
              <a:rPr lang="en-GB" altLang="en-US" b="1"/>
              <a:t>for current</a:t>
            </a:r>
          </a:p>
        </p:txBody>
      </p:sp>
      <p:sp>
        <p:nvSpPr>
          <p:cNvPr id="11268" name="TextBox 9">
            <a:extLst>
              <a:ext uri="{FF2B5EF4-FFF2-40B4-BE49-F238E27FC236}">
                <a16:creationId xmlns:a16="http://schemas.microsoft.com/office/drawing/2014/main" id="{789AAE81-2F1D-4C70-BCC6-A2DF20E3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060575"/>
            <a:ext cx="2016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/>
              <a:t>Named after Frenchman André-Marie Ampere </a:t>
            </a: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58915667-83CA-402F-BBDE-90F6B7A9D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49725"/>
            <a:ext cx="4032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First turn the selector to 10 A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(be careful)</a:t>
            </a:r>
          </a:p>
          <a:p>
            <a:r>
              <a:rPr lang="en-GB" altLang="en-US" b="1">
                <a:solidFill>
                  <a:srgbClr val="008000"/>
                </a:solidFill>
              </a:rPr>
              <a:t>Connect the lamp and </a:t>
            </a:r>
            <a:br>
              <a:rPr lang="en-GB" altLang="en-US" b="1">
                <a:solidFill>
                  <a:srgbClr val="008000"/>
                </a:solidFill>
              </a:rPr>
            </a:br>
            <a:r>
              <a:rPr lang="en-GB" altLang="en-US" b="1">
                <a:solidFill>
                  <a:srgbClr val="008000"/>
                </a:solidFill>
              </a:rPr>
              <a:t>Multimeter</a:t>
            </a:r>
          </a:p>
          <a:p>
            <a:endParaRPr lang="en-GB" altLang="en-US" b="1">
              <a:solidFill>
                <a:srgbClr val="008000"/>
              </a:solidFill>
            </a:endParaRPr>
          </a:p>
          <a:p>
            <a:r>
              <a:rPr lang="en-GB" altLang="en-US" b="1">
                <a:solidFill>
                  <a:srgbClr val="FF0000"/>
                </a:solidFill>
              </a:rPr>
              <a:t>How much Current is there?</a:t>
            </a:r>
          </a:p>
        </p:txBody>
      </p:sp>
      <p:pic>
        <p:nvPicPr>
          <p:cNvPr id="11270" name="Picture 19">
            <a:extLst>
              <a:ext uri="{FF2B5EF4-FFF2-40B4-BE49-F238E27FC236}">
                <a16:creationId xmlns:a16="http://schemas.microsoft.com/office/drawing/2014/main" id="{230A55ED-B891-4A26-B5F6-B994B0D95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00213"/>
            <a:ext cx="180022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">
            <a:extLst>
              <a:ext uri="{FF2B5EF4-FFF2-40B4-BE49-F238E27FC236}">
                <a16:creationId xmlns:a16="http://schemas.microsoft.com/office/drawing/2014/main" id="{BD6BAA88-E42F-4A1E-977A-D524CCFE7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0259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1068</Words>
  <Application>Microsoft Office PowerPoint</Application>
  <PresentationFormat>On-screen Show (4:3)</PresentationFormat>
  <Paragraphs>276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Brush Script MT Italic</vt:lpstr>
      <vt:lpstr>Calibri</vt:lpstr>
      <vt:lpstr>Times New Roman</vt:lpstr>
      <vt:lpstr>Blank Presentation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learnt to: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Derrick</dc:creator>
  <cp:lastModifiedBy>Derrick Willer</cp:lastModifiedBy>
  <cp:revision>100</cp:revision>
  <cp:lastPrinted>2022-01-21T19:30:29Z</cp:lastPrinted>
  <dcterms:created xsi:type="dcterms:W3CDTF">2016-03-12T20:56:58Z</dcterms:created>
  <dcterms:modified xsi:type="dcterms:W3CDTF">2023-06-29T09:32:40Z</dcterms:modified>
</cp:coreProperties>
</file>