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76" r:id="rId2"/>
    <p:sldId id="358" r:id="rId3"/>
    <p:sldId id="377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1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V9wMFpJitynN3qTxuWhX1w==" hashData="VBuiwQ5MTD/EWoGWGv2Mo/DgYS0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rrick Willer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4F6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B1B23-62B6-4069-BD5B-8238608A3B6F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CA12F-5A89-4BFB-8CD7-1CDCBEF4B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23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2BA8118-E176-4F27-A409-54F6D7DC3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A881B6-DF72-43E4-85C3-FEBFDA3EF55C}" type="slidenum">
              <a:rPr lang="en-GB" altLang="en-US" sz="1200"/>
              <a:pPr/>
              <a:t>3</a:t>
            </a:fld>
            <a:endParaRPr lang="en-GB" altLang="en-US" sz="1200" dirty="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210D141-BEB4-4304-91E1-4FA77AD8D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A3423E2-641F-4EF6-9CAA-AD22E72AD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 dirty="0"/>
          </a:p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7ACE8-8DC4-40E8-B94F-FF987F86D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363CA-CE9F-4124-A374-07CF0BDBF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CFACE-2F1C-4A09-A9C1-D2413AAE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28A4A-01CE-4974-AEB1-C9403C01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615A3-2764-4381-AF2F-27B193C4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77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8769-EB10-4701-8FB4-D4DEE71E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7AF04-CA06-49C4-AEC8-0D3E843C4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BF438-D8D4-48D7-B9EA-F6B9E444B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B9303-36BE-462D-9D99-EC552544F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A0749-14DF-4D44-9D7B-FF09EC51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92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8EAA37-A73E-4DA9-8885-1CF1129C68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CA9AA-46D7-4DB3-A1FB-0CAFBCF2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A5AC7-D27A-468B-BFE3-32DCC9DD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47A45-4830-4708-BFE1-7093A2A1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8CCFE-04E8-44CE-A69C-6D4031858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12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8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FF70-9B8F-44DB-87A5-BA51B513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9A212-AB06-4F42-9172-E4962D38D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84744-8A01-404E-9206-A95D9FDAD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4895A-7FBD-4077-BAF3-D654D071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78322-9E63-4A47-93FE-6D625C71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40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C3AC-0156-4474-88C6-3A515906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5212C-FA65-4D9A-B90F-DA1F57692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2BC3D-A70F-42C7-B239-A02C70FD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F4381-28A3-4C41-A7FF-D2782C0A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8E7B1-1A5D-4D25-8554-3385E8DB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17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6BFEA-6E27-48D8-8CFC-4178D5B7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02BD6-0E67-45AA-8356-0129E689E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DA61D-317C-4EA0-A9CD-4303D859C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95009-11FF-4AB5-9F68-D9A39033D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1C06E-9AA3-49CB-B32B-378C474D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94A4A-4347-4748-A8BC-39FBAE7F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63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D6FA-5B45-4BB9-8080-C3F582DA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AAB34-4182-49C1-92F0-B6A5D4A0E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6732C-D43F-40E9-9605-365116CB7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EA84D0-D8A9-47FE-86D8-705CECF3A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F09921-69B5-4570-A4F6-CCAC42E60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93B7FC-33EC-4610-9E6E-6EB2583CC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66DF1-5641-4470-9985-15678651C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62740-2160-45E6-8645-E957B392A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57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0B3B-9FF3-4677-9CFF-2D1C9C567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7AB35-0086-4E8B-A394-4CAAAC16D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BB477-903C-41F2-9B1E-E0BA74CE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3A321-7AF1-4516-95D2-17B68293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85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8DDDC-9AD1-4E6E-B451-74525241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D1FA6-285A-4E63-9FD8-CE6F2EA8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DF834-B281-4C1D-802E-99098B16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03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DB802-E1E5-4A44-85BD-9DFE2C903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DD02C-73C7-423C-89FD-6E686EDD7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0B28-ACFE-461F-93EE-8B8EDD173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1ED2E-92BF-4BF4-9F9E-4E1D5E51A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2FA70-E721-4178-9588-F97605537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23D3E-674D-464E-864A-F42B43168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93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7871D-2A3F-40E8-8996-71FA63C8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E8BB1-D40B-44CC-BA03-00A6ADC2F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EC7734-DA43-4AF9-BD74-BB79D47B8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CCC81-77E8-478C-93DC-AF4B1CBF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5ECBA2-022E-42C6-B2E6-2D51B3DADC9C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3F7D6-08D8-402F-86B1-48D3BF27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6BE03-DBDE-4C25-AE7C-BE717CB5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ECA97D-AA9A-41AB-8BF6-84FA2C2D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3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dwiller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C6420A6-1391-4624-9E28-F559983A4613}"/>
              </a:ext>
            </a:extLst>
          </p:cNvPr>
          <p:cNvSpPr/>
          <p:nvPr userDrawn="1"/>
        </p:nvSpPr>
        <p:spPr>
          <a:xfrm>
            <a:off x="4025248" y="181272"/>
            <a:ext cx="3697368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Compressed Air Car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2AF19F-1D90-4A22-82E5-FE19B9619863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2D5ED0-D7D4-46D0-BA4E-350AE01D7A44}"/>
              </a:ext>
            </a:extLst>
          </p:cNvPr>
          <p:cNvSpPr txBox="1"/>
          <p:nvPr userDrawn="1"/>
        </p:nvSpPr>
        <p:spPr>
          <a:xfrm>
            <a:off x="10860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11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5641C39-768F-4AAF-BD43-157470676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595" y="533471"/>
            <a:ext cx="6480175" cy="1150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8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2051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4D94F19-0667-4C98-865F-84CA83D80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58" y="2189233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3">
            <a:extLst>
              <a:ext uri="{FF2B5EF4-FFF2-40B4-BE49-F238E27FC236}">
                <a16:creationId xmlns:a16="http://schemas.microsoft.com/office/drawing/2014/main" id="{9D87D27A-7C1B-4B2E-93F4-9B6687614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08" y="2189233"/>
            <a:ext cx="532923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challenges were developed by Derrick Willer MBE and colleagues.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free to download and use in an education environment.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ensure that there is adult supervision, complete adherence to Health and Safety, and adequate PPE.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Derrick is a STEM Ambassador and volunteer Liaison Officer for Schools.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supported education in schools and colleges for over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was awarded an MBE for services to Education in 2018.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car&#10;&#10;Description automatically generated">
            <a:extLst>
              <a:ext uri="{FF2B5EF4-FFF2-40B4-BE49-F238E27FC236}">
                <a16:creationId xmlns:a16="http://schemas.microsoft.com/office/drawing/2014/main" id="{2D79B633-E1A7-473E-903E-0207B32DE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94" y="1771627"/>
            <a:ext cx="4031088" cy="134033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B5E3302-FE20-4214-8835-DC1F77DCD3B2}"/>
              </a:ext>
            </a:extLst>
          </p:cNvPr>
          <p:cNvSpPr/>
          <p:nvPr/>
        </p:nvSpPr>
        <p:spPr>
          <a:xfrm>
            <a:off x="5602310" y="2434106"/>
            <a:ext cx="721217" cy="6825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9701EC-2864-446D-BCE0-E606C778BAAE}"/>
              </a:ext>
            </a:extLst>
          </p:cNvPr>
          <p:cNvSpPr/>
          <p:nvPr/>
        </p:nvSpPr>
        <p:spPr>
          <a:xfrm>
            <a:off x="3243330" y="2419081"/>
            <a:ext cx="721217" cy="6825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E98691B-CF85-42C0-8223-96095CB59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868" y="3225385"/>
            <a:ext cx="4867814" cy="25386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BB3246B-84A5-4F60-8925-1C85B560F89E}"/>
              </a:ext>
            </a:extLst>
          </p:cNvPr>
          <p:cNvSpPr txBox="1"/>
          <p:nvPr/>
        </p:nvSpPr>
        <p:spPr>
          <a:xfrm>
            <a:off x="6488031" y="5040583"/>
            <a:ext cx="5239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 made from Corrugated Cardboard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6D72F2-8B80-4A19-8C7D-6C364D09D2DB}"/>
              </a:ext>
            </a:extLst>
          </p:cNvPr>
          <p:cNvSpPr txBox="1"/>
          <p:nvPr/>
        </p:nvSpPr>
        <p:spPr>
          <a:xfrm>
            <a:off x="1672107" y="5960770"/>
            <a:ext cx="505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Bottle Tops Drilled and Pinned to Base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84CB53-5F0F-4565-A811-31B58CA90421}"/>
              </a:ext>
            </a:extLst>
          </p:cNvPr>
          <p:cNvSpPr txBox="1"/>
          <p:nvPr/>
        </p:nvSpPr>
        <p:spPr>
          <a:xfrm>
            <a:off x="6978202" y="2161502"/>
            <a:ext cx="5011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Car made from coloured/painted card</a:t>
            </a:r>
          </a:p>
          <a:p>
            <a:pPr algn="ctr"/>
            <a:r>
              <a:rPr lang="en-GB" sz="2400" b="1" dirty="0"/>
              <a:t>Glue to Base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12A271-B010-4C49-8819-D7AC7F33542F}"/>
              </a:ext>
            </a:extLst>
          </p:cNvPr>
          <p:cNvSpPr txBox="1"/>
          <p:nvPr/>
        </p:nvSpPr>
        <p:spPr>
          <a:xfrm>
            <a:off x="6072148" y="3838654"/>
            <a:ext cx="5655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Tube made from card for propelling the car</a:t>
            </a:r>
          </a:p>
          <a:p>
            <a:pPr algn="ctr"/>
            <a:r>
              <a:rPr lang="en-GB" sz="2400" b="1" dirty="0"/>
              <a:t>Glue to Base 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F41931F-D88F-4220-8923-C556C8D9B67C}"/>
              </a:ext>
            </a:extLst>
          </p:cNvPr>
          <p:cNvSpPr/>
          <p:nvPr/>
        </p:nvSpPr>
        <p:spPr>
          <a:xfrm>
            <a:off x="4842456" y="4069724"/>
            <a:ext cx="927279" cy="425002"/>
          </a:xfrm>
          <a:custGeom>
            <a:avLst/>
            <a:gdLst>
              <a:gd name="connsiteX0" fmla="*/ 51516 w 927279"/>
              <a:gd name="connsiteY0" fmla="*/ 0 h 425002"/>
              <a:gd name="connsiteX1" fmla="*/ 360609 w 927279"/>
              <a:gd name="connsiteY1" fmla="*/ 25757 h 425002"/>
              <a:gd name="connsiteX2" fmla="*/ 502277 w 927279"/>
              <a:gd name="connsiteY2" fmla="*/ 90152 h 425002"/>
              <a:gd name="connsiteX3" fmla="*/ 695460 w 927279"/>
              <a:gd name="connsiteY3" fmla="*/ 180304 h 425002"/>
              <a:gd name="connsiteX4" fmla="*/ 927279 w 927279"/>
              <a:gd name="connsiteY4" fmla="*/ 257577 h 425002"/>
              <a:gd name="connsiteX5" fmla="*/ 669702 w 927279"/>
              <a:gd name="connsiteY5" fmla="*/ 296214 h 425002"/>
              <a:gd name="connsiteX6" fmla="*/ 476519 w 927279"/>
              <a:gd name="connsiteY6" fmla="*/ 334850 h 425002"/>
              <a:gd name="connsiteX7" fmla="*/ 425003 w 927279"/>
              <a:gd name="connsiteY7" fmla="*/ 373487 h 425002"/>
              <a:gd name="connsiteX8" fmla="*/ 334851 w 927279"/>
              <a:gd name="connsiteY8" fmla="*/ 425002 h 425002"/>
              <a:gd name="connsiteX9" fmla="*/ 0 w 927279"/>
              <a:gd name="connsiteY9" fmla="*/ 412123 h 425002"/>
              <a:gd name="connsiteX10" fmla="*/ 51516 w 927279"/>
              <a:gd name="connsiteY10" fmla="*/ 0 h 42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7279" h="425002">
                <a:moveTo>
                  <a:pt x="51516" y="0"/>
                </a:moveTo>
                <a:lnTo>
                  <a:pt x="360609" y="25757"/>
                </a:lnTo>
                <a:lnTo>
                  <a:pt x="502277" y="90152"/>
                </a:lnTo>
                <a:lnTo>
                  <a:pt x="695460" y="180304"/>
                </a:lnTo>
                <a:lnTo>
                  <a:pt x="927279" y="257577"/>
                </a:lnTo>
                <a:lnTo>
                  <a:pt x="669702" y="296214"/>
                </a:lnTo>
                <a:lnTo>
                  <a:pt x="476519" y="334850"/>
                </a:lnTo>
                <a:lnTo>
                  <a:pt x="425003" y="373487"/>
                </a:lnTo>
                <a:lnTo>
                  <a:pt x="334851" y="425002"/>
                </a:lnTo>
                <a:lnTo>
                  <a:pt x="0" y="412123"/>
                </a:lnTo>
                <a:lnTo>
                  <a:pt x="51516" y="0"/>
                </a:lnTo>
                <a:close/>
              </a:path>
            </a:pathLst>
          </a:custGeom>
          <a:solidFill>
            <a:srgbClr val="F24F60"/>
          </a:solidFill>
          <a:ln>
            <a:solidFill>
              <a:srgbClr val="F24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330878-75CA-4A05-A0F3-A0E031103C4B}"/>
              </a:ext>
            </a:extLst>
          </p:cNvPr>
          <p:cNvSpPr txBox="1"/>
          <p:nvPr/>
        </p:nvSpPr>
        <p:spPr>
          <a:xfrm>
            <a:off x="639651" y="910106"/>
            <a:ext cx="1800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An idea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51858F-2C75-448F-B5AE-B434B3D3ECED}"/>
              </a:ext>
            </a:extLst>
          </p:cNvPr>
          <p:cNvGrpSpPr/>
          <p:nvPr/>
        </p:nvGrpSpPr>
        <p:grpSpPr>
          <a:xfrm>
            <a:off x="2440144" y="4051392"/>
            <a:ext cx="3585553" cy="461666"/>
            <a:chOff x="2056986" y="2802420"/>
            <a:chExt cx="6994248" cy="6762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A6C50B-88B9-4BFB-A36C-E083F1871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6986" y="2802420"/>
              <a:ext cx="5772150" cy="676275"/>
            </a:xfrm>
            <a:prstGeom prst="rect">
              <a:avLst/>
            </a:prstGeom>
          </p:spPr>
        </p:pic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73ADC7D-B801-436D-B7F1-C730290C1010}"/>
                </a:ext>
              </a:extLst>
            </p:cNvPr>
            <p:cNvSpPr/>
            <p:nvPr/>
          </p:nvSpPr>
          <p:spPr>
            <a:xfrm rot="5400000">
              <a:off x="8106810" y="2534270"/>
              <a:ext cx="666750" cy="1222099"/>
            </a:xfrm>
            <a:prstGeom prst="triangle">
              <a:avLst/>
            </a:prstGeom>
            <a:solidFill>
              <a:srgbClr val="F24F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35469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E277F6-FFF8-4379-A463-8F1DFD533D80}"/>
              </a:ext>
            </a:extLst>
          </p:cNvPr>
          <p:cNvSpPr txBox="1"/>
          <p:nvPr/>
        </p:nvSpPr>
        <p:spPr>
          <a:xfrm>
            <a:off x="639651" y="910106"/>
            <a:ext cx="29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Another idea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487702-4D67-4E1A-BBF4-11B6757727CE}"/>
              </a:ext>
            </a:extLst>
          </p:cNvPr>
          <p:cNvGrpSpPr/>
          <p:nvPr/>
        </p:nvGrpSpPr>
        <p:grpSpPr>
          <a:xfrm>
            <a:off x="4751464" y="1363440"/>
            <a:ext cx="7176850" cy="4325699"/>
            <a:chOff x="2935543" y="1440713"/>
            <a:chExt cx="7176850" cy="43256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BB9111-7F72-4470-816E-2B896081E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361118" y="15138"/>
              <a:ext cx="4325699" cy="7176850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80D18E6-CD17-41B0-B78A-D140FAB97CA5}"/>
                </a:ext>
              </a:extLst>
            </p:cNvPr>
            <p:cNvSpPr/>
            <p:nvPr/>
          </p:nvSpPr>
          <p:spPr>
            <a:xfrm>
              <a:off x="3084490" y="2547292"/>
              <a:ext cx="949569" cy="24090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891512-678C-41A8-AB1E-97658995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600" y="3155793"/>
              <a:ext cx="402799" cy="810900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66C4961-7545-40C9-8642-6E33B3F2FCEE}"/>
              </a:ext>
            </a:extLst>
          </p:cNvPr>
          <p:cNvSpPr/>
          <p:nvPr/>
        </p:nvSpPr>
        <p:spPr>
          <a:xfrm>
            <a:off x="7006106" y="3889420"/>
            <a:ext cx="953037" cy="850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5BAFE8-8C67-44DC-8613-8EF3B06A5328}"/>
              </a:ext>
            </a:extLst>
          </p:cNvPr>
          <p:cNvSpPr/>
          <p:nvPr/>
        </p:nvSpPr>
        <p:spPr>
          <a:xfrm>
            <a:off x="9850190" y="3822880"/>
            <a:ext cx="953037" cy="8500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075026-365F-4AEA-9248-B1A8B13D13E8}"/>
              </a:ext>
            </a:extLst>
          </p:cNvPr>
          <p:cNvSpPr/>
          <p:nvPr/>
        </p:nvSpPr>
        <p:spPr>
          <a:xfrm>
            <a:off x="7409712" y="4232923"/>
            <a:ext cx="141667" cy="115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8936B9-7974-47E7-9E72-19DEF78F828B}"/>
              </a:ext>
            </a:extLst>
          </p:cNvPr>
          <p:cNvSpPr/>
          <p:nvPr/>
        </p:nvSpPr>
        <p:spPr>
          <a:xfrm>
            <a:off x="10257687" y="4185298"/>
            <a:ext cx="141667" cy="115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034A13-23C5-454E-A3A8-A3F001B459FB}"/>
              </a:ext>
            </a:extLst>
          </p:cNvPr>
          <p:cNvSpPr txBox="1"/>
          <p:nvPr/>
        </p:nvSpPr>
        <p:spPr>
          <a:xfrm>
            <a:off x="6295623" y="5059249"/>
            <a:ext cx="5227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Bottle Tops Drilled and Pinned to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FC390C-CE70-45B9-8D51-D841CC02D70C}"/>
              </a:ext>
            </a:extLst>
          </p:cNvPr>
          <p:cNvSpPr txBox="1"/>
          <p:nvPr/>
        </p:nvSpPr>
        <p:spPr>
          <a:xfrm>
            <a:off x="98737" y="4426038"/>
            <a:ext cx="5655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Tube made from card for propelling the car</a:t>
            </a:r>
          </a:p>
          <a:p>
            <a:pPr algn="ctr"/>
            <a:r>
              <a:rPr lang="en-GB" sz="2400" b="1" dirty="0"/>
              <a:t>Glue into Bottle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340937-D662-4478-9E89-961BB38F517C}"/>
              </a:ext>
            </a:extLst>
          </p:cNvPr>
          <p:cNvGrpSpPr/>
          <p:nvPr/>
        </p:nvGrpSpPr>
        <p:grpSpPr>
          <a:xfrm>
            <a:off x="456845" y="3109891"/>
            <a:ext cx="4730121" cy="676275"/>
            <a:chOff x="2056986" y="2802420"/>
            <a:chExt cx="6994248" cy="6762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6E8C7C4-86C1-47C0-9AB7-3A4D17AC0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6986" y="2802420"/>
              <a:ext cx="5772150" cy="676275"/>
            </a:xfrm>
            <a:prstGeom prst="rect">
              <a:avLst/>
            </a:prstGeom>
          </p:spPr>
        </p:pic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CE589D4-B6DE-4F7D-A93E-14D05861F9D8}"/>
                </a:ext>
              </a:extLst>
            </p:cNvPr>
            <p:cNvSpPr/>
            <p:nvPr/>
          </p:nvSpPr>
          <p:spPr>
            <a:xfrm rot="5400000">
              <a:off x="8106810" y="2534270"/>
              <a:ext cx="666750" cy="1222099"/>
            </a:xfrm>
            <a:prstGeom prst="triangle">
              <a:avLst/>
            </a:prstGeom>
            <a:solidFill>
              <a:srgbClr val="F24F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02856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3987A663-86BB-43DE-B803-AFEB13F7C35B}"/>
              </a:ext>
            </a:extLst>
          </p:cNvPr>
          <p:cNvSpPr txBox="1"/>
          <p:nvPr/>
        </p:nvSpPr>
        <p:spPr>
          <a:xfrm>
            <a:off x="1478299" y="5377174"/>
            <a:ext cx="9732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Now try out your designs to see how far your can </a:t>
            </a:r>
            <a:r>
              <a:rPr lang="en-GB" sz="3200" b="1" dirty="0" err="1">
                <a:solidFill>
                  <a:srgbClr val="FF0000"/>
                </a:solidFill>
              </a:rPr>
              <a:t>can</a:t>
            </a:r>
            <a:r>
              <a:rPr lang="en-GB" sz="3200" b="1" dirty="0">
                <a:solidFill>
                  <a:srgbClr val="FF0000"/>
                </a:solidFill>
              </a:rPr>
              <a:t> 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162BB-ECDB-4B64-AE64-229493458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23" y="1456484"/>
            <a:ext cx="8711613" cy="35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8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nservation,environmental conservation,environmental issues,environments,faces,gardeners,gardening,green thumbs,greens,nature,smiles,smiley,smiley face,smiley faces,smileys,smilie,smilie face,smilie faces,smilies,smiling,smily,smily face,smily faces,smilys,symbols,thumbs">
            <a:extLst>
              <a:ext uri="{FF2B5EF4-FFF2-40B4-BE49-F238E27FC236}">
                <a16:creationId xmlns:a16="http://schemas.microsoft.com/office/drawing/2014/main" id="{93756069-8AC8-4BE6-A3BB-C2D1912CD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80321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D7C1C47-FD02-402F-BED7-8E13B4ACB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937" y="5099809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GB" altLang="en-US" sz="3600" i="1">
                <a:solidFill>
                  <a:srgbClr val="FF0000"/>
                </a:solidFill>
                <a:latin typeface="Arial" panose="020B0604020202020204" pitchFamily="34" charset="0"/>
              </a:rPr>
              <a:t>Thank You</a:t>
            </a:r>
            <a:endParaRPr lang="en-GB" altLang="en-US" sz="1600" b="0"/>
          </a:p>
        </p:txBody>
      </p:sp>
    </p:spTree>
    <p:extLst>
      <p:ext uri="{BB962C8B-B14F-4D97-AF65-F5344CB8AC3E}">
        <p14:creationId xmlns:p14="http://schemas.microsoft.com/office/powerpoint/2010/main" val="377791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>
            <a:extLst>
              <a:ext uri="{FF2B5EF4-FFF2-40B4-BE49-F238E27FC236}">
                <a16:creationId xmlns:a16="http://schemas.microsoft.com/office/drawing/2014/main" id="{0E3212F2-20C1-4B1E-A2DF-780138883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661" y="991980"/>
            <a:ext cx="1344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3075" name="TextBox 2">
            <a:extLst>
              <a:ext uri="{FF2B5EF4-FFF2-40B4-BE49-F238E27FC236}">
                <a16:creationId xmlns:a16="http://schemas.microsoft.com/office/drawing/2014/main" id="{7514E0C3-2BEF-48E7-BE06-28378F88E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365" y="2051637"/>
            <a:ext cx="8150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is for pupils to making a car that is driven by compressed air. </a:t>
            </a:r>
          </a:p>
        </p:txBody>
      </p:sp>
      <p:sp>
        <p:nvSpPr>
          <p:cNvPr id="3076" name="TextBox 3">
            <a:extLst>
              <a:ext uri="{FF2B5EF4-FFF2-40B4-BE49-F238E27FC236}">
                <a16:creationId xmlns:a16="http://schemas.microsoft.com/office/drawing/2014/main" id="{F6C53D29-7FE3-49A7-9B1E-C7F384951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149" y="2589006"/>
            <a:ext cx="100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5E4E55-5097-40C5-B815-6BFE9EC0A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477232"/>
              </p:ext>
            </p:extLst>
          </p:nvPr>
        </p:nvGraphicFramePr>
        <p:xfrm>
          <a:off x="3051864" y="3807032"/>
          <a:ext cx="5761037" cy="1351656"/>
        </p:xfrm>
        <a:graphic>
          <a:graphicData uri="http://schemas.openxmlformats.org/drawingml/2006/table">
            <a:tbl>
              <a:tblPr firstRow="1" firstCol="1" bandRow="1"/>
              <a:tblGrid>
                <a:gridCol w="1641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8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71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Avoidance Action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845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Equipment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Misuse</a:t>
                      </a: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Injury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39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Aggression between those present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defuse aggression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6">
            <a:extLst>
              <a:ext uri="{FF2B5EF4-FFF2-40B4-BE49-F238E27FC236}">
                <a16:creationId xmlns:a16="http://schemas.microsoft.com/office/drawing/2014/main" id="{044E5F48-A2AC-76EF-E4A7-CFFAE00A98DF}"/>
              </a:ext>
            </a:extLst>
          </p:cNvPr>
          <p:cNvSpPr txBox="1"/>
          <p:nvPr/>
        </p:nvSpPr>
        <p:spPr>
          <a:xfrm>
            <a:off x="3989493" y="3275112"/>
            <a:ext cx="4007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FF0000"/>
                </a:solidFill>
              </a:rPr>
              <a:t>Mandatory: close supervision by a competent adult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AE954A38-2C8A-407F-8366-7E68B576FE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08213" y="1125539"/>
            <a:ext cx="7772400" cy="1150937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8800" b="1" dirty="0">
                <a:solidFill>
                  <a:srgbClr val="000099"/>
                </a:solidFill>
                <a:latin typeface="Arial Black" panose="020B0A04020102020204" pitchFamily="34" charset="0"/>
              </a:rPr>
              <a:t>Welcome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0D9FE8D-12FE-4E99-8DEE-591228B51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225" y="280987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dirty="0"/>
          </a:p>
        </p:txBody>
      </p:sp>
      <p:pic>
        <p:nvPicPr>
          <p:cNvPr id="8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FDC54A7-E2EE-4665-9933-4FEA4EF9B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2732860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BFCBB-0FC1-417B-AFB3-0185872A1488}"/>
              </a:ext>
            </a:extLst>
          </p:cNvPr>
          <p:cNvSpPr txBox="1"/>
          <p:nvPr/>
        </p:nvSpPr>
        <p:spPr>
          <a:xfrm>
            <a:off x="5638800" y="2978332"/>
            <a:ext cx="384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 very much hope that you will enjoy making the car and learn new things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3987A663-86BB-43DE-B803-AFEB13F7C35B}"/>
              </a:ext>
            </a:extLst>
          </p:cNvPr>
          <p:cNvSpPr txBox="1"/>
          <p:nvPr/>
        </p:nvSpPr>
        <p:spPr>
          <a:xfrm>
            <a:off x="1053296" y="5312780"/>
            <a:ext cx="10972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Use compressed air to drive a car made from recycled materials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640092-ECDD-4D81-AC6B-619302796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051" y="1264025"/>
            <a:ext cx="8778361" cy="353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43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ylinder 12">
            <a:extLst>
              <a:ext uri="{FF2B5EF4-FFF2-40B4-BE49-F238E27FC236}">
                <a16:creationId xmlns:a16="http://schemas.microsoft.com/office/drawing/2014/main" id="{60D3A86B-E618-4A23-AA8A-5DFF777D59B3}"/>
              </a:ext>
            </a:extLst>
          </p:cNvPr>
          <p:cNvSpPr/>
          <p:nvPr/>
        </p:nvSpPr>
        <p:spPr>
          <a:xfrm rot="5400000" flipH="1">
            <a:off x="10686327" y="2138421"/>
            <a:ext cx="318303" cy="1713054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3E9F0D-94E2-4765-AA37-F81AC0A44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99031" y="2280213"/>
            <a:ext cx="1626243" cy="1626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2F5688-1120-45AB-9DC6-BE3D6384B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51922" y="2210762"/>
            <a:ext cx="1753565" cy="175356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B024F75-29D2-4203-ADD7-4A2A1B53231D}"/>
              </a:ext>
            </a:extLst>
          </p:cNvPr>
          <p:cNvGrpSpPr/>
          <p:nvPr/>
        </p:nvGrpSpPr>
        <p:grpSpPr>
          <a:xfrm>
            <a:off x="8463024" y="2639029"/>
            <a:ext cx="1387032" cy="731134"/>
            <a:chOff x="2351590" y="4132163"/>
            <a:chExt cx="1387032" cy="73113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E7EA955-DBC6-47DD-BDDF-ECBDE311F511}"/>
                </a:ext>
              </a:extLst>
            </p:cNvPr>
            <p:cNvSpPr/>
            <p:nvPr/>
          </p:nvSpPr>
          <p:spPr>
            <a:xfrm>
              <a:off x="2372810" y="4132163"/>
              <a:ext cx="1365812" cy="659757"/>
            </a:xfrm>
            <a:custGeom>
              <a:avLst/>
              <a:gdLst>
                <a:gd name="connsiteX0" fmla="*/ 0 w 1365812"/>
                <a:gd name="connsiteY0" fmla="*/ 0 h 659757"/>
                <a:gd name="connsiteX1" fmla="*/ 381964 w 1365812"/>
                <a:gd name="connsiteY1" fmla="*/ 196769 h 659757"/>
                <a:gd name="connsiteX2" fmla="*/ 682906 w 1365812"/>
                <a:gd name="connsiteY2" fmla="*/ 462987 h 659757"/>
                <a:gd name="connsiteX3" fmla="*/ 833377 w 1365812"/>
                <a:gd name="connsiteY3" fmla="*/ 613458 h 659757"/>
                <a:gd name="connsiteX4" fmla="*/ 1365812 w 1365812"/>
                <a:gd name="connsiteY4" fmla="*/ 659757 h 65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812" h="659757">
                  <a:moveTo>
                    <a:pt x="0" y="0"/>
                  </a:moveTo>
                  <a:cubicBezTo>
                    <a:pt x="134073" y="59802"/>
                    <a:pt x="268146" y="119605"/>
                    <a:pt x="381964" y="196769"/>
                  </a:cubicBezTo>
                  <a:cubicBezTo>
                    <a:pt x="495782" y="273934"/>
                    <a:pt x="607671" y="393539"/>
                    <a:pt x="682906" y="462987"/>
                  </a:cubicBezTo>
                  <a:cubicBezTo>
                    <a:pt x="758141" y="532435"/>
                    <a:pt x="719559" y="580663"/>
                    <a:pt x="833377" y="613458"/>
                  </a:cubicBezTo>
                  <a:cubicBezTo>
                    <a:pt x="947195" y="646253"/>
                    <a:pt x="1156503" y="653005"/>
                    <a:pt x="1365812" y="6597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917CD6B-DEBE-4D9B-B9C5-D18236C9ACDF}"/>
                </a:ext>
              </a:extLst>
            </p:cNvPr>
            <p:cNvSpPr/>
            <p:nvPr/>
          </p:nvSpPr>
          <p:spPr>
            <a:xfrm>
              <a:off x="2351590" y="4203540"/>
              <a:ext cx="1365812" cy="659757"/>
            </a:xfrm>
            <a:custGeom>
              <a:avLst/>
              <a:gdLst>
                <a:gd name="connsiteX0" fmla="*/ 0 w 1365812"/>
                <a:gd name="connsiteY0" fmla="*/ 0 h 659757"/>
                <a:gd name="connsiteX1" fmla="*/ 381964 w 1365812"/>
                <a:gd name="connsiteY1" fmla="*/ 196769 h 659757"/>
                <a:gd name="connsiteX2" fmla="*/ 682906 w 1365812"/>
                <a:gd name="connsiteY2" fmla="*/ 462987 h 659757"/>
                <a:gd name="connsiteX3" fmla="*/ 833377 w 1365812"/>
                <a:gd name="connsiteY3" fmla="*/ 613458 h 659757"/>
                <a:gd name="connsiteX4" fmla="*/ 1365812 w 1365812"/>
                <a:gd name="connsiteY4" fmla="*/ 659757 h 65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812" h="659757">
                  <a:moveTo>
                    <a:pt x="0" y="0"/>
                  </a:moveTo>
                  <a:cubicBezTo>
                    <a:pt x="134073" y="59802"/>
                    <a:pt x="268146" y="119605"/>
                    <a:pt x="381964" y="196769"/>
                  </a:cubicBezTo>
                  <a:cubicBezTo>
                    <a:pt x="495782" y="273934"/>
                    <a:pt x="607671" y="393539"/>
                    <a:pt x="682906" y="462987"/>
                  </a:cubicBezTo>
                  <a:cubicBezTo>
                    <a:pt x="758141" y="532435"/>
                    <a:pt x="719559" y="580663"/>
                    <a:pt x="833377" y="613458"/>
                  </a:cubicBezTo>
                  <a:cubicBezTo>
                    <a:pt x="947195" y="646253"/>
                    <a:pt x="1156503" y="653005"/>
                    <a:pt x="1365812" y="65975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CF7F332-D8CD-4B5C-BFFC-ACDFC5650B28}"/>
              </a:ext>
            </a:extLst>
          </p:cNvPr>
          <p:cNvSpPr txBox="1"/>
          <p:nvPr/>
        </p:nvSpPr>
        <p:spPr>
          <a:xfrm>
            <a:off x="625033" y="1458410"/>
            <a:ext cx="3439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What you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1AED4-84F7-4128-B464-065CF0A1E8B6}"/>
              </a:ext>
            </a:extLst>
          </p:cNvPr>
          <p:cNvSpPr txBox="1"/>
          <p:nvPr/>
        </p:nvSpPr>
        <p:spPr>
          <a:xfrm>
            <a:off x="8148579" y="4016416"/>
            <a:ext cx="1559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Reinforced</a:t>
            </a:r>
            <a:br>
              <a:rPr lang="en-GB" sz="2400" b="1" dirty="0"/>
            </a:br>
            <a:r>
              <a:rPr lang="en-GB" sz="2400" b="1" dirty="0"/>
              <a:t>Tube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2C3EE2-8092-4362-B8F2-838A96FC4BD9}"/>
              </a:ext>
            </a:extLst>
          </p:cNvPr>
          <p:cNvSpPr txBox="1"/>
          <p:nvPr/>
        </p:nvSpPr>
        <p:spPr>
          <a:xfrm>
            <a:off x="-2532844" y="4498235"/>
            <a:ext cx="1768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Compressor</a:t>
            </a:r>
            <a:br>
              <a:rPr lang="en-GB" sz="2400" b="1" dirty="0"/>
            </a:br>
            <a:r>
              <a:rPr lang="en-GB" sz="2400" b="1" dirty="0"/>
              <a:t> or Car Tyre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95D9A5-1742-494A-A463-B3DA996955A1}"/>
              </a:ext>
            </a:extLst>
          </p:cNvPr>
          <p:cNvSpPr txBox="1"/>
          <p:nvPr/>
        </p:nvSpPr>
        <p:spPr>
          <a:xfrm>
            <a:off x="9710749" y="3740553"/>
            <a:ext cx="22815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Plastic</a:t>
            </a:r>
            <a:br>
              <a:rPr lang="en-GB" sz="2400" b="1" dirty="0"/>
            </a:br>
            <a:r>
              <a:rPr lang="en-GB" sz="2400" b="1" dirty="0"/>
              <a:t>Tube</a:t>
            </a:r>
          </a:p>
          <a:p>
            <a:pPr algn="ctr"/>
            <a:r>
              <a:rPr lang="en-GB" sz="2400" b="1" dirty="0"/>
              <a:t>About 2cm </a:t>
            </a:r>
            <a:r>
              <a:rPr lang="en-GB" sz="2400" b="1" dirty="0" err="1"/>
              <a:t>dia</a:t>
            </a:r>
            <a:endParaRPr lang="en-GB" sz="2400" b="1" dirty="0"/>
          </a:p>
          <a:p>
            <a:pPr algn="ctr"/>
            <a:r>
              <a:rPr lang="en-GB" sz="2400" b="1" dirty="0"/>
              <a:t>30 to 50 cm long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64D905-769E-49B4-AA12-6EB0DD8A4180}"/>
              </a:ext>
            </a:extLst>
          </p:cNvPr>
          <p:cNvSpPr txBox="1"/>
          <p:nvPr/>
        </p:nvSpPr>
        <p:spPr>
          <a:xfrm>
            <a:off x="440095" y="3009420"/>
            <a:ext cx="361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8000"/>
                </a:solidFill>
              </a:rPr>
              <a:t>Compressed Air Supply</a:t>
            </a:r>
          </a:p>
        </p:txBody>
      </p:sp>
    </p:spTree>
    <p:extLst>
      <p:ext uri="{BB962C8B-B14F-4D97-AF65-F5344CB8AC3E}">
        <p14:creationId xmlns:p14="http://schemas.microsoft.com/office/powerpoint/2010/main" val="51937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F7F332-D8CD-4B5C-BFFC-ACDFC5650B28}"/>
              </a:ext>
            </a:extLst>
          </p:cNvPr>
          <p:cNvSpPr txBox="1"/>
          <p:nvPr/>
        </p:nvSpPr>
        <p:spPr>
          <a:xfrm>
            <a:off x="625033" y="1458410"/>
            <a:ext cx="3439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What you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1AED4-84F7-4128-B464-065CF0A1E8B6}"/>
              </a:ext>
            </a:extLst>
          </p:cNvPr>
          <p:cNvSpPr txBox="1"/>
          <p:nvPr/>
        </p:nvSpPr>
        <p:spPr>
          <a:xfrm>
            <a:off x="7950099" y="3206188"/>
            <a:ext cx="1979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Plastic Bottles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2C3EE2-8092-4362-B8F2-838A96FC4BD9}"/>
              </a:ext>
            </a:extLst>
          </p:cNvPr>
          <p:cNvSpPr txBox="1"/>
          <p:nvPr/>
        </p:nvSpPr>
        <p:spPr>
          <a:xfrm>
            <a:off x="5373408" y="3242840"/>
            <a:ext cx="152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Cardboard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95D9A5-1742-494A-A463-B3DA996955A1}"/>
              </a:ext>
            </a:extLst>
          </p:cNvPr>
          <p:cNvSpPr txBox="1"/>
          <p:nvPr/>
        </p:nvSpPr>
        <p:spPr>
          <a:xfrm>
            <a:off x="10366349" y="2930325"/>
            <a:ext cx="1611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Plastic</a:t>
            </a:r>
            <a:br>
              <a:rPr lang="en-GB" sz="2400" b="1" dirty="0"/>
            </a:br>
            <a:r>
              <a:rPr lang="en-GB" sz="2400" b="1" dirty="0"/>
              <a:t>Bottle Tops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64D905-769E-49B4-AA12-6EB0DD8A4180}"/>
              </a:ext>
            </a:extLst>
          </p:cNvPr>
          <p:cNvSpPr txBox="1"/>
          <p:nvPr/>
        </p:nvSpPr>
        <p:spPr>
          <a:xfrm>
            <a:off x="755412" y="3009420"/>
            <a:ext cx="29884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8000"/>
                </a:solidFill>
              </a:rPr>
              <a:t>Recycled Materials</a:t>
            </a:r>
          </a:p>
          <a:p>
            <a:pPr algn="ctr"/>
            <a:r>
              <a:rPr lang="en-GB" sz="2800" b="1" dirty="0">
                <a:solidFill>
                  <a:srgbClr val="008000"/>
                </a:solidFill>
              </a:rPr>
              <a:t>you may need  </a:t>
            </a:r>
          </a:p>
          <a:p>
            <a:pPr algn="ctr"/>
            <a:r>
              <a:rPr lang="en-GB" sz="2800" b="1" dirty="0">
                <a:solidFill>
                  <a:srgbClr val="008000"/>
                </a:solidFill>
              </a:rPr>
              <a:t>to make the Car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9634A-E2BC-4A44-9EB9-CDE587D54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856" y="1303551"/>
            <a:ext cx="1975426" cy="1975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F0487D-89E0-4FE2-BD21-C724769AD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783" y="1412111"/>
            <a:ext cx="1086304" cy="1802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3D2606-8BF9-4D8D-AF15-F789DAF95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503" y="1698812"/>
            <a:ext cx="839960" cy="1368480"/>
          </a:xfrm>
          <a:prstGeom prst="rect">
            <a:avLst/>
          </a:prstGeom>
        </p:spPr>
      </p:pic>
      <p:pic>
        <p:nvPicPr>
          <p:cNvPr id="12" name="Picture 11" descr="A picture containing implement, stationary&#10;&#10;Description automatically generated">
            <a:extLst>
              <a:ext uri="{FF2B5EF4-FFF2-40B4-BE49-F238E27FC236}">
                <a16:creationId xmlns:a16="http://schemas.microsoft.com/office/drawing/2014/main" id="{B9EE0064-1A49-4C75-84C3-4E86A9DB8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359" y="1395169"/>
            <a:ext cx="1615227" cy="16152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F9EF95-D28F-4E32-B162-A9B25E857D66}"/>
              </a:ext>
            </a:extLst>
          </p:cNvPr>
          <p:cNvSpPr txBox="1"/>
          <p:nvPr/>
        </p:nvSpPr>
        <p:spPr>
          <a:xfrm>
            <a:off x="5809627" y="5374511"/>
            <a:ext cx="77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Card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E14ED0-F054-4292-9FB0-B94CDFF77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046" y="4038600"/>
            <a:ext cx="1187370" cy="11873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226C9B-BEFB-4ED7-8749-DA5DF33FF441}"/>
              </a:ext>
            </a:extLst>
          </p:cNvPr>
          <p:cNvSpPr txBox="1"/>
          <p:nvPr/>
        </p:nvSpPr>
        <p:spPr>
          <a:xfrm>
            <a:off x="7198966" y="5445889"/>
            <a:ext cx="32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Pins  or Knitting Needles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BAA99-B7E8-4F00-AEEE-B35EC7733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2872" y="4083717"/>
            <a:ext cx="1293953" cy="9135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F4BF6A-3B4F-4236-AE8B-E7028C47B2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4452" y="4166886"/>
            <a:ext cx="860654" cy="12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F7F332-D8CD-4B5C-BFFC-ACDFC5650B28}"/>
              </a:ext>
            </a:extLst>
          </p:cNvPr>
          <p:cNvSpPr txBox="1"/>
          <p:nvPr/>
        </p:nvSpPr>
        <p:spPr>
          <a:xfrm>
            <a:off x="625033" y="1458410"/>
            <a:ext cx="3439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What you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1AED4-84F7-4128-B464-065CF0A1E8B6}"/>
              </a:ext>
            </a:extLst>
          </p:cNvPr>
          <p:cNvSpPr txBox="1"/>
          <p:nvPr/>
        </p:nvSpPr>
        <p:spPr>
          <a:xfrm>
            <a:off x="6424059" y="2712336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Drill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2C3EE2-8092-4362-B8F2-838A96FC4BD9}"/>
              </a:ext>
            </a:extLst>
          </p:cNvPr>
          <p:cNvSpPr txBox="1"/>
          <p:nvPr/>
        </p:nvSpPr>
        <p:spPr>
          <a:xfrm>
            <a:off x="4448251" y="2689187"/>
            <a:ext cx="1174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Scissors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95D9A5-1742-494A-A463-B3DA996955A1}"/>
              </a:ext>
            </a:extLst>
          </p:cNvPr>
          <p:cNvSpPr txBox="1"/>
          <p:nvPr/>
        </p:nvSpPr>
        <p:spPr>
          <a:xfrm>
            <a:off x="8077676" y="2666038"/>
            <a:ext cx="882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Pliers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64D905-769E-49B4-AA12-6EB0DD8A4180}"/>
              </a:ext>
            </a:extLst>
          </p:cNvPr>
          <p:cNvSpPr txBox="1"/>
          <p:nvPr/>
        </p:nvSpPr>
        <p:spPr>
          <a:xfrm>
            <a:off x="687992" y="3009420"/>
            <a:ext cx="3123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8000"/>
                </a:solidFill>
              </a:rPr>
              <a:t>Tools you may need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F9EF95-D28F-4E32-B162-A9B25E857D66}"/>
              </a:ext>
            </a:extLst>
          </p:cNvPr>
          <p:cNvSpPr txBox="1"/>
          <p:nvPr/>
        </p:nvSpPr>
        <p:spPr>
          <a:xfrm>
            <a:off x="4593265" y="4269131"/>
            <a:ext cx="934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Sticky</a:t>
            </a:r>
            <a:br>
              <a:rPr lang="en-GB" sz="2400" b="1" dirty="0"/>
            </a:br>
            <a:r>
              <a:rPr lang="en-GB" sz="2400" b="1" dirty="0"/>
              <a:t>Tape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C96D08-8401-416D-B4B4-5A5C8318B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268" y="1843282"/>
            <a:ext cx="1124855" cy="486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442C42-32C2-4E07-B0B8-7D73D6AB4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313" y="1573471"/>
            <a:ext cx="1128008" cy="1025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5C5812-7692-48D4-9827-8203FDF42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511" y="1614670"/>
            <a:ext cx="943337" cy="943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B12C8-151B-41EE-9E2A-8758EC3C7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20369">
            <a:off x="9342038" y="1620457"/>
            <a:ext cx="931762" cy="9317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29CA78-5F00-460A-AFCF-1689CA6A0C27}"/>
              </a:ext>
            </a:extLst>
          </p:cNvPr>
          <p:cNvSpPr txBox="1"/>
          <p:nvPr/>
        </p:nvSpPr>
        <p:spPr>
          <a:xfrm>
            <a:off x="9321900" y="2666038"/>
            <a:ext cx="1104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Cutters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6AB143-7648-4EDF-83EF-D9AE0B4D0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6991" y="1568371"/>
            <a:ext cx="516383" cy="10359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8F981A-040D-4D5E-9F64-4128F5783B03}"/>
              </a:ext>
            </a:extLst>
          </p:cNvPr>
          <p:cNvSpPr txBox="1"/>
          <p:nvPr/>
        </p:nvSpPr>
        <p:spPr>
          <a:xfrm>
            <a:off x="10695383" y="2689187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Glue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E8C5D3-6304-4467-88C0-19A8CC32A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617332" y="3372399"/>
            <a:ext cx="788044" cy="758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6FA857-2BF7-41C2-82B2-A72FEF3D3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9272" y="3234666"/>
            <a:ext cx="872364" cy="10336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ECE6A0-190B-455E-9E5F-EC51F353CDC3}"/>
              </a:ext>
            </a:extLst>
          </p:cNvPr>
          <p:cNvSpPr txBox="1"/>
          <p:nvPr/>
        </p:nvSpPr>
        <p:spPr>
          <a:xfrm>
            <a:off x="6154211" y="4303855"/>
            <a:ext cx="713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Drill</a:t>
            </a:r>
          </a:p>
          <a:p>
            <a:pPr algn="ctr"/>
            <a:r>
              <a:rPr lang="en-GB" sz="2400" b="1" dirty="0"/>
              <a:t>Bits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F1313F-C9BD-4199-8DEF-3E8A17309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80507">
            <a:off x="7545532" y="3472863"/>
            <a:ext cx="1050260" cy="5572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F0BC1F3-F1C8-48BD-AFCE-4DFBA019677B}"/>
              </a:ext>
            </a:extLst>
          </p:cNvPr>
          <p:cNvSpPr txBox="1"/>
          <p:nvPr/>
        </p:nvSpPr>
        <p:spPr>
          <a:xfrm>
            <a:off x="7649254" y="4269131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Sharp</a:t>
            </a:r>
          </a:p>
          <a:p>
            <a:pPr algn="ctr"/>
            <a:r>
              <a:rPr lang="en-GB" sz="2400" b="1" dirty="0"/>
              <a:t>Knife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85E6790-4A4F-49F9-8A1A-1E9C22B6B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413041">
            <a:off x="8943489" y="3487939"/>
            <a:ext cx="1099458" cy="5270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16C83E1-D2D6-4F43-8C2E-D7AE3FDDC61E}"/>
              </a:ext>
            </a:extLst>
          </p:cNvPr>
          <p:cNvSpPr txBox="1"/>
          <p:nvPr/>
        </p:nvSpPr>
        <p:spPr>
          <a:xfrm>
            <a:off x="9063143" y="4245982"/>
            <a:ext cx="1061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Screw</a:t>
            </a:r>
            <a:br>
              <a:rPr lang="en-GB" sz="2400" b="1" dirty="0"/>
            </a:br>
            <a:r>
              <a:rPr lang="en-GB" sz="2400" b="1" dirty="0"/>
              <a:t>drivers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452223E-71DE-4ED5-8572-8767AB2E8F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390643" y="3221927"/>
            <a:ext cx="1198963" cy="105908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91D4559-EF38-47D7-B4C0-787A638C70AB}"/>
              </a:ext>
            </a:extLst>
          </p:cNvPr>
          <p:cNvSpPr txBox="1"/>
          <p:nvPr/>
        </p:nvSpPr>
        <p:spPr>
          <a:xfrm>
            <a:off x="10462276" y="4213187"/>
            <a:ext cx="1067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Nuts &amp;</a:t>
            </a:r>
            <a:br>
              <a:rPr lang="en-GB" sz="2400" b="1" dirty="0"/>
            </a:br>
            <a:r>
              <a:rPr lang="en-GB" sz="2400" b="1" dirty="0"/>
              <a:t>Bolts</a:t>
            </a:r>
          </a:p>
        </p:txBody>
      </p:sp>
    </p:spTree>
    <p:extLst>
      <p:ext uri="{BB962C8B-B14F-4D97-AF65-F5344CB8AC3E}">
        <p14:creationId xmlns:p14="http://schemas.microsoft.com/office/powerpoint/2010/main" val="1466409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C6456A93-4EF9-484E-8719-958DFFB6C389}"/>
              </a:ext>
            </a:extLst>
          </p:cNvPr>
          <p:cNvSpPr txBox="1"/>
          <p:nvPr/>
        </p:nvSpPr>
        <p:spPr>
          <a:xfrm>
            <a:off x="625033" y="1458410"/>
            <a:ext cx="6726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Now design and make your car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C6616E-3840-4966-B823-6BE64E41528E}"/>
              </a:ext>
            </a:extLst>
          </p:cNvPr>
          <p:cNvSpPr txBox="1"/>
          <p:nvPr/>
        </p:nvSpPr>
        <p:spPr>
          <a:xfrm>
            <a:off x="209342" y="2604306"/>
            <a:ext cx="5515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8000"/>
                </a:solidFill>
              </a:rPr>
              <a:t>The car must have the cardboard</a:t>
            </a:r>
          </a:p>
          <a:p>
            <a:pPr algn="ctr"/>
            <a:r>
              <a:rPr lang="en-GB" sz="2800" b="1" dirty="0">
                <a:solidFill>
                  <a:srgbClr val="008000"/>
                </a:solidFill>
              </a:rPr>
              <a:t>tube which is used to propel the car</a:t>
            </a:r>
          </a:p>
        </p:txBody>
      </p:sp>
      <p:sp>
        <p:nvSpPr>
          <p:cNvPr id="35" name="Cylinder 34">
            <a:extLst>
              <a:ext uri="{FF2B5EF4-FFF2-40B4-BE49-F238E27FC236}">
                <a16:creationId xmlns:a16="http://schemas.microsoft.com/office/drawing/2014/main" id="{9EC5D3BA-69EE-4AAB-8528-E3C7D66357E7}"/>
              </a:ext>
            </a:extLst>
          </p:cNvPr>
          <p:cNvSpPr/>
          <p:nvPr/>
        </p:nvSpPr>
        <p:spPr>
          <a:xfrm rot="5400000" flipH="1">
            <a:off x="8244068" y="1270320"/>
            <a:ext cx="318303" cy="2592729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61B0DC-CDCE-46AA-96CB-67C1F1AB17CD}"/>
              </a:ext>
            </a:extLst>
          </p:cNvPr>
          <p:cNvSpPr txBox="1"/>
          <p:nvPr/>
        </p:nvSpPr>
        <p:spPr>
          <a:xfrm>
            <a:off x="10093524" y="2039074"/>
            <a:ext cx="1006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Plastic</a:t>
            </a:r>
            <a:br>
              <a:rPr lang="en-GB" sz="2400" b="1" dirty="0"/>
            </a:br>
            <a:r>
              <a:rPr lang="en-GB" sz="2400" b="1" dirty="0"/>
              <a:t>Tube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66A83FD-59F3-4ABA-960E-F59E2CAB0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46492" y="2797750"/>
            <a:ext cx="1177609" cy="171834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2451ACD-E4FA-4D4F-B01F-1B1921CF1DC6}"/>
              </a:ext>
            </a:extLst>
          </p:cNvPr>
          <p:cNvSpPr txBox="1"/>
          <p:nvPr/>
        </p:nvSpPr>
        <p:spPr>
          <a:xfrm>
            <a:off x="10208006" y="3314218"/>
            <a:ext cx="77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Card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D48F86-EEBF-4BF9-8048-FA40EF5D2E07}"/>
              </a:ext>
            </a:extLst>
          </p:cNvPr>
          <p:cNvSpPr txBox="1"/>
          <p:nvPr/>
        </p:nvSpPr>
        <p:spPr>
          <a:xfrm>
            <a:off x="613044" y="3730905"/>
            <a:ext cx="48905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Roll the card around the plastic tube </a:t>
            </a:r>
            <a:br>
              <a:rPr lang="en-GB" sz="2400" b="1" dirty="0"/>
            </a:br>
            <a:r>
              <a:rPr lang="en-GB" sz="2400" b="1" dirty="0"/>
              <a:t>and glue it to form another tube.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Squash and seal one end</a:t>
            </a:r>
          </a:p>
        </p:txBody>
      </p:sp>
      <p:sp>
        <p:nvSpPr>
          <p:cNvPr id="44" name="Cylinder 43">
            <a:extLst>
              <a:ext uri="{FF2B5EF4-FFF2-40B4-BE49-F238E27FC236}">
                <a16:creationId xmlns:a16="http://schemas.microsoft.com/office/drawing/2014/main" id="{22D2439B-AE05-4666-9728-A8A02154FC74}"/>
              </a:ext>
            </a:extLst>
          </p:cNvPr>
          <p:cNvSpPr/>
          <p:nvPr/>
        </p:nvSpPr>
        <p:spPr>
          <a:xfrm rot="5400000" flipH="1">
            <a:off x="8378143" y="3383662"/>
            <a:ext cx="318303" cy="2606235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6ED769-9231-49AE-AAD0-014D6A1F3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986" y="4467828"/>
            <a:ext cx="1714500" cy="4629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94BE7F4-6A4D-4224-9336-45E4C6FD84C4}"/>
              </a:ext>
            </a:extLst>
          </p:cNvPr>
          <p:cNvGrpSpPr/>
          <p:nvPr/>
        </p:nvGrpSpPr>
        <p:grpSpPr>
          <a:xfrm>
            <a:off x="7609497" y="5300565"/>
            <a:ext cx="1872069" cy="357166"/>
            <a:chOff x="2056986" y="2802420"/>
            <a:chExt cx="6994248" cy="6762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2315167-927F-4F8A-91C9-3842D91CB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6986" y="2802420"/>
              <a:ext cx="5772150" cy="676275"/>
            </a:xfrm>
            <a:prstGeom prst="rect">
              <a:avLst/>
            </a:prstGeom>
          </p:spPr>
        </p:pic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D211EBC-4BE6-402D-AD3D-2499B6221355}"/>
                </a:ext>
              </a:extLst>
            </p:cNvPr>
            <p:cNvSpPr/>
            <p:nvPr/>
          </p:nvSpPr>
          <p:spPr>
            <a:xfrm rot="5400000">
              <a:off x="8106810" y="2534270"/>
              <a:ext cx="666750" cy="1222099"/>
            </a:xfrm>
            <a:prstGeom prst="triangle">
              <a:avLst/>
            </a:prstGeom>
            <a:solidFill>
              <a:srgbClr val="F24F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6245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8AC0430-2F82-4C4E-B555-A98ACA6E2F3A}"/>
              </a:ext>
            </a:extLst>
          </p:cNvPr>
          <p:cNvGrpSpPr/>
          <p:nvPr/>
        </p:nvGrpSpPr>
        <p:grpSpPr>
          <a:xfrm>
            <a:off x="1507229" y="2541430"/>
            <a:ext cx="4867814" cy="2538682"/>
            <a:chOff x="1700412" y="2245216"/>
            <a:chExt cx="4867814" cy="25386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D7595A-1F96-4DA1-BD2B-C5D6B176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0412" y="2245216"/>
              <a:ext cx="4867814" cy="253868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2103514-3C43-4218-AD19-878EAB9686EB}"/>
                </a:ext>
              </a:extLst>
            </p:cNvPr>
            <p:cNvGrpSpPr/>
            <p:nvPr/>
          </p:nvGrpSpPr>
          <p:grpSpPr>
            <a:xfrm>
              <a:off x="2297539" y="2477071"/>
              <a:ext cx="3549470" cy="1167650"/>
              <a:chOff x="5568772" y="558119"/>
              <a:chExt cx="3819928" cy="116765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7C3D43E-228C-402D-BA7D-8EF838E4F47B}"/>
                  </a:ext>
                </a:extLst>
              </p:cNvPr>
              <p:cNvSpPr/>
              <p:nvPr/>
            </p:nvSpPr>
            <p:spPr>
              <a:xfrm>
                <a:off x="5859888" y="1171977"/>
                <a:ext cx="3206839" cy="515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A picture containing indoor, green, car, cake&#10;&#10;Description automatically generated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DC75795B-813B-4432-A705-1DCDCD5A1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8772" y="558119"/>
                <a:ext cx="3819928" cy="116765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6EE89C-BE35-48D6-8B13-2136C9FADD7C}"/>
              </a:ext>
            </a:extLst>
          </p:cNvPr>
          <p:cNvGrpSpPr/>
          <p:nvPr/>
        </p:nvGrpSpPr>
        <p:grpSpPr>
          <a:xfrm>
            <a:off x="6812925" y="2634204"/>
            <a:ext cx="5035638" cy="2285525"/>
            <a:chOff x="7187216" y="2672841"/>
            <a:chExt cx="4159072" cy="1648610"/>
          </a:xfrm>
        </p:grpSpPr>
        <p:pic>
          <p:nvPicPr>
            <p:cNvPr id="13" name="Picture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1B9238BB-48DF-46E8-8D23-E04AF9D27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76148" y="2672841"/>
              <a:ext cx="3870140" cy="16486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0ABF69-9DEB-403E-B5E8-567674CC0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7216" y="3321944"/>
              <a:ext cx="419100" cy="3429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EA087A6-CBA2-46F5-8EFC-B75EED1B0959}"/>
              </a:ext>
            </a:extLst>
          </p:cNvPr>
          <p:cNvSpPr txBox="1"/>
          <p:nvPr/>
        </p:nvSpPr>
        <p:spPr>
          <a:xfrm>
            <a:off x="639651" y="910106"/>
            <a:ext cx="2611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Some ideas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D8F95B-E90E-4645-A817-FCBE3777ACA1}"/>
              </a:ext>
            </a:extLst>
          </p:cNvPr>
          <p:cNvSpPr txBox="1"/>
          <p:nvPr/>
        </p:nvSpPr>
        <p:spPr>
          <a:xfrm>
            <a:off x="5136524" y="1427407"/>
            <a:ext cx="2641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Click on the picture</a:t>
            </a:r>
          </a:p>
        </p:txBody>
      </p:sp>
    </p:spTree>
    <p:extLst>
      <p:ext uri="{BB962C8B-B14F-4D97-AF65-F5344CB8AC3E}">
        <p14:creationId xmlns:p14="http://schemas.microsoft.com/office/powerpoint/2010/main" val="1971901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384</Words>
  <Application>Microsoft Office PowerPoint</Application>
  <PresentationFormat>Widescreen</PresentationFormat>
  <Paragraphs>77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Derrick Willer</dc:creator>
  <cp:lastModifiedBy>Derrick Willer</cp:lastModifiedBy>
  <cp:revision>31</cp:revision>
  <dcterms:created xsi:type="dcterms:W3CDTF">2020-07-29T10:40:10Z</dcterms:created>
  <dcterms:modified xsi:type="dcterms:W3CDTF">2023-06-29T09:24:50Z</dcterms:modified>
</cp:coreProperties>
</file>