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76" r:id="rId2"/>
    <p:sldId id="358" r:id="rId3"/>
    <p:sldId id="377" r:id="rId4"/>
    <p:sldId id="256" r:id="rId5"/>
    <p:sldId id="257" r:id="rId6"/>
    <p:sldId id="258" r:id="rId7"/>
    <p:sldId id="259" r:id="rId8"/>
    <p:sldId id="260" r:id="rId9"/>
    <p:sldId id="280" r:id="rId10"/>
    <p:sldId id="272" r:id="rId11"/>
    <p:sldId id="273" r:id="rId12"/>
    <p:sldId id="277" r:id="rId13"/>
    <p:sldId id="279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Q4NbcFRP46K5YlEP7chCPg==" hashData="IxpZ3JL1+cr76OMWyJznNwjHTYo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rrick Willer" initials="D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4F6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460FA8-296E-487F-B242-0D7118F6841C}" v="1" dt="2021-04-08T11:08:08.3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92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rrick Willer" userId="c13516ca4e24fc27" providerId="LiveId" clId="{54460FA8-296E-487F-B242-0D7118F6841C}"/>
    <pc:docChg chg="delSld modSld">
      <pc:chgData name="Derrick Willer" userId="c13516ca4e24fc27" providerId="LiveId" clId="{54460FA8-296E-487F-B242-0D7118F6841C}" dt="2021-04-08T11:08:11.615" v="3" actId="47"/>
      <pc:docMkLst>
        <pc:docMk/>
      </pc:docMkLst>
      <pc:sldChg chg="del">
        <pc:chgData name="Derrick Willer" userId="c13516ca4e24fc27" providerId="LiveId" clId="{54460FA8-296E-487F-B242-0D7118F6841C}" dt="2021-04-08T11:08:11.615" v="3" actId="47"/>
        <pc:sldMkLst>
          <pc:docMk/>
          <pc:sldMk cId="3946402650" sldId="278"/>
        </pc:sldMkLst>
      </pc:sldChg>
      <pc:sldChg chg="modSp mod">
        <pc:chgData name="Derrick Willer" userId="c13516ca4e24fc27" providerId="LiveId" clId="{54460FA8-296E-487F-B242-0D7118F6841C}" dt="2021-04-08T11:04:09.894" v="2" actId="20577"/>
        <pc:sldMkLst>
          <pc:docMk/>
          <pc:sldMk cId="183714763" sldId="279"/>
        </pc:sldMkLst>
        <pc:spChg chg="mod">
          <ac:chgData name="Derrick Willer" userId="c13516ca4e24fc27" providerId="LiveId" clId="{54460FA8-296E-487F-B242-0D7118F6841C}" dt="2021-04-08T11:04:09.894" v="2" actId="20577"/>
          <ac:spMkLst>
            <pc:docMk/>
            <pc:sldMk cId="183714763" sldId="279"/>
            <ac:spMk id="33" creationId="{3987A663-86BB-43DE-B803-AFEB13F7C35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D87A8-D911-4481-A0F9-826F22C22426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53763-E6CB-42C0-802A-28B01D1DF6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76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72BA8118-E176-4F27-A409-54F6D7DC3A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2A881B6-DF72-43E4-85C3-FEBFDA3EF55C}" type="slidenum">
              <a:rPr lang="en-GB" altLang="en-US" sz="1200"/>
              <a:pPr/>
              <a:t>3</a:t>
            </a:fld>
            <a:endParaRPr lang="en-GB" altLang="en-US" sz="1200" dirty="0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3210D141-BEB4-4304-91E1-4FA77AD8D4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9A3423E2-641F-4EF6-9CAA-AD22E72AD7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altLang="en-US" dirty="0"/>
          </a:p>
          <a:p>
            <a:endParaRPr lang="en-GB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7ACE8-8DC4-40E8-B94F-FF987F86D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363CA-CE9F-4124-A374-07CF0BDBF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CFACE-2F1C-4A09-A9C1-D2413AAEE3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5ECBA2-022E-42C6-B2E6-2D51B3DADC9C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28A4A-01CE-4974-AEB1-C9403C011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615A3-2764-4381-AF2F-27B193C4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ECA97D-AA9A-41AB-8BF6-84FA2C2D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477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78769-EB10-4701-8FB4-D4DEE71EA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D7AF04-CA06-49C4-AEC8-0D3E843C4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BF438-D8D4-48D7-B9EA-F6B9E444B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5ECBA2-022E-42C6-B2E6-2D51B3DADC9C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B9303-36BE-462D-9D99-EC552544F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A0749-14DF-4D44-9D7B-FF09EC51C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ECA97D-AA9A-41AB-8BF6-84FA2C2D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920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8EAA37-A73E-4DA9-8885-1CF1129C68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5CA9AA-46D7-4DB3-A1FB-0CAFBCF2C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A5AC7-D27A-468B-BFE3-32DCC9DDC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5ECBA2-022E-42C6-B2E6-2D51B3DADC9C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47A45-4830-4708-BFE1-7093A2A19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8CCFE-04E8-44CE-A69C-6D4031858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ECA97D-AA9A-41AB-8BF6-84FA2C2D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12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84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4FF70-9B8F-44DB-87A5-BA51B5139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9A212-AB06-4F42-9172-E4962D38D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84744-8A01-404E-9206-A95D9FDAD6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5ECBA2-022E-42C6-B2E6-2D51B3DADC9C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4895A-7FBD-4077-BAF3-D654D071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78322-9E63-4A47-93FE-6D625C71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ECA97D-AA9A-41AB-8BF6-84FA2C2D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405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7C3AC-0156-4474-88C6-3A5159066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85212C-FA65-4D9A-B90F-DA1F57692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2BC3D-A70F-42C7-B239-A02C70FD30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5ECBA2-022E-42C6-B2E6-2D51B3DADC9C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F4381-28A3-4C41-A7FF-D2782C0A7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8E7B1-1A5D-4D25-8554-3385E8DB2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ECA97D-AA9A-41AB-8BF6-84FA2C2D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177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6BFEA-6E27-48D8-8CFC-4178D5B7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02BD6-0E67-45AA-8356-0129E689ED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DA61D-317C-4EA0-A9CD-4303D859C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D95009-11FF-4AB5-9F68-D9A39033D0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5ECBA2-022E-42C6-B2E6-2D51B3DADC9C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1C06E-9AA3-49CB-B32B-378C474D5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D94A4A-4347-4748-A8BC-39FBAE7F9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ECA97D-AA9A-41AB-8BF6-84FA2C2D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638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1D6FA-5B45-4BB9-8080-C3F582DAC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8AAB34-4182-49C1-92F0-B6A5D4A0E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6732C-D43F-40E9-9605-365116CB72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EA84D0-D8A9-47FE-86D8-705CECF3A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F09921-69B5-4570-A4F6-CCAC42E609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93B7FC-33EC-4610-9E6E-6EB2583CC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5ECBA2-022E-42C6-B2E6-2D51B3DADC9C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F66DF1-5641-4470-9985-15678651C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E62740-2160-45E6-8645-E957B392A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ECA97D-AA9A-41AB-8BF6-84FA2C2D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571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80B3B-9FF3-4677-9CFF-2D1C9C567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07AB35-0086-4E8B-A394-4CAAAC16D4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5ECBA2-022E-42C6-B2E6-2D51B3DADC9C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CBB477-903C-41F2-9B1E-E0BA74CE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C3A321-7AF1-4516-95D2-17B682939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ECA97D-AA9A-41AB-8BF6-84FA2C2D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856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8DDDC-9AD1-4E6E-B451-7452524181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5ECBA2-022E-42C6-B2E6-2D51B3DADC9C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2D1FA6-285A-4E63-9FD8-CE6F2EA86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DF834-B281-4C1D-802E-99098B165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ECA97D-AA9A-41AB-8BF6-84FA2C2D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030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DB802-E1E5-4A44-85BD-9DFE2C903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DD02C-73C7-423C-89FD-6E686EDD7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310B28-ACFE-461F-93EE-8B8EDD1736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1ED2E-92BF-4BF4-9F9E-4E1D5E51AE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5ECBA2-022E-42C6-B2E6-2D51B3DADC9C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2FA70-E721-4178-9588-F97605537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123D3E-674D-464E-864A-F42B43168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ECA97D-AA9A-41AB-8BF6-84FA2C2D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938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7871D-2A3F-40E8-8996-71FA63C8B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5E8BB1-D40B-44CC-BA03-00A6ADC2FF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EC7734-DA43-4AF9-BD74-BB79D47B8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ACCC81-77E8-478C-93DC-AF4B1CBFA7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5ECBA2-022E-42C6-B2E6-2D51B3DADC9C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E3F7D6-08D8-402F-86B1-48D3BF277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6BE03-DBDE-4C25-AE7C-BE717CB5F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ECA97D-AA9A-41AB-8BF6-84FA2C2D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338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www.dwiller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376BB68-6298-406C-A29B-2D2AFE104435}"/>
              </a:ext>
            </a:extLst>
          </p:cNvPr>
          <p:cNvSpPr/>
          <p:nvPr userDrawn="1"/>
        </p:nvSpPr>
        <p:spPr>
          <a:xfrm>
            <a:off x="6823503" y="2689040"/>
            <a:ext cx="184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en-US" sz="5400" b="1" dirty="0">
              <a:solidFill>
                <a:srgbClr val="385723"/>
              </a:solidFill>
              <a:cs typeface="Arial" panose="020B0604020202020204" pitchFamily="34" charset="0"/>
            </a:endParaRP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F902E8-1F4C-4CFF-A7E6-DBEDD85224D9}"/>
              </a:ext>
            </a:extLst>
          </p:cNvPr>
          <p:cNvSpPr/>
          <p:nvPr userDrawn="1"/>
        </p:nvSpPr>
        <p:spPr>
          <a:xfrm>
            <a:off x="4247316" y="115957"/>
            <a:ext cx="3697368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rgbClr val="008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Compressed Air Plane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CAD4D5-BF88-4433-A7F9-94421927ED20}"/>
              </a:ext>
            </a:extLst>
          </p:cNvPr>
          <p:cNvSpPr txBox="1"/>
          <p:nvPr userDrawn="1"/>
        </p:nvSpPr>
        <p:spPr>
          <a:xfrm>
            <a:off x="107504" y="6604178"/>
            <a:ext cx="51708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</a:t>
            </a:r>
            <a:r>
              <a:rPr lang="en-GB" altLang="en-US" sz="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Derrick Willer 2011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86B67E-103E-4FC2-86AB-B5FE5518DA08}"/>
              </a:ext>
            </a:extLst>
          </p:cNvPr>
          <p:cNvSpPr txBox="1"/>
          <p:nvPr userDrawn="1"/>
        </p:nvSpPr>
        <p:spPr>
          <a:xfrm>
            <a:off x="10860360" y="6604178"/>
            <a:ext cx="12241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www.dwiller.com</a:t>
            </a:r>
            <a:endParaRPr lang="en-GB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1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5641C39-768F-4AAF-BD43-157470676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0595" y="533471"/>
            <a:ext cx="6480175" cy="11509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8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</a:t>
            </a:r>
          </a:p>
        </p:txBody>
      </p:sp>
      <p:pic>
        <p:nvPicPr>
          <p:cNvPr id="2051" name="Picture 2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B4D94F19-0667-4C98-865F-84CA83D80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358" y="2189233"/>
            <a:ext cx="287972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Box 3">
            <a:extLst>
              <a:ext uri="{FF2B5EF4-FFF2-40B4-BE49-F238E27FC236}">
                <a16:creationId xmlns:a16="http://schemas.microsoft.com/office/drawing/2014/main" id="{9D87D27A-7C1B-4B2E-93F4-9B6687614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08" y="2189233"/>
            <a:ext cx="5329237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1200"/>
              </a:spcBef>
            </a:pPr>
            <a:r>
              <a:rPr lang="en-GB" altLang="en-US" sz="1200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challenges were developed by Derrick Willer MBE and colleagues.</a:t>
            </a:r>
          </a:p>
          <a:p>
            <a:pPr>
              <a:spcBef>
                <a:spcPts val="1200"/>
              </a:spcBef>
            </a:pPr>
            <a:r>
              <a:rPr lang="en-GB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free to download and use in an education environment.</a:t>
            </a:r>
          </a:p>
          <a:p>
            <a:pPr>
              <a:spcBef>
                <a:spcPts val="1200"/>
              </a:spcBef>
            </a:pPr>
            <a:r>
              <a:rPr lang="en-GB" altLang="en-US" sz="1200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ensure that there is adult supervision, complete adherence to Health and Safety, and adequate PPE.</a:t>
            </a:r>
          </a:p>
          <a:p>
            <a:pPr>
              <a:spcBef>
                <a:spcPts val="1200"/>
              </a:spcBef>
            </a:pPr>
            <a:r>
              <a:rPr lang="en-GB" sz="1200" b="1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Derrick is a STEM Ambassador and volunteer Liaison Officer for Schools.</a:t>
            </a:r>
          </a:p>
          <a:p>
            <a:pPr>
              <a:spcBef>
                <a:spcPts val="1200"/>
              </a:spcBef>
            </a:pPr>
            <a:r>
              <a:rPr lang="en-GB" altLang="en-US" sz="1200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has supported education in schools and colleges for over 30 years, initially as a Neighbourhood Engineer in the 1980’s, leading the local Year of Engineering Success campaign in 1996 and the Campaign to Promote Engineering from 1997 to 2004. </a:t>
            </a:r>
          </a:p>
          <a:p>
            <a:pPr>
              <a:spcBef>
                <a:spcPts val="1200"/>
              </a:spcBef>
            </a:pPr>
            <a:r>
              <a:rPr lang="en-GB" altLang="en-US" sz="1200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was awarded an MBE for services to Education in 2018.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800C89-64AE-4115-BD92-938C58373994}"/>
              </a:ext>
            </a:extLst>
          </p:cNvPr>
          <p:cNvSpPr txBox="1"/>
          <p:nvPr/>
        </p:nvSpPr>
        <p:spPr>
          <a:xfrm>
            <a:off x="243069" y="740780"/>
            <a:ext cx="2379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Some Ideas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A9C01B-4C8C-463C-9242-D3CBA310AA47}"/>
              </a:ext>
            </a:extLst>
          </p:cNvPr>
          <p:cNvSpPr txBox="1"/>
          <p:nvPr/>
        </p:nvSpPr>
        <p:spPr>
          <a:xfrm>
            <a:off x="462987" y="1493134"/>
            <a:ext cx="4814579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>
                <a:solidFill>
                  <a:srgbClr val="008000"/>
                </a:solidFill>
              </a:rPr>
              <a:t>Plane wings are made as aerofoil sections</a:t>
            </a:r>
          </a:p>
          <a:p>
            <a:pPr>
              <a:spcAft>
                <a:spcPts val="600"/>
              </a:spcAft>
            </a:pPr>
            <a:r>
              <a:rPr lang="en-GB" sz="2400" b="1" dirty="0">
                <a:solidFill>
                  <a:srgbClr val="008000"/>
                </a:solidFill>
              </a:rPr>
              <a:t>The top of the wing is a slightly longer distance than the base</a:t>
            </a:r>
          </a:p>
          <a:p>
            <a:pPr>
              <a:spcAft>
                <a:spcPts val="600"/>
              </a:spcAft>
            </a:pPr>
            <a:r>
              <a:rPr lang="en-GB" sz="2400" b="1" dirty="0">
                <a:solidFill>
                  <a:srgbClr val="008000"/>
                </a:solidFill>
              </a:rPr>
              <a:t>So the air has to travel farther over the top</a:t>
            </a:r>
          </a:p>
          <a:p>
            <a:pPr>
              <a:spcAft>
                <a:spcPts val="600"/>
              </a:spcAft>
            </a:pPr>
            <a:r>
              <a:rPr lang="en-GB" sz="2400" b="1" dirty="0">
                <a:solidFill>
                  <a:srgbClr val="008000"/>
                </a:solidFill>
              </a:rPr>
              <a:t>So it has to be faster and less dense</a:t>
            </a:r>
          </a:p>
          <a:p>
            <a:pPr>
              <a:spcAft>
                <a:spcPts val="600"/>
              </a:spcAft>
            </a:pPr>
            <a:r>
              <a:rPr lang="en-GB" sz="2400" b="1" dirty="0">
                <a:solidFill>
                  <a:srgbClr val="008000"/>
                </a:solidFill>
              </a:rPr>
              <a:t> So there will be a higher pressure on the base than on the top</a:t>
            </a:r>
          </a:p>
          <a:p>
            <a:pPr>
              <a:spcAft>
                <a:spcPts val="600"/>
              </a:spcAft>
            </a:pPr>
            <a:r>
              <a:rPr lang="en-GB" sz="2400" b="1" dirty="0">
                <a:solidFill>
                  <a:srgbClr val="008000"/>
                </a:solidFill>
              </a:rPr>
              <a:t>The LIFT can be assumed to be at about 1/3rd. along the wing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FD7491-C3F8-445B-820E-5516BF006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633" y="1961412"/>
            <a:ext cx="6600825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37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2D13692-5188-42CE-8349-0BC1538D90DA}"/>
              </a:ext>
            </a:extLst>
          </p:cNvPr>
          <p:cNvSpPr/>
          <p:nvPr/>
        </p:nvSpPr>
        <p:spPr>
          <a:xfrm>
            <a:off x="4393096" y="4035287"/>
            <a:ext cx="3458818" cy="384313"/>
          </a:xfrm>
          <a:custGeom>
            <a:avLst/>
            <a:gdLst>
              <a:gd name="connsiteX0" fmla="*/ 0 w 9117496"/>
              <a:gd name="connsiteY0" fmla="*/ 768626 h 781878"/>
              <a:gd name="connsiteX1" fmla="*/ 6096000 w 9117496"/>
              <a:gd name="connsiteY1" fmla="*/ 781878 h 781878"/>
              <a:gd name="connsiteX2" fmla="*/ 7036905 w 9117496"/>
              <a:gd name="connsiteY2" fmla="*/ 781878 h 781878"/>
              <a:gd name="connsiteX3" fmla="*/ 8044070 w 9117496"/>
              <a:gd name="connsiteY3" fmla="*/ 702365 h 781878"/>
              <a:gd name="connsiteX4" fmla="*/ 8534400 w 9117496"/>
              <a:gd name="connsiteY4" fmla="*/ 649356 h 781878"/>
              <a:gd name="connsiteX5" fmla="*/ 8852453 w 9117496"/>
              <a:gd name="connsiteY5" fmla="*/ 583095 h 781878"/>
              <a:gd name="connsiteX6" fmla="*/ 9064487 w 9117496"/>
              <a:gd name="connsiteY6" fmla="*/ 530087 h 781878"/>
              <a:gd name="connsiteX7" fmla="*/ 9090992 w 9117496"/>
              <a:gd name="connsiteY7" fmla="*/ 477078 h 781878"/>
              <a:gd name="connsiteX8" fmla="*/ 9117496 w 9117496"/>
              <a:gd name="connsiteY8" fmla="*/ 450573 h 781878"/>
              <a:gd name="connsiteX9" fmla="*/ 8998227 w 9117496"/>
              <a:gd name="connsiteY9" fmla="*/ 344556 h 781878"/>
              <a:gd name="connsiteX10" fmla="*/ 8680174 w 9117496"/>
              <a:gd name="connsiteY10" fmla="*/ 198782 h 781878"/>
              <a:gd name="connsiteX11" fmla="*/ 8004313 w 9117496"/>
              <a:gd name="connsiteY11" fmla="*/ 106017 h 781878"/>
              <a:gd name="connsiteX12" fmla="*/ 7262192 w 9117496"/>
              <a:gd name="connsiteY12" fmla="*/ 0 h 781878"/>
              <a:gd name="connsiteX13" fmla="*/ 6135757 w 9117496"/>
              <a:gd name="connsiteY13" fmla="*/ 0 h 781878"/>
              <a:gd name="connsiteX14" fmla="*/ 5353879 w 9117496"/>
              <a:gd name="connsiteY14" fmla="*/ 53008 h 781878"/>
              <a:gd name="connsiteX15" fmla="*/ 4572000 w 9117496"/>
              <a:gd name="connsiteY15" fmla="*/ 145773 h 781878"/>
              <a:gd name="connsiteX16" fmla="*/ 3538331 w 9117496"/>
              <a:gd name="connsiteY16" fmla="*/ 265043 h 781878"/>
              <a:gd name="connsiteX17" fmla="*/ 2186609 w 9117496"/>
              <a:gd name="connsiteY17" fmla="*/ 490330 h 781878"/>
              <a:gd name="connsiteX18" fmla="*/ 0 w 9117496"/>
              <a:gd name="connsiteY18" fmla="*/ 768626 h 781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117496" h="781878">
                <a:moveTo>
                  <a:pt x="0" y="768626"/>
                </a:moveTo>
                <a:lnTo>
                  <a:pt x="6096000" y="781878"/>
                </a:lnTo>
                <a:lnTo>
                  <a:pt x="7036905" y="781878"/>
                </a:lnTo>
                <a:lnTo>
                  <a:pt x="8044070" y="702365"/>
                </a:lnTo>
                <a:lnTo>
                  <a:pt x="8534400" y="649356"/>
                </a:lnTo>
                <a:lnTo>
                  <a:pt x="8852453" y="583095"/>
                </a:lnTo>
                <a:lnTo>
                  <a:pt x="9064487" y="530087"/>
                </a:lnTo>
                <a:lnTo>
                  <a:pt x="9090992" y="477078"/>
                </a:lnTo>
                <a:lnTo>
                  <a:pt x="9117496" y="450573"/>
                </a:lnTo>
                <a:lnTo>
                  <a:pt x="8998227" y="344556"/>
                </a:lnTo>
                <a:lnTo>
                  <a:pt x="8680174" y="198782"/>
                </a:lnTo>
                <a:lnTo>
                  <a:pt x="8004313" y="106017"/>
                </a:lnTo>
                <a:lnTo>
                  <a:pt x="7262192" y="0"/>
                </a:lnTo>
                <a:lnTo>
                  <a:pt x="6135757" y="0"/>
                </a:lnTo>
                <a:lnTo>
                  <a:pt x="5353879" y="53008"/>
                </a:lnTo>
                <a:lnTo>
                  <a:pt x="4572000" y="145773"/>
                </a:lnTo>
                <a:lnTo>
                  <a:pt x="3538331" y="265043"/>
                </a:lnTo>
                <a:lnTo>
                  <a:pt x="2186609" y="490330"/>
                </a:lnTo>
                <a:lnTo>
                  <a:pt x="0" y="768626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C2A972-8DCC-47F9-94A6-0C41FFBC48C8}"/>
              </a:ext>
            </a:extLst>
          </p:cNvPr>
          <p:cNvSpPr txBox="1"/>
          <p:nvPr/>
        </p:nvSpPr>
        <p:spPr>
          <a:xfrm>
            <a:off x="243069" y="740780"/>
            <a:ext cx="2379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Some Ideas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8F5B19D-0F2D-4887-9988-8C5443307941}"/>
              </a:ext>
            </a:extLst>
          </p:cNvPr>
          <p:cNvSpPr/>
          <p:nvPr/>
        </p:nvSpPr>
        <p:spPr>
          <a:xfrm>
            <a:off x="5181601" y="4956313"/>
            <a:ext cx="3458818" cy="384313"/>
          </a:xfrm>
          <a:custGeom>
            <a:avLst/>
            <a:gdLst>
              <a:gd name="connsiteX0" fmla="*/ 0 w 9117496"/>
              <a:gd name="connsiteY0" fmla="*/ 768626 h 781878"/>
              <a:gd name="connsiteX1" fmla="*/ 6096000 w 9117496"/>
              <a:gd name="connsiteY1" fmla="*/ 781878 h 781878"/>
              <a:gd name="connsiteX2" fmla="*/ 7036905 w 9117496"/>
              <a:gd name="connsiteY2" fmla="*/ 781878 h 781878"/>
              <a:gd name="connsiteX3" fmla="*/ 8044070 w 9117496"/>
              <a:gd name="connsiteY3" fmla="*/ 702365 h 781878"/>
              <a:gd name="connsiteX4" fmla="*/ 8534400 w 9117496"/>
              <a:gd name="connsiteY4" fmla="*/ 649356 h 781878"/>
              <a:gd name="connsiteX5" fmla="*/ 8852453 w 9117496"/>
              <a:gd name="connsiteY5" fmla="*/ 583095 h 781878"/>
              <a:gd name="connsiteX6" fmla="*/ 9064487 w 9117496"/>
              <a:gd name="connsiteY6" fmla="*/ 530087 h 781878"/>
              <a:gd name="connsiteX7" fmla="*/ 9090992 w 9117496"/>
              <a:gd name="connsiteY7" fmla="*/ 477078 h 781878"/>
              <a:gd name="connsiteX8" fmla="*/ 9117496 w 9117496"/>
              <a:gd name="connsiteY8" fmla="*/ 450573 h 781878"/>
              <a:gd name="connsiteX9" fmla="*/ 8998227 w 9117496"/>
              <a:gd name="connsiteY9" fmla="*/ 344556 h 781878"/>
              <a:gd name="connsiteX10" fmla="*/ 8680174 w 9117496"/>
              <a:gd name="connsiteY10" fmla="*/ 198782 h 781878"/>
              <a:gd name="connsiteX11" fmla="*/ 8004313 w 9117496"/>
              <a:gd name="connsiteY11" fmla="*/ 106017 h 781878"/>
              <a:gd name="connsiteX12" fmla="*/ 7262192 w 9117496"/>
              <a:gd name="connsiteY12" fmla="*/ 0 h 781878"/>
              <a:gd name="connsiteX13" fmla="*/ 6135757 w 9117496"/>
              <a:gd name="connsiteY13" fmla="*/ 0 h 781878"/>
              <a:gd name="connsiteX14" fmla="*/ 5353879 w 9117496"/>
              <a:gd name="connsiteY14" fmla="*/ 53008 h 781878"/>
              <a:gd name="connsiteX15" fmla="*/ 4572000 w 9117496"/>
              <a:gd name="connsiteY15" fmla="*/ 145773 h 781878"/>
              <a:gd name="connsiteX16" fmla="*/ 3538331 w 9117496"/>
              <a:gd name="connsiteY16" fmla="*/ 265043 h 781878"/>
              <a:gd name="connsiteX17" fmla="*/ 2186609 w 9117496"/>
              <a:gd name="connsiteY17" fmla="*/ 490330 h 781878"/>
              <a:gd name="connsiteX18" fmla="*/ 0 w 9117496"/>
              <a:gd name="connsiteY18" fmla="*/ 768626 h 781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117496" h="781878">
                <a:moveTo>
                  <a:pt x="0" y="768626"/>
                </a:moveTo>
                <a:lnTo>
                  <a:pt x="6096000" y="781878"/>
                </a:lnTo>
                <a:lnTo>
                  <a:pt x="7036905" y="781878"/>
                </a:lnTo>
                <a:lnTo>
                  <a:pt x="8044070" y="702365"/>
                </a:lnTo>
                <a:lnTo>
                  <a:pt x="8534400" y="649356"/>
                </a:lnTo>
                <a:lnTo>
                  <a:pt x="8852453" y="583095"/>
                </a:lnTo>
                <a:lnTo>
                  <a:pt x="9064487" y="530087"/>
                </a:lnTo>
                <a:lnTo>
                  <a:pt x="9090992" y="477078"/>
                </a:lnTo>
                <a:lnTo>
                  <a:pt x="9117496" y="450573"/>
                </a:lnTo>
                <a:lnTo>
                  <a:pt x="8998227" y="344556"/>
                </a:lnTo>
                <a:lnTo>
                  <a:pt x="8680174" y="198782"/>
                </a:lnTo>
                <a:lnTo>
                  <a:pt x="8004313" y="106017"/>
                </a:lnTo>
                <a:lnTo>
                  <a:pt x="7262192" y="0"/>
                </a:lnTo>
                <a:lnTo>
                  <a:pt x="6135757" y="0"/>
                </a:lnTo>
                <a:lnTo>
                  <a:pt x="5353879" y="53008"/>
                </a:lnTo>
                <a:lnTo>
                  <a:pt x="4572000" y="145773"/>
                </a:lnTo>
                <a:lnTo>
                  <a:pt x="3538331" y="265043"/>
                </a:lnTo>
                <a:lnTo>
                  <a:pt x="2186609" y="490330"/>
                </a:lnTo>
                <a:lnTo>
                  <a:pt x="0" y="768626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5A6C433F-2A72-41B6-BAC1-D477CB2DC306}"/>
              </a:ext>
            </a:extLst>
          </p:cNvPr>
          <p:cNvSpPr/>
          <p:nvPr/>
        </p:nvSpPr>
        <p:spPr>
          <a:xfrm>
            <a:off x="3525077" y="3154018"/>
            <a:ext cx="1417984" cy="1113182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EABAD0A-BD72-4F8D-9B36-B06CD290FF03}"/>
              </a:ext>
            </a:extLst>
          </p:cNvPr>
          <p:cNvSpPr/>
          <p:nvPr/>
        </p:nvSpPr>
        <p:spPr>
          <a:xfrm>
            <a:off x="3299792" y="3120369"/>
            <a:ext cx="993913" cy="42407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13FD3A3B-D5A3-4EC4-87D4-FC020DA3AA00}"/>
              </a:ext>
            </a:extLst>
          </p:cNvPr>
          <p:cNvSpPr/>
          <p:nvPr/>
        </p:nvSpPr>
        <p:spPr>
          <a:xfrm rot="3825015" flipH="1" flipV="1">
            <a:off x="3383466" y="3354689"/>
            <a:ext cx="813004" cy="454830"/>
          </a:xfrm>
          <a:prstGeom prst="parallelogram">
            <a:avLst>
              <a:gd name="adj" fmla="val 375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8DEF63-F28B-4DD8-B26C-D07EA29E4221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4982818" y="4810539"/>
            <a:ext cx="198783" cy="52357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56C61B2-3A2D-4298-9871-5A68F86693B1}"/>
              </a:ext>
            </a:extLst>
          </p:cNvPr>
          <p:cNvCxnSpPr/>
          <p:nvPr/>
        </p:nvCxnSpPr>
        <p:spPr>
          <a:xfrm flipH="1" flipV="1">
            <a:off x="8421757" y="4658139"/>
            <a:ext cx="198783" cy="52357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4C31ED5-5E2C-4A85-9063-071C314D51F4}"/>
              </a:ext>
            </a:extLst>
          </p:cNvPr>
          <p:cNvSpPr txBox="1"/>
          <p:nvPr/>
        </p:nvSpPr>
        <p:spPr>
          <a:xfrm>
            <a:off x="1470992" y="2902226"/>
            <a:ext cx="1329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rgbClr val="008000"/>
                </a:solidFill>
              </a:rPr>
              <a:t>Tailplane</a:t>
            </a:r>
            <a:endParaRPr lang="en-GB" sz="2400" b="1" dirty="0">
              <a:solidFill>
                <a:srgbClr val="008000"/>
              </a:solidFill>
            </a:endParaRP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33849415-1382-4EA4-92AB-8C8495E8578A}"/>
              </a:ext>
            </a:extLst>
          </p:cNvPr>
          <p:cNvSpPr/>
          <p:nvPr/>
        </p:nvSpPr>
        <p:spPr>
          <a:xfrm rot="3768898" flipH="1" flipV="1">
            <a:off x="3152547" y="3364581"/>
            <a:ext cx="438502" cy="169148"/>
          </a:xfrm>
          <a:prstGeom prst="parallelogram">
            <a:avLst>
              <a:gd name="adj" fmla="val 7057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575BE2B9-E8BE-4986-AF71-7B249BD30C9F}"/>
              </a:ext>
            </a:extLst>
          </p:cNvPr>
          <p:cNvSpPr/>
          <p:nvPr/>
        </p:nvSpPr>
        <p:spPr>
          <a:xfrm rot="3768898" flipH="1" flipV="1">
            <a:off x="3317926" y="3668097"/>
            <a:ext cx="421917" cy="169148"/>
          </a:xfrm>
          <a:prstGeom prst="parallelogram">
            <a:avLst>
              <a:gd name="adj" fmla="val 7057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896A27-10EA-4049-BFBF-3C0BF3AD92AC}"/>
              </a:ext>
            </a:extLst>
          </p:cNvPr>
          <p:cNvSpPr txBox="1"/>
          <p:nvPr/>
        </p:nvSpPr>
        <p:spPr>
          <a:xfrm>
            <a:off x="430696" y="3584713"/>
            <a:ext cx="25751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You may need to </a:t>
            </a:r>
          </a:p>
          <a:p>
            <a:r>
              <a:rPr lang="en-GB" sz="2400" b="1" dirty="0">
                <a:solidFill>
                  <a:srgbClr val="008000"/>
                </a:solidFill>
              </a:rPr>
              <a:t>bend the elevators</a:t>
            </a:r>
          </a:p>
          <a:p>
            <a:r>
              <a:rPr lang="en-GB" sz="2400" b="1" dirty="0">
                <a:solidFill>
                  <a:srgbClr val="008000"/>
                </a:solidFill>
              </a:rPr>
              <a:t>up or down to </a:t>
            </a:r>
          </a:p>
          <a:p>
            <a:r>
              <a:rPr lang="en-GB" sz="2400" b="1" dirty="0">
                <a:solidFill>
                  <a:srgbClr val="008000"/>
                </a:solidFill>
              </a:rPr>
              <a:t>Ensure level flight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FAF28F-9384-490C-B56E-6C21E20CA762}"/>
              </a:ext>
            </a:extLst>
          </p:cNvPr>
          <p:cNvCxnSpPr/>
          <p:nvPr/>
        </p:nvCxnSpPr>
        <p:spPr>
          <a:xfrm flipV="1">
            <a:off x="2928731" y="3697357"/>
            <a:ext cx="318052" cy="2252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832A081-B979-4100-A3E2-2B836CFB1E7F}"/>
              </a:ext>
            </a:extLst>
          </p:cNvPr>
          <p:cNvCxnSpPr>
            <a:cxnSpLocks/>
          </p:cNvCxnSpPr>
          <p:nvPr/>
        </p:nvCxnSpPr>
        <p:spPr>
          <a:xfrm flipV="1">
            <a:off x="7361584" y="5459896"/>
            <a:ext cx="0" cy="4174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790A8A3-C4D7-4A29-99F6-482497AAE7F9}"/>
              </a:ext>
            </a:extLst>
          </p:cNvPr>
          <p:cNvSpPr txBox="1"/>
          <p:nvPr/>
        </p:nvSpPr>
        <p:spPr>
          <a:xfrm>
            <a:off x="2517912" y="5540132"/>
            <a:ext cx="5261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You should try to position the 1/3rd. point of the wing under the centre of gravity of the plane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11D1D8-8569-4A60-B8A6-63A6D9F498F4}"/>
              </a:ext>
            </a:extLst>
          </p:cNvPr>
          <p:cNvSpPr txBox="1"/>
          <p:nvPr/>
        </p:nvSpPr>
        <p:spPr>
          <a:xfrm>
            <a:off x="7622175" y="2431237"/>
            <a:ext cx="3816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You can use the card tube used to propel the plane as the fuselage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F27910-DE14-4FA6-836E-6CBEAED0F41E}"/>
              </a:ext>
            </a:extLst>
          </p:cNvPr>
          <p:cNvSpPr txBox="1"/>
          <p:nvPr/>
        </p:nvSpPr>
        <p:spPr>
          <a:xfrm>
            <a:off x="271670" y="1623391"/>
            <a:ext cx="6143348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>
                <a:solidFill>
                  <a:srgbClr val="002060"/>
                </a:solidFill>
              </a:rPr>
              <a:t>Try gliding your plane to ensure it flies level.</a:t>
            </a:r>
          </a:p>
          <a:p>
            <a:pPr>
              <a:spcAft>
                <a:spcPts val="600"/>
              </a:spcAft>
            </a:pPr>
            <a:r>
              <a:rPr lang="en-GB" sz="2400" b="1" dirty="0">
                <a:solidFill>
                  <a:srgbClr val="002060"/>
                </a:solidFill>
              </a:rPr>
              <a:t>Adjust the elevators and wing position to help.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1B148B-0085-46FE-96B6-89727110E21E}"/>
              </a:ext>
            </a:extLst>
          </p:cNvPr>
          <p:cNvGrpSpPr/>
          <p:nvPr/>
        </p:nvGrpSpPr>
        <p:grpSpPr>
          <a:xfrm>
            <a:off x="3413886" y="4275103"/>
            <a:ext cx="6994248" cy="676275"/>
            <a:chOff x="2056986" y="2802420"/>
            <a:chExt cx="6994248" cy="67627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E5C156A-607D-4861-9EB0-4FBDC0C9A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6986" y="2802420"/>
              <a:ext cx="5772150" cy="676275"/>
            </a:xfrm>
            <a:prstGeom prst="rect">
              <a:avLst/>
            </a:prstGeom>
          </p:spPr>
        </p:pic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615F16A1-F92A-46F1-8C6D-D17A30166D4A}"/>
                </a:ext>
              </a:extLst>
            </p:cNvPr>
            <p:cNvSpPr/>
            <p:nvPr/>
          </p:nvSpPr>
          <p:spPr>
            <a:xfrm rot="5400000">
              <a:off x="8106810" y="2534270"/>
              <a:ext cx="666750" cy="1222099"/>
            </a:xfrm>
            <a:prstGeom prst="triangle">
              <a:avLst/>
            </a:prstGeom>
            <a:solidFill>
              <a:srgbClr val="F24F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15543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2D13692-5188-42CE-8349-0BC1538D90DA}"/>
              </a:ext>
            </a:extLst>
          </p:cNvPr>
          <p:cNvSpPr/>
          <p:nvPr/>
        </p:nvSpPr>
        <p:spPr>
          <a:xfrm>
            <a:off x="4260575" y="3385930"/>
            <a:ext cx="3458818" cy="384313"/>
          </a:xfrm>
          <a:custGeom>
            <a:avLst/>
            <a:gdLst>
              <a:gd name="connsiteX0" fmla="*/ 0 w 9117496"/>
              <a:gd name="connsiteY0" fmla="*/ 768626 h 781878"/>
              <a:gd name="connsiteX1" fmla="*/ 6096000 w 9117496"/>
              <a:gd name="connsiteY1" fmla="*/ 781878 h 781878"/>
              <a:gd name="connsiteX2" fmla="*/ 7036905 w 9117496"/>
              <a:gd name="connsiteY2" fmla="*/ 781878 h 781878"/>
              <a:gd name="connsiteX3" fmla="*/ 8044070 w 9117496"/>
              <a:gd name="connsiteY3" fmla="*/ 702365 h 781878"/>
              <a:gd name="connsiteX4" fmla="*/ 8534400 w 9117496"/>
              <a:gd name="connsiteY4" fmla="*/ 649356 h 781878"/>
              <a:gd name="connsiteX5" fmla="*/ 8852453 w 9117496"/>
              <a:gd name="connsiteY5" fmla="*/ 583095 h 781878"/>
              <a:gd name="connsiteX6" fmla="*/ 9064487 w 9117496"/>
              <a:gd name="connsiteY6" fmla="*/ 530087 h 781878"/>
              <a:gd name="connsiteX7" fmla="*/ 9090992 w 9117496"/>
              <a:gd name="connsiteY7" fmla="*/ 477078 h 781878"/>
              <a:gd name="connsiteX8" fmla="*/ 9117496 w 9117496"/>
              <a:gd name="connsiteY8" fmla="*/ 450573 h 781878"/>
              <a:gd name="connsiteX9" fmla="*/ 8998227 w 9117496"/>
              <a:gd name="connsiteY9" fmla="*/ 344556 h 781878"/>
              <a:gd name="connsiteX10" fmla="*/ 8680174 w 9117496"/>
              <a:gd name="connsiteY10" fmla="*/ 198782 h 781878"/>
              <a:gd name="connsiteX11" fmla="*/ 8004313 w 9117496"/>
              <a:gd name="connsiteY11" fmla="*/ 106017 h 781878"/>
              <a:gd name="connsiteX12" fmla="*/ 7262192 w 9117496"/>
              <a:gd name="connsiteY12" fmla="*/ 0 h 781878"/>
              <a:gd name="connsiteX13" fmla="*/ 6135757 w 9117496"/>
              <a:gd name="connsiteY13" fmla="*/ 0 h 781878"/>
              <a:gd name="connsiteX14" fmla="*/ 5353879 w 9117496"/>
              <a:gd name="connsiteY14" fmla="*/ 53008 h 781878"/>
              <a:gd name="connsiteX15" fmla="*/ 4572000 w 9117496"/>
              <a:gd name="connsiteY15" fmla="*/ 145773 h 781878"/>
              <a:gd name="connsiteX16" fmla="*/ 3538331 w 9117496"/>
              <a:gd name="connsiteY16" fmla="*/ 265043 h 781878"/>
              <a:gd name="connsiteX17" fmla="*/ 2186609 w 9117496"/>
              <a:gd name="connsiteY17" fmla="*/ 490330 h 781878"/>
              <a:gd name="connsiteX18" fmla="*/ 0 w 9117496"/>
              <a:gd name="connsiteY18" fmla="*/ 768626 h 781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117496" h="781878">
                <a:moveTo>
                  <a:pt x="0" y="768626"/>
                </a:moveTo>
                <a:lnTo>
                  <a:pt x="6096000" y="781878"/>
                </a:lnTo>
                <a:lnTo>
                  <a:pt x="7036905" y="781878"/>
                </a:lnTo>
                <a:lnTo>
                  <a:pt x="8044070" y="702365"/>
                </a:lnTo>
                <a:lnTo>
                  <a:pt x="8534400" y="649356"/>
                </a:lnTo>
                <a:lnTo>
                  <a:pt x="8852453" y="583095"/>
                </a:lnTo>
                <a:lnTo>
                  <a:pt x="9064487" y="530087"/>
                </a:lnTo>
                <a:lnTo>
                  <a:pt x="9090992" y="477078"/>
                </a:lnTo>
                <a:lnTo>
                  <a:pt x="9117496" y="450573"/>
                </a:lnTo>
                <a:lnTo>
                  <a:pt x="8998227" y="344556"/>
                </a:lnTo>
                <a:lnTo>
                  <a:pt x="8680174" y="198782"/>
                </a:lnTo>
                <a:lnTo>
                  <a:pt x="8004313" y="106017"/>
                </a:lnTo>
                <a:lnTo>
                  <a:pt x="7262192" y="0"/>
                </a:lnTo>
                <a:lnTo>
                  <a:pt x="6135757" y="0"/>
                </a:lnTo>
                <a:lnTo>
                  <a:pt x="5353879" y="53008"/>
                </a:lnTo>
                <a:lnTo>
                  <a:pt x="4572000" y="145773"/>
                </a:lnTo>
                <a:lnTo>
                  <a:pt x="3538331" y="265043"/>
                </a:lnTo>
                <a:lnTo>
                  <a:pt x="2186609" y="490330"/>
                </a:lnTo>
                <a:lnTo>
                  <a:pt x="0" y="768626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C2A972-8DCC-47F9-94A6-0C41FFBC48C8}"/>
              </a:ext>
            </a:extLst>
          </p:cNvPr>
          <p:cNvSpPr txBox="1"/>
          <p:nvPr/>
        </p:nvSpPr>
        <p:spPr>
          <a:xfrm>
            <a:off x="243069" y="740780"/>
            <a:ext cx="2379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Some Ideas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8F5B19D-0F2D-4887-9988-8C5443307941}"/>
              </a:ext>
            </a:extLst>
          </p:cNvPr>
          <p:cNvSpPr/>
          <p:nvPr/>
        </p:nvSpPr>
        <p:spPr>
          <a:xfrm>
            <a:off x="5049080" y="4306956"/>
            <a:ext cx="3458818" cy="384313"/>
          </a:xfrm>
          <a:custGeom>
            <a:avLst/>
            <a:gdLst>
              <a:gd name="connsiteX0" fmla="*/ 0 w 9117496"/>
              <a:gd name="connsiteY0" fmla="*/ 768626 h 781878"/>
              <a:gd name="connsiteX1" fmla="*/ 6096000 w 9117496"/>
              <a:gd name="connsiteY1" fmla="*/ 781878 h 781878"/>
              <a:gd name="connsiteX2" fmla="*/ 7036905 w 9117496"/>
              <a:gd name="connsiteY2" fmla="*/ 781878 h 781878"/>
              <a:gd name="connsiteX3" fmla="*/ 8044070 w 9117496"/>
              <a:gd name="connsiteY3" fmla="*/ 702365 h 781878"/>
              <a:gd name="connsiteX4" fmla="*/ 8534400 w 9117496"/>
              <a:gd name="connsiteY4" fmla="*/ 649356 h 781878"/>
              <a:gd name="connsiteX5" fmla="*/ 8852453 w 9117496"/>
              <a:gd name="connsiteY5" fmla="*/ 583095 h 781878"/>
              <a:gd name="connsiteX6" fmla="*/ 9064487 w 9117496"/>
              <a:gd name="connsiteY6" fmla="*/ 530087 h 781878"/>
              <a:gd name="connsiteX7" fmla="*/ 9090992 w 9117496"/>
              <a:gd name="connsiteY7" fmla="*/ 477078 h 781878"/>
              <a:gd name="connsiteX8" fmla="*/ 9117496 w 9117496"/>
              <a:gd name="connsiteY8" fmla="*/ 450573 h 781878"/>
              <a:gd name="connsiteX9" fmla="*/ 8998227 w 9117496"/>
              <a:gd name="connsiteY9" fmla="*/ 344556 h 781878"/>
              <a:gd name="connsiteX10" fmla="*/ 8680174 w 9117496"/>
              <a:gd name="connsiteY10" fmla="*/ 198782 h 781878"/>
              <a:gd name="connsiteX11" fmla="*/ 8004313 w 9117496"/>
              <a:gd name="connsiteY11" fmla="*/ 106017 h 781878"/>
              <a:gd name="connsiteX12" fmla="*/ 7262192 w 9117496"/>
              <a:gd name="connsiteY12" fmla="*/ 0 h 781878"/>
              <a:gd name="connsiteX13" fmla="*/ 6135757 w 9117496"/>
              <a:gd name="connsiteY13" fmla="*/ 0 h 781878"/>
              <a:gd name="connsiteX14" fmla="*/ 5353879 w 9117496"/>
              <a:gd name="connsiteY14" fmla="*/ 53008 h 781878"/>
              <a:gd name="connsiteX15" fmla="*/ 4572000 w 9117496"/>
              <a:gd name="connsiteY15" fmla="*/ 145773 h 781878"/>
              <a:gd name="connsiteX16" fmla="*/ 3538331 w 9117496"/>
              <a:gd name="connsiteY16" fmla="*/ 265043 h 781878"/>
              <a:gd name="connsiteX17" fmla="*/ 2186609 w 9117496"/>
              <a:gd name="connsiteY17" fmla="*/ 490330 h 781878"/>
              <a:gd name="connsiteX18" fmla="*/ 0 w 9117496"/>
              <a:gd name="connsiteY18" fmla="*/ 768626 h 781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117496" h="781878">
                <a:moveTo>
                  <a:pt x="0" y="768626"/>
                </a:moveTo>
                <a:lnTo>
                  <a:pt x="6096000" y="781878"/>
                </a:lnTo>
                <a:lnTo>
                  <a:pt x="7036905" y="781878"/>
                </a:lnTo>
                <a:lnTo>
                  <a:pt x="8044070" y="702365"/>
                </a:lnTo>
                <a:lnTo>
                  <a:pt x="8534400" y="649356"/>
                </a:lnTo>
                <a:lnTo>
                  <a:pt x="8852453" y="583095"/>
                </a:lnTo>
                <a:lnTo>
                  <a:pt x="9064487" y="530087"/>
                </a:lnTo>
                <a:lnTo>
                  <a:pt x="9090992" y="477078"/>
                </a:lnTo>
                <a:lnTo>
                  <a:pt x="9117496" y="450573"/>
                </a:lnTo>
                <a:lnTo>
                  <a:pt x="8998227" y="344556"/>
                </a:lnTo>
                <a:lnTo>
                  <a:pt x="8680174" y="198782"/>
                </a:lnTo>
                <a:lnTo>
                  <a:pt x="8004313" y="106017"/>
                </a:lnTo>
                <a:lnTo>
                  <a:pt x="7262192" y="0"/>
                </a:lnTo>
                <a:lnTo>
                  <a:pt x="6135757" y="0"/>
                </a:lnTo>
                <a:lnTo>
                  <a:pt x="5353879" y="53008"/>
                </a:lnTo>
                <a:lnTo>
                  <a:pt x="4572000" y="145773"/>
                </a:lnTo>
                <a:lnTo>
                  <a:pt x="3538331" y="265043"/>
                </a:lnTo>
                <a:lnTo>
                  <a:pt x="2186609" y="490330"/>
                </a:lnTo>
                <a:lnTo>
                  <a:pt x="0" y="768626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5A6C433F-2A72-41B6-BAC1-D477CB2DC306}"/>
              </a:ext>
            </a:extLst>
          </p:cNvPr>
          <p:cNvSpPr/>
          <p:nvPr/>
        </p:nvSpPr>
        <p:spPr>
          <a:xfrm>
            <a:off x="3392556" y="2504661"/>
            <a:ext cx="1417984" cy="1113182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EABAD0A-BD72-4F8D-9B36-B06CD290FF03}"/>
              </a:ext>
            </a:extLst>
          </p:cNvPr>
          <p:cNvSpPr/>
          <p:nvPr/>
        </p:nvSpPr>
        <p:spPr>
          <a:xfrm>
            <a:off x="3167271" y="2471012"/>
            <a:ext cx="993913" cy="42407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13FD3A3B-D5A3-4EC4-87D4-FC020DA3AA00}"/>
              </a:ext>
            </a:extLst>
          </p:cNvPr>
          <p:cNvSpPr/>
          <p:nvPr/>
        </p:nvSpPr>
        <p:spPr>
          <a:xfrm rot="3825015" flipH="1" flipV="1">
            <a:off x="8737344" y="4057053"/>
            <a:ext cx="813004" cy="454830"/>
          </a:xfrm>
          <a:prstGeom prst="parallelogram">
            <a:avLst>
              <a:gd name="adj" fmla="val 375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8DEF63-F28B-4DD8-B26C-D07EA29E4221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4850297" y="4161182"/>
            <a:ext cx="198783" cy="52357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56C61B2-3A2D-4298-9871-5A68F86693B1}"/>
              </a:ext>
            </a:extLst>
          </p:cNvPr>
          <p:cNvCxnSpPr/>
          <p:nvPr/>
        </p:nvCxnSpPr>
        <p:spPr>
          <a:xfrm flipH="1" flipV="1">
            <a:off x="8289236" y="4008782"/>
            <a:ext cx="198783" cy="523573"/>
          </a:xfrm>
          <a:prstGeom prst="line">
            <a:avLst/>
          </a:prstGeom>
          <a:ln w="57150">
            <a:solidFill>
              <a:srgbClr val="F24F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4C31ED5-5E2C-4A85-9063-071C314D51F4}"/>
              </a:ext>
            </a:extLst>
          </p:cNvPr>
          <p:cNvSpPr txBox="1"/>
          <p:nvPr/>
        </p:nvSpPr>
        <p:spPr>
          <a:xfrm>
            <a:off x="9819862" y="4161182"/>
            <a:ext cx="1088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Canard</a:t>
            </a:r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575BE2B9-E8BE-4986-AF71-7B249BD30C9F}"/>
              </a:ext>
            </a:extLst>
          </p:cNvPr>
          <p:cNvSpPr/>
          <p:nvPr/>
        </p:nvSpPr>
        <p:spPr>
          <a:xfrm rot="3768898" flipH="1" flipV="1">
            <a:off x="8645299" y="4343957"/>
            <a:ext cx="421917" cy="169148"/>
          </a:xfrm>
          <a:prstGeom prst="parallelogram">
            <a:avLst>
              <a:gd name="adj" fmla="val 7057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896A27-10EA-4049-BFBF-3C0BF3AD92AC}"/>
              </a:ext>
            </a:extLst>
          </p:cNvPr>
          <p:cNvSpPr txBox="1"/>
          <p:nvPr/>
        </p:nvSpPr>
        <p:spPr>
          <a:xfrm>
            <a:off x="8991601" y="5049801"/>
            <a:ext cx="25751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You may need to </a:t>
            </a:r>
          </a:p>
          <a:p>
            <a:r>
              <a:rPr lang="en-GB" sz="2400" b="1" dirty="0">
                <a:solidFill>
                  <a:srgbClr val="008000"/>
                </a:solidFill>
              </a:rPr>
              <a:t>bend the elevators</a:t>
            </a:r>
          </a:p>
          <a:p>
            <a:r>
              <a:rPr lang="en-GB" sz="2400" b="1" dirty="0">
                <a:solidFill>
                  <a:srgbClr val="008000"/>
                </a:solidFill>
              </a:rPr>
              <a:t>up or down to </a:t>
            </a:r>
          </a:p>
          <a:p>
            <a:r>
              <a:rPr lang="en-GB" sz="2400" b="1" dirty="0">
                <a:solidFill>
                  <a:srgbClr val="008000"/>
                </a:solidFill>
              </a:rPr>
              <a:t>Ensure level flight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FAF28F-9384-490C-B56E-6C21E20CA762}"/>
              </a:ext>
            </a:extLst>
          </p:cNvPr>
          <p:cNvCxnSpPr>
            <a:cxnSpLocks/>
          </p:cNvCxnSpPr>
          <p:nvPr/>
        </p:nvCxnSpPr>
        <p:spPr>
          <a:xfrm flipH="1" flipV="1">
            <a:off x="9316278" y="4717774"/>
            <a:ext cx="556592" cy="3180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832A081-B979-4100-A3E2-2B836CFB1E7F}"/>
              </a:ext>
            </a:extLst>
          </p:cNvPr>
          <p:cNvCxnSpPr>
            <a:cxnSpLocks/>
          </p:cNvCxnSpPr>
          <p:nvPr/>
        </p:nvCxnSpPr>
        <p:spPr>
          <a:xfrm flipV="1">
            <a:off x="7229063" y="4810539"/>
            <a:ext cx="0" cy="4174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790A8A3-C4D7-4A29-99F6-482497AAE7F9}"/>
              </a:ext>
            </a:extLst>
          </p:cNvPr>
          <p:cNvSpPr txBox="1"/>
          <p:nvPr/>
        </p:nvSpPr>
        <p:spPr>
          <a:xfrm>
            <a:off x="2385391" y="4890775"/>
            <a:ext cx="5261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You should try to position the 1/3rd. point of the wing under the centre of gravity of the plane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11D1D8-8569-4A60-B8A6-63A6D9F498F4}"/>
              </a:ext>
            </a:extLst>
          </p:cNvPr>
          <p:cNvSpPr txBox="1"/>
          <p:nvPr/>
        </p:nvSpPr>
        <p:spPr>
          <a:xfrm>
            <a:off x="7308575" y="1663147"/>
            <a:ext cx="3816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You can use the card tube used to propel the plane as the fuselage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F27910-DE14-4FA6-836E-6CBEAED0F41E}"/>
              </a:ext>
            </a:extLst>
          </p:cNvPr>
          <p:cNvSpPr txBox="1"/>
          <p:nvPr/>
        </p:nvSpPr>
        <p:spPr>
          <a:xfrm>
            <a:off x="271670" y="1623391"/>
            <a:ext cx="6143348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>
                <a:solidFill>
                  <a:srgbClr val="002060"/>
                </a:solidFill>
              </a:rPr>
              <a:t>Try gliding your plane to ensure it flies level.</a:t>
            </a:r>
          </a:p>
          <a:p>
            <a:pPr>
              <a:spcAft>
                <a:spcPts val="600"/>
              </a:spcAft>
            </a:pPr>
            <a:r>
              <a:rPr lang="en-GB" sz="2400" b="1" dirty="0">
                <a:solidFill>
                  <a:srgbClr val="002060"/>
                </a:solidFill>
              </a:rPr>
              <a:t>Adjust the elevators and wing position to help.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8EF05D4-2495-4579-8BE4-9970C6868103}"/>
              </a:ext>
            </a:extLst>
          </p:cNvPr>
          <p:cNvGrpSpPr/>
          <p:nvPr/>
        </p:nvGrpSpPr>
        <p:grpSpPr>
          <a:xfrm>
            <a:off x="3418656" y="3623693"/>
            <a:ext cx="6994248" cy="676275"/>
            <a:chOff x="2056986" y="2802420"/>
            <a:chExt cx="6994248" cy="67627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0DBEB1C-51C8-4661-AC86-E5A6C7938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6986" y="2802420"/>
              <a:ext cx="5772150" cy="676275"/>
            </a:xfrm>
            <a:prstGeom prst="rect">
              <a:avLst/>
            </a:prstGeom>
          </p:spPr>
        </p:pic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2113699A-EA68-479B-853D-95912EE348D3}"/>
                </a:ext>
              </a:extLst>
            </p:cNvPr>
            <p:cNvSpPr/>
            <p:nvPr/>
          </p:nvSpPr>
          <p:spPr>
            <a:xfrm rot="5400000">
              <a:off x="8106810" y="2534270"/>
              <a:ext cx="666750" cy="1222099"/>
            </a:xfrm>
            <a:prstGeom prst="triangle">
              <a:avLst/>
            </a:prstGeom>
            <a:solidFill>
              <a:srgbClr val="F24F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01763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D3E9F0D-94E2-4765-AA37-F81AC0A44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324337" y="3183039"/>
            <a:ext cx="1626243" cy="162624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3E1631C-4EFB-40B9-9AB3-5D7C86F7C56E}"/>
              </a:ext>
            </a:extLst>
          </p:cNvPr>
          <p:cNvGrpSpPr/>
          <p:nvPr/>
        </p:nvGrpSpPr>
        <p:grpSpPr>
          <a:xfrm>
            <a:off x="2664107" y="3819647"/>
            <a:ext cx="1387032" cy="731134"/>
            <a:chOff x="2351590" y="4132163"/>
            <a:chExt cx="1387032" cy="73113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9C86CDC-8FDD-48BD-B06E-F06529B2E37D}"/>
                </a:ext>
              </a:extLst>
            </p:cNvPr>
            <p:cNvSpPr/>
            <p:nvPr/>
          </p:nvSpPr>
          <p:spPr>
            <a:xfrm>
              <a:off x="2372810" y="4132163"/>
              <a:ext cx="1365812" cy="659757"/>
            </a:xfrm>
            <a:custGeom>
              <a:avLst/>
              <a:gdLst>
                <a:gd name="connsiteX0" fmla="*/ 0 w 1365812"/>
                <a:gd name="connsiteY0" fmla="*/ 0 h 659757"/>
                <a:gd name="connsiteX1" fmla="*/ 381964 w 1365812"/>
                <a:gd name="connsiteY1" fmla="*/ 196769 h 659757"/>
                <a:gd name="connsiteX2" fmla="*/ 682906 w 1365812"/>
                <a:gd name="connsiteY2" fmla="*/ 462987 h 659757"/>
                <a:gd name="connsiteX3" fmla="*/ 833377 w 1365812"/>
                <a:gd name="connsiteY3" fmla="*/ 613458 h 659757"/>
                <a:gd name="connsiteX4" fmla="*/ 1365812 w 1365812"/>
                <a:gd name="connsiteY4" fmla="*/ 659757 h 659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812" h="659757">
                  <a:moveTo>
                    <a:pt x="0" y="0"/>
                  </a:moveTo>
                  <a:cubicBezTo>
                    <a:pt x="134073" y="59802"/>
                    <a:pt x="268146" y="119605"/>
                    <a:pt x="381964" y="196769"/>
                  </a:cubicBezTo>
                  <a:cubicBezTo>
                    <a:pt x="495782" y="273934"/>
                    <a:pt x="607671" y="393539"/>
                    <a:pt x="682906" y="462987"/>
                  </a:cubicBezTo>
                  <a:cubicBezTo>
                    <a:pt x="758141" y="532435"/>
                    <a:pt x="719559" y="580663"/>
                    <a:pt x="833377" y="613458"/>
                  </a:cubicBezTo>
                  <a:cubicBezTo>
                    <a:pt x="947195" y="646253"/>
                    <a:pt x="1156503" y="653005"/>
                    <a:pt x="1365812" y="659757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8764D8F-A567-4DEE-B629-92A2F25035BE}"/>
                </a:ext>
              </a:extLst>
            </p:cNvPr>
            <p:cNvSpPr/>
            <p:nvPr/>
          </p:nvSpPr>
          <p:spPr>
            <a:xfrm>
              <a:off x="2351590" y="4203540"/>
              <a:ext cx="1365812" cy="659757"/>
            </a:xfrm>
            <a:custGeom>
              <a:avLst/>
              <a:gdLst>
                <a:gd name="connsiteX0" fmla="*/ 0 w 1365812"/>
                <a:gd name="connsiteY0" fmla="*/ 0 h 659757"/>
                <a:gd name="connsiteX1" fmla="*/ 381964 w 1365812"/>
                <a:gd name="connsiteY1" fmla="*/ 196769 h 659757"/>
                <a:gd name="connsiteX2" fmla="*/ 682906 w 1365812"/>
                <a:gd name="connsiteY2" fmla="*/ 462987 h 659757"/>
                <a:gd name="connsiteX3" fmla="*/ 833377 w 1365812"/>
                <a:gd name="connsiteY3" fmla="*/ 613458 h 659757"/>
                <a:gd name="connsiteX4" fmla="*/ 1365812 w 1365812"/>
                <a:gd name="connsiteY4" fmla="*/ 659757 h 659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812" h="659757">
                  <a:moveTo>
                    <a:pt x="0" y="0"/>
                  </a:moveTo>
                  <a:cubicBezTo>
                    <a:pt x="134073" y="59802"/>
                    <a:pt x="268146" y="119605"/>
                    <a:pt x="381964" y="196769"/>
                  </a:cubicBezTo>
                  <a:cubicBezTo>
                    <a:pt x="495782" y="273934"/>
                    <a:pt x="607671" y="393539"/>
                    <a:pt x="682906" y="462987"/>
                  </a:cubicBezTo>
                  <a:cubicBezTo>
                    <a:pt x="758141" y="532435"/>
                    <a:pt x="719559" y="580663"/>
                    <a:pt x="833377" y="613458"/>
                  </a:cubicBezTo>
                  <a:cubicBezTo>
                    <a:pt x="947195" y="646253"/>
                    <a:pt x="1156503" y="653005"/>
                    <a:pt x="1365812" y="659757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C7B193B-C4C2-442F-AAF4-6CA132EEF61F}"/>
              </a:ext>
            </a:extLst>
          </p:cNvPr>
          <p:cNvGrpSpPr/>
          <p:nvPr/>
        </p:nvGrpSpPr>
        <p:grpSpPr>
          <a:xfrm rot="19018218">
            <a:off x="5092862" y="2766349"/>
            <a:ext cx="1344592" cy="661686"/>
            <a:chOff x="6377652" y="2882097"/>
            <a:chExt cx="1344592" cy="661686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CA66789-8F1A-4FA9-AC1D-81807E17AD00}"/>
                </a:ext>
              </a:extLst>
            </p:cNvPr>
            <p:cNvCxnSpPr>
              <a:cxnSpLocks/>
            </p:cNvCxnSpPr>
            <p:nvPr/>
          </p:nvCxnSpPr>
          <p:spPr>
            <a:xfrm>
              <a:off x="6377652" y="2882097"/>
              <a:ext cx="112274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7AEB48D-9B55-4500-B26C-29C480CB5828}"/>
                </a:ext>
              </a:extLst>
            </p:cNvPr>
            <p:cNvCxnSpPr>
              <a:cxnSpLocks/>
            </p:cNvCxnSpPr>
            <p:nvPr/>
          </p:nvCxnSpPr>
          <p:spPr>
            <a:xfrm>
              <a:off x="7004614" y="3127095"/>
              <a:ext cx="71763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28422E3-C953-45DE-AB1A-138260F49FA6}"/>
                </a:ext>
              </a:extLst>
            </p:cNvPr>
            <p:cNvCxnSpPr>
              <a:cxnSpLocks/>
            </p:cNvCxnSpPr>
            <p:nvPr/>
          </p:nvCxnSpPr>
          <p:spPr>
            <a:xfrm>
              <a:off x="6518476" y="3543783"/>
              <a:ext cx="112274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50F04DC-D8ED-4E80-A36A-82322E4BC0B8}"/>
                </a:ext>
              </a:extLst>
            </p:cNvPr>
            <p:cNvCxnSpPr>
              <a:cxnSpLocks/>
            </p:cNvCxnSpPr>
            <p:nvPr/>
          </p:nvCxnSpPr>
          <p:spPr>
            <a:xfrm>
              <a:off x="6759615" y="3356659"/>
              <a:ext cx="92597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987A663-86BB-43DE-B803-AFEB13F7C35B}"/>
              </a:ext>
            </a:extLst>
          </p:cNvPr>
          <p:cNvSpPr txBox="1"/>
          <p:nvPr/>
        </p:nvSpPr>
        <p:spPr>
          <a:xfrm>
            <a:off x="2709818" y="5167007"/>
            <a:ext cx="7243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Fly your plane – which one flies farthest ?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A83FD2F-B437-4095-AD02-E780D5AC790F}"/>
              </a:ext>
            </a:extLst>
          </p:cNvPr>
          <p:cNvSpPr/>
          <p:nvPr/>
        </p:nvSpPr>
        <p:spPr>
          <a:xfrm>
            <a:off x="4004841" y="4282633"/>
            <a:ext cx="497711" cy="194607"/>
          </a:xfrm>
          <a:custGeom>
            <a:avLst/>
            <a:gdLst>
              <a:gd name="connsiteX0" fmla="*/ 0 w 497711"/>
              <a:gd name="connsiteY0" fmla="*/ 185195 h 194607"/>
              <a:gd name="connsiteX1" fmla="*/ 277792 w 497711"/>
              <a:gd name="connsiteY1" fmla="*/ 173620 h 194607"/>
              <a:gd name="connsiteX2" fmla="*/ 497711 w 497711"/>
              <a:gd name="connsiteY2" fmla="*/ 0 h 1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711" h="194607">
                <a:moveTo>
                  <a:pt x="0" y="185195"/>
                </a:moveTo>
                <a:cubicBezTo>
                  <a:pt x="97420" y="194840"/>
                  <a:pt x="194840" y="204486"/>
                  <a:pt x="277792" y="173620"/>
                </a:cubicBezTo>
                <a:cubicBezTo>
                  <a:pt x="360744" y="142754"/>
                  <a:pt x="429227" y="71377"/>
                  <a:pt x="497711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C842BCC-6882-4BEA-AD0E-442540195475}"/>
              </a:ext>
            </a:extLst>
          </p:cNvPr>
          <p:cNvSpPr/>
          <p:nvPr/>
        </p:nvSpPr>
        <p:spPr>
          <a:xfrm>
            <a:off x="4018344" y="4354010"/>
            <a:ext cx="497711" cy="194607"/>
          </a:xfrm>
          <a:custGeom>
            <a:avLst/>
            <a:gdLst>
              <a:gd name="connsiteX0" fmla="*/ 0 w 497711"/>
              <a:gd name="connsiteY0" fmla="*/ 185195 h 194607"/>
              <a:gd name="connsiteX1" fmla="*/ 277792 w 497711"/>
              <a:gd name="connsiteY1" fmla="*/ 173620 h 194607"/>
              <a:gd name="connsiteX2" fmla="*/ 497711 w 497711"/>
              <a:gd name="connsiteY2" fmla="*/ 0 h 1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711" h="194607">
                <a:moveTo>
                  <a:pt x="0" y="185195"/>
                </a:moveTo>
                <a:cubicBezTo>
                  <a:pt x="97420" y="194840"/>
                  <a:pt x="194840" y="204486"/>
                  <a:pt x="277792" y="173620"/>
                </a:cubicBezTo>
                <a:cubicBezTo>
                  <a:pt x="360744" y="142754"/>
                  <a:pt x="429227" y="71377"/>
                  <a:pt x="497711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ylinder 12">
            <a:extLst>
              <a:ext uri="{FF2B5EF4-FFF2-40B4-BE49-F238E27FC236}">
                <a16:creationId xmlns:a16="http://schemas.microsoft.com/office/drawing/2014/main" id="{60D3A86B-E618-4A23-AA8A-5DFF777D59B3}"/>
              </a:ext>
            </a:extLst>
          </p:cNvPr>
          <p:cNvSpPr/>
          <p:nvPr/>
        </p:nvSpPr>
        <p:spPr>
          <a:xfrm rot="2855464" flipH="1">
            <a:off x="4835161" y="3324131"/>
            <a:ext cx="212819" cy="1281409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333B2A-A1AD-4622-A286-881E60156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1280">
            <a:off x="5839057" y="981367"/>
            <a:ext cx="2608237" cy="1310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8E03BB-3D21-434B-A1A7-DC9B1DEAB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559258" y="972272"/>
            <a:ext cx="1165357" cy="2031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0CB620-3240-449B-A74A-6F252B3B9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6060" y="2372810"/>
            <a:ext cx="1172682" cy="19503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F11DFE-A045-4091-AE7A-E9224F01C8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58196" y="2419109"/>
            <a:ext cx="1079140" cy="19213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54617C-3E93-4F50-A79A-E3FEDBCBF1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3461" y="1251573"/>
            <a:ext cx="1139805" cy="1802256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FE0FFAEA-93E7-45F6-BAF4-4043ED1C1E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808" y="2525499"/>
            <a:ext cx="949124" cy="18798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336217B-1AEA-4FBF-8665-EA02D5DB1F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851535" y="1156925"/>
            <a:ext cx="1102429" cy="207984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E2120EE-332E-43B6-9830-9A01F62A4D81}"/>
              </a:ext>
            </a:extLst>
          </p:cNvPr>
          <p:cNvSpPr txBox="1"/>
          <p:nvPr/>
        </p:nvSpPr>
        <p:spPr>
          <a:xfrm>
            <a:off x="243069" y="740780"/>
            <a:ext cx="2379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Some Ideas</a:t>
            </a:r>
          </a:p>
        </p:txBody>
      </p:sp>
    </p:spTree>
    <p:extLst>
      <p:ext uri="{BB962C8B-B14F-4D97-AF65-F5344CB8AC3E}">
        <p14:creationId xmlns:p14="http://schemas.microsoft.com/office/powerpoint/2010/main" val="183714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onservation,environmental conservation,environmental issues,environments,faces,gardeners,gardening,green thumbs,greens,nature,smiles,smiley,smiley face,smiley faces,smileys,smilie,smilie face,smilie faces,smilies,smiling,smily,smily face,smily faces,smilys,symbols,thumbs">
            <a:extLst>
              <a:ext uri="{FF2B5EF4-FFF2-40B4-BE49-F238E27FC236}">
                <a16:creationId xmlns:a16="http://schemas.microsoft.com/office/drawing/2014/main" id="{2378EE7A-7A71-4056-B435-75A8E07B2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80321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D09CF22D-05F3-453E-BD0A-49C0D3536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3937" y="5099809"/>
            <a:ext cx="2520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GB" altLang="en-US" sz="3600" i="1">
                <a:solidFill>
                  <a:srgbClr val="FF0000"/>
                </a:solidFill>
                <a:latin typeface="Arial" panose="020B0604020202020204" pitchFamily="34" charset="0"/>
              </a:rPr>
              <a:t>Thank You</a:t>
            </a:r>
            <a:endParaRPr lang="en-GB" altLang="en-US" sz="1600" b="0"/>
          </a:p>
        </p:txBody>
      </p:sp>
    </p:spTree>
    <p:extLst>
      <p:ext uri="{BB962C8B-B14F-4D97-AF65-F5344CB8AC3E}">
        <p14:creationId xmlns:p14="http://schemas.microsoft.com/office/powerpoint/2010/main" val="3777910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>
            <a:extLst>
              <a:ext uri="{FF2B5EF4-FFF2-40B4-BE49-F238E27FC236}">
                <a16:creationId xmlns:a16="http://schemas.microsoft.com/office/drawing/2014/main" id="{0E3212F2-20C1-4B1E-A2DF-780138883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1661" y="991980"/>
            <a:ext cx="13446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</a:t>
            </a:r>
          </a:p>
        </p:txBody>
      </p:sp>
      <p:sp>
        <p:nvSpPr>
          <p:cNvPr id="3075" name="TextBox 2">
            <a:extLst>
              <a:ext uri="{FF2B5EF4-FFF2-40B4-BE49-F238E27FC236}">
                <a16:creationId xmlns:a16="http://schemas.microsoft.com/office/drawing/2014/main" id="{7514E0C3-2BEF-48E7-BE06-28378F88E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6365" y="2051637"/>
            <a:ext cx="81502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sz="1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activity is for pupils to make a plane or rocket powered by compressed air </a:t>
            </a:r>
          </a:p>
        </p:txBody>
      </p:sp>
      <p:sp>
        <p:nvSpPr>
          <p:cNvPr id="3076" name="TextBox 3">
            <a:extLst>
              <a:ext uri="{FF2B5EF4-FFF2-40B4-BE49-F238E27FC236}">
                <a16:creationId xmlns:a16="http://schemas.microsoft.com/office/drawing/2014/main" id="{F6C53D29-7FE3-49A7-9B1E-C7F384951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149" y="2589006"/>
            <a:ext cx="1006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A5E4E55-5097-40C5-B815-6BFE9EC0A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741300"/>
              </p:ext>
            </p:extLst>
          </p:nvPr>
        </p:nvGraphicFramePr>
        <p:xfrm>
          <a:off x="3039338" y="3739020"/>
          <a:ext cx="5761037" cy="1351656"/>
        </p:xfrm>
        <a:graphic>
          <a:graphicData uri="http://schemas.openxmlformats.org/drawingml/2006/table">
            <a:tbl>
              <a:tblPr firstRow="1" firstCol="1" bandRow="1"/>
              <a:tblGrid>
                <a:gridCol w="1641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1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80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0714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Item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10" marR="65410" marT="9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Risk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10" marR="65410" marT="9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Avoidance Action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10" marR="65410" marT="9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845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Equipment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10" marR="65410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Misuse</a:t>
                      </a:r>
                    </a:p>
                    <a:p>
                      <a:pPr algn="ctr"/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Injury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10" marR="65410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Close supervision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10" marR="65410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139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Aggression between those present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10" marR="65410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Injury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10" marR="65410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Close supervision and immediate action to defuse aggression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10" marR="65410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6">
            <a:extLst>
              <a:ext uri="{FF2B5EF4-FFF2-40B4-BE49-F238E27FC236}">
                <a16:creationId xmlns:a16="http://schemas.microsoft.com/office/drawing/2014/main" id="{044E5F48-A2AC-76EF-E4A7-CFFAE00A98DF}"/>
              </a:ext>
            </a:extLst>
          </p:cNvPr>
          <p:cNvSpPr txBox="1"/>
          <p:nvPr/>
        </p:nvSpPr>
        <p:spPr>
          <a:xfrm>
            <a:off x="3989493" y="3275112"/>
            <a:ext cx="4007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rgbClr val="FF0000"/>
                </a:solidFill>
              </a:rPr>
              <a:t>Mandatory: close supervision by a competent adult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>
              <a:ext uri="{FF2B5EF4-FFF2-40B4-BE49-F238E27FC236}">
                <a16:creationId xmlns:a16="http://schemas.microsoft.com/office/drawing/2014/main" id="{AE954A38-2C8A-407F-8366-7E68B576FE1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208213" y="1125539"/>
            <a:ext cx="7772400" cy="1150937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8800" b="1" dirty="0">
                <a:solidFill>
                  <a:srgbClr val="000099"/>
                </a:solidFill>
                <a:latin typeface="Arial Black" panose="020B0A04020102020204" pitchFamily="34" charset="0"/>
              </a:rPr>
              <a:t>Welcome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80D9FE8D-12FE-4E99-8DEE-591228B51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9225" y="280987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dirty="0"/>
          </a:p>
        </p:txBody>
      </p:sp>
      <p:pic>
        <p:nvPicPr>
          <p:cNvPr id="8" name="Picture 2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BFDC54A7-E2EE-4665-9933-4FEA4EF9B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1" y="2732860"/>
            <a:ext cx="287972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EBFCBB-0FC1-417B-AFB3-0185872A1488}"/>
              </a:ext>
            </a:extLst>
          </p:cNvPr>
          <p:cNvSpPr txBox="1"/>
          <p:nvPr/>
        </p:nvSpPr>
        <p:spPr>
          <a:xfrm>
            <a:off x="5638800" y="2978332"/>
            <a:ext cx="3841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 very much hope that you will enjoy making the ‘plane and learn new things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D3E9F0D-94E2-4765-AA37-F81AC0A44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324337" y="3183039"/>
            <a:ext cx="1626243" cy="162624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3E1631C-4EFB-40B9-9AB3-5D7C86F7C56E}"/>
              </a:ext>
            </a:extLst>
          </p:cNvPr>
          <p:cNvGrpSpPr/>
          <p:nvPr/>
        </p:nvGrpSpPr>
        <p:grpSpPr>
          <a:xfrm>
            <a:off x="2664107" y="3819647"/>
            <a:ext cx="1387032" cy="731134"/>
            <a:chOff x="2351590" y="4132163"/>
            <a:chExt cx="1387032" cy="73113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9C86CDC-8FDD-48BD-B06E-F06529B2E37D}"/>
                </a:ext>
              </a:extLst>
            </p:cNvPr>
            <p:cNvSpPr/>
            <p:nvPr/>
          </p:nvSpPr>
          <p:spPr>
            <a:xfrm>
              <a:off x="2372810" y="4132163"/>
              <a:ext cx="1365812" cy="659757"/>
            </a:xfrm>
            <a:custGeom>
              <a:avLst/>
              <a:gdLst>
                <a:gd name="connsiteX0" fmla="*/ 0 w 1365812"/>
                <a:gd name="connsiteY0" fmla="*/ 0 h 659757"/>
                <a:gd name="connsiteX1" fmla="*/ 381964 w 1365812"/>
                <a:gd name="connsiteY1" fmla="*/ 196769 h 659757"/>
                <a:gd name="connsiteX2" fmla="*/ 682906 w 1365812"/>
                <a:gd name="connsiteY2" fmla="*/ 462987 h 659757"/>
                <a:gd name="connsiteX3" fmla="*/ 833377 w 1365812"/>
                <a:gd name="connsiteY3" fmla="*/ 613458 h 659757"/>
                <a:gd name="connsiteX4" fmla="*/ 1365812 w 1365812"/>
                <a:gd name="connsiteY4" fmla="*/ 659757 h 659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812" h="659757">
                  <a:moveTo>
                    <a:pt x="0" y="0"/>
                  </a:moveTo>
                  <a:cubicBezTo>
                    <a:pt x="134073" y="59802"/>
                    <a:pt x="268146" y="119605"/>
                    <a:pt x="381964" y="196769"/>
                  </a:cubicBezTo>
                  <a:cubicBezTo>
                    <a:pt x="495782" y="273934"/>
                    <a:pt x="607671" y="393539"/>
                    <a:pt x="682906" y="462987"/>
                  </a:cubicBezTo>
                  <a:cubicBezTo>
                    <a:pt x="758141" y="532435"/>
                    <a:pt x="719559" y="580663"/>
                    <a:pt x="833377" y="613458"/>
                  </a:cubicBezTo>
                  <a:cubicBezTo>
                    <a:pt x="947195" y="646253"/>
                    <a:pt x="1156503" y="653005"/>
                    <a:pt x="1365812" y="659757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8764D8F-A567-4DEE-B629-92A2F25035BE}"/>
                </a:ext>
              </a:extLst>
            </p:cNvPr>
            <p:cNvSpPr/>
            <p:nvPr/>
          </p:nvSpPr>
          <p:spPr>
            <a:xfrm>
              <a:off x="2351590" y="4203540"/>
              <a:ext cx="1365812" cy="659757"/>
            </a:xfrm>
            <a:custGeom>
              <a:avLst/>
              <a:gdLst>
                <a:gd name="connsiteX0" fmla="*/ 0 w 1365812"/>
                <a:gd name="connsiteY0" fmla="*/ 0 h 659757"/>
                <a:gd name="connsiteX1" fmla="*/ 381964 w 1365812"/>
                <a:gd name="connsiteY1" fmla="*/ 196769 h 659757"/>
                <a:gd name="connsiteX2" fmla="*/ 682906 w 1365812"/>
                <a:gd name="connsiteY2" fmla="*/ 462987 h 659757"/>
                <a:gd name="connsiteX3" fmla="*/ 833377 w 1365812"/>
                <a:gd name="connsiteY3" fmla="*/ 613458 h 659757"/>
                <a:gd name="connsiteX4" fmla="*/ 1365812 w 1365812"/>
                <a:gd name="connsiteY4" fmla="*/ 659757 h 659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812" h="659757">
                  <a:moveTo>
                    <a:pt x="0" y="0"/>
                  </a:moveTo>
                  <a:cubicBezTo>
                    <a:pt x="134073" y="59802"/>
                    <a:pt x="268146" y="119605"/>
                    <a:pt x="381964" y="196769"/>
                  </a:cubicBezTo>
                  <a:cubicBezTo>
                    <a:pt x="495782" y="273934"/>
                    <a:pt x="607671" y="393539"/>
                    <a:pt x="682906" y="462987"/>
                  </a:cubicBezTo>
                  <a:cubicBezTo>
                    <a:pt x="758141" y="532435"/>
                    <a:pt x="719559" y="580663"/>
                    <a:pt x="833377" y="613458"/>
                  </a:cubicBezTo>
                  <a:cubicBezTo>
                    <a:pt x="947195" y="646253"/>
                    <a:pt x="1156503" y="653005"/>
                    <a:pt x="1365812" y="659757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C7B193B-C4C2-442F-AAF4-6CA132EEF61F}"/>
              </a:ext>
            </a:extLst>
          </p:cNvPr>
          <p:cNvGrpSpPr/>
          <p:nvPr/>
        </p:nvGrpSpPr>
        <p:grpSpPr>
          <a:xfrm rot="19018218">
            <a:off x="5092862" y="2766349"/>
            <a:ext cx="1344592" cy="661686"/>
            <a:chOff x="6377652" y="2882097"/>
            <a:chExt cx="1344592" cy="661686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CA66789-8F1A-4FA9-AC1D-81807E17AD00}"/>
                </a:ext>
              </a:extLst>
            </p:cNvPr>
            <p:cNvCxnSpPr>
              <a:cxnSpLocks/>
            </p:cNvCxnSpPr>
            <p:nvPr/>
          </p:nvCxnSpPr>
          <p:spPr>
            <a:xfrm>
              <a:off x="6377652" y="2882097"/>
              <a:ext cx="112274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7AEB48D-9B55-4500-B26C-29C480CB5828}"/>
                </a:ext>
              </a:extLst>
            </p:cNvPr>
            <p:cNvCxnSpPr>
              <a:cxnSpLocks/>
            </p:cNvCxnSpPr>
            <p:nvPr/>
          </p:nvCxnSpPr>
          <p:spPr>
            <a:xfrm>
              <a:off x="7004614" y="3127095"/>
              <a:ext cx="71763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28422E3-C953-45DE-AB1A-138260F49FA6}"/>
                </a:ext>
              </a:extLst>
            </p:cNvPr>
            <p:cNvCxnSpPr>
              <a:cxnSpLocks/>
            </p:cNvCxnSpPr>
            <p:nvPr/>
          </p:nvCxnSpPr>
          <p:spPr>
            <a:xfrm>
              <a:off x="6518476" y="3543783"/>
              <a:ext cx="112274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50F04DC-D8ED-4E80-A36A-82322E4BC0B8}"/>
                </a:ext>
              </a:extLst>
            </p:cNvPr>
            <p:cNvCxnSpPr>
              <a:cxnSpLocks/>
            </p:cNvCxnSpPr>
            <p:nvPr/>
          </p:nvCxnSpPr>
          <p:spPr>
            <a:xfrm>
              <a:off x="6759615" y="3356659"/>
              <a:ext cx="92597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987A663-86BB-43DE-B803-AFEB13F7C35B}"/>
              </a:ext>
            </a:extLst>
          </p:cNvPr>
          <p:cNvSpPr txBox="1"/>
          <p:nvPr/>
        </p:nvSpPr>
        <p:spPr>
          <a:xfrm>
            <a:off x="844940" y="5272268"/>
            <a:ext cx="10965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Use compressed air to fly a plane made from recycled materials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A83FD2F-B437-4095-AD02-E780D5AC790F}"/>
              </a:ext>
            </a:extLst>
          </p:cNvPr>
          <p:cNvSpPr/>
          <p:nvPr/>
        </p:nvSpPr>
        <p:spPr>
          <a:xfrm>
            <a:off x="4004841" y="4282633"/>
            <a:ext cx="497711" cy="194607"/>
          </a:xfrm>
          <a:custGeom>
            <a:avLst/>
            <a:gdLst>
              <a:gd name="connsiteX0" fmla="*/ 0 w 497711"/>
              <a:gd name="connsiteY0" fmla="*/ 185195 h 194607"/>
              <a:gd name="connsiteX1" fmla="*/ 277792 w 497711"/>
              <a:gd name="connsiteY1" fmla="*/ 173620 h 194607"/>
              <a:gd name="connsiteX2" fmla="*/ 497711 w 497711"/>
              <a:gd name="connsiteY2" fmla="*/ 0 h 1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711" h="194607">
                <a:moveTo>
                  <a:pt x="0" y="185195"/>
                </a:moveTo>
                <a:cubicBezTo>
                  <a:pt x="97420" y="194840"/>
                  <a:pt x="194840" y="204486"/>
                  <a:pt x="277792" y="173620"/>
                </a:cubicBezTo>
                <a:cubicBezTo>
                  <a:pt x="360744" y="142754"/>
                  <a:pt x="429227" y="71377"/>
                  <a:pt x="497711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C842BCC-6882-4BEA-AD0E-442540195475}"/>
              </a:ext>
            </a:extLst>
          </p:cNvPr>
          <p:cNvSpPr/>
          <p:nvPr/>
        </p:nvSpPr>
        <p:spPr>
          <a:xfrm>
            <a:off x="4018344" y="4354010"/>
            <a:ext cx="497711" cy="194607"/>
          </a:xfrm>
          <a:custGeom>
            <a:avLst/>
            <a:gdLst>
              <a:gd name="connsiteX0" fmla="*/ 0 w 497711"/>
              <a:gd name="connsiteY0" fmla="*/ 185195 h 194607"/>
              <a:gd name="connsiteX1" fmla="*/ 277792 w 497711"/>
              <a:gd name="connsiteY1" fmla="*/ 173620 h 194607"/>
              <a:gd name="connsiteX2" fmla="*/ 497711 w 497711"/>
              <a:gd name="connsiteY2" fmla="*/ 0 h 1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711" h="194607">
                <a:moveTo>
                  <a:pt x="0" y="185195"/>
                </a:moveTo>
                <a:cubicBezTo>
                  <a:pt x="97420" y="194840"/>
                  <a:pt x="194840" y="204486"/>
                  <a:pt x="277792" y="173620"/>
                </a:cubicBezTo>
                <a:cubicBezTo>
                  <a:pt x="360744" y="142754"/>
                  <a:pt x="429227" y="71377"/>
                  <a:pt x="497711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ylinder 12">
            <a:extLst>
              <a:ext uri="{FF2B5EF4-FFF2-40B4-BE49-F238E27FC236}">
                <a16:creationId xmlns:a16="http://schemas.microsoft.com/office/drawing/2014/main" id="{60D3A86B-E618-4A23-AA8A-5DFF777D59B3}"/>
              </a:ext>
            </a:extLst>
          </p:cNvPr>
          <p:cNvSpPr/>
          <p:nvPr/>
        </p:nvSpPr>
        <p:spPr>
          <a:xfrm rot="2855464" flipH="1">
            <a:off x="4835161" y="3324131"/>
            <a:ext cx="212819" cy="1281409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333B2A-A1AD-4622-A286-881E60156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1280">
            <a:off x="5839057" y="981367"/>
            <a:ext cx="2608237" cy="1310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8E03BB-3D21-434B-A1A7-DC9B1DEAB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559258" y="972272"/>
            <a:ext cx="1165357" cy="2031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0CB620-3240-449B-A74A-6F252B3B9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6060" y="2372810"/>
            <a:ext cx="1172682" cy="19503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F11DFE-A045-4091-AE7A-E9224F01C8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58196" y="2419109"/>
            <a:ext cx="1079140" cy="19213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54617C-3E93-4F50-A79A-E3FEDBCBF1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3461" y="1251573"/>
            <a:ext cx="1139805" cy="1802256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FE0FFAEA-93E7-45F6-BAF4-4043ED1C1E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808" y="2525499"/>
            <a:ext cx="949124" cy="18798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336217B-1AEA-4FBF-8665-EA02D5DB1F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851535" y="1156925"/>
            <a:ext cx="1102429" cy="207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43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ylinder 12">
            <a:extLst>
              <a:ext uri="{FF2B5EF4-FFF2-40B4-BE49-F238E27FC236}">
                <a16:creationId xmlns:a16="http://schemas.microsoft.com/office/drawing/2014/main" id="{60D3A86B-E618-4A23-AA8A-5DFF777D59B3}"/>
              </a:ext>
            </a:extLst>
          </p:cNvPr>
          <p:cNvSpPr/>
          <p:nvPr/>
        </p:nvSpPr>
        <p:spPr>
          <a:xfrm rot="5400000" flipH="1">
            <a:off x="10686327" y="2138421"/>
            <a:ext cx="318303" cy="1713054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3E9F0D-94E2-4765-AA37-F81AC0A44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299031" y="2280213"/>
            <a:ext cx="1626243" cy="16262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2F5688-1120-45AB-9DC6-BE3D6384B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51922" y="2210762"/>
            <a:ext cx="1753565" cy="175356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B024F75-29D2-4203-ADD7-4A2A1B53231D}"/>
              </a:ext>
            </a:extLst>
          </p:cNvPr>
          <p:cNvGrpSpPr/>
          <p:nvPr/>
        </p:nvGrpSpPr>
        <p:grpSpPr>
          <a:xfrm>
            <a:off x="8463024" y="2639029"/>
            <a:ext cx="1387032" cy="731134"/>
            <a:chOff x="2351590" y="4132163"/>
            <a:chExt cx="1387032" cy="731134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E7EA955-DBC6-47DD-BDDF-ECBDE311F511}"/>
                </a:ext>
              </a:extLst>
            </p:cNvPr>
            <p:cNvSpPr/>
            <p:nvPr/>
          </p:nvSpPr>
          <p:spPr>
            <a:xfrm>
              <a:off x="2372810" y="4132163"/>
              <a:ext cx="1365812" cy="659757"/>
            </a:xfrm>
            <a:custGeom>
              <a:avLst/>
              <a:gdLst>
                <a:gd name="connsiteX0" fmla="*/ 0 w 1365812"/>
                <a:gd name="connsiteY0" fmla="*/ 0 h 659757"/>
                <a:gd name="connsiteX1" fmla="*/ 381964 w 1365812"/>
                <a:gd name="connsiteY1" fmla="*/ 196769 h 659757"/>
                <a:gd name="connsiteX2" fmla="*/ 682906 w 1365812"/>
                <a:gd name="connsiteY2" fmla="*/ 462987 h 659757"/>
                <a:gd name="connsiteX3" fmla="*/ 833377 w 1365812"/>
                <a:gd name="connsiteY3" fmla="*/ 613458 h 659757"/>
                <a:gd name="connsiteX4" fmla="*/ 1365812 w 1365812"/>
                <a:gd name="connsiteY4" fmla="*/ 659757 h 659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812" h="659757">
                  <a:moveTo>
                    <a:pt x="0" y="0"/>
                  </a:moveTo>
                  <a:cubicBezTo>
                    <a:pt x="134073" y="59802"/>
                    <a:pt x="268146" y="119605"/>
                    <a:pt x="381964" y="196769"/>
                  </a:cubicBezTo>
                  <a:cubicBezTo>
                    <a:pt x="495782" y="273934"/>
                    <a:pt x="607671" y="393539"/>
                    <a:pt x="682906" y="462987"/>
                  </a:cubicBezTo>
                  <a:cubicBezTo>
                    <a:pt x="758141" y="532435"/>
                    <a:pt x="719559" y="580663"/>
                    <a:pt x="833377" y="613458"/>
                  </a:cubicBezTo>
                  <a:cubicBezTo>
                    <a:pt x="947195" y="646253"/>
                    <a:pt x="1156503" y="653005"/>
                    <a:pt x="1365812" y="659757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917CD6B-DEBE-4D9B-B9C5-D18236C9ACDF}"/>
                </a:ext>
              </a:extLst>
            </p:cNvPr>
            <p:cNvSpPr/>
            <p:nvPr/>
          </p:nvSpPr>
          <p:spPr>
            <a:xfrm>
              <a:off x="2351590" y="4203540"/>
              <a:ext cx="1365812" cy="659757"/>
            </a:xfrm>
            <a:custGeom>
              <a:avLst/>
              <a:gdLst>
                <a:gd name="connsiteX0" fmla="*/ 0 w 1365812"/>
                <a:gd name="connsiteY0" fmla="*/ 0 h 659757"/>
                <a:gd name="connsiteX1" fmla="*/ 381964 w 1365812"/>
                <a:gd name="connsiteY1" fmla="*/ 196769 h 659757"/>
                <a:gd name="connsiteX2" fmla="*/ 682906 w 1365812"/>
                <a:gd name="connsiteY2" fmla="*/ 462987 h 659757"/>
                <a:gd name="connsiteX3" fmla="*/ 833377 w 1365812"/>
                <a:gd name="connsiteY3" fmla="*/ 613458 h 659757"/>
                <a:gd name="connsiteX4" fmla="*/ 1365812 w 1365812"/>
                <a:gd name="connsiteY4" fmla="*/ 659757 h 659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812" h="659757">
                  <a:moveTo>
                    <a:pt x="0" y="0"/>
                  </a:moveTo>
                  <a:cubicBezTo>
                    <a:pt x="134073" y="59802"/>
                    <a:pt x="268146" y="119605"/>
                    <a:pt x="381964" y="196769"/>
                  </a:cubicBezTo>
                  <a:cubicBezTo>
                    <a:pt x="495782" y="273934"/>
                    <a:pt x="607671" y="393539"/>
                    <a:pt x="682906" y="462987"/>
                  </a:cubicBezTo>
                  <a:cubicBezTo>
                    <a:pt x="758141" y="532435"/>
                    <a:pt x="719559" y="580663"/>
                    <a:pt x="833377" y="613458"/>
                  </a:cubicBezTo>
                  <a:cubicBezTo>
                    <a:pt x="947195" y="646253"/>
                    <a:pt x="1156503" y="653005"/>
                    <a:pt x="1365812" y="659757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CF7F332-D8CD-4B5C-BFFC-ACDFC5650B28}"/>
              </a:ext>
            </a:extLst>
          </p:cNvPr>
          <p:cNvSpPr txBox="1"/>
          <p:nvPr/>
        </p:nvSpPr>
        <p:spPr>
          <a:xfrm>
            <a:off x="625033" y="1458410"/>
            <a:ext cx="34397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What you need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71AED4-84F7-4128-B464-065CF0A1E8B6}"/>
              </a:ext>
            </a:extLst>
          </p:cNvPr>
          <p:cNvSpPr txBox="1"/>
          <p:nvPr/>
        </p:nvSpPr>
        <p:spPr>
          <a:xfrm>
            <a:off x="8148579" y="4016416"/>
            <a:ext cx="15592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Reinforced</a:t>
            </a:r>
            <a:br>
              <a:rPr lang="en-GB" sz="2400" b="1" dirty="0"/>
            </a:br>
            <a:r>
              <a:rPr lang="en-GB" sz="2400" b="1" dirty="0"/>
              <a:t>Tube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2C3EE2-8092-4362-B8F2-838A96FC4BD9}"/>
              </a:ext>
            </a:extLst>
          </p:cNvPr>
          <p:cNvSpPr txBox="1"/>
          <p:nvPr/>
        </p:nvSpPr>
        <p:spPr>
          <a:xfrm>
            <a:off x="-2532844" y="4498235"/>
            <a:ext cx="17681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Compressor</a:t>
            </a:r>
            <a:br>
              <a:rPr lang="en-GB" sz="2400" b="1" dirty="0"/>
            </a:br>
            <a:r>
              <a:rPr lang="en-GB" sz="2400" b="1" dirty="0"/>
              <a:t> or Car Tyre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95D9A5-1742-494A-A463-B3DA996955A1}"/>
              </a:ext>
            </a:extLst>
          </p:cNvPr>
          <p:cNvSpPr txBox="1"/>
          <p:nvPr/>
        </p:nvSpPr>
        <p:spPr>
          <a:xfrm>
            <a:off x="9710749" y="3740553"/>
            <a:ext cx="22815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Plastic</a:t>
            </a:r>
            <a:br>
              <a:rPr lang="en-GB" sz="2400" b="1" dirty="0"/>
            </a:br>
            <a:r>
              <a:rPr lang="en-GB" sz="2400" b="1" dirty="0"/>
              <a:t>Tube</a:t>
            </a:r>
          </a:p>
          <a:p>
            <a:pPr algn="ctr"/>
            <a:r>
              <a:rPr lang="en-GB" sz="2400" b="1" dirty="0"/>
              <a:t>About 2cm </a:t>
            </a:r>
            <a:r>
              <a:rPr lang="en-GB" sz="2400" b="1" dirty="0" err="1"/>
              <a:t>dia</a:t>
            </a:r>
            <a:endParaRPr lang="en-GB" sz="2400" b="1" dirty="0"/>
          </a:p>
          <a:p>
            <a:pPr algn="ctr"/>
            <a:r>
              <a:rPr lang="en-GB" sz="2400" b="1" dirty="0"/>
              <a:t>30 to 50 cm long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64D905-769E-49B4-AA12-6EB0DD8A4180}"/>
              </a:ext>
            </a:extLst>
          </p:cNvPr>
          <p:cNvSpPr txBox="1"/>
          <p:nvPr/>
        </p:nvSpPr>
        <p:spPr>
          <a:xfrm>
            <a:off x="440095" y="3009420"/>
            <a:ext cx="3619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8000"/>
                </a:solidFill>
              </a:rPr>
              <a:t>Compressed Air Supply</a:t>
            </a:r>
          </a:p>
        </p:txBody>
      </p:sp>
    </p:spTree>
    <p:extLst>
      <p:ext uri="{BB962C8B-B14F-4D97-AF65-F5344CB8AC3E}">
        <p14:creationId xmlns:p14="http://schemas.microsoft.com/office/powerpoint/2010/main" val="519373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F7F332-D8CD-4B5C-BFFC-ACDFC5650B28}"/>
              </a:ext>
            </a:extLst>
          </p:cNvPr>
          <p:cNvSpPr txBox="1"/>
          <p:nvPr/>
        </p:nvSpPr>
        <p:spPr>
          <a:xfrm>
            <a:off x="625033" y="1458410"/>
            <a:ext cx="34397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What you need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71AED4-84F7-4128-B464-065CF0A1E8B6}"/>
              </a:ext>
            </a:extLst>
          </p:cNvPr>
          <p:cNvSpPr txBox="1"/>
          <p:nvPr/>
        </p:nvSpPr>
        <p:spPr>
          <a:xfrm>
            <a:off x="8011815" y="3206188"/>
            <a:ext cx="1855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Plastic Bottle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2C3EE2-8092-4362-B8F2-838A96FC4BD9}"/>
              </a:ext>
            </a:extLst>
          </p:cNvPr>
          <p:cNvSpPr txBox="1"/>
          <p:nvPr/>
        </p:nvSpPr>
        <p:spPr>
          <a:xfrm>
            <a:off x="5373408" y="3242840"/>
            <a:ext cx="1523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Cardboard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64D905-769E-49B4-AA12-6EB0DD8A4180}"/>
              </a:ext>
            </a:extLst>
          </p:cNvPr>
          <p:cNvSpPr txBox="1"/>
          <p:nvPr/>
        </p:nvSpPr>
        <p:spPr>
          <a:xfrm>
            <a:off x="755412" y="3009420"/>
            <a:ext cx="298844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8000"/>
                </a:solidFill>
              </a:rPr>
              <a:t>Recycled Materials</a:t>
            </a:r>
          </a:p>
          <a:p>
            <a:pPr algn="ctr"/>
            <a:r>
              <a:rPr lang="en-GB" sz="2800" b="1" dirty="0">
                <a:solidFill>
                  <a:srgbClr val="008000"/>
                </a:solidFill>
              </a:rPr>
              <a:t>you may need  </a:t>
            </a:r>
          </a:p>
          <a:p>
            <a:pPr algn="ctr"/>
            <a:r>
              <a:rPr lang="en-GB" sz="2800" b="1" dirty="0">
                <a:solidFill>
                  <a:srgbClr val="008000"/>
                </a:solidFill>
              </a:rPr>
              <a:t>to make the Plane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59634A-E2BC-4A44-9EB9-CDE587D54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856" y="1303551"/>
            <a:ext cx="1975426" cy="19754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F0487D-89E0-4FE2-BD21-C724769AD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3157" y="1372354"/>
            <a:ext cx="1086304" cy="1802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FF9EF95-D28F-4E32-B162-A9B25E857D66}"/>
              </a:ext>
            </a:extLst>
          </p:cNvPr>
          <p:cNvSpPr txBox="1"/>
          <p:nvPr/>
        </p:nvSpPr>
        <p:spPr>
          <a:xfrm>
            <a:off x="5809627" y="5374511"/>
            <a:ext cx="770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Card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5E14ED0-F054-4292-9FB0-B94CDFF77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046" y="4038600"/>
            <a:ext cx="1187370" cy="118737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C226C9B-BEFB-4ED7-8749-DA5DF33FF441}"/>
              </a:ext>
            </a:extLst>
          </p:cNvPr>
          <p:cNvSpPr txBox="1"/>
          <p:nvPr/>
        </p:nvSpPr>
        <p:spPr>
          <a:xfrm>
            <a:off x="7198966" y="5445889"/>
            <a:ext cx="3297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Pins  or Knitting Needles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35BAA99-B7E8-4F00-AEEE-B35EC7733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2872" y="4083717"/>
            <a:ext cx="1293953" cy="9135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8F4BF6A-3B4F-4236-AE8B-E7028C47B2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4452" y="4166886"/>
            <a:ext cx="860654" cy="125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8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F7F332-D8CD-4B5C-BFFC-ACDFC5650B28}"/>
              </a:ext>
            </a:extLst>
          </p:cNvPr>
          <p:cNvSpPr txBox="1"/>
          <p:nvPr/>
        </p:nvSpPr>
        <p:spPr>
          <a:xfrm>
            <a:off x="625033" y="1458410"/>
            <a:ext cx="34397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What you need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71AED4-84F7-4128-B464-065CF0A1E8B6}"/>
              </a:ext>
            </a:extLst>
          </p:cNvPr>
          <p:cNvSpPr txBox="1"/>
          <p:nvPr/>
        </p:nvSpPr>
        <p:spPr>
          <a:xfrm>
            <a:off x="6424059" y="2712336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Drill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2C3EE2-8092-4362-B8F2-838A96FC4BD9}"/>
              </a:ext>
            </a:extLst>
          </p:cNvPr>
          <p:cNvSpPr txBox="1"/>
          <p:nvPr/>
        </p:nvSpPr>
        <p:spPr>
          <a:xfrm>
            <a:off x="4448251" y="2689187"/>
            <a:ext cx="1174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Scissors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95D9A5-1742-494A-A463-B3DA996955A1}"/>
              </a:ext>
            </a:extLst>
          </p:cNvPr>
          <p:cNvSpPr txBox="1"/>
          <p:nvPr/>
        </p:nvSpPr>
        <p:spPr>
          <a:xfrm>
            <a:off x="8077676" y="2666038"/>
            <a:ext cx="882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Pliers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64D905-769E-49B4-AA12-6EB0DD8A4180}"/>
              </a:ext>
            </a:extLst>
          </p:cNvPr>
          <p:cNvSpPr txBox="1"/>
          <p:nvPr/>
        </p:nvSpPr>
        <p:spPr>
          <a:xfrm>
            <a:off x="687992" y="3009420"/>
            <a:ext cx="3123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8000"/>
                </a:solidFill>
              </a:rPr>
              <a:t>Tools you may need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F9EF95-D28F-4E32-B162-A9B25E857D66}"/>
              </a:ext>
            </a:extLst>
          </p:cNvPr>
          <p:cNvSpPr txBox="1"/>
          <p:nvPr/>
        </p:nvSpPr>
        <p:spPr>
          <a:xfrm>
            <a:off x="4593265" y="4269131"/>
            <a:ext cx="9348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Sticky</a:t>
            </a:r>
            <a:br>
              <a:rPr lang="en-GB" sz="2400" b="1" dirty="0"/>
            </a:br>
            <a:r>
              <a:rPr lang="en-GB" sz="2400" b="1" dirty="0"/>
              <a:t>Tape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C96D08-8401-416D-B4B4-5A5C8318B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268" y="1843282"/>
            <a:ext cx="1124855" cy="486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442C42-32C2-4E07-B0B8-7D73D6AB4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313" y="1573471"/>
            <a:ext cx="1128008" cy="1025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5C5812-7692-48D4-9827-8203FDF42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5511" y="1614670"/>
            <a:ext cx="943337" cy="9433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4B12C8-151B-41EE-9E2A-8758EC3C7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520369">
            <a:off x="9342038" y="1620457"/>
            <a:ext cx="931762" cy="9317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029CA78-5F00-460A-AFCF-1689CA6A0C27}"/>
              </a:ext>
            </a:extLst>
          </p:cNvPr>
          <p:cNvSpPr txBox="1"/>
          <p:nvPr/>
        </p:nvSpPr>
        <p:spPr>
          <a:xfrm>
            <a:off x="9321900" y="2666038"/>
            <a:ext cx="1104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Cutters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6AB143-7648-4EDF-83EF-D9AE0B4D09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6991" y="1568371"/>
            <a:ext cx="516383" cy="103593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48F981A-040D-4D5E-9F64-4128F5783B03}"/>
              </a:ext>
            </a:extLst>
          </p:cNvPr>
          <p:cNvSpPr txBox="1"/>
          <p:nvPr/>
        </p:nvSpPr>
        <p:spPr>
          <a:xfrm>
            <a:off x="10695383" y="2689187"/>
            <a:ext cx="776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Glue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E8C5D3-6304-4467-88C0-19A8CC32AF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617332" y="3372399"/>
            <a:ext cx="788044" cy="7581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6FA857-2BF7-41C2-82B2-A72FEF3D3C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9272" y="3234666"/>
            <a:ext cx="872364" cy="103360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DECE6A0-190B-455E-9E5F-EC51F353CDC3}"/>
              </a:ext>
            </a:extLst>
          </p:cNvPr>
          <p:cNvSpPr txBox="1"/>
          <p:nvPr/>
        </p:nvSpPr>
        <p:spPr>
          <a:xfrm>
            <a:off x="6154211" y="4303855"/>
            <a:ext cx="7136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Drill</a:t>
            </a:r>
          </a:p>
          <a:p>
            <a:pPr algn="ctr"/>
            <a:r>
              <a:rPr lang="en-GB" sz="2400" b="1" dirty="0"/>
              <a:t>Bits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F1313F-C9BD-4199-8DEF-3E8A173091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80507">
            <a:off x="7545532" y="3472863"/>
            <a:ext cx="1050260" cy="55721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F0BC1F3-F1C8-48BD-AFCE-4DFBA019677B}"/>
              </a:ext>
            </a:extLst>
          </p:cNvPr>
          <p:cNvSpPr txBox="1"/>
          <p:nvPr/>
        </p:nvSpPr>
        <p:spPr>
          <a:xfrm>
            <a:off x="7649254" y="4269131"/>
            <a:ext cx="922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Sharp</a:t>
            </a:r>
          </a:p>
          <a:p>
            <a:pPr algn="ctr"/>
            <a:r>
              <a:rPr lang="en-GB" sz="2400" b="1" dirty="0"/>
              <a:t>Knife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85E6790-4A4F-49F9-8A1A-1E9C22B6B7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413041">
            <a:off x="8943489" y="3487939"/>
            <a:ext cx="1099458" cy="527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16C83E1-D2D6-4F43-8C2E-D7AE3FDDC61E}"/>
              </a:ext>
            </a:extLst>
          </p:cNvPr>
          <p:cNvSpPr txBox="1"/>
          <p:nvPr/>
        </p:nvSpPr>
        <p:spPr>
          <a:xfrm>
            <a:off x="9063143" y="4245982"/>
            <a:ext cx="10612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Screw</a:t>
            </a:r>
            <a:br>
              <a:rPr lang="en-GB" sz="2400" b="1" dirty="0"/>
            </a:br>
            <a:r>
              <a:rPr lang="en-GB" sz="2400" b="1" dirty="0"/>
              <a:t>drivers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452223E-71DE-4ED5-8572-8767AB2E8F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390643" y="3221927"/>
            <a:ext cx="1198963" cy="105908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91D4559-EF38-47D7-B4C0-787A638C70AB}"/>
              </a:ext>
            </a:extLst>
          </p:cNvPr>
          <p:cNvSpPr txBox="1"/>
          <p:nvPr/>
        </p:nvSpPr>
        <p:spPr>
          <a:xfrm>
            <a:off x="10462276" y="4213187"/>
            <a:ext cx="1067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Nuts &amp;</a:t>
            </a:r>
            <a:br>
              <a:rPr lang="en-GB" sz="2400" b="1" dirty="0"/>
            </a:br>
            <a:r>
              <a:rPr lang="en-GB" sz="2400" b="1" dirty="0"/>
              <a:t>Bolts</a:t>
            </a:r>
          </a:p>
        </p:txBody>
      </p:sp>
    </p:spTree>
    <p:extLst>
      <p:ext uri="{BB962C8B-B14F-4D97-AF65-F5344CB8AC3E}">
        <p14:creationId xmlns:p14="http://schemas.microsoft.com/office/powerpoint/2010/main" val="1466409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C6456A93-4EF9-484E-8719-958DFFB6C389}"/>
              </a:ext>
            </a:extLst>
          </p:cNvPr>
          <p:cNvSpPr txBox="1"/>
          <p:nvPr/>
        </p:nvSpPr>
        <p:spPr>
          <a:xfrm>
            <a:off x="625033" y="1458410"/>
            <a:ext cx="72685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Now design and make your plane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FC6616E-3840-4966-B823-6BE64E41528E}"/>
              </a:ext>
            </a:extLst>
          </p:cNvPr>
          <p:cNvSpPr txBox="1"/>
          <p:nvPr/>
        </p:nvSpPr>
        <p:spPr>
          <a:xfrm>
            <a:off x="20734" y="2604306"/>
            <a:ext cx="58930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8000"/>
                </a:solidFill>
              </a:rPr>
              <a:t>The plane must have the cardboard</a:t>
            </a:r>
          </a:p>
          <a:p>
            <a:pPr algn="ctr"/>
            <a:r>
              <a:rPr lang="en-GB" sz="2800" b="1" dirty="0">
                <a:solidFill>
                  <a:srgbClr val="008000"/>
                </a:solidFill>
              </a:rPr>
              <a:t>tube which is used to propel the plane</a:t>
            </a:r>
          </a:p>
        </p:txBody>
      </p:sp>
      <p:sp>
        <p:nvSpPr>
          <p:cNvPr id="35" name="Cylinder 34">
            <a:extLst>
              <a:ext uri="{FF2B5EF4-FFF2-40B4-BE49-F238E27FC236}">
                <a16:creationId xmlns:a16="http://schemas.microsoft.com/office/drawing/2014/main" id="{9EC5D3BA-69EE-4AAB-8528-E3C7D66357E7}"/>
              </a:ext>
            </a:extLst>
          </p:cNvPr>
          <p:cNvSpPr/>
          <p:nvPr/>
        </p:nvSpPr>
        <p:spPr>
          <a:xfrm rot="5400000" flipH="1">
            <a:off x="8244068" y="1270320"/>
            <a:ext cx="318303" cy="2592729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61B0DC-CDCE-46AA-96CB-67C1F1AB17CD}"/>
              </a:ext>
            </a:extLst>
          </p:cNvPr>
          <p:cNvSpPr txBox="1"/>
          <p:nvPr/>
        </p:nvSpPr>
        <p:spPr>
          <a:xfrm>
            <a:off x="10093524" y="2039074"/>
            <a:ext cx="10067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Plastic</a:t>
            </a:r>
            <a:br>
              <a:rPr lang="en-GB" sz="2400" b="1" dirty="0"/>
            </a:br>
            <a:r>
              <a:rPr lang="en-GB" sz="2400" b="1" dirty="0"/>
              <a:t>Tube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66A83FD-59F3-4ABA-960E-F59E2CAB0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846492" y="2797750"/>
            <a:ext cx="1177609" cy="171834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2451ACD-E4FA-4D4F-B01F-1B1921CF1DC6}"/>
              </a:ext>
            </a:extLst>
          </p:cNvPr>
          <p:cNvSpPr txBox="1"/>
          <p:nvPr/>
        </p:nvSpPr>
        <p:spPr>
          <a:xfrm>
            <a:off x="10208006" y="3314218"/>
            <a:ext cx="770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Card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CD48F86-EEBF-4BF9-8048-FA40EF5D2E07}"/>
              </a:ext>
            </a:extLst>
          </p:cNvPr>
          <p:cNvSpPr txBox="1"/>
          <p:nvPr/>
        </p:nvSpPr>
        <p:spPr>
          <a:xfrm>
            <a:off x="613044" y="3730905"/>
            <a:ext cx="48905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Roll the card around the plastic tube </a:t>
            </a:r>
            <a:br>
              <a:rPr lang="en-GB" sz="2400" b="1" dirty="0"/>
            </a:br>
            <a:r>
              <a:rPr lang="en-GB" sz="2400" b="1" dirty="0"/>
              <a:t>and glue it to form another tube.</a:t>
            </a:r>
          </a:p>
          <a:p>
            <a:pPr algn="ctr"/>
            <a:endParaRPr lang="en-GB" sz="2400" b="1" dirty="0"/>
          </a:p>
          <a:p>
            <a:pPr algn="ctr"/>
            <a:r>
              <a:rPr lang="en-GB" sz="2400" b="1" dirty="0"/>
              <a:t>Squash and seal one end</a:t>
            </a:r>
          </a:p>
        </p:txBody>
      </p:sp>
      <p:sp>
        <p:nvSpPr>
          <p:cNvPr id="44" name="Cylinder 43">
            <a:extLst>
              <a:ext uri="{FF2B5EF4-FFF2-40B4-BE49-F238E27FC236}">
                <a16:creationId xmlns:a16="http://schemas.microsoft.com/office/drawing/2014/main" id="{22D2439B-AE05-4666-9728-A8A02154FC74}"/>
              </a:ext>
            </a:extLst>
          </p:cNvPr>
          <p:cNvSpPr/>
          <p:nvPr/>
        </p:nvSpPr>
        <p:spPr>
          <a:xfrm rot="5400000" flipH="1">
            <a:off x="8378143" y="3383662"/>
            <a:ext cx="318303" cy="2606235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26ED769-9231-49AE-AAD0-014D6A1F3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986" y="4467828"/>
            <a:ext cx="1714500" cy="46298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A747161-5053-4577-98C6-F6983464A5D8}"/>
              </a:ext>
            </a:extLst>
          </p:cNvPr>
          <p:cNvGrpSpPr/>
          <p:nvPr/>
        </p:nvGrpSpPr>
        <p:grpSpPr>
          <a:xfrm>
            <a:off x="7269081" y="5293380"/>
            <a:ext cx="2186131" cy="682906"/>
            <a:chOff x="7269081" y="5293380"/>
            <a:chExt cx="2186131" cy="68290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D3D9C93-5786-4422-92E5-C84C6542F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9081" y="5408331"/>
              <a:ext cx="2025390" cy="355861"/>
            </a:xfrm>
            <a:prstGeom prst="rect">
              <a:avLst/>
            </a:prstGeom>
            <a:solidFill>
              <a:srgbClr val="F24F60"/>
            </a:solidFill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7BE2916-E866-4264-AD69-69A974F73AB4}"/>
                </a:ext>
              </a:extLst>
            </p:cNvPr>
            <p:cNvSpPr/>
            <p:nvPr/>
          </p:nvSpPr>
          <p:spPr>
            <a:xfrm>
              <a:off x="9023036" y="5293380"/>
              <a:ext cx="312517" cy="6829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823E384-FA43-4D7A-AD74-B3236F7893BB}"/>
                </a:ext>
              </a:extLst>
            </p:cNvPr>
            <p:cNvSpPr/>
            <p:nvPr/>
          </p:nvSpPr>
          <p:spPr>
            <a:xfrm>
              <a:off x="8992224" y="5405377"/>
              <a:ext cx="462988" cy="335667"/>
            </a:xfrm>
            <a:custGeom>
              <a:avLst/>
              <a:gdLst>
                <a:gd name="connsiteX0" fmla="*/ 34725 w 462988"/>
                <a:gd name="connsiteY0" fmla="*/ 0 h 370390"/>
                <a:gd name="connsiteX1" fmla="*/ 254644 w 462988"/>
                <a:gd name="connsiteY1" fmla="*/ 104172 h 370390"/>
                <a:gd name="connsiteX2" fmla="*/ 358816 w 462988"/>
                <a:gd name="connsiteY2" fmla="*/ 219919 h 370390"/>
                <a:gd name="connsiteX3" fmla="*/ 451413 w 462988"/>
                <a:gd name="connsiteY3" fmla="*/ 208345 h 370390"/>
                <a:gd name="connsiteX4" fmla="*/ 462988 w 462988"/>
                <a:gd name="connsiteY4" fmla="*/ 231494 h 370390"/>
                <a:gd name="connsiteX5" fmla="*/ 393540 w 462988"/>
                <a:gd name="connsiteY5" fmla="*/ 243069 h 370390"/>
                <a:gd name="connsiteX6" fmla="*/ 266218 w 462988"/>
                <a:gd name="connsiteY6" fmla="*/ 243069 h 370390"/>
                <a:gd name="connsiteX7" fmla="*/ 266218 w 462988"/>
                <a:gd name="connsiteY7" fmla="*/ 243069 h 370390"/>
                <a:gd name="connsiteX8" fmla="*/ 104173 w 462988"/>
                <a:gd name="connsiteY8" fmla="*/ 370390 h 370390"/>
                <a:gd name="connsiteX9" fmla="*/ 0 w 462988"/>
                <a:gd name="connsiteY9" fmla="*/ 370390 h 37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988" h="370390">
                  <a:moveTo>
                    <a:pt x="34725" y="0"/>
                  </a:moveTo>
                  <a:lnTo>
                    <a:pt x="254644" y="104172"/>
                  </a:lnTo>
                  <a:lnTo>
                    <a:pt x="358816" y="219919"/>
                  </a:lnTo>
                  <a:lnTo>
                    <a:pt x="451413" y="208345"/>
                  </a:lnTo>
                  <a:lnTo>
                    <a:pt x="462988" y="231494"/>
                  </a:lnTo>
                  <a:lnTo>
                    <a:pt x="393540" y="243069"/>
                  </a:lnTo>
                  <a:lnTo>
                    <a:pt x="266218" y="243069"/>
                  </a:lnTo>
                  <a:lnTo>
                    <a:pt x="266218" y="243069"/>
                  </a:lnTo>
                  <a:lnTo>
                    <a:pt x="104173" y="370390"/>
                  </a:lnTo>
                  <a:lnTo>
                    <a:pt x="0" y="370390"/>
                  </a:lnTo>
                </a:path>
              </a:pathLst>
            </a:custGeom>
            <a:solidFill>
              <a:srgbClr val="F24F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62455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1A4B5E-3B55-44F5-B5AC-ADABEA578832}"/>
              </a:ext>
            </a:extLst>
          </p:cNvPr>
          <p:cNvSpPr txBox="1"/>
          <p:nvPr/>
        </p:nvSpPr>
        <p:spPr>
          <a:xfrm>
            <a:off x="243069" y="740780"/>
            <a:ext cx="2379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Some Ideas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CC25E84-5DB0-4180-829D-A5CF9B471A4B}"/>
              </a:ext>
            </a:extLst>
          </p:cNvPr>
          <p:cNvGrpSpPr/>
          <p:nvPr/>
        </p:nvGrpSpPr>
        <p:grpSpPr>
          <a:xfrm>
            <a:off x="559346" y="1812106"/>
            <a:ext cx="1524000" cy="1726096"/>
            <a:chOff x="2729948" y="2438400"/>
            <a:chExt cx="2345635" cy="235226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A926ED2-71E0-4B31-BE7E-F18608FACF74}"/>
                </a:ext>
              </a:extLst>
            </p:cNvPr>
            <p:cNvSpPr/>
            <p:nvPr/>
          </p:nvSpPr>
          <p:spPr>
            <a:xfrm>
              <a:off x="2729948" y="3313044"/>
              <a:ext cx="2345635" cy="43732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E522160-0893-409D-BEAF-E74FAFE918A1}"/>
                </a:ext>
              </a:extLst>
            </p:cNvPr>
            <p:cNvSpPr/>
            <p:nvPr/>
          </p:nvSpPr>
          <p:spPr>
            <a:xfrm>
              <a:off x="3750365" y="2438400"/>
              <a:ext cx="318052" cy="201433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3BFA52-C91A-4E46-B3A9-3DEBC311F439}"/>
                </a:ext>
              </a:extLst>
            </p:cNvPr>
            <p:cNvSpPr/>
            <p:nvPr/>
          </p:nvSpPr>
          <p:spPr>
            <a:xfrm>
              <a:off x="3531706" y="4353339"/>
              <a:ext cx="735496" cy="4373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B71CAAA-A8A6-4261-A0BC-41A6EBA2EDBC}"/>
                </a:ext>
              </a:extLst>
            </p:cNvPr>
            <p:cNvCxnSpPr/>
            <p:nvPr/>
          </p:nvCxnSpPr>
          <p:spPr>
            <a:xfrm>
              <a:off x="3909391" y="4028661"/>
              <a:ext cx="0" cy="49033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3CCEB1-FCBC-44F0-9666-5B451CED7C65}"/>
              </a:ext>
            </a:extLst>
          </p:cNvPr>
          <p:cNvGrpSpPr/>
          <p:nvPr/>
        </p:nvGrpSpPr>
        <p:grpSpPr>
          <a:xfrm>
            <a:off x="2390797" y="1812106"/>
            <a:ext cx="1817756" cy="1749286"/>
            <a:chOff x="4817165" y="2100469"/>
            <a:chExt cx="2345635" cy="241852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8DD9699-96F5-4DBE-B179-E216C24DB19A}"/>
                </a:ext>
              </a:extLst>
            </p:cNvPr>
            <p:cNvSpPr/>
            <p:nvPr/>
          </p:nvSpPr>
          <p:spPr>
            <a:xfrm>
              <a:off x="5605671" y="2239617"/>
              <a:ext cx="735496" cy="4373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2AF53A-1AD5-4A17-B325-730B00DDE28B}"/>
                </a:ext>
              </a:extLst>
            </p:cNvPr>
            <p:cNvSpPr/>
            <p:nvPr/>
          </p:nvSpPr>
          <p:spPr>
            <a:xfrm>
              <a:off x="4817165" y="2975114"/>
              <a:ext cx="2345635" cy="43732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A04C8C-67DC-4421-8640-D1678B7AD3FF}"/>
                </a:ext>
              </a:extLst>
            </p:cNvPr>
            <p:cNvSpPr/>
            <p:nvPr/>
          </p:nvSpPr>
          <p:spPr>
            <a:xfrm>
              <a:off x="5837582" y="2100469"/>
              <a:ext cx="258418" cy="241852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E42BC12-A12F-4C1B-B4FB-A35421C43CB7}"/>
                </a:ext>
              </a:extLst>
            </p:cNvPr>
            <p:cNvCxnSpPr>
              <a:cxnSpLocks/>
              <a:endCxn id="11" idx="2"/>
            </p:cNvCxnSpPr>
            <p:nvPr/>
          </p:nvCxnSpPr>
          <p:spPr>
            <a:xfrm>
              <a:off x="5966791" y="3737113"/>
              <a:ext cx="0" cy="781877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57E8481-3A5B-4AA5-9CE0-3D4C5E7E06A5}"/>
              </a:ext>
            </a:extLst>
          </p:cNvPr>
          <p:cNvGrpSpPr/>
          <p:nvPr/>
        </p:nvGrpSpPr>
        <p:grpSpPr>
          <a:xfrm>
            <a:off x="7556054" y="1812106"/>
            <a:ext cx="1899476" cy="1775791"/>
            <a:chOff x="6334540" y="2007705"/>
            <a:chExt cx="2504660" cy="2352260"/>
          </a:xfrm>
        </p:grpSpPr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96E549BA-E755-427D-B7E4-026C6BC1F1A6}"/>
                </a:ext>
              </a:extLst>
            </p:cNvPr>
            <p:cNvSpPr/>
            <p:nvPr/>
          </p:nvSpPr>
          <p:spPr>
            <a:xfrm>
              <a:off x="6334540" y="2398643"/>
              <a:ext cx="2504660" cy="1285461"/>
            </a:xfrm>
            <a:prstGeom prst="triangl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AB2D37C-85CE-4089-8B1F-2A0AB2D5AA93}"/>
                </a:ext>
              </a:extLst>
            </p:cNvPr>
            <p:cNvSpPr/>
            <p:nvPr/>
          </p:nvSpPr>
          <p:spPr>
            <a:xfrm>
              <a:off x="7441095" y="2007705"/>
              <a:ext cx="318052" cy="201433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B742645-09F0-400D-A8C0-F1BC71906F40}"/>
                </a:ext>
              </a:extLst>
            </p:cNvPr>
            <p:cNvCxnSpPr/>
            <p:nvPr/>
          </p:nvCxnSpPr>
          <p:spPr>
            <a:xfrm>
              <a:off x="7600121" y="3597966"/>
              <a:ext cx="0" cy="49033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94DF119D-FD31-43C4-9EF7-E36F50EB1B04}"/>
                </a:ext>
              </a:extLst>
            </p:cNvPr>
            <p:cNvSpPr/>
            <p:nvPr/>
          </p:nvSpPr>
          <p:spPr>
            <a:xfrm>
              <a:off x="7176052" y="4022034"/>
              <a:ext cx="828260" cy="33793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31E57EC-C0BF-4A2E-AD6B-940EB01FB67D}"/>
              </a:ext>
            </a:extLst>
          </p:cNvPr>
          <p:cNvGrpSpPr/>
          <p:nvPr/>
        </p:nvGrpSpPr>
        <p:grpSpPr>
          <a:xfrm>
            <a:off x="9762981" y="1812105"/>
            <a:ext cx="1716155" cy="1775791"/>
            <a:chOff x="9203636" y="1921565"/>
            <a:chExt cx="2504660" cy="2292626"/>
          </a:xfrm>
        </p:grpSpPr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7772B67A-6166-4F7A-B655-2BF26BE86176}"/>
                </a:ext>
              </a:extLst>
            </p:cNvPr>
            <p:cNvSpPr/>
            <p:nvPr/>
          </p:nvSpPr>
          <p:spPr>
            <a:xfrm>
              <a:off x="10058399" y="1974572"/>
              <a:ext cx="887895" cy="33793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BD45CE0-5478-45C6-9FD7-2D07F9C418BE}"/>
                </a:ext>
              </a:extLst>
            </p:cNvPr>
            <p:cNvSpPr/>
            <p:nvPr/>
          </p:nvSpPr>
          <p:spPr>
            <a:xfrm>
              <a:off x="9203636" y="2312503"/>
              <a:ext cx="2504660" cy="1285461"/>
            </a:xfrm>
            <a:prstGeom prst="triangl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E6517E4-5599-4618-80A0-14FC56FFD6F8}"/>
                </a:ext>
              </a:extLst>
            </p:cNvPr>
            <p:cNvSpPr/>
            <p:nvPr/>
          </p:nvSpPr>
          <p:spPr>
            <a:xfrm>
              <a:off x="10310190" y="1921565"/>
              <a:ext cx="384313" cy="229262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7861F26-A3F5-4DC5-B16A-17484A4C8657}"/>
                </a:ext>
              </a:extLst>
            </p:cNvPr>
            <p:cNvCxnSpPr>
              <a:cxnSpLocks/>
              <a:endCxn id="33" idx="2"/>
            </p:cNvCxnSpPr>
            <p:nvPr/>
          </p:nvCxnSpPr>
          <p:spPr>
            <a:xfrm>
              <a:off x="10502347" y="3472070"/>
              <a:ext cx="0" cy="742121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691AE7A-0140-4A1F-8CAA-12F988962AAE}"/>
              </a:ext>
            </a:extLst>
          </p:cNvPr>
          <p:cNvGrpSpPr/>
          <p:nvPr/>
        </p:nvGrpSpPr>
        <p:grpSpPr>
          <a:xfrm>
            <a:off x="4516004" y="1812106"/>
            <a:ext cx="1212574" cy="1726096"/>
            <a:chOff x="4996069" y="2312504"/>
            <a:chExt cx="1212574" cy="172609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788900D-8816-46EE-BB34-CEE7D65759B2}"/>
                </a:ext>
              </a:extLst>
            </p:cNvPr>
            <p:cNvGrpSpPr/>
            <p:nvPr/>
          </p:nvGrpSpPr>
          <p:grpSpPr>
            <a:xfrm>
              <a:off x="4996069" y="2763080"/>
              <a:ext cx="1212574" cy="881268"/>
              <a:chOff x="4969565" y="2802836"/>
              <a:chExt cx="1212574" cy="881268"/>
            </a:xfrm>
          </p:grpSpPr>
          <p:sp>
            <p:nvSpPr>
              <p:cNvPr id="44" name="Parallelogram 43">
                <a:extLst>
                  <a:ext uri="{FF2B5EF4-FFF2-40B4-BE49-F238E27FC236}">
                    <a16:creationId xmlns:a16="http://schemas.microsoft.com/office/drawing/2014/main" id="{36790292-2E30-4B0A-AFD6-26DBD283BFDE}"/>
                  </a:ext>
                </a:extLst>
              </p:cNvPr>
              <p:cNvSpPr/>
              <p:nvPr/>
            </p:nvSpPr>
            <p:spPr>
              <a:xfrm rot="1601374">
                <a:off x="4969565" y="2809461"/>
                <a:ext cx="609600" cy="874643"/>
              </a:xfrm>
              <a:prstGeom prst="parallelogram">
                <a:avLst>
                  <a:gd name="adj" fmla="val 5543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Parallelogram 44">
                <a:extLst>
                  <a:ext uri="{FF2B5EF4-FFF2-40B4-BE49-F238E27FC236}">
                    <a16:creationId xmlns:a16="http://schemas.microsoft.com/office/drawing/2014/main" id="{11236C55-9C2B-426B-922F-BEA5C1B83D0B}"/>
                  </a:ext>
                </a:extLst>
              </p:cNvPr>
              <p:cNvSpPr/>
              <p:nvPr/>
            </p:nvSpPr>
            <p:spPr>
              <a:xfrm rot="19998626" flipH="1">
                <a:off x="5572539" y="2802836"/>
                <a:ext cx="609600" cy="874643"/>
              </a:xfrm>
              <a:prstGeom prst="parallelogram">
                <a:avLst>
                  <a:gd name="adj" fmla="val 5543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4640BC8-8B6B-47ED-864C-29FE278C8884}"/>
                </a:ext>
              </a:extLst>
            </p:cNvPr>
            <p:cNvSpPr/>
            <p:nvPr/>
          </p:nvSpPr>
          <p:spPr>
            <a:xfrm>
              <a:off x="5406887" y="2312504"/>
              <a:ext cx="344555" cy="147812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845EB1E-E4BC-4C28-8A92-098E3A212969}"/>
                </a:ext>
              </a:extLst>
            </p:cNvPr>
            <p:cNvSpPr/>
            <p:nvPr/>
          </p:nvSpPr>
          <p:spPr>
            <a:xfrm>
              <a:off x="5338083" y="3717692"/>
              <a:ext cx="477865" cy="3209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0124C6F-6A19-4075-9BB2-7DFE0747EDAE}"/>
                </a:ext>
              </a:extLst>
            </p:cNvPr>
            <p:cNvCxnSpPr/>
            <p:nvPr/>
          </p:nvCxnSpPr>
          <p:spPr>
            <a:xfrm>
              <a:off x="5583472" y="3479442"/>
              <a:ext cx="0" cy="359806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8F1EA82-BC09-403B-BD53-AAC43F936555}"/>
              </a:ext>
            </a:extLst>
          </p:cNvPr>
          <p:cNvGrpSpPr/>
          <p:nvPr/>
        </p:nvGrpSpPr>
        <p:grpSpPr>
          <a:xfrm>
            <a:off x="6036029" y="1812106"/>
            <a:ext cx="1212574" cy="1762540"/>
            <a:chOff x="4996069" y="2312504"/>
            <a:chExt cx="1212574" cy="176254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311072A-67A3-40E7-AA55-928F0C16E4AE}"/>
                </a:ext>
              </a:extLst>
            </p:cNvPr>
            <p:cNvSpPr/>
            <p:nvPr/>
          </p:nvSpPr>
          <p:spPr>
            <a:xfrm>
              <a:off x="5258570" y="2392474"/>
              <a:ext cx="605518" cy="3209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0654A0F-D0F7-41B7-98C6-AC416EA3133F}"/>
                </a:ext>
              </a:extLst>
            </p:cNvPr>
            <p:cNvGrpSpPr/>
            <p:nvPr/>
          </p:nvGrpSpPr>
          <p:grpSpPr>
            <a:xfrm>
              <a:off x="4996069" y="2763080"/>
              <a:ext cx="1212574" cy="881268"/>
              <a:chOff x="4969565" y="2802836"/>
              <a:chExt cx="1212574" cy="881268"/>
            </a:xfrm>
          </p:grpSpPr>
          <p:sp>
            <p:nvSpPr>
              <p:cNvPr id="54" name="Parallelogram 53">
                <a:extLst>
                  <a:ext uri="{FF2B5EF4-FFF2-40B4-BE49-F238E27FC236}">
                    <a16:creationId xmlns:a16="http://schemas.microsoft.com/office/drawing/2014/main" id="{B47C5238-E27C-4F12-ABED-5E99985B794F}"/>
                  </a:ext>
                </a:extLst>
              </p:cNvPr>
              <p:cNvSpPr/>
              <p:nvPr/>
            </p:nvSpPr>
            <p:spPr>
              <a:xfrm rot="1601374">
                <a:off x="4969565" y="2809461"/>
                <a:ext cx="609600" cy="874643"/>
              </a:xfrm>
              <a:prstGeom prst="parallelogram">
                <a:avLst>
                  <a:gd name="adj" fmla="val 5543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Parallelogram 54">
                <a:extLst>
                  <a:ext uri="{FF2B5EF4-FFF2-40B4-BE49-F238E27FC236}">
                    <a16:creationId xmlns:a16="http://schemas.microsoft.com/office/drawing/2014/main" id="{6826DF14-231F-4751-8B60-983278CC08AB}"/>
                  </a:ext>
                </a:extLst>
              </p:cNvPr>
              <p:cNvSpPr/>
              <p:nvPr/>
            </p:nvSpPr>
            <p:spPr>
              <a:xfrm rot="19998626" flipH="1">
                <a:off x="5572539" y="2802836"/>
                <a:ext cx="609600" cy="874643"/>
              </a:xfrm>
              <a:prstGeom prst="parallelogram">
                <a:avLst>
                  <a:gd name="adj" fmla="val 5543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F9E95AE-689C-4F0B-834B-8B0027F45FB4}"/>
                </a:ext>
              </a:extLst>
            </p:cNvPr>
            <p:cNvSpPr/>
            <p:nvPr/>
          </p:nvSpPr>
          <p:spPr>
            <a:xfrm>
              <a:off x="5406888" y="2312504"/>
              <a:ext cx="258418" cy="165652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B27F206-7166-4204-A362-620FDE4F90A9}"/>
                </a:ext>
              </a:extLst>
            </p:cNvPr>
            <p:cNvCxnSpPr>
              <a:cxnSpLocks/>
            </p:cNvCxnSpPr>
            <p:nvPr/>
          </p:nvCxnSpPr>
          <p:spPr>
            <a:xfrm>
              <a:off x="5556967" y="3519199"/>
              <a:ext cx="0" cy="555845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ACFAB00-6D0C-4EE9-A556-804B536CE055}"/>
              </a:ext>
            </a:extLst>
          </p:cNvPr>
          <p:cNvSpPr txBox="1"/>
          <p:nvPr/>
        </p:nvSpPr>
        <p:spPr>
          <a:xfrm>
            <a:off x="2018387" y="4131236"/>
            <a:ext cx="791639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8000"/>
                </a:solidFill>
              </a:rPr>
              <a:t>Will you choose a straight wing, swept back wing, delta wing</a:t>
            </a:r>
          </a:p>
          <a:p>
            <a:pPr algn="ctr"/>
            <a:endParaRPr lang="en-GB" sz="2400" b="1" dirty="0">
              <a:solidFill>
                <a:srgbClr val="008000"/>
              </a:solidFill>
            </a:endParaRPr>
          </a:p>
          <a:p>
            <a:pPr algn="ctr"/>
            <a:endParaRPr lang="en-GB" sz="2400" b="1" dirty="0">
              <a:solidFill>
                <a:srgbClr val="008000"/>
              </a:solidFill>
            </a:endParaRPr>
          </a:p>
          <a:p>
            <a:pPr algn="ctr"/>
            <a:endParaRPr lang="en-GB" sz="2400" b="1" dirty="0">
              <a:solidFill>
                <a:srgbClr val="008000"/>
              </a:solidFill>
            </a:endParaRPr>
          </a:p>
          <a:p>
            <a:pPr algn="ctr"/>
            <a:r>
              <a:rPr lang="en-GB" sz="2400" b="1" dirty="0">
                <a:solidFill>
                  <a:srgbClr val="008000"/>
                </a:solidFill>
              </a:rPr>
              <a:t>And a regular </a:t>
            </a:r>
            <a:r>
              <a:rPr lang="en-GB" sz="2400" b="1" dirty="0" err="1">
                <a:solidFill>
                  <a:srgbClr val="008000"/>
                </a:solidFill>
              </a:rPr>
              <a:t>tailplane</a:t>
            </a:r>
            <a:r>
              <a:rPr lang="en-GB" sz="2400" b="1" dirty="0">
                <a:solidFill>
                  <a:srgbClr val="008000"/>
                </a:solidFill>
              </a:rPr>
              <a:t> or canard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F72603-0535-47A5-8E50-9FEE00173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078" y="4957109"/>
            <a:ext cx="819150" cy="5524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35C1EE-F39E-4149-AD1E-8B60F9D2D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719" y="5004734"/>
            <a:ext cx="7715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98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547</Words>
  <Application>Microsoft Office PowerPoint</Application>
  <PresentationFormat>Widescreen</PresentationFormat>
  <Paragraphs>98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Welcome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Derrick Willer</dc:creator>
  <cp:lastModifiedBy>Derrick Willer</cp:lastModifiedBy>
  <cp:revision>42</cp:revision>
  <dcterms:created xsi:type="dcterms:W3CDTF">2020-07-29T10:40:10Z</dcterms:created>
  <dcterms:modified xsi:type="dcterms:W3CDTF">2023-06-29T09:24:17Z</dcterms:modified>
</cp:coreProperties>
</file>