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85" r:id="rId5"/>
    <p:sldId id="376" r:id="rId6"/>
    <p:sldId id="379" r:id="rId7"/>
    <p:sldId id="380" r:id="rId8"/>
    <p:sldId id="361" r:id="rId9"/>
    <p:sldId id="360" r:id="rId10"/>
    <p:sldId id="362" r:id="rId11"/>
    <p:sldId id="365" r:id="rId12"/>
    <p:sldId id="363" r:id="rId13"/>
    <p:sldId id="395" r:id="rId14"/>
    <p:sldId id="392" r:id="rId15"/>
    <p:sldId id="393" r:id="rId16"/>
    <p:sldId id="394" r:id="rId17"/>
    <p:sldId id="364" r:id="rId18"/>
    <p:sldId id="396" r:id="rId19"/>
    <p:sldId id="397" r:id="rId20"/>
    <p:sldId id="398" r:id="rId21"/>
    <p:sldId id="399" r:id="rId22"/>
    <p:sldId id="367" r:id="rId23"/>
    <p:sldId id="381" r:id="rId24"/>
    <p:sldId id="377" r:id="rId25"/>
    <p:sldId id="370" r:id="rId26"/>
    <p:sldId id="378" r:id="rId27"/>
    <p:sldId id="371" r:id="rId28"/>
    <p:sldId id="372" r:id="rId29"/>
    <p:sldId id="373" r:id="rId30"/>
    <p:sldId id="374" r:id="rId31"/>
    <p:sldId id="375" r:id="rId32"/>
    <p:sldId id="382" r:id="rId33"/>
    <p:sldId id="383" r:id="rId34"/>
    <p:sldId id="384" r:id="rId35"/>
    <p:sldId id="366" r:id="rId36"/>
    <p:sldId id="369" r:id="rId37"/>
    <p:sldId id="391" r:id="rId38"/>
    <p:sldId id="386" r:id="rId39"/>
    <p:sldId id="387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e/ot9EHY06SFUwX2B7/Ew==" hashData="X7Z6GhUl1gjTWDFpEcs4lWrkEVo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1B2C"/>
    <a:srgbClr val="174470"/>
    <a:srgbClr val="DDD9D5"/>
    <a:srgbClr val="A9AAAC"/>
    <a:srgbClr val="DCD6D3"/>
    <a:srgbClr val="3F91EB"/>
    <a:srgbClr val="FFFFFF"/>
    <a:srgbClr val="BAB9B6"/>
    <a:srgbClr val="BAB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34A22-B9C3-4395-97A3-0992710664FA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9A1-910F-40B1-B13E-583D818DA70A}"/>
              </a:ext>
            </a:extLst>
          </p:cNvPr>
          <p:cNvSpPr txBox="1"/>
          <p:nvPr userDrawn="1"/>
        </p:nvSpPr>
        <p:spPr>
          <a:xfrm>
            <a:off x="8574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A704C51C-9834-4BA8-825F-A5EC2700C874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3155434" y="62978"/>
            <a:ext cx="3334265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Eco Power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A9975-0BE7-4B29-ACA2-3F7FE94CA9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2394" y="38378"/>
            <a:ext cx="1011840" cy="11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F73C3-4415-407A-88A9-F7692B198B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38378"/>
            <a:ext cx="10836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702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85556" y="2240868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D6217DC-EA3F-4F9A-A998-8C4BDA453088}"/>
              </a:ext>
            </a:extLst>
          </p:cNvPr>
          <p:cNvSpPr txBox="1"/>
          <p:nvPr/>
        </p:nvSpPr>
        <p:spPr>
          <a:xfrm>
            <a:off x="527659" y="1052186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get all the facts.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3557D-AF10-4257-96AF-8773C45A7BED}"/>
              </a:ext>
            </a:extLst>
          </p:cNvPr>
          <p:cNvSpPr txBox="1"/>
          <p:nvPr/>
        </p:nvSpPr>
        <p:spPr>
          <a:xfrm>
            <a:off x="527659" y="1903956"/>
            <a:ext cx="7839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you change from one power source to another what do you need to replace in your house or school?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e.g.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Cookers from gas to electric,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Water heaters from gas to heat pumps,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Central heating boilers from gas to electric,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Central heating radiators.</a:t>
            </a:r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2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9F9E0D-1E52-4166-A779-22CDB813692D}"/>
              </a:ext>
            </a:extLst>
          </p:cNvPr>
          <p:cNvSpPr txBox="1"/>
          <p:nvPr/>
        </p:nvSpPr>
        <p:spPr>
          <a:xfrm>
            <a:off x="490081" y="1302707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get all the facts.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C28BD-FE57-40AA-BFCB-140086A2600C}"/>
              </a:ext>
            </a:extLst>
          </p:cNvPr>
          <p:cNvSpPr txBox="1"/>
          <p:nvPr/>
        </p:nvSpPr>
        <p:spPr>
          <a:xfrm>
            <a:off x="490080" y="2029216"/>
            <a:ext cx="8478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For a typical semi-detached house with 3 bedrooms, lounge/dining and kitchen (5 rooms) with insulated walls and loft. </a:t>
            </a:r>
            <a:r>
              <a:rPr lang="en-GB" sz="2400" b="1" dirty="0">
                <a:solidFill>
                  <a:srgbClr val="FF0000"/>
                </a:solidFill>
              </a:rPr>
              <a:t>(Base House)</a:t>
            </a:r>
            <a:r>
              <a:rPr lang="en-GB" sz="2400" b="1" dirty="0">
                <a:solidFill>
                  <a:srgbClr val="002060"/>
                </a:solidFill>
              </a:rPr>
              <a:t> @ 1</a:t>
            </a:r>
            <a:r>
              <a:rPr lang="en-GB" sz="2400" b="1" baseline="30000" dirty="0">
                <a:solidFill>
                  <a:srgbClr val="002060"/>
                </a:solidFill>
              </a:rPr>
              <a:t>st</a:t>
            </a:r>
            <a:r>
              <a:rPr lang="en-GB" sz="2400" b="1" dirty="0">
                <a:solidFill>
                  <a:srgbClr val="002060"/>
                </a:solidFill>
              </a:rPr>
              <a:t> Jan. 2020 prices 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Annual electricity = 4,500 kWh = £612 @ 13.6p per kWh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Annual gas = 11,000 kWh = £660 @ 6p per kWh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Total = 15.500 kWh = £1,272 per annum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BC04A-00BD-416C-9C8C-461EEA57CE62}"/>
              </a:ext>
            </a:extLst>
          </p:cNvPr>
          <p:cNvSpPr txBox="1"/>
          <p:nvPr/>
        </p:nvSpPr>
        <p:spPr>
          <a:xfrm rot="20906008">
            <a:off x="1213428" y="2678864"/>
            <a:ext cx="8090248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If you do not have insulated walls and loft then this is the first thing to do because it saves so much energy and therefore carbon footprint and £cost.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130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CC448-9DEC-4747-BD5A-ECD52FF69124}"/>
              </a:ext>
            </a:extLst>
          </p:cNvPr>
          <p:cNvSpPr txBox="1"/>
          <p:nvPr/>
        </p:nvSpPr>
        <p:spPr>
          <a:xfrm>
            <a:off x="776614" y="1427967"/>
            <a:ext cx="6372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Lets look at each option in turn.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F8785-7B83-4913-A8B3-E72213218D94}"/>
              </a:ext>
            </a:extLst>
          </p:cNvPr>
          <p:cNvSpPr txBox="1"/>
          <p:nvPr/>
        </p:nvSpPr>
        <p:spPr>
          <a:xfrm>
            <a:off x="776614" y="2300566"/>
            <a:ext cx="53944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Solar Panels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Wind turbines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Air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Shallow ground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Deep borehole ground source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Combined Heat and Power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Carbon neutral electricity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5DDF6-D1AD-43E6-9B78-6A3CE2C0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96" y="2015487"/>
            <a:ext cx="1589240" cy="105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30F1D-2027-4186-B239-D7518CF5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36" y="2012742"/>
            <a:ext cx="815200" cy="1067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F5900-FCAB-4FEE-9EEA-DD1604DCD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82" y="3308717"/>
            <a:ext cx="1250711" cy="94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1C6A2F-6CA8-45A5-803E-7CA1CB9ED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716" y="5412442"/>
            <a:ext cx="1195180" cy="1154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F79DD-EB5D-4A70-9304-538236FF0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598" y="4711185"/>
            <a:ext cx="1749869" cy="1855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B3E1C-C772-4B12-BB44-0D7D2CBDA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533" y="2012742"/>
            <a:ext cx="945355" cy="10630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79985-C400-466A-9DF9-411D6CCEC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408" y="3308717"/>
            <a:ext cx="1266825" cy="140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1391E8-5A6A-41A4-8DF2-4E6F44AC9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9810" y="4432676"/>
            <a:ext cx="1332036" cy="1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AFF2-4139-45B3-8724-C48FAC24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93" y="2167429"/>
            <a:ext cx="3219710" cy="2867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3E7E5-FFAA-48D8-B12D-E48689A2A588}"/>
              </a:ext>
            </a:extLst>
          </p:cNvPr>
          <p:cNvSpPr txBox="1"/>
          <p:nvPr/>
        </p:nvSpPr>
        <p:spPr>
          <a:xfrm>
            <a:off x="886217" y="1130566"/>
            <a:ext cx="4954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Solar Panels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0114A-2193-440E-9196-9FC999A80AC6}"/>
              </a:ext>
            </a:extLst>
          </p:cNvPr>
          <p:cNvSpPr txBox="1"/>
          <p:nvPr/>
        </p:nvSpPr>
        <p:spPr>
          <a:xfrm>
            <a:off x="886217" y="1930784"/>
            <a:ext cx="5205271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You need to find out lots of facts.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Power output?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Efficiency?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Light availability?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energy much do you need?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How many solar panels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much will that cost?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How much will you save?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Payback period?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And more?</a:t>
            </a:r>
          </a:p>
        </p:txBody>
      </p:sp>
    </p:spTree>
    <p:extLst>
      <p:ext uri="{BB962C8B-B14F-4D97-AF65-F5344CB8AC3E}">
        <p14:creationId xmlns:p14="http://schemas.microsoft.com/office/powerpoint/2010/main" val="269119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A98292D-CB80-4621-9E5D-D6A3A009999E}"/>
              </a:ext>
            </a:extLst>
          </p:cNvPr>
          <p:cNvGrpSpPr/>
          <p:nvPr/>
        </p:nvGrpSpPr>
        <p:grpSpPr>
          <a:xfrm>
            <a:off x="-751097" y="1145116"/>
            <a:ext cx="10624419" cy="5461321"/>
            <a:chOff x="-718419" y="1145116"/>
            <a:chExt cx="10624419" cy="5461321"/>
          </a:xfrm>
        </p:grpSpPr>
        <p:sp>
          <p:nvSpPr>
            <p:cNvPr id="2" name="AutoShape 2" descr="blob:null/352ef220-7507-4055-b7c6-388237e3f1e4">
              <a:extLst>
                <a:ext uri="{FF2B5EF4-FFF2-40B4-BE49-F238E27FC236}">
                  <a16:creationId xmlns:a16="http://schemas.microsoft.com/office/drawing/2014/main" id="{C6192276-78AD-4A33-A75F-872EF1F2E3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718419" y="1786787"/>
              <a:ext cx="9639300" cy="481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3E9E40-B2D0-4A8C-BE0D-1276EBB53E86}"/>
                </a:ext>
              </a:extLst>
            </p:cNvPr>
            <p:cNvCxnSpPr>
              <a:cxnSpLocks/>
            </p:cNvCxnSpPr>
            <p:nvPr/>
          </p:nvCxnSpPr>
          <p:spPr>
            <a:xfrm>
              <a:off x="337159" y="5992041"/>
              <a:ext cx="943549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98414D-8965-475B-AB51-BA4FFEE0776A}"/>
                </a:ext>
              </a:extLst>
            </p:cNvPr>
            <p:cNvSpPr/>
            <p:nvPr/>
          </p:nvSpPr>
          <p:spPr>
            <a:xfrm>
              <a:off x="532780" y="5128041"/>
              <a:ext cx="576000" cy="86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351E3A-97B7-4F40-8786-6E010B5E1E39}"/>
                </a:ext>
              </a:extLst>
            </p:cNvPr>
            <p:cNvSpPr/>
            <p:nvPr/>
          </p:nvSpPr>
          <p:spPr>
            <a:xfrm>
              <a:off x="1380014" y="4674165"/>
              <a:ext cx="576000" cy="131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39071E-E80E-4713-BEF4-8780C5173476}"/>
                </a:ext>
              </a:extLst>
            </p:cNvPr>
            <p:cNvSpPr/>
            <p:nvPr/>
          </p:nvSpPr>
          <p:spPr>
            <a:xfrm>
              <a:off x="2166278" y="3404726"/>
              <a:ext cx="576000" cy="2587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99DD78-0AA1-4EAA-85A1-B22C5F816752}"/>
                </a:ext>
              </a:extLst>
            </p:cNvPr>
            <p:cNvSpPr/>
            <p:nvPr/>
          </p:nvSpPr>
          <p:spPr>
            <a:xfrm>
              <a:off x="2943481" y="2782735"/>
              <a:ext cx="576000" cy="320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DB32A-73F5-4F32-A049-897B91160242}"/>
                </a:ext>
              </a:extLst>
            </p:cNvPr>
            <p:cNvSpPr/>
            <p:nvPr/>
          </p:nvSpPr>
          <p:spPr>
            <a:xfrm>
              <a:off x="3720684" y="2507163"/>
              <a:ext cx="576000" cy="3484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3A63B9-2988-42A6-8F1E-478E28538CE5}"/>
                </a:ext>
              </a:extLst>
            </p:cNvPr>
            <p:cNvSpPr/>
            <p:nvPr/>
          </p:nvSpPr>
          <p:spPr>
            <a:xfrm>
              <a:off x="4506948" y="2032041"/>
              <a:ext cx="576000" cy="39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DF2687-866D-4225-9FB1-C307CBA8DDAC}"/>
                </a:ext>
              </a:extLst>
            </p:cNvPr>
            <p:cNvSpPr/>
            <p:nvPr/>
          </p:nvSpPr>
          <p:spPr>
            <a:xfrm>
              <a:off x="5305252" y="1905913"/>
              <a:ext cx="576000" cy="408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A54B37-F3D0-4C20-838C-FE94E518F81C}"/>
                </a:ext>
              </a:extLst>
            </p:cNvPr>
            <p:cNvSpPr/>
            <p:nvPr/>
          </p:nvSpPr>
          <p:spPr>
            <a:xfrm>
              <a:off x="6103556" y="2644041"/>
              <a:ext cx="576000" cy="33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E2AA1B-280C-4ABC-9548-59F7020979B4}"/>
                </a:ext>
              </a:extLst>
            </p:cNvPr>
            <p:cNvSpPr/>
            <p:nvPr/>
          </p:nvSpPr>
          <p:spPr>
            <a:xfrm>
              <a:off x="6847618" y="3328041"/>
              <a:ext cx="576000" cy="266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9EAECF-8463-4A1C-A7C2-F139E5DC1270}"/>
                </a:ext>
              </a:extLst>
            </p:cNvPr>
            <p:cNvSpPr/>
            <p:nvPr/>
          </p:nvSpPr>
          <p:spPr>
            <a:xfrm>
              <a:off x="7633882" y="2782735"/>
              <a:ext cx="576000" cy="320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1CFCE7-75BF-4F3C-87AD-746FEBDD1BC7}"/>
                </a:ext>
              </a:extLst>
            </p:cNvPr>
            <p:cNvSpPr/>
            <p:nvPr/>
          </p:nvSpPr>
          <p:spPr>
            <a:xfrm>
              <a:off x="8382753" y="4711743"/>
              <a:ext cx="576000" cy="1280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D7550-8882-4EFE-8A95-65B2C98FC064}"/>
                </a:ext>
              </a:extLst>
            </p:cNvPr>
            <p:cNvSpPr/>
            <p:nvPr/>
          </p:nvSpPr>
          <p:spPr>
            <a:xfrm>
              <a:off x="9196650" y="5264068"/>
              <a:ext cx="576000" cy="7279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6E59F5-CF7D-462C-BE58-0FD097B676F1}"/>
                </a:ext>
              </a:extLst>
            </p:cNvPr>
            <p:cNvSpPr txBox="1"/>
            <p:nvPr/>
          </p:nvSpPr>
          <p:spPr>
            <a:xfrm>
              <a:off x="38137" y="1145116"/>
              <a:ext cx="671979" cy="529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50"/>
                </a:spcAft>
              </a:pPr>
              <a:r>
                <a:rPr lang="en-GB" b="1" dirty="0"/>
                <a:t>kWh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700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600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500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400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300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200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100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843BFF-24CE-405A-BEF3-1A108D9C1E60}"/>
                </a:ext>
              </a:extLst>
            </p:cNvPr>
            <p:cNvSpPr txBox="1"/>
            <p:nvPr/>
          </p:nvSpPr>
          <p:spPr>
            <a:xfrm>
              <a:off x="495988" y="6220058"/>
              <a:ext cx="9410012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50" b="1" dirty="0"/>
                <a:t>Jan     Feb      Mar      Apr      May      Jun       </a:t>
              </a:r>
              <a:r>
                <a:rPr lang="en-GB" sz="1850" b="1" dirty="0" err="1"/>
                <a:t>Jly</a:t>
              </a:r>
              <a:r>
                <a:rPr lang="en-GB" sz="1850" b="1" dirty="0"/>
                <a:t>       Aug      Sep      Oct     Nov    Dec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9B60D2-F504-4441-AD2C-B889866AFBC6}"/>
              </a:ext>
            </a:extLst>
          </p:cNvPr>
          <p:cNvSpPr txBox="1"/>
          <p:nvPr/>
        </p:nvSpPr>
        <p:spPr>
          <a:xfrm>
            <a:off x="511410" y="928694"/>
            <a:ext cx="9228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Find out how to generate 5000 kWh per annum spread over the year for our base house</a:t>
            </a:r>
          </a:p>
        </p:txBody>
      </p:sp>
    </p:spTree>
    <p:extLst>
      <p:ext uri="{BB962C8B-B14F-4D97-AF65-F5344CB8AC3E}">
        <p14:creationId xmlns:p14="http://schemas.microsoft.com/office/powerpoint/2010/main" val="4115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4BFC2-AB47-49C1-B98B-4E9B6872609F}"/>
              </a:ext>
            </a:extLst>
          </p:cNvPr>
          <p:cNvSpPr txBox="1"/>
          <p:nvPr/>
        </p:nvSpPr>
        <p:spPr>
          <a:xfrm>
            <a:off x="547499" y="1741879"/>
            <a:ext cx="9096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How much maximum power does a 1M square solar panel produce? 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You need to estimate the efficiency of a solar panel to convert ambient light in kW.</a:t>
            </a:r>
            <a:endParaRPr lang="en-GB" sz="20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2060"/>
                </a:solidFill>
              </a:rPr>
              <a:t>This varies from about 12% in winter to about 75% in summer.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Also the effective number of light hours per day varying from 5 hours to 15 hours.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2060"/>
                </a:solidFill>
              </a:rPr>
              <a:t>And the angle of the roof and direction that the solar panels face (between SSE and SSW).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4458A-027C-4550-9DA8-8816A357C6AC}"/>
              </a:ext>
            </a:extLst>
          </p:cNvPr>
          <p:cNvSpPr txBox="1"/>
          <p:nvPr/>
        </p:nvSpPr>
        <p:spPr>
          <a:xfrm>
            <a:off x="340943" y="1063300"/>
            <a:ext cx="835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Solar Panel Efficiency And Available Light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48C347-4B83-43DC-B5C4-19D5E7D065A1}"/>
              </a:ext>
            </a:extLst>
          </p:cNvPr>
          <p:cNvGrpSpPr/>
          <p:nvPr/>
        </p:nvGrpSpPr>
        <p:grpSpPr>
          <a:xfrm>
            <a:off x="1379824" y="4229455"/>
            <a:ext cx="5468868" cy="2628545"/>
            <a:chOff x="781050" y="4072293"/>
            <a:chExt cx="5468868" cy="26285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34E7CE-DF35-4D5C-959F-5179938D0727}"/>
                </a:ext>
              </a:extLst>
            </p:cNvPr>
            <p:cNvGrpSpPr/>
            <p:nvPr/>
          </p:nvGrpSpPr>
          <p:grpSpPr>
            <a:xfrm>
              <a:off x="2514600" y="4943475"/>
              <a:ext cx="1900237" cy="1757363"/>
              <a:chOff x="2471738" y="4486275"/>
              <a:chExt cx="1900237" cy="1757363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D7F3221-E7BD-4610-A6E5-92FE104B11F6}"/>
                  </a:ext>
                </a:extLst>
              </p:cNvPr>
              <p:cNvSpPr/>
              <p:nvPr/>
            </p:nvSpPr>
            <p:spPr>
              <a:xfrm>
                <a:off x="2471738" y="4486275"/>
                <a:ext cx="1900237" cy="657225"/>
              </a:xfrm>
              <a:prstGeom prst="triangl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0851A7-00FD-4EFC-AA32-E2E3A6606CC2}"/>
                  </a:ext>
                </a:extLst>
              </p:cNvPr>
              <p:cNvSpPr/>
              <p:nvPr/>
            </p:nvSpPr>
            <p:spPr>
              <a:xfrm>
                <a:off x="2471738" y="5143500"/>
                <a:ext cx="1900237" cy="110013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809472-5B36-43D9-A6DC-797AB1EFF8B1}"/>
                  </a:ext>
                </a:extLst>
              </p:cNvPr>
              <p:cNvSpPr/>
              <p:nvPr/>
            </p:nvSpPr>
            <p:spPr>
              <a:xfrm>
                <a:off x="2771775" y="5800725"/>
                <a:ext cx="185738" cy="4429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CD04E4-98F8-4CBF-8581-027BD77D22A1}"/>
                  </a:ext>
                </a:extLst>
              </p:cNvPr>
              <p:cNvSpPr/>
              <p:nvPr/>
            </p:nvSpPr>
            <p:spPr>
              <a:xfrm rot="16200000">
                <a:off x="3191470" y="5672136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B031BD4-02C5-49E4-A908-596EBD665008}"/>
                  </a:ext>
                </a:extLst>
              </p:cNvPr>
              <p:cNvSpPr/>
              <p:nvPr/>
            </p:nvSpPr>
            <p:spPr>
              <a:xfrm rot="16200000">
                <a:off x="3832622" y="5672136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B4441F-7E1D-4F4D-819A-EC263B1709D5}"/>
                  </a:ext>
                </a:extLst>
              </p:cNvPr>
              <p:cNvSpPr/>
              <p:nvPr/>
            </p:nvSpPr>
            <p:spPr>
              <a:xfrm rot="16200000">
                <a:off x="2507456" y="5786434"/>
                <a:ext cx="185739" cy="185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23E5682-F4A8-465D-A02A-80FF63B6B77D}"/>
                  </a:ext>
                </a:extLst>
              </p:cNvPr>
              <p:cNvSpPr/>
              <p:nvPr/>
            </p:nvSpPr>
            <p:spPr>
              <a:xfrm rot="16200000">
                <a:off x="2678906" y="5214928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81A3C75-221D-49CC-B945-524B1219661E}"/>
                  </a:ext>
                </a:extLst>
              </p:cNvPr>
              <p:cNvSpPr/>
              <p:nvPr/>
            </p:nvSpPr>
            <p:spPr>
              <a:xfrm rot="16200000">
                <a:off x="3106339" y="5343514"/>
                <a:ext cx="185739" cy="185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849106D-BE46-4666-B11A-92CBE8111F9A}"/>
                  </a:ext>
                </a:extLst>
              </p:cNvPr>
              <p:cNvSpPr/>
              <p:nvPr/>
            </p:nvSpPr>
            <p:spPr>
              <a:xfrm rot="16200000">
                <a:off x="3405187" y="5343514"/>
                <a:ext cx="185739" cy="185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0D3587-2F64-4975-84CC-9B16861D02AF}"/>
                  </a:ext>
                </a:extLst>
              </p:cNvPr>
              <p:cNvSpPr/>
              <p:nvPr/>
            </p:nvSpPr>
            <p:spPr>
              <a:xfrm rot="16200000">
                <a:off x="3832622" y="5214928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B49297-BF42-4709-AC35-9AC443E6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50" y="5179209"/>
              <a:ext cx="814388" cy="7143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1A03DD-E759-4D98-B79B-972B26F7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2734" y="4072293"/>
              <a:ext cx="814388" cy="7143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A0E994-DDDD-4994-A10C-2EAB26BF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607" y="5023106"/>
              <a:ext cx="814388" cy="714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89307D-A4C2-4B5A-8A92-3FB5AEA948A3}"/>
                </a:ext>
              </a:extLst>
            </p:cNvPr>
            <p:cNvSpPr txBox="1"/>
            <p:nvPr/>
          </p:nvSpPr>
          <p:spPr>
            <a:xfrm>
              <a:off x="1538660" y="535173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Dawn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D3EB68-6A6A-4FC6-A19B-0E3448828961}"/>
                </a:ext>
              </a:extLst>
            </p:cNvPr>
            <p:cNvSpPr txBox="1"/>
            <p:nvPr/>
          </p:nvSpPr>
          <p:spPr>
            <a:xfrm>
              <a:off x="5500995" y="530072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Dusk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47ACE0-8379-4D66-85F1-48A9F7844DF2}"/>
                </a:ext>
              </a:extLst>
            </p:cNvPr>
            <p:cNvSpPr txBox="1"/>
            <p:nvPr/>
          </p:nvSpPr>
          <p:spPr>
            <a:xfrm>
              <a:off x="3821946" y="426588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Noon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00603AD-5BAA-4DD6-B350-E103B1435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8892" y="4931679"/>
              <a:ext cx="756049" cy="547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383EF7-AA4F-4FE4-B84D-D5C495A58A7C}"/>
              </a:ext>
            </a:extLst>
          </p:cNvPr>
          <p:cNvGrpSpPr/>
          <p:nvPr/>
        </p:nvGrpSpPr>
        <p:grpSpPr>
          <a:xfrm>
            <a:off x="6954659" y="4481920"/>
            <a:ext cx="2242764" cy="2033169"/>
            <a:chOff x="6954659" y="4481920"/>
            <a:chExt cx="2242764" cy="203316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9CE2C1-53B8-43F8-B390-57B5543A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7879" y="4481920"/>
              <a:ext cx="1285875" cy="12858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A3D002-DBF6-4816-A599-A8D31E1F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2320" y="5800714"/>
              <a:ext cx="814388" cy="7143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C62C82-F7A3-4670-A25A-F73950481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0562" y="5754307"/>
              <a:ext cx="814388" cy="714375"/>
            </a:xfrm>
            <a:prstGeom prst="rect">
              <a:avLst/>
            </a:prstGeom>
          </p:spPr>
        </p:pic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8C3753B0-F0EF-4A83-92DB-510ABAE12796}"/>
                </a:ext>
              </a:extLst>
            </p:cNvPr>
            <p:cNvSpPr/>
            <p:nvPr/>
          </p:nvSpPr>
          <p:spPr>
            <a:xfrm rot="2137018">
              <a:off x="7703594" y="5143518"/>
              <a:ext cx="269967" cy="5261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5FAAAB73-F366-4F35-A30F-CC48448EE2F2}"/>
                </a:ext>
              </a:extLst>
            </p:cNvPr>
            <p:cNvSpPr/>
            <p:nvPr/>
          </p:nvSpPr>
          <p:spPr>
            <a:xfrm rot="19429940">
              <a:off x="8135614" y="5143951"/>
              <a:ext cx="269967" cy="5261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17E4EF-15D6-4747-A701-AC1CFC5FF1E8}"/>
                </a:ext>
              </a:extLst>
            </p:cNvPr>
            <p:cNvSpPr txBox="1"/>
            <p:nvPr/>
          </p:nvSpPr>
          <p:spPr>
            <a:xfrm>
              <a:off x="8479630" y="5536739"/>
              <a:ext cx="717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/>
                <a:t>SSE</a:t>
              </a:r>
              <a:endParaRPr lang="en-GB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70CC25-FF91-4E64-85EB-3C2C15649ECE}"/>
                </a:ext>
              </a:extLst>
            </p:cNvPr>
            <p:cNvSpPr txBox="1"/>
            <p:nvPr/>
          </p:nvSpPr>
          <p:spPr>
            <a:xfrm>
              <a:off x="6954659" y="5536739"/>
              <a:ext cx="9194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/>
                <a:t>SSW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4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9CC90-E68A-4DFE-8D55-C3743846F9EF}"/>
              </a:ext>
            </a:extLst>
          </p:cNvPr>
          <p:cNvSpPr txBox="1"/>
          <p:nvPr/>
        </p:nvSpPr>
        <p:spPr>
          <a:xfrm>
            <a:off x="1071563" y="757238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Create a table like this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6256B4-0D45-4FA3-8B6E-EB48DC273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25657"/>
              </p:ext>
            </p:extLst>
          </p:nvPr>
        </p:nvGraphicFramePr>
        <p:xfrm>
          <a:off x="762746" y="1450054"/>
          <a:ext cx="8380507" cy="4775835"/>
        </p:xfrm>
        <a:graphic>
          <a:graphicData uri="http://schemas.openxmlformats.org/drawingml/2006/table">
            <a:tbl>
              <a:tblPr/>
              <a:tblGrid>
                <a:gridCol w="897911">
                  <a:extLst>
                    <a:ext uri="{9D8B030D-6E8A-4147-A177-3AD203B41FA5}">
                      <a16:colId xmlns:a16="http://schemas.microsoft.com/office/drawing/2014/main" val="2879146983"/>
                    </a:ext>
                  </a:extLst>
                </a:gridCol>
                <a:gridCol w="1384280">
                  <a:extLst>
                    <a:ext uri="{9D8B030D-6E8A-4147-A177-3AD203B41FA5}">
                      <a16:colId xmlns:a16="http://schemas.microsoft.com/office/drawing/2014/main" val="3000153610"/>
                    </a:ext>
                  </a:extLst>
                </a:gridCol>
                <a:gridCol w="1103683">
                  <a:extLst>
                    <a:ext uri="{9D8B030D-6E8A-4147-A177-3AD203B41FA5}">
                      <a16:colId xmlns:a16="http://schemas.microsoft.com/office/drawing/2014/main" val="566848944"/>
                    </a:ext>
                  </a:extLst>
                </a:gridCol>
                <a:gridCol w="1103683">
                  <a:extLst>
                    <a:ext uri="{9D8B030D-6E8A-4147-A177-3AD203B41FA5}">
                      <a16:colId xmlns:a16="http://schemas.microsoft.com/office/drawing/2014/main" val="555723602"/>
                    </a:ext>
                  </a:extLst>
                </a:gridCol>
                <a:gridCol w="1384280">
                  <a:extLst>
                    <a:ext uri="{9D8B030D-6E8A-4147-A177-3AD203B41FA5}">
                      <a16:colId xmlns:a16="http://schemas.microsoft.com/office/drawing/2014/main" val="2089222528"/>
                    </a:ext>
                  </a:extLst>
                </a:gridCol>
                <a:gridCol w="1103683">
                  <a:extLst>
                    <a:ext uri="{9D8B030D-6E8A-4147-A177-3AD203B41FA5}">
                      <a16:colId xmlns:a16="http://schemas.microsoft.com/office/drawing/2014/main" val="3220704847"/>
                    </a:ext>
                  </a:extLst>
                </a:gridCol>
                <a:gridCol w="1402987">
                  <a:extLst>
                    <a:ext uri="{9D8B030D-6E8A-4147-A177-3AD203B41FA5}">
                      <a16:colId xmlns:a16="http://schemas.microsoft.com/office/drawing/2014/main" val="3552450082"/>
                    </a:ext>
                  </a:extLst>
                </a:gridCol>
              </a:tblGrid>
              <a:tr h="9312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Effective Sunshine Hours Per 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 Per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Generation er 1M x 1M panel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Monthly Usage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Generation Per 7 Panels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965493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72343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066727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51926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32545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1757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59677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288575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80442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383411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574643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452530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388086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950352"/>
                  </a:ext>
                </a:extLst>
              </a:tr>
              <a:tr h="4214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 you need 7 panels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12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6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8F677-8692-449A-99CE-FEB4BA96DE9B}"/>
              </a:ext>
            </a:extLst>
          </p:cNvPr>
          <p:cNvSpPr txBox="1"/>
          <p:nvPr/>
        </p:nvSpPr>
        <p:spPr>
          <a:xfrm>
            <a:off x="886217" y="1130566"/>
            <a:ext cx="4954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Solar Panels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140C-815E-4EC0-A80A-54016F76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320" y="894274"/>
            <a:ext cx="1589240" cy="1057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4BFE0-366D-4936-BB98-97BE2A9489A1}"/>
              </a:ext>
            </a:extLst>
          </p:cNvPr>
          <p:cNvSpPr txBox="1"/>
          <p:nvPr/>
        </p:nvSpPr>
        <p:spPr>
          <a:xfrm>
            <a:off x="653377" y="2309968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many solar panels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a 1M square panel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electric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965DD-E055-4870-B217-1FAC2A9B21E4}"/>
              </a:ext>
            </a:extLst>
          </p:cNvPr>
          <p:cNvSpPr txBox="1"/>
          <p:nvPr/>
        </p:nvSpPr>
        <p:spPr>
          <a:xfrm>
            <a:off x="5354456" y="1757116"/>
            <a:ext cx="4600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2.5 M</a:t>
            </a:r>
            <a:r>
              <a:rPr lang="en-GB" b="1" baseline="30000" dirty="0">
                <a:solidFill>
                  <a:srgbClr val="008000"/>
                </a:solidFill>
              </a:rPr>
              <a:t>2</a:t>
            </a:r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£333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Replace the electric power  </a:t>
            </a:r>
          </a:p>
          <a:p>
            <a:r>
              <a:rPr lang="en-GB" b="1" dirty="0">
                <a:solidFill>
                  <a:srgbClr val="002060"/>
                </a:solidFill>
              </a:rPr>
              <a:t>= 2.5*4500/(365*12)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2060"/>
                </a:solidFill>
              </a:rPr>
              <a:t> 3sqM = £999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2.5*11,000/(365*12)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7sqM = £2,331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D6F98C-1594-422E-AA98-2C3B387983ED}"/>
              </a:ext>
            </a:extLst>
          </p:cNvPr>
          <p:cNvSpPr txBox="1"/>
          <p:nvPr/>
        </p:nvSpPr>
        <p:spPr>
          <a:xfrm>
            <a:off x="886217" y="5845409"/>
            <a:ext cx="81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On average there are 12 hours of daylight during the year so you pay for the electricity during the winter and recover these costs in the summer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F9FB6-8AE5-4F38-A282-233DD2AB2D33}"/>
              </a:ext>
            </a:extLst>
          </p:cNvPr>
          <p:cNvSpPr txBox="1"/>
          <p:nvPr/>
        </p:nvSpPr>
        <p:spPr>
          <a:xfrm rot="21018599">
            <a:off x="6701069" y="5848168"/>
            <a:ext cx="493525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00800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The solar panel systems include batteries to store the power for when you need it at night and at peak times.</a:t>
            </a:r>
          </a:p>
          <a:p>
            <a:pPr algn="ctr"/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5AE585-6A7B-4536-BEE8-000B534A78BC}"/>
              </a:ext>
            </a:extLst>
          </p:cNvPr>
          <p:cNvSpPr txBox="1"/>
          <p:nvPr/>
        </p:nvSpPr>
        <p:spPr>
          <a:xfrm rot="20990923">
            <a:off x="1654661" y="2841965"/>
            <a:ext cx="6596678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Total Cost = £2,331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Annual Saving = £1,272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Payback </a:t>
            </a:r>
            <a:r>
              <a:rPr lang="en-GB" sz="3200" b="1" dirty="0">
                <a:solidFill>
                  <a:srgbClr val="D61B2C"/>
                </a:solidFill>
                <a:latin typeface="+mj-lt"/>
                <a:cs typeface="Arial" panose="020B0604020202020204" pitchFamily="34" charset="0"/>
              </a:rPr>
              <a:t>≈</a:t>
            </a:r>
            <a:r>
              <a:rPr lang="en-GB" sz="3200" b="1" dirty="0">
                <a:solidFill>
                  <a:srgbClr val="D61B2C"/>
                </a:solidFill>
                <a:latin typeface="+mj-lt"/>
              </a:rPr>
              <a:t> 2 years @ 2020 Prices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FEBFBB-B28F-4AD3-8612-1E7B1F7B6BC5}"/>
              </a:ext>
            </a:extLst>
          </p:cNvPr>
          <p:cNvSpPr/>
          <p:nvPr/>
        </p:nvSpPr>
        <p:spPr>
          <a:xfrm>
            <a:off x="1042617" y="7657078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35500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1C739-522F-4A95-AF31-311E959F7D0A}"/>
              </a:ext>
            </a:extLst>
          </p:cNvPr>
          <p:cNvSpPr txBox="1"/>
          <p:nvPr/>
        </p:nvSpPr>
        <p:spPr>
          <a:xfrm>
            <a:off x="796738" y="125417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27C3B-B1B1-49E6-9CA5-2BEC8615D1FC}"/>
              </a:ext>
            </a:extLst>
          </p:cNvPr>
          <p:cNvSpPr txBox="1"/>
          <p:nvPr/>
        </p:nvSpPr>
        <p:spPr>
          <a:xfrm>
            <a:off x="886217" y="1930784"/>
            <a:ext cx="5205271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You need to find out lots of facts.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Power output?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Efficiency?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Wind strength and availability?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energy much do you need?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B050"/>
                </a:solidFill>
              </a:rPr>
              <a:t>How big a wind turbine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much will that cost?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How much will you save?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Payback period?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And more?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D851-7207-4C9B-A987-28B631B4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56" y="1838945"/>
            <a:ext cx="3005415" cy="38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3633F94-087C-4FC4-89BF-73A1971EE8BB}"/>
              </a:ext>
            </a:extLst>
          </p:cNvPr>
          <p:cNvGrpSpPr/>
          <p:nvPr/>
        </p:nvGrpSpPr>
        <p:grpSpPr>
          <a:xfrm>
            <a:off x="674014" y="3252131"/>
            <a:ext cx="8405138" cy="2759730"/>
            <a:chOff x="476305" y="2140023"/>
            <a:chExt cx="8405138" cy="27597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26DD94-5F96-4701-AC27-9D6B36CB3C84}"/>
                </a:ext>
              </a:extLst>
            </p:cNvPr>
            <p:cNvSpPr/>
            <p:nvPr/>
          </p:nvSpPr>
          <p:spPr>
            <a:xfrm>
              <a:off x="1311053" y="3278688"/>
              <a:ext cx="360000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6DE4B7-18E0-4E82-BEB3-48D894369692}"/>
                </a:ext>
              </a:extLst>
            </p:cNvPr>
            <p:cNvSpPr/>
            <p:nvPr/>
          </p:nvSpPr>
          <p:spPr>
            <a:xfrm>
              <a:off x="1942987" y="3397488"/>
              <a:ext cx="360000" cy="132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468D55-1260-40FA-8892-E0CA5EC16F51}"/>
                </a:ext>
              </a:extLst>
            </p:cNvPr>
            <p:cNvSpPr/>
            <p:nvPr/>
          </p:nvSpPr>
          <p:spPr>
            <a:xfrm>
              <a:off x="2574921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C33374-6FCB-4DD8-9EA7-C16533221764}"/>
                </a:ext>
              </a:extLst>
            </p:cNvPr>
            <p:cNvSpPr/>
            <p:nvPr/>
          </p:nvSpPr>
          <p:spPr>
            <a:xfrm>
              <a:off x="3206855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B8FAEF-4442-4AE9-83E8-4C6F23B6103C}"/>
                </a:ext>
              </a:extLst>
            </p:cNvPr>
            <p:cNvSpPr/>
            <p:nvPr/>
          </p:nvSpPr>
          <p:spPr>
            <a:xfrm>
              <a:off x="3838789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C296C4-1A3D-42D1-8D2D-43D9EA38B919}"/>
                </a:ext>
              </a:extLst>
            </p:cNvPr>
            <p:cNvSpPr/>
            <p:nvPr/>
          </p:nvSpPr>
          <p:spPr>
            <a:xfrm>
              <a:off x="4470723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1F19F9-46CD-416B-BD93-9C6AC46A704A}"/>
                </a:ext>
              </a:extLst>
            </p:cNvPr>
            <p:cNvSpPr/>
            <p:nvPr/>
          </p:nvSpPr>
          <p:spPr>
            <a:xfrm>
              <a:off x="5102657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818575-E656-4414-A7EF-08E5FB637188}"/>
                </a:ext>
              </a:extLst>
            </p:cNvPr>
            <p:cNvSpPr/>
            <p:nvPr/>
          </p:nvSpPr>
          <p:spPr>
            <a:xfrm>
              <a:off x="5734591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136BFF-DF15-4072-A0C6-D88A309EC50E}"/>
                </a:ext>
              </a:extLst>
            </p:cNvPr>
            <p:cNvSpPr/>
            <p:nvPr/>
          </p:nvSpPr>
          <p:spPr>
            <a:xfrm>
              <a:off x="6366525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D7E265-EAD9-44AB-A9B3-347C08742D5D}"/>
                </a:ext>
              </a:extLst>
            </p:cNvPr>
            <p:cNvSpPr/>
            <p:nvPr/>
          </p:nvSpPr>
          <p:spPr>
            <a:xfrm>
              <a:off x="6998459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1ECEB9-416D-4DA5-AB49-BF5254DBAB63}"/>
                </a:ext>
              </a:extLst>
            </p:cNvPr>
            <p:cNvSpPr/>
            <p:nvPr/>
          </p:nvSpPr>
          <p:spPr>
            <a:xfrm>
              <a:off x="7630393" y="3397488"/>
              <a:ext cx="360000" cy="132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1917FE-7712-460A-9D95-9D485D7B0868}"/>
                </a:ext>
              </a:extLst>
            </p:cNvPr>
            <p:cNvSpPr/>
            <p:nvPr/>
          </p:nvSpPr>
          <p:spPr>
            <a:xfrm>
              <a:off x="8262323" y="3278688"/>
              <a:ext cx="360000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8E07F9-8C49-4715-8924-2263B4EA8E96}"/>
                </a:ext>
              </a:extLst>
            </p:cNvPr>
            <p:cNvSpPr txBox="1"/>
            <p:nvPr/>
          </p:nvSpPr>
          <p:spPr>
            <a:xfrm>
              <a:off x="1256918" y="2179752"/>
              <a:ext cx="7600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12   11   10   10   10   10   10   10   10   10   10   10   10   11   12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164DBF-6DAA-4400-82F5-830D240753B1}"/>
                </a:ext>
              </a:extLst>
            </p:cNvPr>
            <p:cNvSpPr txBox="1"/>
            <p:nvPr/>
          </p:nvSpPr>
          <p:spPr>
            <a:xfrm>
              <a:off x="476305" y="2140023"/>
              <a:ext cx="611065" cy="2759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2200"/>
                </a:spcBef>
              </a:pPr>
              <a:r>
                <a:rPr lang="en-GB" sz="2000" b="1" dirty="0"/>
                <a:t>M/s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15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10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5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1216F1-5209-4F0E-BB32-23DE77FA6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555" y="4702611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AC9D15A-E1DF-44D2-A09E-34366E869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692" y="4702611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D1B03A-59A7-455E-BAFA-B57865B81ADE}"/>
                </a:ext>
              </a:extLst>
            </p:cNvPr>
            <p:cNvCxnSpPr/>
            <p:nvPr/>
          </p:nvCxnSpPr>
          <p:spPr>
            <a:xfrm flipV="1">
              <a:off x="1088692" y="3511849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525A0D-C04A-469D-BAB8-D51DB1BFD12A}"/>
                </a:ext>
              </a:extLst>
            </p:cNvPr>
            <p:cNvCxnSpPr/>
            <p:nvPr/>
          </p:nvCxnSpPr>
          <p:spPr>
            <a:xfrm flipV="1">
              <a:off x="1112675" y="2864946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5344EC-F547-4B32-BB78-9192F9891A62}"/>
                </a:ext>
              </a:extLst>
            </p:cNvPr>
            <p:cNvCxnSpPr/>
            <p:nvPr/>
          </p:nvCxnSpPr>
          <p:spPr>
            <a:xfrm flipV="1">
              <a:off x="1068463" y="4047669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5225922-564D-4697-B91A-10146257ADC0}"/>
              </a:ext>
            </a:extLst>
          </p:cNvPr>
          <p:cNvSpPr txBox="1"/>
          <p:nvPr/>
        </p:nvSpPr>
        <p:spPr>
          <a:xfrm>
            <a:off x="655010" y="129124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D1422-AE90-4238-8BD6-51CFD35352AF}"/>
              </a:ext>
            </a:extLst>
          </p:cNvPr>
          <p:cNvSpPr txBox="1"/>
          <p:nvPr/>
        </p:nvSpPr>
        <p:spPr>
          <a:xfrm>
            <a:off x="760627" y="2372536"/>
            <a:ext cx="687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Average monthly wind speed for UK Midlands</a:t>
            </a:r>
          </a:p>
        </p:txBody>
      </p:sp>
    </p:spTree>
    <p:extLst>
      <p:ext uri="{BB962C8B-B14F-4D97-AF65-F5344CB8AC3E}">
        <p14:creationId xmlns:p14="http://schemas.microsoft.com/office/powerpoint/2010/main" val="42371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50498" y="155679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896244" y="2352793"/>
            <a:ext cx="61135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see how they can reduce the carbon footprint of their home.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alt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Then to scale this up for their school.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506364" y="2942945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15906"/>
              </p:ext>
            </p:extLst>
          </p:nvPr>
        </p:nvGraphicFramePr>
        <p:xfrm>
          <a:off x="2684748" y="3915055"/>
          <a:ext cx="4320480" cy="1250157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Eyestrain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All to take a break from looking at the screen for at least 10 minutes in every hour. All to look away from the screen for at least 10 seconds every five minutes.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4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846493" y="3275112"/>
            <a:ext cx="4544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F19A9-8EDB-4BF4-97C1-052745E38EE3}"/>
              </a:ext>
            </a:extLst>
          </p:cNvPr>
          <p:cNvSpPr txBox="1"/>
          <p:nvPr/>
        </p:nvSpPr>
        <p:spPr>
          <a:xfrm>
            <a:off x="494462" y="121710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0F0E6-AA7F-441F-B569-87C71FA337A2}"/>
              </a:ext>
            </a:extLst>
          </p:cNvPr>
          <p:cNvSpPr txBox="1"/>
          <p:nvPr/>
        </p:nvSpPr>
        <p:spPr>
          <a:xfrm>
            <a:off x="494462" y="1900729"/>
            <a:ext cx="8352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Numbers of Turbine Blades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Betz Law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2 blades give about 75% efficiency and weigh less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3 blades give about 80% efficiency but weigh more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3 Blades 1M diameter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  </a:t>
            </a:r>
            <a:r>
              <a:rPr lang="en-GB" sz="2400" b="1" dirty="0">
                <a:solidFill>
                  <a:srgbClr val="008000"/>
                </a:solidFill>
              </a:rPr>
              <a:t>   -   The relationship is not linear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Wind speed 10 M/s gives output of about 450W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     -   </a:t>
            </a:r>
            <a:r>
              <a:rPr lang="en-GB" sz="2400" b="1" dirty="0">
                <a:solidFill>
                  <a:srgbClr val="008000"/>
                </a:solidFill>
              </a:rPr>
              <a:t>Wind speed 11 M/s gives output of about 596W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     -   Wind speed 12 M/s gives output of about 774W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61691C-B1B9-487C-B39E-EA3248817280}"/>
              </a:ext>
            </a:extLst>
          </p:cNvPr>
          <p:cNvSpPr txBox="1"/>
          <p:nvPr/>
        </p:nvSpPr>
        <p:spPr>
          <a:xfrm>
            <a:off x="655010" y="129124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</p:spTree>
    <p:extLst>
      <p:ext uri="{BB962C8B-B14F-4D97-AF65-F5344CB8AC3E}">
        <p14:creationId xmlns:p14="http://schemas.microsoft.com/office/powerpoint/2010/main" val="349237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0CE8B4C-CB7E-480D-9F75-87E4C7D8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97" y="103543"/>
            <a:ext cx="1847134" cy="2077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5614B-0059-435B-9977-D346C3C43F5C}"/>
              </a:ext>
            </a:extLst>
          </p:cNvPr>
          <p:cNvSpPr txBox="1"/>
          <p:nvPr/>
        </p:nvSpPr>
        <p:spPr>
          <a:xfrm>
            <a:off x="796738" y="125417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82B3B-2C7E-4620-8EFF-2577B407518B}"/>
              </a:ext>
            </a:extLst>
          </p:cNvPr>
          <p:cNvSpPr txBox="1"/>
          <p:nvPr/>
        </p:nvSpPr>
        <p:spPr>
          <a:xfrm>
            <a:off x="699508" y="2723098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wind turbine is needed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a 3 Kw turbine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electric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69550-C1CC-4D1B-9A06-39280E8C37FE}"/>
              </a:ext>
            </a:extLst>
          </p:cNvPr>
          <p:cNvSpPr txBox="1"/>
          <p:nvPr/>
        </p:nvSpPr>
        <p:spPr>
          <a:xfrm>
            <a:off x="5001615" y="2169101"/>
            <a:ext cx="46001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You need one to make 3Kw because it the wind is only sufficient for 33% of the year. (33% = 8 hour per day)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£350 for 1Kw average output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Replace the electric power  </a:t>
            </a:r>
          </a:p>
          <a:p>
            <a:r>
              <a:rPr lang="en-GB" b="1" dirty="0">
                <a:solidFill>
                  <a:srgbClr val="002060"/>
                </a:solidFill>
              </a:rPr>
              <a:t>= 3*4,500/(365*8)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2060"/>
                </a:solidFill>
              </a:rPr>
              <a:t> 5 Kw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2060"/>
                </a:solidFill>
              </a:rPr>
              <a:t> £1,750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3*11,000/(365*8)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11Kw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£3,850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75E1F-D800-42EB-83B1-62A4AC2887F3}"/>
              </a:ext>
            </a:extLst>
          </p:cNvPr>
          <p:cNvSpPr txBox="1"/>
          <p:nvPr/>
        </p:nvSpPr>
        <p:spPr>
          <a:xfrm rot="20990923">
            <a:off x="1532555" y="2247553"/>
            <a:ext cx="6938118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Total Cost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sz="3200" b="1" dirty="0">
                <a:solidFill>
                  <a:srgbClr val="D61B2C"/>
                </a:solidFill>
                <a:latin typeface="+mj-lt"/>
              </a:rPr>
              <a:t> £5,600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Annual Saving = £1,272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Payback </a:t>
            </a:r>
            <a:r>
              <a:rPr lang="en-GB" sz="3200" b="1" dirty="0">
                <a:solidFill>
                  <a:srgbClr val="D61B2C"/>
                </a:solidFill>
                <a:latin typeface="+mj-lt"/>
                <a:cs typeface="Arial" panose="020B0604020202020204" pitchFamily="34" charset="0"/>
              </a:rPr>
              <a:t>≈</a:t>
            </a:r>
            <a:r>
              <a:rPr lang="en-GB" sz="3200" b="1" dirty="0">
                <a:solidFill>
                  <a:srgbClr val="D61B2C"/>
                </a:solidFill>
                <a:latin typeface="+mj-lt"/>
              </a:rPr>
              <a:t> 4.4 years @ 2020 Prices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D98A40-F372-4AAE-93E6-07ADB3D91E2A}"/>
              </a:ext>
            </a:extLst>
          </p:cNvPr>
          <p:cNvSpPr/>
          <p:nvPr/>
        </p:nvSpPr>
        <p:spPr>
          <a:xfrm>
            <a:off x="2545175" y="3463794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41947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DE87B-075C-4CE5-86D6-426130DE6045}"/>
              </a:ext>
            </a:extLst>
          </p:cNvPr>
          <p:cNvSpPr txBox="1"/>
          <p:nvPr/>
        </p:nvSpPr>
        <p:spPr>
          <a:xfrm>
            <a:off x="526094" y="1390389"/>
            <a:ext cx="255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Heat Pumps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8C14A-416D-400D-9138-E4277A015530}"/>
              </a:ext>
            </a:extLst>
          </p:cNvPr>
          <p:cNvSpPr txBox="1"/>
          <p:nvPr/>
        </p:nvSpPr>
        <p:spPr>
          <a:xfrm>
            <a:off x="573914" y="2386450"/>
            <a:ext cx="5135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Heat pumps are used for generating heat for hot water and central heating.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They are really refrigerators in reverse.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 refrigerator uses electrical energy to cool the inside and dump the heat outside the refrigerator.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D7DE90-F1FF-4F11-8F42-3BEB1389CF45}"/>
              </a:ext>
            </a:extLst>
          </p:cNvPr>
          <p:cNvGrpSpPr/>
          <p:nvPr/>
        </p:nvGrpSpPr>
        <p:grpSpPr>
          <a:xfrm>
            <a:off x="5787025" y="2467627"/>
            <a:ext cx="3806020" cy="3623301"/>
            <a:chOff x="6125031" y="2463678"/>
            <a:chExt cx="3806020" cy="36233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EB8761-45ED-4FCD-87F5-6A1ED4DA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031" y="2463678"/>
              <a:ext cx="3031495" cy="36233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F0DF6E-D0D5-4C73-B29B-F28F82707E27}"/>
                </a:ext>
              </a:extLst>
            </p:cNvPr>
            <p:cNvSpPr txBox="1"/>
            <p:nvPr/>
          </p:nvSpPr>
          <p:spPr>
            <a:xfrm>
              <a:off x="6463431" y="3982940"/>
              <a:ext cx="1352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Inside The Refrigerator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30B2D7-23CE-4E4A-97D8-037BBCF5FDCE}"/>
                </a:ext>
              </a:extLst>
            </p:cNvPr>
            <p:cNvSpPr txBox="1"/>
            <p:nvPr/>
          </p:nvSpPr>
          <p:spPr>
            <a:xfrm>
              <a:off x="8578241" y="3982940"/>
              <a:ext cx="1352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Outside The Refrigerator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DAAF1-55D4-462A-A7D3-48C83A86FF80}"/>
              </a:ext>
            </a:extLst>
          </p:cNvPr>
          <p:cNvGrpSpPr/>
          <p:nvPr/>
        </p:nvGrpSpPr>
        <p:grpSpPr>
          <a:xfrm>
            <a:off x="573914" y="1975164"/>
            <a:ext cx="9221896" cy="4196938"/>
            <a:chOff x="573914" y="1975164"/>
            <a:chExt cx="9221896" cy="41969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956708-3637-44A5-B217-0DD6E1AED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585" y="1975164"/>
              <a:ext cx="4086225" cy="41969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AEAD60-DC7D-4F5D-87CD-643B158AAA5F}"/>
                </a:ext>
              </a:extLst>
            </p:cNvPr>
            <p:cNvSpPr txBox="1"/>
            <p:nvPr/>
          </p:nvSpPr>
          <p:spPr>
            <a:xfrm>
              <a:off x="573914" y="4663996"/>
              <a:ext cx="495404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Heat pumps for houses, etc., do the reverse.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8000"/>
                  </a:solidFill>
                </a:rPr>
                <a:t>They cool their surrounds and pump the heat into the hot water cylinder,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8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14D2D-4192-4742-A4AC-591BE40981C9}"/>
              </a:ext>
            </a:extLst>
          </p:cNvPr>
          <p:cNvSpPr txBox="1"/>
          <p:nvPr/>
        </p:nvSpPr>
        <p:spPr>
          <a:xfrm>
            <a:off x="560539" y="1418665"/>
            <a:ext cx="4954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Air source heat pumps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BD30-F566-45DE-BCB5-2426B2B642E5}"/>
              </a:ext>
            </a:extLst>
          </p:cNvPr>
          <p:cNvSpPr txBox="1"/>
          <p:nvPr/>
        </p:nvSpPr>
        <p:spPr>
          <a:xfrm>
            <a:off x="352817" y="2535208"/>
            <a:ext cx="4600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heat pump is needed to provide 1 Kw of heating?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1 Kw heat pump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gas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Electric power?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4DE75-A6DE-4E1B-8F7F-6E0CA54A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36" y="2705491"/>
            <a:ext cx="4086225" cy="3676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290A87-742A-4132-A8A7-79A7432E7B76}"/>
              </a:ext>
            </a:extLst>
          </p:cNvPr>
          <p:cNvSpPr txBox="1"/>
          <p:nvPr/>
        </p:nvSpPr>
        <p:spPr>
          <a:xfrm>
            <a:off x="4953000" y="1977664"/>
            <a:ext cx="476719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You need to cover maximum demand during the day when the heating is on during the winter, so you need at least 3Kw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£350 for 1Kw output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3*11,000/(365*8)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12Kw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£7,000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You would only replace the gas.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However the pump needs 0.25 Kw to pump 1Kw so the electricity cost increases by 11000*13.6p/4 = £374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6F068-54DF-4A0C-B010-CE6D6E308A5C}"/>
              </a:ext>
            </a:extLst>
          </p:cNvPr>
          <p:cNvSpPr/>
          <p:nvPr/>
        </p:nvSpPr>
        <p:spPr>
          <a:xfrm rot="21372428">
            <a:off x="-4933493" y="2577750"/>
            <a:ext cx="9177026" cy="45536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Costs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Capital cost = £7000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Gas cost = Nil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Electricity Cost =  Original cost plus driving the heat pump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= £720 + £374 = £1094 pa</a:t>
            </a:r>
          </a:p>
          <a:p>
            <a:pPr algn="ctr"/>
            <a:endParaRPr lang="en-GB" sz="2400" b="1" i="1" dirty="0">
              <a:solidFill>
                <a:srgbClr val="00800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Savings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Saving =  £1380 - £1094 = £286 pa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Payback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Payback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24 years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3855F9-4CC2-4F89-BCA6-8B3908E948B0}"/>
              </a:ext>
            </a:extLst>
          </p:cNvPr>
          <p:cNvSpPr/>
          <p:nvPr/>
        </p:nvSpPr>
        <p:spPr>
          <a:xfrm>
            <a:off x="-7920780" y="1196154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20368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14D2D-4192-4742-A4AC-591BE40981C9}"/>
              </a:ext>
            </a:extLst>
          </p:cNvPr>
          <p:cNvSpPr txBox="1"/>
          <p:nvPr/>
        </p:nvSpPr>
        <p:spPr>
          <a:xfrm>
            <a:off x="560538" y="1418665"/>
            <a:ext cx="7529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Shallow ground source heat pumps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BD30-F566-45DE-BCB5-2426B2B642E5}"/>
              </a:ext>
            </a:extLst>
          </p:cNvPr>
          <p:cNvSpPr txBox="1"/>
          <p:nvPr/>
        </p:nvSpPr>
        <p:spPr>
          <a:xfrm>
            <a:off x="352817" y="2535208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heat pump is needed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1 Kw heat pump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gas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Electric power?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256CE-4AE3-4ED0-8739-8E0C4674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96" y="2403288"/>
            <a:ext cx="4600183" cy="3271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68478-8ACF-4190-ADD8-1A6DADD9979F}"/>
              </a:ext>
            </a:extLst>
          </p:cNvPr>
          <p:cNvSpPr txBox="1"/>
          <p:nvPr/>
        </p:nvSpPr>
        <p:spPr>
          <a:xfrm>
            <a:off x="4834089" y="2153465"/>
            <a:ext cx="5067995" cy="4370427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b="1" dirty="0">
              <a:solidFill>
                <a:srgbClr val="D61B2C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D61B2C"/>
                </a:solidFill>
              </a:rPr>
              <a:t>These calculations are similar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to Air Source Heat Pumps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but there is one big drawback.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D61B2C"/>
                </a:solidFill>
              </a:rPr>
              <a:t>If your house is 100sqM area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then you need 500sqM for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the pipes under the ground.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D61B2C"/>
                </a:solidFill>
              </a:rPr>
              <a:t>That is 22M x 22M which is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probably more than 5 times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the size of your garden!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b="1" dirty="0">
              <a:solidFill>
                <a:srgbClr val="D61B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70ADED-4DC2-4C69-BCD4-6213F5E7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54" y="1768246"/>
            <a:ext cx="3497262" cy="4683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14D2D-4192-4742-A4AC-591BE40981C9}"/>
              </a:ext>
            </a:extLst>
          </p:cNvPr>
          <p:cNvSpPr txBox="1"/>
          <p:nvPr/>
        </p:nvSpPr>
        <p:spPr>
          <a:xfrm>
            <a:off x="352817" y="1040785"/>
            <a:ext cx="811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Borehole ground source heat pumps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BD30-F566-45DE-BCB5-2426B2B642E5}"/>
              </a:ext>
            </a:extLst>
          </p:cNvPr>
          <p:cNvSpPr txBox="1"/>
          <p:nvPr/>
        </p:nvSpPr>
        <p:spPr>
          <a:xfrm>
            <a:off x="352817" y="2325790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heat pump is needed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1 Kw heat pump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gas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Electric power?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90A87-742A-4132-A8A7-79A7432E7B76}"/>
              </a:ext>
            </a:extLst>
          </p:cNvPr>
          <p:cNvSpPr txBox="1"/>
          <p:nvPr/>
        </p:nvSpPr>
        <p:spPr>
          <a:xfrm>
            <a:off x="4953000" y="1768246"/>
            <a:ext cx="476719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You need one to make 3Kw because it t wind is only sufficient for 33% of the year. (33% = 8 hour per day)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£350 for 1Kw output</a:t>
            </a:r>
          </a:p>
          <a:p>
            <a:r>
              <a:rPr lang="en-GB" b="1" dirty="0">
                <a:solidFill>
                  <a:srgbClr val="002060"/>
                </a:solidFill>
              </a:rPr>
              <a:t>But the borehole costs about £10,000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2.5*11,000/(365*8)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19Kw </a:t>
            </a: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£7,000 + £10,000 = £17,000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You would only replace the gas however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the pump needs 0.25 Kw to pump 1Kw so the electricity cost increases by 11000*13.6p/4 = £374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6F068-54DF-4A0C-B010-CE6D6E308A5C}"/>
              </a:ext>
            </a:extLst>
          </p:cNvPr>
          <p:cNvSpPr/>
          <p:nvPr/>
        </p:nvSpPr>
        <p:spPr>
          <a:xfrm rot="21372428">
            <a:off x="326364" y="1476067"/>
            <a:ext cx="9177026" cy="45536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Costs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Capital cost = £17000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Gas cost = Nil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Electricity Cost =  Original cost plus driving the heat pump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= £720 + £374 = £1094 pa</a:t>
            </a:r>
          </a:p>
          <a:p>
            <a:pPr algn="ctr"/>
            <a:endParaRPr lang="en-GB" sz="2400" b="1" i="1" dirty="0">
              <a:solidFill>
                <a:srgbClr val="00800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Savings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Saving =  £1380 - £1094 = £286 pa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Payback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Payback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60 years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4FB473-D741-4163-BE45-B6F7EC0822AC}"/>
              </a:ext>
            </a:extLst>
          </p:cNvPr>
          <p:cNvSpPr/>
          <p:nvPr/>
        </p:nvSpPr>
        <p:spPr>
          <a:xfrm>
            <a:off x="1799998" y="3753482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31237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3B415-84B3-43BC-A67F-7C6A1ADDB97C}"/>
              </a:ext>
            </a:extLst>
          </p:cNvPr>
          <p:cNvSpPr txBox="1"/>
          <p:nvPr/>
        </p:nvSpPr>
        <p:spPr>
          <a:xfrm>
            <a:off x="609600" y="1330037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Combined heat and power (CHP)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21CC-A8D5-418B-AF73-30EDF0AD7CD7}"/>
              </a:ext>
            </a:extLst>
          </p:cNvPr>
          <p:cNvSpPr txBox="1"/>
          <p:nvPr/>
        </p:nvSpPr>
        <p:spPr>
          <a:xfrm>
            <a:off x="609600" y="2272145"/>
            <a:ext cx="8455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8000"/>
                </a:solidFill>
              </a:rPr>
              <a:t>This is where you use one type of power to create the other.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2060"/>
                </a:solidFill>
              </a:rPr>
              <a:t>e.g. Solar power to create the heat for your hot water and central heating.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8000"/>
                </a:solidFill>
              </a:rPr>
              <a:t>e.g. Heat Pumps to create steam to power an electricity generator.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2060"/>
                </a:solidFill>
              </a:rPr>
              <a:t>e.g. Mechanical power (car engine) to create heat and electricity.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2B58C1-A6C9-4362-A7DB-5347CAD0122A}"/>
              </a:ext>
            </a:extLst>
          </p:cNvPr>
          <p:cNvSpPr/>
          <p:nvPr/>
        </p:nvSpPr>
        <p:spPr>
          <a:xfrm>
            <a:off x="3255819" y="2622467"/>
            <a:ext cx="5541817" cy="32696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D61B2C"/>
                </a:solidFill>
              </a:rPr>
              <a:t>Don’t discount the mechanical power method until you have researched this fully</a:t>
            </a:r>
          </a:p>
        </p:txBody>
      </p:sp>
    </p:spTree>
    <p:extLst>
      <p:ext uri="{BB962C8B-B14F-4D97-AF65-F5344CB8AC3E}">
        <p14:creationId xmlns:p14="http://schemas.microsoft.com/office/powerpoint/2010/main" val="1800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9B5C2-4892-4586-B694-DB575684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51" y="3961568"/>
            <a:ext cx="4762500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79D23-61B2-46CA-BB6A-6D9E5D5F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1" y="1291672"/>
            <a:ext cx="4762500" cy="240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1BB7E-11B2-4045-B929-D86F26CF6360}"/>
              </a:ext>
            </a:extLst>
          </p:cNvPr>
          <p:cNvSpPr txBox="1"/>
          <p:nvPr/>
        </p:nvSpPr>
        <p:spPr>
          <a:xfrm>
            <a:off x="484908" y="1454728"/>
            <a:ext cx="3338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CHP schematic using heat energy to create electric power.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F326A-A90B-4846-A6B7-5FFF82043382}"/>
              </a:ext>
            </a:extLst>
          </p:cNvPr>
          <p:cNvSpPr txBox="1"/>
          <p:nvPr/>
        </p:nvSpPr>
        <p:spPr>
          <a:xfrm>
            <a:off x="484908" y="3919270"/>
            <a:ext cx="3338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CHP schematic using mechanical energy to create electric power and heat.  </a:t>
            </a:r>
          </a:p>
        </p:txBody>
      </p:sp>
    </p:spTree>
    <p:extLst>
      <p:ext uri="{BB962C8B-B14F-4D97-AF65-F5344CB8AC3E}">
        <p14:creationId xmlns:p14="http://schemas.microsoft.com/office/powerpoint/2010/main" val="88426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20B4B-B7D5-4778-8F8F-E7A2D6BD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05526"/>
            <a:ext cx="4762500" cy="2409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B493F-AA0C-4688-8A52-3C75AA06E445}"/>
              </a:ext>
            </a:extLst>
          </p:cNvPr>
          <p:cNvSpPr txBox="1"/>
          <p:nvPr/>
        </p:nvSpPr>
        <p:spPr>
          <a:xfrm>
            <a:off x="484908" y="1177637"/>
            <a:ext cx="4468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heat energy to create electric power.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2046D-F6A0-45AB-81D0-C3E930221F55}"/>
              </a:ext>
            </a:extLst>
          </p:cNvPr>
          <p:cNvSpPr txBox="1"/>
          <p:nvPr/>
        </p:nvSpPr>
        <p:spPr>
          <a:xfrm>
            <a:off x="387926" y="2259633"/>
            <a:ext cx="9119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8000"/>
                </a:solidFill>
              </a:rPr>
              <a:t>You will need</a:t>
            </a:r>
          </a:p>
          <a:p>
            <a:endParaRPr lang="en-GB" sz="2000" b="1" dirty="0">
              <a:solidFill>
                <a:srgbClr val="00800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A boiler to produce steam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– how much does this cost?</a:t>
            </a:r>
          </a:p>
          <a:p>
            <a:endParaRPr lang="en-GB" sz="2000" b="1" dirty="0">
              <a:solidFill>
                <a:srgbClr val="008000"/>
              </a:solidFill>
            </a:endParaRPr>
          </a:p>
          <a:p>
            <a:r>
              <a:rPr lang="en-GB" sz="2000" b="1" dirty="0">
                <a:solidFill>
                  <a:srgbClr val="008000"/>
                </a:solidFill>
              </a:rPr>
              <a:t>A steam engine or steam turbine to produce the power to drive a generator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8000"/>
                </a:solidFill>
              </a:rPr>
              <a:t>How much does this cost?</a:t>
            </a:r>
          </a:p>
          <a:p>
            <a:endParaRPr lang="en-GB" sz="2000" b="1" dirty="0">
              <a:solidFill>
                <a:srgbClr val="00800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A generator to produce the electric power for your house/school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2060"/>
                </a:solidFill>
              </a:rPr>
              <a:t>How many kW do you need for peak demand?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2060"/>
                </a:solidFill>
              </a:rPr>
              <a:t>How much does this cost?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0CB87-0811-4AD6-81B6-9C4D43FBE996}"/>
              </a:ext>
            </a:extLst>
          </p:cNvPr>
          <p:cNvSpPr txBox="1"/>
          <p:nvPr/>
        </p:nvSpPr>
        <p:spPr>
          <a:xfrm rot="20966995">
            <a:off x="1284726" y="1845065"/>
            <a:ext cx="7544795" cy="35394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Problem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Heat Pumps cannot produce both hot water for your house and high pressure steam.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F1BFE-2DE5-4BC1-9707-39763ECE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576">
            <a:off x="402828" y="4233960"/>
            <a:ext cx="2891680" cy="2103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44D98-61FD-46DD-9B4B-89E8203B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357">
            <a:off x="6696538" y="4233959"/>
            <a:ext cx="2962774" cy="210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8E7DBE-9B56-4F5D-B47E-566999E7FE6C}"/>
              </a:ext>
            </a:extLst>
          </p:cNvPr>
          <p:cNvSpPr txBox="1"/>
          <p:nvPr/>
        </p:nvSpPr>
        <p:spPr>
          <a:xfrm>
            <a:off x="485271" y="1027134"/>
            <a:ext cx="893545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</a:rPr>
              <a:t>How big are your electricity and gas bills?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How can you reduce them to save carbon footprint?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Solar Panels?   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Wind Turbine?    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Heat Pumps (Air Source Heating? Ground Source Heating)?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Combined Heat and Power?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Carbon Free Electricity?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Home and/or School</a:t>
            </a:r>
          </a:p>
          <a:p>
            <a:pPr algn="ctr">
              <a:spcBef>
                <a:spcPts val="1200"/>
              </a:spcBef>
            </a:pP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7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51947-6C32-43D4-9D8E-A7C9A2D7786F}"/>
              </a:ext>
            </a:extLst>
          </p:cNvPr>
          <p:cNvSpPr txBox="1"/>
          <p:nvPr/>
        </p:nvSpPr>
        <p:spPr>
          <a:xfrm>
            <a:off x="484908" y="1265319"/>
            <a:ext cx="4468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solar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BEB0A-1CCF-477B-8845-B65E4B2869F6}"/>
              </a:ext>
            </a:extLst>
          </p:cNvPr>
          <p:cNvSpPr txBox="1"/>
          <p:nvPr/>
        </p:nvSpPr>
        <p:spPr>
          <a:xfrm rot="21443219">
            <a:off x="713508" y="2677612"/>
            <a:ext cx="7742651" cy="2062103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008000"/>
              </a:solidFill>
            </a:endParaRP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You already have the electrical power so you do not need this type of CHP.</a:t>
            </a: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1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617054" y="2517731"/>
            <a:ext cx="4931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You immediately though of a petrol or diesel engine which are very bad for the environment.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2060"/>
                </a:solidFill>
              </a:rPr>
              <a:t>Is there another fuel source to power the engine?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E8FB-4D18-4FC0-96CC-3977DC9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54" y="2219426"/>
            <a:ext cx="3134692" cy="3324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0E7F0-C463-4343-982D-087A9012F267}"/>
              </a:ext>
            </a:extLst>
          </p:cNvPr>
          <p:cNvSpPr txBox="1"/>
          <p:nvPr/>
        </p:nvSpPr>
        <p:spPr>
          <a:xfrm>
            <a:off x="3339195" y="5025148"/>
            <a:ext cx="343715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Hydrogen?</a:t>
            </a:r>
          </a:p>
        </p:txBody>
      </p:sp>
    </p:spTree>
    <p:extLst>
      <p:ext uri="{BB962C8B-B14F-4D97-AF65-F5344CB8AC3E}">
        <p14:creationId xmlns:p14="http://schemas.microsoft.com/office/powerpoint/2010/main" val="30565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484907" y="2542783"/>
            <a:ext cx="5439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much is the CHP.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For the base house you need to generate 15.500 kWh annually and have a method of providing for peak demand which is typically 3 times the average.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8000"/>
                </a:solidFill>
              </a:rPr>
              <a:t>How much is the hydrogen and the storage tank?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E8FB-4D18-4FC0-96CC-3977DC9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54" y="2219426"/>
            <a:ext cx="3134692" cy="33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484907" y="2542783"/>
            <a:ext cx="5439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much is the CHP.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For the base house you need to generate 15.500 kWh annually and have a method of providing for peak demand which is typically 3 times the average.</a:t>
            </a:r>
          </a:p>
          <a:p>
            <a:endParaRPr lang="en-GB" sz="2400" b="1" dirty="0"/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76CCD-A9DB-406D-BC94-8B9D7C02F49E}"/>
              </a:ext>
            </a:extLst>
          </p:cNvPr>
          <p:cNvSpPr txBox="1"/>
          <p:nvPr/>
        </p:nvSpPr>
        <p:spPr>
          <a:xfrm>
            <a:off x="6106497" y="1942619"/>
            <a:ext cx="34055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the base house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CHP costs about £1000 per kW and you need about 7kW to cover maximum demand.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Also the cost of a 2000 litre storage tank is about £2000</a:t>
            </a:r>
          </a:p>
        </p:txBody>
      </p:sp>
    </p:spTree>
    <p:extLst>
      <p:ext uri="{BB962C8B-B14F-4D97-AF65-F5344CB8AC3E}">
        <p14:creationId xmlns:p14="http://schemas.microsoft.com/office/powerpoint/2010/main" val="2127176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481616" y="3075057"/>
            <a:ext cx="472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much does the hydrogen cost per annum?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76CCD-A9DB-406D-BC94-8B9D7C02F49E}"/>
              </a:ext>
            </a:extLst>
          </p:cNvPr>
          <p:cNvSpPr txBox="1"/>
          <p:nvPr/>
        </p:nvSpPr>
        <p:spPr>
          <a:xfrm>
            <a:off x="5317358" y="2219426"/>
            <a:ext cx="41037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the base house</a:t>
            </a:r>
          </a:p>
          <a:p>
            <a:endParaRPr lang="en-GB" sz="2400" b="1" dirty="0"/>
          </a:p>
          <a:p>
            <a:r>
              <a:rPr lang="en-GB" sz="2400" b="1" dirty="0"/>
              <a:t>Liquid hydrogen provides about 3.3kWh of energy per litre.</a:t>
            </a:r>
          </a:p>
          <a:p>
            <a:endParaRPr lang="en-GB" sz="2400" b="1" dirty="0"/>
          </a:p>
          <a:p>
            <a:r>
              <a:rPr lang="en-GB" sz="2400" b="1" dirty="0"/>
              <a:t>Hydrogen will cost about 15,500 x 90p per litre divided by 3.3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GB" sz="2400" b="1" dirty="0"/>
              <a:t>£5,200 per annum.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In total about £9,000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F166C-E3EC-4AE0-90FB-60FE46929E2C}"/>
              </a:ext>
            </a:extLst>
          </p:cNvPr>
          <p:cNvSpPr/>
          <p:nvPr/>
        </p:nvSpPr>
        <p:spPr>
          <a:xfrm rot="21051416">
            <a:off x="1541940" y="2388495"/>
            <a:ext cx="4972832" cy="2730674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£5.200 is more than almost all the other options for the fuel alone and the capital cost is about £9,000</a:t>
            </a:r>
          </a:p>
        </p:txBody>
      </p:sp>
    </p:spTree>
    <p:extLst>
      <p:ext uri="{BB962C8B-B14F-4D97-AF65-F5344CB8AC3E}">
        <p14:creationId xmlns:p14="http://schemas.microsoft.com/office/powerpoint/2010/main" val="26945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567-DB43-4A87-B00B-2429B7E4896C}"/>
              </a:ext>
            </a:extLst>
          </p:cNvPr>
          <p:cNvSpPr txBox="1"/>
          <p:nvPr/>
        </p:nvSpPr>
        <p:spPr>
          <a:xfrm>
            <a:off x="698325" y="1230775"/>
            <a:ext cx="5364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D61B2C"/>
                </a:solidFill>
              </a:rPr>
              <a:t>Carbon neutral electricity</a:t>
            </a:r>
            <a:endParaRPr lang="en-GB" sz="3200" dirty="0">
              <a:solidFill>
                <a:srgbClr val="D61B2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81EE0-F6DE-4B5B-914D-A742BB19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79" y="1938605"/>
            <a:ext cx="1195180" cy="1154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2E8C4-19CB-44B7-B03F-13E214A82237}"/>
              </a:ext>
            </a:extLst>
          </p:cNvPr>
          <p:cNvSpPr txBox="1"/>
          <p:nvPr/>
        </p:nvSpPr>
        <p:spPr>
          <a:xfrm>
            <a:off x="698325" y="3352218"/>
            <a:ext cx="78983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</a:rPr>
              <a:t>No Money Is Saved</a:t>
            </a:r>
          </a:p>
          <a:p>
            <a:pPr algn="ctr"/>
            <a:endParaRPr lang="en-GB" sz="3200" b="1" dirty="0">
              <a:solidFill>
                <a:srgbClr val="00800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In fact if you convert the gas to electric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the cost increases because the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price of electricity is 4 times that of gas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810D82-FE20-4D5E-9F3C-AD91C71255C6}"/>
              </a:ext>
            </a:extLst>
          </p:cNvPr>
          <p:cNvSpPr/>
          <p:nvPr/>
        </p:nvSpPr>
        <p:spPr>
          <a:xfrm>
            <a:off x="2133349" y="3932865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4856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331AF-C4CB-4436-8999-8AF44F8C36DA}"/>
              </a:ext>
            </a:extLst>
          </p:cNvPr>
          <p:cNvSpPr txBox="1"/>
          <p:nvPr/>
        </p:nvSpPr>
        <p:spPr>
          <a:xfrm>
            <a:off x="882754" y="1091858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are your answers?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352C0-64C3-4E1D-91E1-0B629A0B8D68}"/>
              </a:ext>
            </a:extLst>
          </p:cNvPr>
          <p:cNvSpPr txBox="1"/>
          <p:nvPr/>
        </p:nvSpPr>
        <p:spPr>
          <a:xfrm>
            <a:off x="882754" y="1959429"/>
            <a:ext cx="4576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Which supply system is best?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electricity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gas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oil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everything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AE67C-7165-47E9-B9C7-57C941A2C77A}"/>
              </a:ext>
            </a:extLst>
          </p:cNvPr>
          <p:cNvSpPr txBox="1"/>
          <p:nvPr/>
        </p:nvSpPr>
        <p:spPr>
          <a:xfrm>
            <a:off x="882754" y="4152175"/>
            <a:ext cx="76642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are you going to do to save carbon footprint?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electricity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gas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oil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everything</a:t>
            </a:r>
          </a:p>
        </p:txBody>
      </p:sp>
    </p:spTree>
    <p:extLst>
      <p:ext uri="{BB962C8B-B14F-4D97-AF65-F5344CB8AC3E}">
        <p14:creationId xmlns:p14="http://schemas.microsoft.com/office/powerpoint/2010/main" val="37551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331AF-C4CB-4436-8999-8AF44F8C36DA}"/>
              </a:ext>
            </a:extLst>
          </p:cNvPr>
          <p:cNvSpPr txBox="1"/>
          <p:nvPr/>
        </p:nvSpPr>
        <p:spPr>
          <a:xfrm>
            <a:off x="882754" y="1091858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have you learnt?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352C0-64C3-4E1D-91E1-0B629A0B8D68}"/>
              </a:ext>
            </a:extLst>
          </p:cNvPr>
          <p:cNvSpPr txBox="1"/>
          <p:nvPr/>
        </p:nvSpPr>
        <p:spPr>
          <a:xfrm>
            <a:off x="882754" y="1959429"/>
            <a:ext cx="57298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research the methods of providing energy.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work like scientists and engineers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work in teams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And much more !!!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A0B440-09FE-4ED4-8E2A-16FAA18B8D52}"/>
              </a:ext>
            </a:extLst>
          </p:cNvPr>
          <p:cNvGrpSpPr/>
          <p:nvPr/>
        </p:nvGrpSpPr>
        <p:grpSpPr>
          <a:xfrm>
            <a:off x="882754" y="3875618"/>
            <a:ext cx="7350089" cy="2483161"/>
            <a:chOff x="882754" y="3875618"/>
            <a:chExt cx="7350089" cy="24831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B2FEAF-E3E6-4A0C-AAAB-72508A332DA7}"/>
                </a:ext>
              </a:extLst>
            </p:cNvPr>
            <p:cNvSpPr txBox="1"/>
            <p:nvPr/>
          </p:nvSpPr>
          <p:spPr>
            <a:xfrm>
              <a:off x="882754" y="4573675"/>
              <a:ext cx="735008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Convince your family to reduce carbon footprint?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Convince your school to reduce carbon footprint?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Help to convince governments to reduce carbon footprint?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And much more !!!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19671B-010A-4252-9D36-30C7FDEBD184}"/>
                </a:ext>
              </a:extLst>
            </p:cNvPr>
            <p:cNvSpPr txBox="1"/>
            <p:nvPr/>
          </p:nvSpPr>
          <p:spPr>
            <a:xfrm>
              <a:off x="882754" y="3875618"/>
              <a:ext cx="62824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What are you going to do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1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66DF7-9DF1-4055-A02C-7535B22CA37C}"/>
              </a:ext>
            </a:extLst>
          </p:cNvPr>
          <p:cNvSpPr/>
          <p:nvPr/>
        </p:nvSpPr>
        <p:spPr>
          <a:xfrm>
            <a:off x="2660519" y="2136338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3918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Well Done !!!</a:t>
            </a:r>
          </a:p>
          <a:p>
            <a:pPr algn="ctr"/>
            <a:r>
              <a:rPr lang="en-US" sz="5400" b="1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5400" b="1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19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3235A-D13D-40B5-9503-C8877CA32AB9}"/>
              </a:ext>
            </a:extLst>
          </p:cNvPr>
          <p:cNvSpPr/>
          <p:nvPr/>
        </p:nvSpPr>
        <p:spPr>
          <a:xfrm>
            <a:off x="-241160" y="0"/>
            <a:ext cx="10530672" cy="7084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4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6F1A4-4216-4A87-BB31-2E5EC14C7244}"/>
              </a:ext>
            </a:extLst>
          </p:cNvPr>
          <p:cNvSpPr txBox="1"/>
          <p:nvPr/>
        </p:nvSpPr>
        <p:spPr>
          <a:xfrm>
            <a:off x="1415442" y="826717"/>
            <a:ext cx="7277621" cy="5447645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Warning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The detailed answers are based on estimates having researched some items using the internet.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The pupils must not take these as being correct !!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They should do their own research.</a:t>
            </a:r>
          </a:p>
        </p:txBody>
      </p:sp>
    </p:spTree>
    <p:extLst>
      <p:ext uri="{BB962C8B-B14F-4D97-AF65-F5344CB8AC3E}">
        <p14:creationId xmlns:p14="http://schemas.microsoft.com/office/powerpoint/2010/main" val="152049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280E8-46D8-4ABD-85A5-4DB5495D59A2}"/>
              </a:ext>
            </a:extLst>
          </p:cNvPr>
          <p:cNvSpPr txBox="1"/>
          <p:nvPr/>
        </p:nvSpPr>
        <p:spPr>
          <a:xfrm>
            <a:off x="419100" y="1320800"/>
            <a:ext cx="935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is energy measured and how much does it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5A6A-50A1-4022-A627-4A13D47AAD02}"/>
              </a:ext>
            </a:extLst>
          </p:cNvPr>
          <p:cNvSpPr txBox="1"/>
          <p:nvPr/>
        </p:nvSpPr>
        <p:spPr>
          <a:xfrm>
            <a:off x="419100" y="2026148"/>
            <a:ext cx="828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Electricity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Electric power is measured in Watts, usually in Kilowatts – 1Kw = 1000w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Electric energy is measured in Kilowatt-Hours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 = 1 kilowatt for 1 hour = 1kWh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you have a 1Kw iron and used it to iron clothes for 2 hours you would use 2kWh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What are today’s prices for your electricity?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(e.g. 16 pence per kWh)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B9408-9AAF-4543-8CDE-F5D7F7A9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7649">
            <a:off x="7888288" y="3325168"/>
            <a:ext cx="1622425" cy="9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280E8-46D8-4ABD-85A5-4DB5495D59A2}"/>
              </a:ext>
            </a:extLst>
          </p:cNvPr>
          <p:cNvSpPr txBox="1"/>
          <p:nvPr/>
        </p:nvSpPr>
        <p:spPr>
          <a:xfrm>
            <a:off x="419100" y="1220592"/>
            <a:ext cx="935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is energy measured and how much does it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5A6A-50A1-4022-A627-4A13D47AAD02}"/>
              </a:ext>
            </a:extLst>
          </p:cNvPr>
          <p:cNvSpPr txBox="1"/>
          <p:nvPr/>
        </p:nvSpPr>
        <p:spPr>
          <a:xfrm>
            <a:off x="351770" y="1856546"/>
            <a:ext cx="9486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Gas</a:t>
            </a:r>
            <a:endParaRPr lang="en-GB" sz="2400" b="1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Gas energy on your gas bill is measured in Kilowatt-Hours 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= 1 kilowatt for 1 hour = 1kWh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The old method used BTUs = British Thermal Units</a:t>
            </a:r>
            <a:br>
              <a:rPr lang="en-GB" sz="2000" b="1" dirty="0">
                <a:solidFill>
                  <a:srgbClr val="008000"/>
                </a:solidFill>
              </a:rPr>
            </a:br>
            <a:r>
              <a:rPr lang="en-GB" sz="2000" b="1" dirty="0">
                <a:solidFill>
                  <a:srgbClr val="008000"/>
                </a:solidFill>
              </a:rPr>
              <a:t>A BTU is the energy used to heat 1pound of water 1DegFarenheight </a:t>
            </a:r>
            <a:br>
              <a:rPr lang="en-GB" sz="2000" b="1" dirty="0">
                <a:solidFill>
                  <a:srgbClr val="008000"/>
                </a:solidFill>
              </a:rPr>
            </a:br>
            <a:r>
              <a:rPr lang="en-GB" sz="2000" b="1" dirty="0">
                <a:solidFill>
                  <a:srgbClr val="008000"/>
                </a:solidFill>
              </a:rPr>
              <a:t>= 00293 kWh or </a:t>
            </a:r>
            <a:r>
              <a:rPr lang="en-GB" sz="2000" b="1" dirty="0" err="1">
                <a:solidFill>
                  <a:srgbClr val="008000"/>
                </a:solidFill>
              </a:rPr>
              <a:t>IkWh</a:t>
            </a:r>
            <a:r>
              <a:rPr lang="en-GB" sz="2000" b="1" dirty="0">
                <a:solidFill>
                  <a:srgbClr val="008000"/>
                </a:solidFill>
              </a:rPr>
              <a:t> = 3,412 BTUs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There is also a relationship with Joules where I Joule is the energy used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to pass a current of 1Amp through 1 Ohm for 1 Second.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so it is very small.  About 2.78 x 10</a:t>
            </a:r>
            <a:r>
              <a:rPr lang="en-GB" sz="2000" b="1" baseline="30000" dirty="0">
                <a:solidFill>
                  <a:srgbClr val="002060"/>
                </a:solidFill>
              </a:rPr>
              <a:t>-7</a:t>
            </a:r>
            <a:r>
              <a:rPr lang="en-GB" sz="2000" b="1" dirty="0">
                <a:solidFill>
                  <a:srgbClr val="002060"/>
                </a:solidFill>
              </a:rPr>
              <a:t> kWh (2.78 divided by 10 million)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What are today’s prices for your gas? (e.g. 6 pence per kWh)</a:t>
            </a:r>
          </a:p>
        </p:txBody>
      </p:sp>
    </p:spTree>
    <p:extLst>
      <p:ext uri="{BB962C8B-B14F-4D97-AF65-F5344CB8AC3E}">
        <p14:creationId xmlns:p14="http://schemas.microsoft.com/office/powerpoint/2010/main" val="381077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280E8-46D8-4ABD-85A5-4DB5495D59A2}"/>
              </a:ext>
            </a:extLst>
          </p:cNvPr>
          <p:cNvSpPr txBox="1"/>
          <p:nvPr/>
        </p:nvSpPr>
        <p:spPr>
          <a:xfrm>
            <a:off x="419100" y="1220592"/>
            <a:ext cx="935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is energy measured and how much does it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5A6A-50A1-4022-A627-4A13D47AAD02}"/>
              </a:ext>
            </a:extLst>
          </p:cNvPr>
          <p:cNvSpPr txBox="1"/>
          <p:nvPr/>
        </p:nvSpPr>
        <p:spPr>
          <a:xfrm>
            <a:off x="351770" y="1894124"/>
            <a:ext cx="9486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Heating oil</a:t>
            </a:r>
            <a:endParaRPr lang="en-GB" sz="2400" b="1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Oil is paid for in litres. 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I litre of heating oil provides about 11 kWh of heating.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What are today’s prices for your heating oil? (e.g. 55 pence per litre).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So it costs about 5p per kWh (2020 prices).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Slightly cheaper than gas.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FAF4A8-29A9-4B8D-8368-A6EE8693539A}"/>
              </a:ext>
            </a:extLst>
          </p:cNvPr>
          <p:cNvGrpSpPr/>
          <p:nvPr/>
        </p:nvGrpSpPr>
        <p:grpSpPr>
          <a:xfrm>
            <a:off x="4278249" y="4593261"/>
            <a:ext cx="4953000" cy="1661071"/>
            <a:chOff x="4278249" y="4593261"/>
            <a:chExt cx="4953000" cy="16610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A4F63-F2C8-420E-904A-12E316630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66000" contrast="93000"/>
            </a:blip>
            <a:stretch>
              <a:fillRect/>
            </a:stretch>
          </p:blipFill>
          <p:spPr>
            <a:xfrm>
              <a:off x="4516061" y="4593261"/>
              <a:ext cx="4477376" cy="16610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DC3FAB-831E-415D-99FB-D949AAAF1CF7}"/>
                </a:ext>
              </a:extLst>
            </p:cNvPr>
            <p:cNvSpPr txBox="1"/>
            <p:nvPr/>
          </p:nvSpPr>
          <p:spPr>
            <a:xfrm>
              <a:off x="4278249" y="5306319"/>
              <a:ext cx="4953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FF0000"/>
                  </a:solidFill>
                </a:rPr>
                <a:t>But subject to world prices which</a:t>
              </a:r>
              <a:br>
                <a:rPr lang="en-GB" sz="1800" b="1" dirty="0">
                  <a:solidFill>
                    <a:srgbClr val="FF0000"/>
                  </a:solidFill>
                </a:rPr>
              </a:br>
              <a:r>
                <a:rPr lang="en-GB" sz="1800" b="1" dirty="0">
                  <a:solidFill>
                    <a:srgbClr val="FF0000"/>
                  </a:solidFill>
                </a:rPr>
                <a:t>fluctuate a great deal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69F80C-A04A-43A9-9A90-9876B552290A}"/>
                </a:ext>
              </a:extLst>
            </p:cNvPr>
            <p:cNvSpPr/>
            <p:nvPr/>
          </p:nvSpPr>
          <p:spPr>
            <a:xfrm>
              <a:off x="4278249" y="6123709"/>
              <a:ext cx="4145315" cy="13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76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5D8B1E-51AF-41D2-A931-80FF0E251A2F}"/>
              </a:ext>
            </a:extLst>
          </p:cNvPr>
          <p:cNvSpPr txBox="1"/>
          <p:nvPr/>
        </p:nvSpPr>
        <p:spPr>
          <a:xfrm>
            <a:off x="366217" y="1365337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Which systems are available?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9F9CB-263C-45EB-B02D-B0F11CE32FDF}"/>
              </a:ext>
            </a:extLst>
          </p:cNvPr>
          <p:cNvSpPr txBox="1"/>
          <p:nvPr/>
        </p:nvSpPr>
        <p:spPr>
          <a:xfrm>
            <a:off x="814192" y="2246335"/>
            <a:ext cx="53944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Solar Panels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Wind turbines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Air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Shallow ground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Deep borehole ground source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Combined Heat and Power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Carbon neutral electricity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40B59-491C-48F4-A129-B4C8FFBB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474" y="1961256"/>
            <a:ext cx="1589240" cy="1057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E247B-1926-4B67-88A9-C8554F7F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628" y="1566618"/>
            <a:ext cx="1195180" cy="1565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A7505-7C0F-4161-89AE-59C032E6E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60" y="3254486"/>
            <a:ext cx="1250711" cy="94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17A6E-7B71-4227-8238-C44D62BB4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294" y="5358211"/>
            <a:ext cx="1195180" cy="1154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B1D953-B53D-4544-9D17-526A4BC4C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524" y="4733726"/>
            <a:ext cx="1564300" cy="1659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48C67-2A00-488C-8B31-62B25CF1F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810" y="4432676"/>
            <a:ext cx="1332036" cy="1783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7DAE0-1CB9-4E53-8649-1DFAC1E7A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958" y="3254486"/>
            <a:ext cx="12668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CEBEE4-DC79-4577-BE93-DD9E58400E03}"/>
              </a:ext>
            </a:extLst>
          </p:cNvPr>
          <p:cNvSpPr txBox="1"/>
          <p:nvPr/>
        </p:nvSpPr>
        <p:spPr>
          <a:xfrm>
            <a:off x="527659" y="1106624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get all the facts.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2600A-6727-4AF4-99E3-0EFF6A94152F}"/>
              </a:ext>
            </a:extLst>
          </p:cNvPr>
          <p:cNvSpPr txBox="1"/>
          <p:nvPr/>
        </p:nvSpPr>
        <p:spPr>
          <a:xfrm>
            <a:off x="527659" y="1776463"/>
            <a:ext cx="8850682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How much electricity and gas or oil do you use each year – in kWh (Kilowatt-hours).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How much is 1 kWh for each type of system?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solar panels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 of wind turbine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air source heat pump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shallow ground source heat pump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deep borehole ground source het pump for 1 kWh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-   Size of combined heat and power system for 1 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BFC94-C62A-4DA0-A145-8CAB56212432}"/>
              </a:ext>
            </a:extLst>
          </p:cNvPr>
          <p:cNvSpPr txBox="1"/>
          <p:nvPr/>
        </p:nvSpPr>
        <p:spPr>
          <a:xfrm rot="21129066">
            <a:off x="1355132" y="2127632"/>
            <a:ext cx="6585190" cy="286232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3200" b="1" dirty="0">
              <a:solidFill>
                <a:srgbClr val="008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</a:rPr>
              <a:t>How much carbon footprint does each method use to make and install the product.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2881</Words>
  <Application>Microsoft Office PowerPoint</Application>
  <PresentationFormat>A4 Paper (210x297 mm)</PresentationFormat>
  <Paragraphs>513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116</cp:revision>
  <dcterms:created xsi:type="dcterms:W3CDTF">2021-12-01T11:06:27Z</dcterms:created>
  <dcterms:modified xsi:type="dcterms:W3CDTF">2023-06-29T09:10:24Z</dcterms:modified>
</cp:coreProperties>
</file>