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2"/>
  </p:handoutMasterIdLst>
  <p:sldIdLst>
    <p:sldId id="357" r:id="rId2"/>
    <p:sldId id="358" r:id="rId3"/>
    <p:sldId id="359" r:id="rId4"/>
    <p:sldId id="370" r:id="rId5"/>
    <p:sldId id="371" r:id="rId6"/>
    <p:sldId id="372" r:id="rId7"/>
    <p:sldId id="379" r:id="rId8"/>
    <p:sldId id="334" r:id="rId9"/>
    <p:sldId id="355" r:id="rId10"/>
    <p:sldId id="356" r:id="rId11"/>
    <p:sldId id="341" r:id="rId12"/>
    <p:sldId id="333" r:id="rId13"/>
    <p:sldId id="391" r:id="rId14"/>
    <p:sldId id="373" r:id="rId15"/>
    <p:sldId id="381" r:id="rId16"/>
    <p:sldId id="390" r:id="rId17"/>
    <p:sldId id="389" r:id="rId18"/>
    <p:sldId id="374" r:id="rId19"/>
    <p:sldId id="380" r:id="rId20"/>
    <p:sldId id="382" r:id="rId21"/>
    <p:sldId id="383" r:id="rId22"/>
    <p:sldId id="385" r:id="rId23"/>
    <p:sldId id="384" r:id="rId24"/>
    <p:sldId id="375" r:id="rId25"/>
    <p:sldId id="376" r:id="rId26"/>
    <p:sldId id="378" r:id="rId27"/>
    <p:sldId id="268" r:id="rId28"/>
    <p:sldId id="386" r:id="rId29"/>
    <p:sldId id="387" r:id="rId30"/>
    <p:sldId id="388" r:id="rId31"/>
  </p:sldIdLst>
  <p:sldSz cx="12192000" cy="6858000"/>
  <p:notesSz cx="6889750" cy="9671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3FwgPd7vgzV0k3vmdmsqrg==" hashData="7hcWqxeYIwBxGWgjTSap2pVDuJY="/>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6937"/>
    <a:srgbClr val="EF7238"/>
    <a:srgbClr val="FF9B67"/>
    <a:srgbClr val="F89668"/>
    <a:srgbClr val="545359"/>
    <a:srgbClr val="969696"/>
    <a:srgbClr val="7F8375"/>
    <a:srgbClr val="8AFD6B"/>
    <a:srgbClr val="008000"/>
    <a:srgbClr val="86DC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87" autoAdjust="0"/>
    <p:restoredTop sz="94660"/>
  </p:normalViewPr>
  <p:slideViewPr>
    <p:cSldViewPr snapToGrid="0">
      <p:cViewPr varScale="1">
        <p:scale>
          <a:sx n="72" d="100"/>
          <a:sy n="72" d="100"/>
        </p:scale>
        <p:origin x="702" y="54"/>
      </p:cViewPr>
      <p:guideLst>
        <p:guide orient="horz" pos="2160"/>
        <p:guide pos="3840"/>
      </p:guideLst>
    </p:cSldViewPr>
  </p:slideViewPr>
  <p:notesTextViewPr>
    <p:cViewPr>
      <p:scale>
        <a:sx n="1" d="1"/>
        <a:sy n="1" d="1"/>
      </p:scale>
      <p:origin x="0" y="0"/>
    </p:cViewPr>
  </p:notesTextViewPr>
  <p:notesViewPr>
    <p:cSldViewPr snapToGrid="0">
      <p:cViewPr varScale="1">
        <p:scale>
          <a:sx n="57" d="100"/>
          <a:sy n="57" d="100"/>
        </p:scale>
        <p:origin x="2808"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FE0019-FA5F-4647-98D2-27E357E89AB8}"/>
              </a:ext>
            </a:extLst>
          </p:cNvPr>
          <p:cNvSpPr>
            <a:spLocks noGrp="1"/>
          </p:cNvSpPr>
          <p:nvPr>
            <p:ph type="hdr" sz="quarter"/>
          </p:nvPr>
        </p:nvSpPr>
        <p:spPr>
          <a:xfrm>
            <a:off x="0" y="0"/>
            <a:ext cx="2985558" cy="485232"/>
          </a:xfrm>
          <a:prstGeom prst="rect">
            <a:avLst/>
          </a:prstGeom>
        </p:spPr>
        <p:txBody>
          <a:bodyPr vert="horz" lIns="94631" tIns="47316" rIns="94631" bIns="47316" rtlCol="0"/>
          <a:lstStyle>
            <a:lvl1pPr algn="l">
              <a:defRPr sz="1200"/>
            </a:lvl1pPr>
          </a:lstStyle>
          <a:p>
            <a:endParaRPr lang="en-GB"/>
          </a:p>
        </p:txBody>
      </p:sp>
      <p:sp>
        <p:nvSpPr>
          <p:cNvPr id="3" name="Date Placeholder 2">
            <a:extLst>
              <a:ext uri="{FF2B5EF4-FFF2-40B4-BE49-F238E27FC236}">
                <a16:creationId xmlns:a16="http://schemas.microsoft.com/office/drawing/2014/main" id="{17295340-D7A9-454A-AC10-AB7D4BE200DB}"/>
              </a:ext>
            </a:extLst>
          </p:cNvPr>
          <p:cNvSpPr>
            <a:spLocks noGrp="1"/>
          </p:cNvSpPr>
          <p:nvPr>
            <p:ph type="dt" sz="quarter" idx="1"/>
          </p:nvPr>
        </p:nvSpPr>
        <p:spPr>
          <a:xfrm>
            <a:off x="3902597" y="0"/>
            <a:ext cx="2985558" cy="485232"/>
          </a:xfrm>
          <a:prstGeom prst="rect">
            <a:avLst/>
          </a:prstGeom>
        </p:spPr>
        <p:txBody>
          <a:bodyPr vert="horz" lIns="94631" tIns="47316" rIns="94631" bIns="47316" rtlCol="0"/>
          <a:lstStyle>
            <a:lvl1pPr algn="r">
              <a:defRPr sz="1200"/>
            </a:lvl1pPr>
          </a:lstStyle>
          <a:p>
            <a:fld id="{4D8C47A3-EB92-4A83-AFF6-DDCB92D50110}" type="datetimeFigureOut">
              <a:rPr lang="en-GB" smtClean="0"/>
              <a:t>29/06/2023</a:t>
            </a:fld>
            <a:endParaRPr lang="en-GB"/>
          </a:p>
        </p:txBody>
      </p:sp>
      <p:sp>
        <p:nvSpPr>
          <p:cNvPr id="4" name="Footer Placeholder 3">
            <a:extLst>
              <a:ext uri="{FF2B5EF4-FFF2-40B4-BE49-F238E27FC236}">
                <a16:creationId xmlns:a16="http://schemas.microsoft.com/office/drawing/2014/main" id="{8448D79F-3141-445A-919E-84E3C80935E0}"/>
              </a:ext>
            </a:extLst>
          </p:cNvPr>
          <p:cNvSpPr>
            <a:spLocks noGrp="1"/>
          </p:cNvSpPr>
          <p:nvPr>
            <p:ph type="ftr" sz="quarter" idx="2"/>
          </p:nvPr>
        </p:nvSpPr>
        <p:spPr>
          <a:xfrm>
            <a:off x="0" y="9185820"/>
            <a:ext cx="2985558" cy="485231"/>
          </a:xfrm>
          <a:prstGeom prst="rect">
            <a:avLst/>
          </a:prstGeom>
        </p:spPr>
        <p:txBody>
          <a:bodyPr vert="horz" lIns="94631" tIns="47316" rIns="94631" bIns="47316"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E1C981D-0BA4-4AF4-9029-E313128F1F5A}"/>
              </a:ext>
            </a:extLst>
          </p:cNvPr>
          <p:cNvSpPr>
            <a:spLocks noGrp="1"/>
          </p:cNvSpPr>
          <p:nvPr>
            <p:ph type="sldNum" sz="quarter" idx="3"/>
          </p:nvPr>
        </p:nvSpPr>
        <p:spPr>
          <a:xfrm>
            <a:off x="3902597" y="9185820"/>
            <a:ext cx="2985558" cy="485231"/>
          </a:xfrm>
          <a:prstGeom prst="rect">
            <a:avLst/>
          </a:prstGeom>
        </p:spPr>
        <p:txBody>
          <a:bodyPr vert="horz" lIns="94631" tIns="47316" rIns="94631" bIns="47316" rtlCol="0" anchor="b"/>
          <a:lstStyle>
            <a:lvl1pPr algn="r">
              <a:defRPr sz="1200"/>
            </a:lvl1pPr>
          </a:lstStyle>
          <a:p>
            <a:fld id="{2C373AA5-1209-48BE-A049-E9581CEDD7A9}" type="slidenum">
              <a:rPr lang="en-GB" smtClean="0"/>
              <a:t>‹#›</a:t>
            </a:fld>
            <a:endParaRPr lang="en-GB"/>
          </a:p>
        </p:txBody>
      </p:sp>
    </p:spTree>
    <p:extLst>
      <p:ext uri="{BB962C8B-B14F-4D97-AF65-F5344CB8AC3E}">
        <p14:creationId xmlns:p14="http://schemas.microsoft.com/office/powerpoint/2010/main" val="386484845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B2012-E1EB-4E11-B5E2-4DAEA01D941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496AD8B-2DF7-4706-AFC3-986E14DCCDA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7AD2055-57B5-48A3-BAD1-F4425FA985EE}"/>
              </a:ext>
            </a:extLst>
          </p:cNvPr>
          <p:cNvSpPr>
            <a:spLocks noGrp="1"/>
          </p:cNvSpPr>
          <p:nvPr>
            <p:ph type="dt" sz="half" idx="10"/>
          </p:nvPr>
        </p:nvSpPr>
        <p:spPr>
          <a:xfrm>
            <a:off x="838200" y="6356350"/>
            <a:ext cx="2743200" cy="365125"/>
          </a:xfrm>
          <a:prstGeom prst="rect">
            <a:avLst/>
          </a:prstGeom>
        </p:spPr>
        <p:txBody>
          <a:bodyPr/>
          <a:lstStyle/>
          <a:p>
            <a:fld id="{491C6B3F-2653-43CE-912F-DEC601EDE464}" type="datetimeFigureOut">
              <a:rPr lang="en-GB" smtClean="0"/>
              <a:t>29/06/2023</a:t>
            </a:fld>
            <a:endParaRPr lang="en-GB"/>
          </a:p>
        </p:txBody>
      </p:sp>
      <p:sp>
        <p:nvSpPr>
          <p:cNvPr id="5" name="Footer Placeholder 4">
            <a:extLst>
              <a:ext uri="{FF2B5EF4-FFF2-40B4-BE49-F238E27FC236}">
                <a16:creationId xmlns:a16="http://schemas.microsoft.com/office/drawing/2014/main" id="{0D527FE7-B4C0-4CCD-8765-0FA3382E652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B420F48A-7CF5-4B1C-ADD5-26098A908A7D}"/>
              </a:ext>
            </a:extLst>
          </p:cNvPr>
          <p:cNvSpPr>
            <a:spLocks noGrp="1"/>
          </p:cNvSpPr>
          <p:nvPr>
            <p:ph type="sldNum" sz="quarter" idx="12"/>
          </p:nvPr>
        </p:nvSpPr>
        <p:spPr>
          <a:xfrm>
            <a:off x="8610600" y="6356350"/>
            <a:ext cx="2743200" cy="365125"/>
          </a:xfrm>
          <a:prstGeom prst="rect">
            <a:avLst/>
          </a:prstGeom>
        </p:spPr>
        <p:txBody>
          <a:bodyPr/>
          <a:lstStyle/>
          <a:p>
            <a:fld id="{EE21B5D1-F8EA-4CA4-9F69-83AA7A0B2D1D}" type="slidenum">
              <a:rPr lang="en-GB" smtClean="0"/>
              <a:t>‹#›</a:t>
            </a:fld>
            <a:endParaRPr lang="en-GB"/>
          </a:p>
        </p:txBody>
      </p:sp>
    </p:spTree>
    <p:extLst>
      <p:ext uri="{BB962C8B-B14F-4D97-AF65-F5344CB8AC3E}">
        <p14:creationId xmlns:p14="http://schemas.microsoft.com/office/powerpoint/2010/main" val="1978382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3DA1C-1AB8-4DB3-93FB-19E9AD300B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C73AB09-70CE-4032-9C69-E35BD16DC2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72BFE6-7504-46CE-A5BF-206BD6CAF971}"/>
              </a:ext>
            </a:extLst>
          </p:cNvPr>
          <p:cNvSpPr>
            <a:spLocks noGrp="1"/>
          </p:cNvSpPr>
          <p:nvPr>
            <p:ph type="dt" sz="half" idx="10"/>
          </p:nvPr>
        </p:nvSpPr>
        <p:spPr>
          <a:xfrm>
            <a:off x="838200" y="6356350"/>
            <a:ext cx="2743200" cy="365125"/>
          </a:xfrm>
          <a:prstGeom prst="rect">
            <a:avLst/>
          </a:prstGeom>
        </p:spPr>
        <p:txBody>
          <a:bodyPr/>
          <a:lstStyle/>
          <a:p>
            <a:fld id="{491C6B3F-2653-43CE-912F-DEC601EDE464}" type="datetimeFigureOut">
              <a:rPr lang="en-GB" smtClean="0"/>
              <a:t>29/06/2023</a:t>
            </a:fld>
            <a:endParaRPr lang="en-GB"/>
          </a:p>
        </p:txBody>
      </p:sp>
      <p:sp>
        <p:nvSpPr>
          <p:cNvPr id="5" name="Footer Placeholder 4">
            <a:extLst>
              <a:ext uri="{FF2B5EF4-FFF2-40B4-BE49-F238E27FC236}">
                <a16:creationId xmlns:a16="http://schemas.microsoft.com/office/drawing/2014/main" id="{4175FA88-ADF5-4E3B-AD95-0E23FCE562C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8379F82A-E091-4BD6-8AB6-7D891D710773}"/>
              </a:ext>
            </a:extLst>
          </p:cNvPr>
          <p:cNvSpPr>
            <a:spLocks noGrp="1"/>
          </p:cNvSpPr>
          <p:nvPr>
            <p:ph type="sldNum" sz="quarter" idx="12"/>
          </p:nvPr>
        </p:nvSpPr>
        <p:spPr>
          <a:xfrm>
            <a:off x="8610600" y="6356350"/>
            <a:ext cx="2743200" cy="365125"/>
          </a:xfrm>
          <a:prstGeom prst="rect">
            <a:avLst/>
          </a:prstGeom>
        </p:spPr>
        <p:txBody>
          <a:bodyPr/>
          <a:lstStyle/>
          <a:p>
            <a:fld id="{EE21B5D1-F8EA-4CA4-9F69-83AA7A0B2D1D}" type="slidenum">
              <a:rPr lang="en-GB" smtClean="0"/>
              <a:t>‹#›</a:t>
            </a:fld>
            <a:endParaRPr lang="en-GB"/>
          </a:p>
        </p:txBody>
      </p:sp>
    </p:spTree>
    <p:extLst>
      <p:ext uri="{BB962C8B-B14F-4D97-AF65-F5344CB8AC3E}">
        <p14:creationId xmlns:p14="http://schemas.microsoft.com/office/powerpoint/2010/main" val="4239644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ECED26-47DC-4B24-9DDD-38FA3CAB8F2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41BF6EB-B2A4-4429-98F6-C77A33A5375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877599-1A36-4375-AAF6-B9A90B76B1C4}"/>
              </a:ext>
            </a:extLst>
          </p:cNvPr>
          <p:cNvSpPr>
            <a:spLocks noGrp="1"/>
          </p:cNvSpPr>
          <p:nvPr>
            <p:ph type="dt" sz="half" idx="10"/>
          </p:nvPr>
        </p:nvSpPr>
        <p:spPr>
          <a:xfrm>
            <a:off x="838200" y="6356350"/>
            <a:ext cx="2743200" cy="365125"/>
          </a:xfrm>
          <a:prstGeom prst="rect">
            <a:avLst/>
          </a:prstGeom>
        </p:spPr>
        <p:txBody>
          <a:bodyPr/>
          <a:lstStyle/>
          <a:p>
            <a:fld id="{491C6B3F-2653-43CE-912F-DEC601EDE464}" type="datetimeFigureOut">
              <a:rPr lang="en-GB" smtClean="0"/>
              <a:t>29/06/2023</a:t>
            </a:fld>
            <a:endParaRPr lang="en-GB"/>
          </a:p>
        </p:txBody>
      </p:sp>
      <p:sp>
        <p:nvSpPr>
          <p:cNvPr id="5" name="Footer Placeholder 4">
            <a:extLst>
              <a:ext uri="{FF2B5EF4-FFF2-40B4-BE49-F238E27FC236}">
                <a16:creationId xmlns:a16="http://schemas.microsoft.com/office/drawing/2014/main" id="{F6BE888B-015E-4CB3-A75C-83021A2C191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C776187A-07F4-439C-84F5-6CDE08E877EC}"/>
              </a:ext>
            </a:extLst>
          </p:cNvPr>
          <p:cNvSpPr>
            <a:spLocks noGrp="1"/>
          </p:cNvSpPr>
          <p:nvPr>
            <p:ph type="sldNum" sz="quarter" idx="12"/>
          </p:nvPr>
        </p:nvSpPr>
        <p:spPr>
          <a:xfrm>
            <a:off x="8610600" y="6356350"/>
            <a:ext cx="2743200" cy="365125"/>
          </a:xfrm>
          <a:prstGeom prst="rect">
            <a:avLst/>
          </a:prstGeom>
        </p:spPr>
        <p:txBody>
          <a:bodyPr/>
          <a:lstStyle/>
          <a:p>
            <a:fld id="{EE21B5D1-F8EA-4CA4-9F69-83AA7A0B2D1D}" type="slidenum">
              <a:rPr lang="en-GB" smtClean="0"/>
              <a:t>‹#›</a:t>
            </a:fld>
            <a:endParaRPr lang="en-GB"/>
          </a:p>
        </p:txBody>
      </p:sp>
    </p:spTree>
    <p:extLst>
      <p:ext uri="{BB962C8B-B14F-4D97-AF65-F5344CB8AC3E}">
        <p14:creationId xmlns:p14="http://schemas.microsoft.com/office/powerpoint/2010/main" val="1761718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59C94-17DA-4922-899B-53E4008C2F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14A052-8134-49A8-B71A-699149A51C7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A060DF-875A-4A7A-8FEA-C4E9D994D1B0}"/>
              </a:ext>
            </a:extLst>
          </p:cNvPr>
          <p:cNvSpPr>
            <a:spLocks noGrp="1"/>
          </p:cNvSpPr>
          <p:nvPr>
            <p:ph type="dt" sz="half" idx="10"/>
          </p:nvPr>
        </p:nvSpPr>
        <p:spPr>
          <a:xfrm>
            <a:off x="838200" y="6356350"/>
            <a:ext cx="2743200" cy="365125"/>
          </a:xfrm>
          <a:prstGeom prst="rect">
            <a:avLst/>
          </a:prstGeom>
        </p:spPr>
        <p:txBody>
          <a:bodyPr/>
          <a:lstStyle/>
          <a:p>
            <a:fld id="{491C6B3F-2653-43CE-912F-DEC601EDE464}" type="datetimeFigureOut">
              <a:rPr lang="en-GB" smtClean="0"/>
              <a:t>29/06/2023</a:t>
            </a:fld>
            <a:endParaRPr lang="en-GB"/>
          </a:p>
        </p:txBody>
      </p:sp>
      <p:sp>
        <p:nvSpPr>
          <p:cNvPr id="5" name="Footer Placeholder 4">
            <a:extLst>
              <a:ext uri="{FF2B5EF4-FFF2-40B4-BE49-F238E27FC236}">
                <a16:creationId xmlns:a16="http://schemas.microsoft.com/office/drawing/2014/main" id="{4BEB09C8-4DC2-4259-9BAB-B10BB866843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BD77582-D5AD-4809-93D8-0A6C62258527}"/>
              </a:ext>
            </a:extLst>
          </p:cNvPr>
          <p:cNvSpPr>
            <a:spLocks noGrp="1"/>
          </p:cNvSpPr>
          <p:nvPr>
            <p:ph type="sldNum" sz="quarter" idx="12"/>
          </p:nvPr>
        </p:nvSpPr>
        <p:spPr>
          <a:xfrm>
            <a:off x="8610600" y="6356350"/>
            <a:ext cx="2743200" cy="365125"/>
          </a:xfrm>
          <a:prstGeom prst="rect">
            <a:avLst/>
          </a:prstGeom>
        </p:spPr>
        <p:txBody>
          <a:bodyPr/>
          <a:lstStyle/>
          <a:p>
            <a:fld id="{EE21B5D1-F8EA-4CA4-9F69-83AA7A0B2D1D}" type="slidenum">
              <a:rPr lang="en-GB" smtClean="0"/>
              <a:t>‹#›</a:t>
            </a:fld>
            <a:endParaRPr lang="en-GB"/>
          </a:p>
        </p:txBody>
      </p:sp>
    </p:spTree>
    <p:extLst>
      <p:ext uri="{BB962C8B-B14F-4D97-AF65-F5344CB8AC3E}">
        <p14:creationId xmlns:p14="http://schemas.microsoft.com/office/powerpoint/2010/main" val="69804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19BBC-4AC0-4AA6-822A-0ACA3F6E194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51D764-FC99-43E1-87A3-73E1D1001E5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31E4B3-E0CE-40FC-8E75-70AED229582E}"/>
              </a:ext>
            </a:extLst>
          </p:cNvPr>
          <p:cNvSpPr>
            <a:spLocks noGrp="1"/>
          </p:cNvSpPr>
          <p:nvPr>
            <p:ph type="dt" sz="half" idx="10"/>
          </p:nvPr>
        </p:nvSpPr>
        <p:spPr>
          <a:xfrm>
            <a:off x="838200" y="6356350"/>
            <a:ext cx="2743200" cy="365125"/>
          </a:xfrm>
          <a:prstGeom prst="rect">
            <a:avLst/>
          </a:prstGeom>
        </p:spPr>
        <p:txBody>
          <a:bodyPr/>
          <a:lstStyle/>
          <a:p>
            <a:fld id="{491C6B3F-2653-43CE-912F-DEC601EDE464}" type="datetimeFigureOut">
              <a:rPr lang="en-GB" smtClean="0"/>
              <a:t>29/06/2023</a:t>
            </a:fld>
            <a:endParaRPr lang="en-GB"/>
          </a:p>
        </p:txBody>
      </p:sp>
      <p:sp>
        <p:nvSpPr>
          <p:cNvPr id="5" name="Footer Placeholder 4">
            <a:extLst>
              <a:ext uri="{FF2B5EF4-FFF2-40B4-BE49-F238E27FC236}">
                <a16:creationId xmlns:a16="http://schemas.microsoft.com/office/drawing/2014/main" id="{405ECD13-46A5-4A1E-94C3-9C87C3D515F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FCE7AF04-85E1-467A-9CA5-4D8F1C1A35F6}"/>
              </a:ext>
            </a:extLst>
          </p:cNvPr>
          <p:cNvSpPr>
            <a:spLocks noGrp="1"/>
          </p:cNvSpPr>
          <p:nvPr>
            <p:ph type="sldNum" sz="quarter" idx="12"/>
          </p:nvPr>
        </p:nvSpPr>
        <p:spPr>
          <a:xfrm>
            <a:off x="8610600" y="6356350"/>
            <a:ext cx="2743200" cy="365125"/>
          </a:xfrm>
          <a:prstGeom prst="rect">
            <a:avLst/>
          </a:prstGeom>
        </p:spPr>
        <p:txBody>
          <a:bodyPr/>
          <a:lstStyle/>
          <a:p>
            <a:fld id="{EE21B5D1-F8EA-4CA4-9F69-83AA7A0B2D1D}" type="slidenum">
              <a:rPr lang="en-GB" smtClean="0"/>
              <a:t>‹#›</a:t>
            </a:fld>
            <a:endParaRPr lang="en-GB"/>
          </a:p>
        </p:txBody>
      </p:sp>
    </p:spTree>
    <p:extLst>
      <p:ext uri="{BB962C8B-B14F-4D97-AF65-F5344CB8AC3E}">
        <p14:creationId xmlns:p14="http://schemas.microsoft.com/office/powerpoint/2010/main" val="2474394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6025D-4D6E-4D9E-A7F1-52879C94B1F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2035ACA-FE07-4CBC-A9A6-56D4614E33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3A692F7-783A-468D-ADBD-0AF623FA6F5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2CFC3B-7CCB-4237-82E9-3678EC018265}"/>
              </a:ext>
            </a:extLst>
          </p:cNvPr>
          <p:cNvSpPr>
            <a:spLocks noGrp="1"/>
          </p:cNvSpPr>
          <p:nvPr>
            <p:ph type="dt" sz="half" idx="10"/>
          </p:nvPr>
        </p:nvSpPr>
        <p:spPr>
          <a:xfrm>
            <a:off x="838200" y="6356350"/>
            <a:ext cx="2743200" cy="365125"/>
          </a:xfrm>
          <a:prstGeom prst="rect">
            <a:avLst/>
          </a:prstGeom>
        </p:spPr>
        <p:txBody>
          <a:bodyPr/>
          <a:lstStyle/>
          <a:p>
            <a:fld id="{491C6B3F-2653-43CE-912F-DEC601EDE464}" type="datetimeFigureOut">
              <a:rPr lang="en-GB" smtClean="0"/>
              <a:t>29/06/2023</a:t>
            </a:fld>
            <a:endParaRPr lang="en-GB"/>
          </a:p>
        </p:txBody>
      </p:sp>
      <p:sp>
        <p:nvSpPr>
          <p:cNvPr id="6" name="Footer Placeholder 5">
            <a:extLst>
              <a:ext uri="{FF2B5EF4-FFF2-40B4-BE49-F238E27FC236}">
                <a16:creationId xmlns:a16="http://schemas.microsoft.com/office/drawing/2014/main" id="{2B49FA80-1032-48A3-857F-F61948F5123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DE17C575-53D5-4502-BC59-961B59C5D1A9}"/>
              </a:ext>
            </a:extLst>
          </p:cNvPr>
          <p:cNvSpPr>
            <a:spLocks noGrp="1"/>
          </p:cNvSpPr>
          <p:nvPr>
            <p:ph type="sldNum" sz="quarter" idx="12"/>
          </p:nvPr>
        </p:nvSpPr>
        <p:spPr>
          <a:xfrm>
            <a:off x="8610600" y="6356350"/>
            <a:ext cx="2743200" cy="365125"/>
          </a:xfrm>
          <a:prstGeom prst="rect">
            <a:avLst/>
          </a:prstGeom>
        </p:spPr>
        <p:txBody>
          <a:bodyPr/>
          <a:lstStyle/>
          <a:p>
            <a:fld id="{EE21B5D1-F8EA-4CA4-9F69-83AA7A0B2D1D}" type="slidenum">
              <a:rPr lang="en-GB" smtClean="0"/>
              <a:t>‹#›</a:t>
            </a:fld>
            <a:endParaRPr lang="en-GB"/>
          </a:p>
        </p:txBody>
      </p:sp>
    </p:spTree>
    <p:extLst>
      <p:ext uri="{BB962C8B-B14F-4D97-AF65-F5344CB8AC3E}">
        <p14:creationId xmlns:p14="http://schemas.microsoft.com/office/powerpoint/2010/main" val="3495013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07369-F891-4A24-B2CC-70B40F8440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F8650A3-6A35-4B5B-8801-F51ED13D798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C04DC2-EAEB-4664-A696-88DB77CC507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BD7D14C-DF58-4CA9-84C7-4E0162DAC7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93546B-BE6A-49A0-BA7E-9F1EEC2F8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6B8A83F-0E44-4D04-97FA-5AD181E98ABD}"/>
              </a:ext>
            </a:extLst>
          </p:cNvPr>
          <p:cNvSpPr>
            <a:spLocks noGrp="1"/>
          </p:cNvSpPr>
          <p:nvPr>
            <p:ph type="dt" sz="half" idx="10"/>
          </p:nvPr>
        </p:nvSpPr>
        <p:spPr>
          <a:xfrm>
            <a:off x="838200" y="6356350"/>
            <a:ext cx="2743200" cy="365125"/>
          </a:xfrm>
          <a:prstGeom prst="rect">
            <a:avLst/>
          </a:prstGeom>
        </p:spPr>
        <p:txBody>
          <a:bodyPr/>
          <a:lstStyle/>
          <a:p>
            <a:fld id="{491C6B3F-2653-43CE-912F-DEC601EDE464}" type="datetimeFigureOut">
              <a:rPr lang="en-GB" smtClean="0"/>
              <a:t>29/06/2023</a:t>
            </a:fld>
            <a:endParaRPr lang="en-GB"/>
          </a:p>
        </p:txBody>
      </p:sp>
      <p:sp>
        <p:nvSpPr>
          <p:cNvPr id="8" name="Footer Placeholder 7">
            <a:extLst>
              <a:ext uri="{FF2B5EF4-FFF2-40B4-BE49-F238E27FC236}">
                <a16:creationId xmlns:a16="http://schemas.microsoft.com/office/drawing/2014/main" id="{07CD2C2C-863C-4E7E-A8A7-75BE01E6CDC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23334BA1-8A2D-4B51-ABFB-243825847098}"/>
              </a:ext>
            </a:extLst>
          </p:cNvPr>
          <p:cNvSpPr>
            <a:spLocks noGrp="1"/>
          </p:cNvSpPr>
          <p:nvPr>
            <p:ph type="sldNum" sz="quarter" idx="12"/>
          </p:nvPr>
        </p:nvSpPr>
        <p:spPr>
          <a:xfrm>
            <a:off x="8610600" y="6356350"/>
            <a:ext cx="2743200" cy="365125"/>
          </a:xfrm>
          <a:prstGeom prst="rect">
            <a:avLst/>
          </a:prstGeom>
        </p:spPr>
        <p:txBody>
          <a:bodyPr/>
          <a:lstStyle/>
          <a:p>
            <a:fld id="{EE21B5D1-F8EA-4CA4-9F69-83AA7A0B2D1D}" type="slidenum">
              <a:rPr lang="en-GB" smtClean="0"/>
              <a:t>‹#›</a:t>
            </a:fld>
            <a:endParaRPr lang="en-GB"/>
          </a:p>
        </p:txBody>
      </p:sp>
    </p:spTree>
    <p:extLst>
      <p:ext uri="{BB962C8B-B14F-4D97-AF65-F5344CB8AC3E}">
        <p14:creationId xmlns:p14="http://schemas.microsoft.com/office/powerpoint/2010/main" val="3218138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A4FE9-7BD3-4336-89FE-9172B04F9ED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74049C6-9F50-426C-9FE7-EEE61A0990DD}"/>
              </a:ext>
            </a:extLst>
          </p:cNvPr>
          <p:cNvSpPr>
            <a:spLocks noGrp="1"/>
          </p:cNvSpPr>
          <p:nvPr>
            <p:ph type="dt" sz="half" idx="10"/>
          </p:nvPr>
        </p:nvSpPr>
        <p:spPr>
          <a:xfrm>
            <a:off x="838200" y="6356350"/>
            <a:ext cx="2743200" cy="365125"/>
          </a:xfrm>
          <a:prstGeom prst="rect">
            <a:avLst/>
          </a:prstGeom>
        </p:spPr>
        <p:txBody>
          <a:bodyPr/>
          <a:lstStyle/>
          <a:p>
            <a:fld id="{491C6B3F-2653-43CE-912F-DEC601EDE464}" type="datetimeFigureOut">
              <a:rPr lang="en-GB" smtClean="0"/>
              <a:t>29/06/2023</a:t>
            </a:fld>
            <a:endParaRPr lang="en-GB"/>
          </a:p>
        </p:txBody>
      </p:sp>
      <p:sp>
        <p:nvSpPr>
          <p:cNvPr id="4" name="Footer Placeholder 3">
            <a:extLst>
              <a:ext uri="{FF2B5EF4-FFF2-40B4-BE49-F238E27FC236}">
                <a16:creationId xmlns:a16="http://schemas.microsoft.com/office/drawing/2014/main" id="{6474DD34-9539-401E-889C-52F168591DA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B0900A45-3DA9-419E-88E8-A73867B196A7}"/>
              </a:ext>
            </a:extLst>
          </p:cNvPr>
          <p:cNvSpPr>
            <a:spLocks noGrp="1"/>
          </p:cNvSpPr>
          <p:nvPr>
            <p:ph type="sldNum" sz="quarter" idx="12"/>
          </p:nvPr>
        </p:nvSpPr>
        <p:spPr>
          <a:xfrm>
            <a:off x="8610600" y="6356350"/>
            <a:ext cx="2743200" cy="365125"/>
          </a:xfrm>
          <a:prstGeom prst="rect">
            <a:avLst/>
          </a:prstGeom>
        </p:spPr>
        <p:txBody>
          <a:bodyPr/>
          <a:lstStyle/>
          <a:p>
            <a:fld id="{EE21B5D1-F8EA-4CA4-9F69-83AA7A0B2D1D}" type="slidenum">
              <a:rPr lang="en-GB" smtClean="0"/>
              <a:t>‹#›</a:t>
            </a:fld>
            <a:endParaRPr lang="en-GB"/>
          </a:p>
        </p:txBody>
      </p:sp>
    </p:spTree>
    <p:extLst>
      <p:ext uri="{BB962C8B-B14F-4D97-AF65-F5344CB8AC3E}">
        <p14:creationId xmlns:p14="http://schemas.microsoft.com/office/powerpoint/2010/main" val="2343872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7EFBA3-2E9C-4486-84FD-25BD766AD596}"/>
              </a:ext>
            </a:extLst>
          </p:cNvPr>
          <p:cNvSpPr>
            <a:spLocks noGrp="1"/>
          </p:cNvSpPr>
          <p:nvPr>
            <p:ph type="dt" sz="half" idx="10"/>
          </p:nvPr>
        </p:nvSpPr>
        <p:spPr>
          <a:xfrm>
            <a:off x="838200" y="6356350"/>
            <a:ext cx="2743200" cy="365125"/>
          </a:xfrm>
          <a:prstGeom prst="rect">
            <a:avLst/>
          </a:prstGeom>
        </p:spPr>
        <p:txBody>
          <a:bodyPr/>
          <a:lstStyle/>
          <a:p>
            <a:fld id="{491C6B3F-2653-43CE-912F-DEC601EDE464}" type="datetimeFigureOut">
              <a:rPr lang="en-GB" smtClean="0"/>
              <a:t>29/06/2023</a:t>
            </a:fld>
            <a:endParaRPr lang="en-GB"/>
          </a:p>
        </p:txBody>
      </p:sp>
      <p:sp>
        <p:nvSpPr>
          <p:cNvPr id="3" name="Footer Placeholder 2">
            <a:extLst>
              <a:ext uri="{FF2B5EF4-FFF2-40B4-BE49-F238E27FC236}">
                <a16:creationId xmlns:a16="http://schemas.microsoft.com/office/drawing/2014/main" id="{A8D3F162-F92D-4C48-8297-9F712A50D98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BF557042-ADBB-473F-B34C-F015B48D156C}"/>
              </a:ext>
            </a:extLst>
          </p:cNvPr>
          <p:cNvSpPr>
            <a:spLocks noGrp="1"/>
          </p:cNvSpPr>
          <p:nvPr>
            <p:ph type="sldNum" sz="quarter" idx="12"/>
          </p:nvPr>
        </p:nvSpPr>
        <p:spPr>
          <a:xfrm>
            <a:off x="8610600" y="6356350"/>
            <a:ext cx="2743200" cy="365125"/>
          </a:xfrm>
          <a:prstGeom prst="rect">
            <a:avLst/>
          </a:prstGeom>
        </p:spPr>
        <p:txBody>
          <a:bodyPr/>
          <a:lstStyle/>
          <a:p>
            <a:fld id="{EE21B5D1-F8EA-4CA4-9F69-83AA7A0B2D1D}" type="slidenum">
              <a:rPr lang="en-GB" smtClean="0"/>
              <a:t>‹#›</a:t>
            </a:fld>
            <a:endParaRPr lang="en-GB"/>
          </a:p>
        </p:txBody>
      </p:sp>
    </p:spTree>
    <p:extLst>
      <p:ext uri="{BB962C8B-B14F-4D97-AF65-F5344CB8AC3E}">
        <p14:creationId xmlns:p14="http://schemas.microsoft.com/office/powerpoint/2010/main" val="827126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96F0D-0461-4F0E-B934-E0C5C326B7D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5100478-D553-4F30-9CB5-F8F489E9E1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BC0B4A2-A254-4B35-885E-AC4FEE98A43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A48066-8270-4ED4-8705-A0D954283D4E}"/>
              </a:ext>
            </a:extLst>
          </p:cNvPr>
          <p:cNvSpPr>
            <a:spLocks noGrp="1"/>
          </p:cNvSpPr>
          <p:nvPr>
            <p:ph type="dt" sz="half" idx="10"/>
          </p:nvPr>
        </p:nvSpPr>
        <p:spPr>
          <a:xfrm>
            <a:off x="838200" y="6356350"/>
            <a:ext cx="2743200" cy="365125"/>
          </a:xfrm>
          <a:prstGeom prst="rect">
            <a:avLst/>
          </a:prstGeom>
        </p:spPr>
        <p:txBody>
          <a:bodyPr/>
          <a:lstStyle/>
          <a:p>
            <a:fld id="{491C6B3F-2653-43CE-912F-DEC601EDE464}" type="datetimeFigureOut">
              <a:rPr lang="en-GB" smtClean="0"/>
              <a:t>29/06/2023</a:t>
            </a:fld>
            <a:endParaRPr lang="en-GB"/>
          </a:p>
        </p:txBody>
      </p:sp>
      <p:sp>
        <p:nvSpPr>
          <p:cNvPr id="6" name="Footer Placeholder 5">
            <a:extLst>
              <a:ext uri="{FF2B5EF4-FFF2-40B4-BE49-F238E27FC236}">
                <a16:creationId xmlns:a16="http://schemas.microsoft.com/office/drawing/2014/main" id="{F303AE1A-C297-45B1-84B8-E75BA45DE66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6A5868C8-1714-4A6A-899C-0D50CC0FFCD7}"/>
              </a:ext>
            </a:extLst>
          </p:cNvPr>
          <p:cNvSpPr>
            <a:spLocks noGrp="1"/>
          </p:cNvSpPr>
          <p:nvPr>
            <p:ph type="sldNum" sz="quarter" idx="12"/>
          </p:nvPr>
        </p:nvSpPr>
        <p:spPr>
          <a:xfrm>
            <a:off x="8610600" y="6356350"/>
            <a:ext cx="2743200" cy="365125"/>
          </a:xfrm>
          <a:prstGeom prst="rect">
            <a:avLst/>
          </a:prstGeom>
        </p:spPr>
        <p:txBody>
          <a:bodyPr/>
          <a:lstStyle/>
          <a:p>
            <a:fld id="{EE21B5D1-F8EA-4CA4-9F69-83AA7A0B2D1D}" type="slidenum">
              <a:rPr lang="en-GB" smtClean="0"/>
              <a:t>‹#›</a:t>
            </a:fld>
            <a:endParaRPr lang="en-GB"/>
          </a:p>
        </p:txBody>
      </p:sp>
    </p:spTree>
    <p:extLst>
      <p:ext uri="{BB962C8B-B14F-4D97-AF65-F5344CB8AC3E}">
        <p14:creationId xmlns:p14="http://schemas.microsoft.com/office/powerpoint/2010/main" val="687912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CC7F0-AA97-4B4A-8225-45329F0B617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D42822B-C6D8-4BE5-9F06-055C42C825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FDC721C-9C6C-4D48-8B3D-8DF7365BA20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F81C5B-1516-4A35-ADAF-1678C0FF3D29}"/>
              </a:ext>
            </a:extLst>
          </p:cNvPr>
          <p:cNvSpPr>
            <a:spLocks noGrp="1"/>
          </p:cNvSpPr>
          <p:nvPr>
            <p:ph type="dt" sz="half" idx="10"/>
          </p:nvPr>
        </p:nvSpPr>
        <p:spPr>
          <a:xfrm>
            <a:off x="838200" y="6356350"/>
            <a:ext cx="2743200" cy="365125"/>
          </a:xfrm>
          <a:prstGeom prst="rect">
            <a:avLst/>
          </a:prstGeom>
        </p:spPr>
        <p:txBody>
          <a:bodyPr/>
          <a:lstStyle/>
          <a:p>
            <a:fld id="{491C6B3F-2653-43CE-912F-DEC601EDE464}" type="datetimeFigureOut">
              <a:rPr lang="en-GB" smtClean="0"/>
              <a:t>29/06/2023</a:t>
            </a:fld>
            <a:endParaRPr lang="en-GB"/>
          </a:p>
        </p:txBody>
      </p:sp>
      <p:sp>
        <p:nvSpPr>
          <p:cNvPr id="6" name="Footer Placeholder 5">
            <a:extLst>
              <a:ext uri="{FF2B5EF4-FFF2-40B4-BE49-F238E27FC236}">
                <a16:creationId xmlns:a16="http://schemas.microsoft.com/office/drawing/2014/main" id="{A91984E7-314F-4606-9DC7-5A82D1CA361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F4B0A600-B660-450D-A820-48460B8BB95E}"/>
              </a:ext>
            </a:extLst>
          </p:cNvPr>
          <p:cNvSpPr>
            <a:spLocks noGrp="1"/>
          </p:cNvSpPr>
          <p:nvPr>
            <p:ph type="sldNum" sz="quarter" idx="12"/>
          </p:nvPr>
        </p:nvSpPr>
        <p:spPr>
          <a:xfrm>
            <a:off x="8610600" y="6356350"/>
            <a:ext cx="2743200" cy="365125"/>
          </a:xfrm>
          <a:prstGeom prst="rect">
            <a:avLst/>
          </a:prstGeom>
        </p:spPr>
        <p:txBody>
          <a:bodyPr/>
          <a:lstStyle/>
          <a:p>
            <a:fld id="{EE21B5D1-F8EA-4CA4-9F69-83AA7A0B2D1D}" type="slidenum">
              <a:rPr lang="en-GB" smtClean="0"/>
              <a:t>‹#›</a:t>
            </a:fld>
            <a:endParaRPr lang="en-GB"/>
          </a:p>
        </p:txBody>
      </p:sp>
    </p:spTree>
    <p:extLst>
      <p:ext uri="{BB962C8B-B14F-4D97-AF65-F5344CB8AC3E}">
        <p14:creationId xmlns:p14="http://schemas.microsoft.com/office/powerpoint/2010/main" val="3417975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23B510-03D4-44F9-A7F5-6FE3D71DDD82}"/>
              </a:ext>
            </a:extLst>
          </p:cNvPr>
          <p:cNvSpPr/>
          <p:nvPr userDrawn="1"/>
        </p:nvSpPr>
        <p:spPr>
          <a:xfrm>
            <a:off x="4288738" y="152399"/>
            <a:ext cx="3385928" cy="652165"/>
          </a:xfrm>
          <a:prstGeom prst="rect">
            <a:avLst/>
          </a:prstGeom>
          <a:noFill/>
        </p:spPr>
        <p:txBody>
          <a:bodyPr wrap="none" lIns="91440" tIns="45720" rIns="91440" bIns="45720">
            <a:prstTxWarp prst="textWave4">
              <a:avLst/>
            </a:prstTxWarp>
            <a:spAutoFit/>
          </a:bodyPr>
          <a:lstStyle/>
          <a:p>
            <a:pPr algn="ctr"/>
            <a:r>
              <a:rPr lang="en-US" sz="5400" b="1" cap="none" spc="0" dirty="0">
                <a:ln w="6600">
                  <a:solidFill>
                    <a:schemeClr val="accent2"/>
                  </a:solidFill>
                  <a:prstDash val="solid"/>
                </a:ln>
                <a:solidFill>
                  <a:srgbClr val="002060"/>
                </a:solidFill>
                <a:effectLst>
                  <a:outerShdw dist="38100" dir="2700000" algn="tl" rotWithShape="0">
                    <a:schemeClr val="accent2"/>
                  </a:outerShdw>
                </a:effectLst>
              </a:rPr>
              <a:t>Electricity Is Fun</a:t>
            </a:r>
          </a:p>
        </p:txBody>
      </p:sp>
      <p:sp>
        <p:nvSpPr>
          <p:cNvPr id="2" name="TextBox 1">
            <a:extLst>
              <a:ext uri="{FF2B5EF4-FFF2-40B4-BE49-F238E27FC236}">
                <a16:creationId xmlns:a16="http://schemas.microsoft.com/office/drawing/2014/main" id="{2B8109A8-3E60-47C4-87C2-4DF6C7AB0FC8}"/>
              </a:ext>
            </a:extLst>
          </p:cNvPr>
          <p:cNvSpPr txBox="1"/>
          <p:nvPr userDrawn="1"/>
        </p:nvSpPr>
        <p:spPr>
          <a:xfrm>
            <a:off x="3413374" y="6488668"/>
            <a:ext cx="5463996" cy="369332"/>
          </a:xfrm>
          <a:prstGeom prst="rect">
            <a:avLst/>
          </a:prstGeom>
          <a:noFill/>
        </p:spPr>
        <p:txBody>
          <a:bodyPr wrap="none" rtlCol="0">
            <a:spAutoFit/>
          </a:bodyPr>
          <a:lstStyle/>
          <a:p>
            <a:r>
              <a:rPr lang="en-GB" b="1" dirty="0"/>
              <a:t>Coventry and Warwickshire Schools Liaison Community</a:t>
            </a:r>
          </a:p>
        </p:txBody>
      </p:sp>
    </p:spTree>
    <p:extLst>
      <p:ext uri="{BB962C8B-B14F-4D97-AF65-F5344CB8AC3E}">
        <p14:creationId xmlns:p14="http://schemas.microsoft.com/office/powerpoint/2010/main" val="1827925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png"/><Relationship Id="rId10" Type="http://schemas.openxmlformats.org/officeDocument/2006/relationships/image" Target="../media/image41.png"/><Relationship Id="rId4" Type="http://schemas.microsoft.com/office/2007/relationships/hdphoto" Target="../media/hdphoto1.wdp"/><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6.png"/><Relationship Id="rId7" Type="http://schemas.openxmlformats.org/officeDocument/2006/relationships/image" Target="../media/image39.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0.png"/><Relationship Id="rId5" Type="http://schemas.microsoft.com/office/2007/relationships/hdphoto" Target="../media/hdphoto1.wdp"/><Relationship Id="rId10" Type="http://schemas.openxmlformats.org/officeDocument/2006/relationships/image" Target="../media/image21.emf"/><Relationship Id="rId4" Type="http://schemas.openxmlformats.org/officeDocument/2006/relationships/image" Target="../media/image4.pn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emf"/><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8.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0.png"/><Relationship Id="rId7" Type="http://schemas.openxmlformats.org/officeDocument/2006/relationships/image" Target="../media/image39.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1.wdp"/><Relationship Id="rId7"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3.png"/><Relationship Id="rId11" Type="http://schemas.microsoft.com/office/2007/relationships/hdphoto" Target="../media/hdphoto3.wdp"/><Relationship Id="rId5" Type="http://schemas.openxmlformats.org/officeDocument/2006/relationships/image" Target="../media/image52.png"/><Relationship Id="rId10" Type="http://schemas.openxmlformats.org/officeDocument/2006/relationships/image" Target="../media/image16.png"/><Relationship Id="rId4" Type="http://schemas.openxmlformats.org/officeDocument/2006/relationships/image" Target="../media/image38.png"/><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5.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54.png"/><Relationship Id="rId4" Type="http://schemas.openxmlformats.org/officeDocument/2006/relationships/image" Target="../media/image15.emf"/></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ww.dwiller.com/CWSLC.htm" TargetMode="External"/><Relationship Id="rId2" Type="http://schemas.openxmlformats.org/officeDocument/2006/relationships/hyperlink" Target="http://www.dweller.com/"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7.xml"/><Relationship Id="rId5" Type="http://schemas.openxmlformats.org/officeDocument/2006/relationships/image" Target="../media/image60.emf"/><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emf"/><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2.wdp"/><Relationship Id="rId10" Type="http://schemas.openxmlformats.org/officeDocument/2006/relationships/image" Target="../media/image10.emf"/><Relationship Id="rId4" Type="http://schemas.openxmlformats.org/officeDocument/2006/relationships/image" Target="../media/image5.png"/><Relationship Id="rId9" Type="http://schemas.openxmlformats.org/officeDocument/2006/relationships/image" Target="../media/image9.emf"/></Relationships>
</file>

<file path=ppt/slides/_rels/slide6.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image" Target="../media/image23.emf"/><Relationship Id="rId3" Type="http://schemas.openxmlformats.org/officeDocument/2006/relationships/image" Target="../media/image14.emf"/><Relationship Id="rId7" Type="http://schemas.openxmlformats.org/officeDocument/2006/relationships/image" Target="../media/image17.emf"/><Relationship Id="rId12" Type="http://schemas.openxmlformats.org/officeDocument/2006/relationships/image" Target="../media/image22.emf"/><Relationship Id="rId2" Type="http://schemas.openxmlformats.org/officeDocument/2006/relationships/image" Target="../media/image13.emf"/><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21.emf"/><Relationship Id="rId5" Type="http://schemas.openxmlformats.org/officeDocument/2006/relationships/image" Target="../media/image16.png"/><Relationship Id="rId10" Type="http://schemas.openxmlformats.org/officeDocument/2006/relationships/image" Target="../media/image20.emf"/><Relationship Id="rId4" Type="http://schemas.openxmlformats.org/officeDocument/2006/relationships/image" Target="../media/image15.emf"/><Relationship Id="rId9" Type="http://schemas.openxmlformats.org/officeDocument/2006/relationships/image" Target="../media/image19.emf"/><Relationship Id="rId14" Type="http://schemas.openxmlformats.org/officeDocument/2006/relationships/image" Target="../media/image24.emf"/></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emf"/></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FF1197-1248-42CB-8207-9E15C33B73AC}"/>
              </a:ext>
            </a:extLst>
          </p:cNvPr>
          <p:cNvSpPr txBox="1">
            <a:spLocks noChangeArrowheads="1"/>
          </p:cNvSpPr>
          <p:nvPr/>
        </p:nvSpPr>
        <p:spPr bwMode="auto">
          <a:xfrm>
            <a:off x="3395703" y="998730"/>
            <a:ext cx="4860131" cy="86320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GB" altLang="en-US" sz="6600" dirty="0">
                <a:solidFill>
                  <a:srgbClr val="000099"/>
                </a:solidFill>
                <a:latin typeface="Arial" panose="020B0604020202020204" pitchFamily="34" charset="0"/>
                <a:cs typeface="Arial" panose="020B0604020202020204" pitchFamily="34" charset="0"/>
              </a:rPr>
              <a:t>Welcome</a:t>
            </a:r>
          </a:p>
        </p:txBody>
      </p:sp>
      <p:pic>
        <p:nvPicPr>
          <p:cNvPr id="3" name="Picture 2" descr="A person in a suit&#10;&#10;Description automatically generated with medium confidence">
            <a:extLst>
              <a:ext uri="{FF2B5EF4-FFF2-40B4-BE49-F238E27FC236}">
                <a16:creationId xmlns:a16="http://schemas.microsoft.com/office/drawing/2014/main" id="{4B865105-B9F8-41E4-B57B-16E91B1F38F8}"/>
              </a:ext>
            </a:extLst>
          </p:cNvPr>
          <p:cNvPicPr>
            <a:picLocks noChangeAspect="1"/>
          </p:cNvPicPr>
          <p:nvPr/>
        </p:nvPicPr>
        <p:blipFill>
          <a:blip r:embed="rId2"/>
          <a:stretch>
            <a:fillRect/>
          </a:stretch>
        </p:blipFill>
        <p:spPr>
          <a:xfrm>
            <a:off x="3009086" y="2446608"/>
            <a:ext cx="2160936" cy="2160936"/>
          </a:xfrm>
          <a:prstGeom prst="rect">
            <a:avLst/>
          </a:prstGeom>
        </p:spPr>
      </p:pic>
      <p:sp>
        <p:nvSpPr>
          <p:cNvPr id="4" name="TextBox 3">
            <a:extLst>
              <a:ext uri="{FF2B5EF4-FFF2-40B4-BE49-F238E27FC236}">
                <a16:creationId xmlns:a16="http://schemas.microsoft.com/office/drawing/2014/main" id="{C4188E2B-9176-4D59-A99E-7BC1390EAFF4}"/>
              </a:ext>
            </a:extLst>
          </p:cNvPr>
          <p:cNvSpPr txBox="1"/>
          <p:nvPr/>
        </p:nvSpPr>
        <p:spPr>
          <a:xfrm>
            <a:off x="5519984" y="2446609"/>
            <a:ext cx="3996444" cy="2192908"/>
          </a:xfrm>
          <a:prstGeom prst="rect">
            <a:avLst/>
          </a:prstGeom>
          <a:noFill/>
        </p:spPr>
        <p:txBody>
          <a:bodyPr wrap="square">
            <a:spAutoFit/>
          </a:bodyPr>
          <a:lstStyle/>
          <a:p>
            <a:pPr>
              <a:spcBef>
                <a:spcPts val="900"/>
              </a:spcBef>
            </a:pPr>
            <a:r>
              <a:rPr lang="en-GB" sz="900" b="1" dirty="0">
                <a:solidFill>
                  <a:srgbClr val="4B1E46"/>
                </a:solidFill>
                <a:cs typeface="Arial" panose="020B0604020202020204" pitchFamily="34" charset="0"/>
              </a:rPr>
              <a:t>These challenges were developed by Derrick Willer MBE and colleagues.</a:t>
            </a:r>
          </a:p>
          <a:p>
            <a:pPr>
              <a:spcBef>
                <a:spcPts val="900"/>
              </a:spcBef>
            </a:pPr>
            <a:r>
              <a:rPr lang="en-GB" sz="900" b="1" dirty="0">
                <a:solidFill>
                  <a:srgbClr val="FF0000"/>
                </a:solidFill>
                <a:cs typeface="Arial" panose="020B0604020202020204" pitchFamily="34" charset="0"/>
              </a:rPr>
              <a:t>They are free to download and use in an education environment.</a:t>
            </a:r>
          </a:p>
          <a:p>
            <a:pPr>
              <a:spcBef>
                <a:spcPts val="900"/>
              </a:spcBef>
            </a:pPr>
            <a:r>
              <a:rPr lang="en-GB" sz="900" b="1" dirty="0">
                <a:solidFill>
                  <a:srgbClr val="4B1E46"/>
                </a:solidFill>
                <a:cs typeface="Arial" panose="020B0604020202020204" pitchFamily="34" charset="0"/>
              </a:rPr>
              <a:t>Please ensure that there is adult supervision, complete adherence to Health and Safety, and adequate PPE.</a:t>
            </a:r>
          </a:p>
          <a:p>
            <a:pPr>
              <a:spcBef>
                <a:spcPts val="900"/>
              </a:spcBef>
            </a:pPr>
            <a:r>
              <a:rPr lang="en-GB" altLang="en-US" sz="900" b="1" dirty="0">
                <a:solidFill>
                  <a:srgbClr val="4B1E46"/>
                </a:solidFill>
                <a:latin typeface="Arial" panose="020B0604020202020204" pitchFamily="34" charset="0"/>
                <a:ea typeface="MS PGothic" panose="020B0600070205080204" pitchFamily="34" charset="-128"/>
                <a:cs typeface="Arial" panose="020B0604020202020204" pitchFamily="34" charset="0"/>
              </a:rPr>
              <a:t>Derrick is a STEM Ambassador and volunteer </a:t>
            </a:r>
            <a:r>
              <a:rPr lang="en-GB" altLang="en-US" sz="900" b="1" dirty="0">
                <a:solidFill>
                  <a:srgbClr val="4B1E46"/>
                </a:solidFill>
                <a:latin typeface="Arial" panose="020B0604020202020204" pitchFamily="34" charset="0"/>
                <a:cs typeface="Arial" panose="020B0604020202020204" pitchFamily="34" charset="0"/>
              </a:rPr>
              <a:t>Liaison Officer for schools.</a:t>
            </a:r>
            <a:endParaRPr lang="en-GB" altLang="en-US" sz="900" b="1" dirty="0">
              <a:solidFill>
                <a:srgbClr val="4B1E46"/>
              </a:solidFill>
              <a:latin typeface="Arial" panose="020B0604020202020204" pitchFamily="34" charset="0"/>
              <a:ea typeface="MS PGothic" panose="020B0600070205080204" pitchFamily="34" charset="-128"/>
              <a:cs typeface="Arial" panose="020B0604020202020204" pitchFamily="34" charset="0"/>
            </a:endParaRPr>
          </a:p>
          <a:p>
            <a:pPr>
              <a:spcBef>
                <a:spcPts val="900"/>
              </a:spcBef>
            </a:pPr>
            <a:r>
              <a:rPr lang="en-GB" sz="900" b="1" dirty="0">
                <a:solidFill>
                  <a:srgbClr val="4B1E46"/>
                </a:solidFill>
                <a:cs typeface="Arial" panose="020B0604020202020204" pitchFamily="34" charset="0"/>
              </a:rPr>
              <a:t>He has supported education in schools and colleges for over 30 years, initially as a Neighbourhood Engineer in the 1980’s, leading the local Year of Engineering Success campaign in 1996 and the Campaign to Promote Engineering from 1997 to 2004. </a:t>
            </a:r>
          </a:p>
          <a:p>
            <a:pPr>
              <a:spcBef>
                <a:spcPts val="900"/>
              </a:spcBef>
            </a:pPr>
            <a:r>
              <a:rPr lang="en-GB" sz="900" b="1" dirty="0">
                <a:solidFill>
                  <a:srgbClr val="4B1E46"/>
                </a:solidFill>
                <a:cs typeface="Arial" panose="020B0604020202020204" pitchFamily="34" charset="0"/>
              </a:rPr>
              <a:t>He was awarded an MBE for services to Education in 2018.</a:t>
            </a:r>
          </a:p>
        </p:txBody>
      </p:sp>
    </p:spTree>
    <p:extLst>
      <p:ext uri="{BB962C8B-B14F-4D97-AF65-F5344CB8AC3E}">
        <p14:creationId xmlns:p14="http://schemas.microsoft.com/office/powerpoint/2010/main" val="2104745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reeform 3">
            <a:extLst>
              <a:ext uri="{FF2B5EF4-FFF2-40B4-BE49-F238E27FC236}">
                <a16:creationId xmlns:a16="http://schemas.microsoft.com/office/drawing/2014/main" id="{8F85907A-1B37-482C-B61D-9591694228DD}"/>
              </a:ext>
            </a:extLst>
          </p:cNvPr>
          <p:cNvSpPr>
            <a:spLocks/>
          </p:cNvSpPr>
          <p:nvPr/>
        </p:nvSpPr>
        <p:spPr bwMode="auto">
          <a:xfrm>
            <a:off x="-447675" y="2720975"/>
            <a:ext cx="5357813" cy="1366838"/>
          </a:xfrm>
          <a:custGeom>
            <a:avLst/>
            <a:gdLst>
              <a:gd name="T0" fmla="*/ 5354789 w 5358191"/>
              <a:gd name="T1" fmla="*/ 0 h 1366734"/>
              <a:gd name="T2" fmla="*/ 4254824 w 5358191"/>
              <a:gd name="T3" fmla="*/ 1331385 h 1366734"/>
              <a:gd name="T4" fmla="*/ 0 w 5358191"/>
              <a:gd name="T5" fmla="*/ 1258768 h 1366734"/>
              <a:gd name="T6" fmla="*/ 0 60000 65536"/>
              <a:gd name="T7" fmla="*/ 0 60000 65536"/>
              <a:gd name="T8" fmla="*/ 0 60000 65536"/>
            </a:gdLst>
            <a:ahLst/>
            <a:cxnLst>
              <a:cxn ang="T6">
                <a:pos x="T0" y="T1"/>
              </a:cxn>
              <a:cxn ang="T7">
                <a:pos x="T2" y="T3"/>
              </a:cxn>
              <a:cxn ang="T8">
                <a:pos x="T4" y="T5"/>
              </a:cxn>
            </a:cxnLst>
            <a:rect l="0" t="0" r="r" b="b"/>
            <a:pathLst>
              <a:path w="5358191" h="1366734">
                <a:moveTo>
                  <a:pt x="5358191" y="0"/>
                </a:moveTo>
                <a:cubicBezTo>
                  <a:pt x="5254373" y="560412"/>
                  <a:pt x="5150556" y="1120825"/>
                  <a:pt x="4257524" y="1330476"/>
                </a:cubicBezTo>
                <a:cubicBezTo>
                  <a:pt x="3364492" y="1540127"/>
                  <a:pt x="1050270" y="749904"/>
                  <a:pt x="0" y="12579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195" name="TextBox 8">
            <a:extLst>
              <a:ext uri="{FF2B5EF4-FFF2-40B4-BE49-F238E27FC236}">
                <a16:creationId xmlns:a16="http://schemas.microsoft.com/office/drawing/2014/main" id="{086EEE7F-E3D6-447F-AEB8-B77EBECA03B9}"/>
              </a:ext>
            </a:extLst>
          </p:cNvPr>
          <p:cNvSpPr txBox="1">
            <a:spLocks noChangeArrowheads="1"/>
          </p:cNvSpPr>
          <p:nvPr/>
        </p:nvSpPr>
        <p:spPr bwMode="auto">
          <a:xfrm>
            <a:off x="6965951" y="549275"/>
            <a:ext cx="19145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GB" altLang="en-US" sz="3200" b="1"/>
              <a:t>Volt</a:t>
            </a:r>
          </a:p>
          <a:p>
            <a:pPr algn="ctr"/>
            <a:r>
              <a:rPr lang="en-GB" altLang="en-US" b="1"/>
              <a:t>(like </a:t>
            </a:r>
            <a:r>
              <a:rPr lang="en-GB" altLang="en-GB" b="1"/>
              <a:t>“</a:t>
            </a:r>
            <a:r>
              <a:rPr lang="en-GB" altLang="en-US" b="1"/>
              <a:t>force</a:t>
            </a:r>
            <a:r>
              <a:rPr lang="en-GB" altLang="en-GB" b="1"/>
              <a:t>”</a:t>
            </a:r>
            <a:r>
              <a:rPr lang="en-GB" altLang="en-US" b="1"/>
              <a:t>)</a:t>
            </a:r>
          </a:p>
        </p:txBody>
      </p:sp>
      <p:sp>
        <p:nvSpPr>
          <p:cNvPr id="8196" name="TextBox 9">
            <a:extLst>
              <a:ext uri="{FF2B5EF4-FFF2-40B4-BE49-F238E27FC236}">
                <a16:creationId xmlns:a16="http://schemas.microsoft.com/office/drawing/2014/main" id="{0E401F5E-2193-4468-8371-AD71A10775FE}"/>
              </a:ext>
            </a:extLst>
          </p:cNvPr>
          <p:cNvSpPr txBox="1">
            <a:spLocks noChangeArrowheads="1"/>
          </p:cNvSpPr>
          <p:nvPr/>
        </p:nvSpPr>
        <p:spPr bwMode="auto">
          <a:xfrm>
            <a:off x="6240464" y="1989139"/>
            <a:ext cx="18002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GB" altLang="en-US" b="1"/>
              <a:t>Named after Italian Count Allessandro Volta </a:t>
            </a:r>
          </a:p>
        </p:txBody>
      </p:sp>
      <p:pic>
        <p:nvPicPr>
          <p:cNvPr id="8197" name="Picture 10">
            <a:extLst>
              <a:ext uri="{FF2B5EF4-FFF2-40B4-BE49-F238E27FC236}">
                <a16:creationId xmlns:a16="http://schemas.microsoft.com/office/drawing/2014/main" id="{430AD60E-3534-480A-BA20-D64B19FE17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3564" y="1700213"/>
            <a:ext cx="2035175"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4">
            <a:extLst>
              <a:ext uri="{FF2B5EF4-FFF2-40B4-BE49-F238E27FC236}">
                <a16:creationId xmlns:a16="http://schemas.microsoft.com/office/drawing/2014/main" id="{DAFDA8AD-4335-473B-85FA-5CA3516CD3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6326" y="1762919"/>
            <a:ext cx="3527425"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a:extLst>
              <a:ext uri="{FF2B5EF4-FFF2-40B4-BE49-F238E27FC236}">
                <a16:creationId xmlns:a16="http://schemas.microsoft.com/office/drawing/2014/main" id="{9299117E-67DD-4D26-A549-0882DBE0B229}"/>
              </a:ext>
            </a:extLst>
          </p:cNvPr>
          <p:cNvSpPr txBox="1">
            <a:spLocks noChangeArrowheads="1"/>
          </p:cNvSpPr>
          <p:nvPr/>
        </p:nvSpPr>
        <p:spPr bwMode="auto">
          <a:xfrm>
            <a:off x="2063751" y="3284538"/>
            <a:ext cx="7561263" cy="286226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GB" altLang="en-US" sz="3600" b="1">
                <a:solidFill>
                  <a:srgbClr val="FFFF00"/>
                </a:solidFill>
              </a:rPr>
              <a:t>Never connect the battery before a teacher has checked the circuit !!</a:t>
            </a:r>
          </a:p>
          <a:p>
            <a:pPr algn="ctr"/>
            <a:endParaRPr lang="en-GB" altLang="en-US" sz="3600" b="1">
              <a:solidFill>
                <a:srgbClr val="FFFF00"/>
              </a:solidFill>
            </a:endParaRPr>
          </a:p>
          <a:p>
            <a:pPr algn="ctr"/>
            <a:r>
              <a:rPr lang="en-GB" altLang="en-US" sz="3600" b="1">
                <a:solidFill>
                  <a:srgbClr val="FFFF00"/>
                </a:solidFill>
              </a:rPr>
              <a:t>If you get it wrong the battery will get hot and burn !!</a:t>
            </a:r>
          </a:p>
        </p:txBody>
      </p:sp>
    </p:spTree>
    <p:extLst>
      <p:ext uri="{BB962C8B-B14F-4D97-AF65-F5344CB8AC3E}">
        <p14:creationId xmlns:p14="http://schemas.microsoft.com/office/powerpoint/2010/main" val="4182863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reeform 3">
            <a:extLst>
              <a:ext uri="{FF2B5EF4-FFF2-40B4-BE49-F238E27FC236}">
                <a16:creationId xmlns:a16="http://schemas.microsoft.com/office/drawing/2014/main" id="{C23F9C18-BF34-44DF-A118-4D0EC9FADEE0}"/>
              </a:ext>
            </a:extLst>
          </p:cNvPr>
          <p:cNvSpPr>
            <a:spLocks/>
          </p:cNvSpPr>
          <p:nvPr/>
        </p:nvSpPr>
        <p:spPr bwMode="auto">
          <a:xfrm>
            <a:off x="-447675" y="2720975"/>
            <a:ext cx="5357813" cy="1366838"/>
          </a:xfrm>
          <a:custGeom>
            <a:avLst/>
            <a:gdLst>
              <a:gd name="T0" fmla="*/ 5354789 w 5358191"/>
              <a:gd name="T1" fmla="*/ 0 h 1366734"/>
              <a:gd name="T2" fmla="*/ 4254824 w 5358191"/>
              <a:gd name="T3" fmla="*/ 1331385 h 1366734"/>
              <a:gd name="T4" fmla="*/ 0 w 5358191"/>
              <a:gd name="T5" fmla="*/ 1258768 h 1366734"/>
              <a:gd name="T6" fmla="*/ 0 60000 65536"/>
              <a:gd name="T7" fmla="*/ 0 60000 65536"/>
              <a:gd name="T8" fmla="*/ 0 60000 65536"/>
            </a:gdLst>
            <a:ahLst/>
            <a:cxnLst>
              <a:cxn ang="T6">
                <a:pos x="T0" y="T1"/>
              </a:cxn>
              <a:cxn ang="T7">
                <a:pos x="T2" y="T3"/>
              </a:cxn>
              <a:cxn ang="T8">
                <a:pos x="T4" y="T5"/>
              </a:cxn>
            </a:cxnLst>
            <a:rect l="0" t="0" r="r" b="b"/>
            <a:pathLst>
              <a:path w="5358191" h="1366734">
                <a:moveTo>
                  <a:pt x="5358191" y="0"/>
                </a:moveTo>
                <a:cubicBezTo>
                  <a:pt x="5254373" y="560412"/>
                  <a:pt x="5150556" y="1120825"/>
                  <a:pt x="4257524" y="1330476"/>
                </a:cubicBezTo>
                <a:cubicBezTo>
                  <a:pt x="3364492" y="1540127"/>
                  <a:pt x="1050270" y="749904"/>
                  <a:pt x="0" y="12579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243" name="TextBox 8">
            <a:extLst>
              <a:ext uri="{FF2B5EF4-FFF2-40B4-BE49-F238E27FC236}">
                <a16:creationId xmlns:a16="http://schemas.microsoft.com/office/drawing/2014/main" id="{8866949F-B2E9-4E4D-BE88-3F3D6D061EB5}"/>
              </a:ext>
            </a:extLst>
          </p:cNvPr>
          <p:cNvSpPr txBox="1">
            <a:spLocks noChangeArrowheads="1"/>
          </p:cNvSpPr>
          <p:nvPr/>
        </p:nvSpPr>
        <p:spPr bwMode="auto">
          <a:xfrm>
            <a:off x="6965951" y="549275"/>
            <a:ext cx="19145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GB" altLang="en-US" sz="3200" b="1" dirty="0"/>
              <a:t>Volt</a:t>
            </a:r>
          </a:p>
          <a:p>
            <a:pPr algn="ctr"/>
            <a:r>
              <a:rPr lang="en-GB" altLang="en-US" b="1" dirty="0"/>
              <a:t>(like </a:t>
            </a:r>
            <a:r>
              <a:rPr lang="en-GB" altLang="en-GB" b="1" dirty="0"/>
              <a:t>“</a:t>
            </a:r>
            <a:r>
              <a:rPr lang="en-GB" altLang="en-US" b="1" dirty="0"/>
              <a:t>force</a:t>
            </a:r>
            <a:r>
              <a:rPr lang="en-GB" altLang="en-GB" b="1" dirty="0"/>
              <a:t>”</a:t>
            </a:r>
            <a:r>
              <a:rPr lang="en-GB" altLang="en-US" b="1" dirty="0"/>
              <a:t>)</a:t>
            </a:r>
          </a:p>
        </p:txBody>
      </p:sp>
      <p:sp>
        <p:nvSpPr>
          <p:cNvPr id="10244" name="TextBox 9">
            <a:extLst>
              <a:ext uri="{FF2B5EF4-FFF2-40B4-BE49-F238E27FC236}">
                <a16:creationId xmlns:a16="http://schemas.microsoft.com/office/drawing/2014/main" id="{90AB660F-1817-416C-8853-962D43B4E7B4}"/>
              </a:ext>
            </a:extLst>
          </p:cNvPr>
          <p:cNvSpPr txBox="1">
            <a:spLocks noChangeArrowheads="1"/>
          </p:cNvSpPr>
          <p:nvPr/>
        </p:nvSpPr>
        <p:spPr bwMode="auto">
          <a:xfrm>
            <a:off x="6240464" y="1989139"/>
            <a:ext cx="18002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GB" altLang="en-US" b="1"/>
              <a:t>Named after Italian Count Allessandro Volta </a:t>
            </a:r>
          </a:p>
        </p:txBody>
      </p:sp>
      <p:pic>
        <p:nvPicPr>
          <p:cNvPr id="10245" name="Picture 10">
            <a:extLst>
              <a:ext uri="{FF2B5EF4-FFF2-40B4-BE49-F238E27FC236}">
                <a16:creationId xmlns:a16="http://schemas.microsoft.com/office/drawing/2014/main" id="{42F64182-6D15-4B5B-AADB-E79D587DFE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3564" y="1700213"/>
            <a:ext cx="2035175"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4">
            <a:extLst>
              <a:ext uri="{FF2B5EF4-FFF2-40B4-BE49-F238E27FC236}">
                <a16:creationId xmlns:a16="http://schemas.microsoft.com/office/drawing/2014/main" id="{C591851A-B59D-4299-9F8D-17BBCCAC96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915" y="1700213"/>
            <a:ext cx="3527425"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Box 11">
            <a:extLst>
              <a:ext uri="{FF2B5EF4-FFF2-40B4-BE49-F238E27FC236}">
                <a16:creationId xmlns:a16="http://schemas.microsoft.com/office/drawing/2014/main" id="{1905FDBD-0DF1-486E-91B4-DE4361D14C19}"/>
              </a:ext>
            </a:extLst>
          </p:cNvPr>
          <p:cNvSpPr txBox="1">
            <a:spLocks noChangeArrowheads="1"/>
          </p:cNvSpPr>
          <p:nvPr/>
        </p:nvSpPr>
        <p:spPr bwMode="auto">
          <a:xfrm>
            <a:off x="3871914" y="4368800"/>
            <a:ext cx="500856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GB" altLang="en-US" b="1" dirty="0">
                <a:solidFill>
                  <a:srgbClr val="008000"/>
                </a:solidFill>
              </a:rPr>
              <a:t>First turn the selector to 20 Volts DC</a:t>
            </a:r>
          </a:p>
          <a:p>
            <a:r>
              <a:rPr lang="en-GB" altLang="en-US" b="1" dirty="0">
                <a:solidFill>
                  <a:srgbClr val="FF0000"/>
                </a:solidFill>
              </a:rPr>
              <a:t>(be careful)</a:t>
            </a:r>
          </a:p>
          <a:p>
            <a:r>
              <a:rPr lang="en-GB" altLang="en-US" b="1" dirty="0">
                <a:solidFill>
                  <a:srgbClr val="008000"/>
                </a:solidFill>
              </a:rPr>
              <a:t>Connect the </a:t>
            </a:r>
            <a:r>
              <a:rPr lang="en-GB" altLang="en-US" b="1" dirty="0" err="1">
                <a:solidFill>
                  <a:srgbClr val="008000"/>
                </a:solidFill>
              </a:rPr>
              <a:t>Multimeter</a:t>
            </a:r>
            <a:endParaRPr lang="en-GB" altLang="en-US" b="1" dirty="0">
              <a:solidFill>
                <a:srgbClr val="008000"/>
              </a:solidFill>
            </a:endParaRPr>
          </a:p>
          <a:p>
            <a:endParaRPr lang="en-GB" altLang="en-US" b="1" dirty="0">
              <a:solidFill>
                <a:srgbClr val="008000"/>
              </a:solidFill>
            </a:endParaRPr>
          </a:p>
          <a:p>
            <a:r>
              <a:rPr lang="en-GB" altLang="en-US" b="1" dirty="0">
                <a:solidFill>
                  <a:srgbClr val="FF0000"/>
                </a:solidFill>
              </a:rPr>
              <a:t>How much Voltage is there?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reeform 3">
            <a:extLst>
              <a:ext uri="{FF2B5EF4-FFF2-40B4-BE49-F238E27FC236}">
                <a16:creationId xmlns:a16="http://schemas.microsoft.com/office/drawing/2014/main" id="{BD8AB5EB-DEBC-4E4F-84B2-3D9216061C74}"/>
              </a:ext>
            </a:extLst>
          </p:cNvPr>
          <p:cNvSpPr>
            <a:spLocks/>
          </p:cNvSpPr>
          <p:nvPr/>
        </p:nvSpPr>
        <p:spPr bwMode="auto">
          <a:xfrm>
            <a:off x="-447675" y="2720975"/>
            <a:ext cx="5357813" cy="1366838"/>
          </a:xfrm>
          <a:custGeom>
            <a:avLst/>
            <a:gdLst>
              <a:gd name="T0" fmla="*/ 5354789 w 5358191"/>
              <a:gd name="T1" fmla="*/ 0 h 1366734"/>
              <a:gd name="T2" fmla="*/ 4254824 w 5358191"/>
              <a:gd name="T3" fmla="*/ 1331385 h 1366734"/>
              <a:gd name="T4" fmla="*/ 0 w 5358191"/>
              <a:gd name="T5" fmla="*/ 1258768 h 1366734"/>
              <a:gd name="T6" fmla="*/ 0 60000 65536"/>
              <a:gd name="T7" fmla="*/ 0 60000 65536"/>
              <a:gd name="T8" fmla="*/ 0 60000 65536"/>
            </a:gdLst>
            <a:ahLst/>
            <a:cxnLst>
              <a:cxn ang="T6">
                <a:pos x="T0" y="T1"/>
              </a:cxn>
              <a:cxn ang="T7">
                <a:pos x="T2" y="T3"/>
              </a:cxn>
              <a:cxn ang="T8">
                <a:pos x="T4" y="T5"/>
              </a:cxn>
            </a:cxnLst>
            <a:rect l="0" t="0" r="r" b="b"/>
            <a:pathLst>
              <a:path w="5358191" h="1366734">
                <a:moveTo>
                  <a:pt x="5358191" y="0"/>
                </a:moveTo>
                <a:cubicBezTo>
                  <a:pt x="5254373" y="560412"/>
                  <a:pt x="5150556" y="1120825"/>
                  <a:pt x="4257524" y="1330476"/>
                </a:cubicBezTo>
                <a:cubicBezTo>
                  <a:pt x="3364492" y="1540127"/>
                  <a:pt x="1050270" y="749904"/>
                  <a:pt x="0" y="12579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267" name="TextBox 8">
            <a:extLst>
              <a:ext uri="{FF2B5EF4-FFF2-40B4-BE49-F238E27FC236}">
                <a16:creationId xmlns:a16="http://schemas.microsoft.com/office/drawing/2014/main" id="{A3795AD9-1A10-4713-AFFB-8C87A6DDCB45}"/>
              </a:ext>
            </a:extLst>
          </p:cNvPr>
          <p:cNvSpPr txBox="1">
            <a:spLocks noChangeArrowheads="1"/>
          </p:cNvSpPr>
          <p:nvPr/>
        </p:nvSpPr>
        <p:spPr bwMode="auto">
          <a:xfrm>
            <a:off x="1171709" y="599282"/>
            <a:ext cx="211904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GB" altLang="en-US" sz="3200" b="1" dirty="0">
                <a:solidFill>
                  <a:srgbClr val="FF0000"/>
                </a:solidFill>
              </a:rPr>
              <a:t>Amp</a:t>
            </a:r>
          </a:p>
          <a:p>
            <a:pPr algn="ctr"/>
            <a:r>
              <a:rPr lang="en-GB" altLang="en-US" sz="3200" b="1" dirty="0">
                <a:solidFill>
                  <a:srgbClr val="FF0000"/>
                </a:solidFill>
              </a:rPr>
              <a:t>for current</a:t>
            </a:r>
          </a:p>
        </p:txBody>
      </p:sp>
      <p:sp>
        <p:nvSpPr>
          <p:cNvPr id="11268" name="TextBox 9">
            <a:extLst>
              <a:ext uri="{FF2B5EF4-FFF2-40B4-BE49-F238E27FC236}">
                <a16:creationId xmlns:a16="http://schemas.microsoft.com/office/drawing/2014/main" id="{789AAE81-2F1D-4C70-BCC6-A2DF20E3460B}"/>
              </a:ext>
            </a:extLst>
          </p:cNvPr>
          <p:cNvSpPr txBox="1">
            <a:spLocks noChangeArrowheads="1"/>
          </p:cNvSpPr>
          <p:nvPr/>
        </p:nvSpPr>
        <p:spPr bwMode="auto">
          <a:xfrm>
            <a:off x="6240464" y="2060575"/>
            <a:ext cx="20161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GB" altLang="en-US" b="1"/>
              <a:t>Named after Frenchman André-Marie Ampere </a:t>
            </a:r>
          </a:p>
        </p:txBody>
      </p:sp>
      <p:sp>
        <p:nvSpPr>
          <p:cNvPr id="11269" name="TextBox 11">
            <a:extLst>
              <a:ext uri="{FF2B5EF4-FFF2-40B4-BE49-F238E27FC236}">
                <a16:creationId xmlns:a16="http://schemas.microsoft.com/office/drawing/2014/main" id="{58915667-83CA-402F-BBDE-90F6B7A9D474}"/>
              </a:ext>
            </a:extLst>
          </p:cNvPr>
          <p:cNvSpPr txBox="1">
            <a:spLocks noChangeArrowheads="1"/>
          </p:cNvSpPr>
          <p:nvPr/>
        </p:nvSpPr>
        <p:spPr bwMode="auto">
          <a:xfrm>
            <a:off x="6096000" y="4149726"/>
            <a:ext cx="40322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GB" altLang="en-US" b="1">
                <a:solidFill>
                  <a:srgbClr val="008000"/>
                </a:solidFill>
              </a:rPr>
              <a:t>First turn the selector to 10 A</a:t>
            </a:r>
          </a:p>
          <a:p>
            <a:r>
              <a:rPr lang="en-GB" altLang="en-US" b="1">
                <a:solidFill>
                  <a:srgbClr val="FF0000"/>
                </a:solidFill>
              </a:rPr>
              <a:t>(be careful)</a:t>
            </a:r>
          </a:p>
          <a:p>
            <a:r>
              <a:rPr lang="en-GB" altLang="en-US" b="1">
                <a:solidFill>
                  <a:srgbClr val="008000"/>
                </a:solidFill>
              </a:rPr>
              <a:t>Connect the lamp and </a:t>
            </a:r>
            <a:br>
              <a:rPr lang="en-GB" altLang="en-US" b="1">
                <a:solidFill>
                  <a:srgbClr val="008000"/>
                </a:solidFill>
              </a:rPr>
            </a:br>
            <a:r>
              <a:rPr lang="en-GB" altLang="en-US" b="1">
                <a:solidFill>
                  <a:srgbClr val="008000"/>
                </a:solidFill>
              </a:rPr>
              <a:t>Multimeter</a:t>
            </a:r>
          </a:p>
          <a:p>
            <a:endParaRPr lang="en-GB" altLang="en-US" b="1">
              <a:solidFill>
                <a:srgbClr val="008000"/>
              </a:solidFill>
            </a:endParaRPr>
          </a:p>
          <a:p>
            <a:r>
              <a:rPr lang="en-GB" altLang="en-US" b="1">
                <a:solidFill>
                  <a:srgbClr val="FF0000"/>
                </a:solidFill>
              </a:rPr>
              <a:t>How much Current is there?</a:t>
            </a:r>
          </a:p>
        </p:txBody>
      </p:sp>
      <p:pic>
        <p:nvPicPr>
          <p:cNvPr id="11270" name="Picture 19">
            <a:extLst>
              <a:ext uri="{FF2B5EF4-FFF2-40B4-BE49-F238E27FC236}">
                <a16:creationId xmlns:a16="http://schemas.microsoft.com/office/drawing/2014/main" id="{230A55ED-B891-4A26-B5F6-B994B0D958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28026" y="1700213"/>
            <a:ext cx="1800225"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
            <a:extLst>
              <a:ext uri="{FF2B5EF4-FFF2-40B4-BE49-F238E27FC236}">
                <a16:creationId xmlns:a16="http://schemas.microsoft.com/office/drawing/2014/main" id="{BD6BAA88-E42F-4A1E-977A-D524CCFE72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4937" y="2060575"/>
            <a:ext cx="4025900"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ABC698-1294-4CCE-B1CA-409A52EB2F88}"/>
              </a:ext>
            </a:extLst>
          </p:cNvPr>
          <p:cNvPicPr>
            <a:picLocks noChangeAspect="1"/>
          </p:cNvPicPr>
          <p:nvPr/>
        </p:nvPicPr>
        <p:blipFill>
          <a:blip r:embed="rId2"/>
          <a:stretch>
            <a:fillRect/>
          </a:stretch>
        </p:blipFill>
        <p:spPr>
          <a:xfrm>
            <a:off x="8186019" y="1044096"/>
            <a:ext cx="3124983" cy="4334654"/>
          </a:xfrm>
          <a:prstGeom prst="rect">
            <a:avLst/>
          </a:prstGeom>
        </p:spPr>
      </p:pic>
      <p:sp>
        <p:nvSpPr>
          <p:cNvPr id="4" name="TextBox 3">
            <a:extLst>
              <a:ext uri="{FF2B5EF4-FFF2-40B4-BE49-F238E27FC236}">
                <a16:creationId xmlns:a16="http://schemas.microsoft.com/office/drawing/2014/main" id="{75A2AD7E-4EA3-4A18-93C9-92EBCDF4F958}"/>
              </a:ext>
            </a:extLst>
          </p:cNvPr>
          <p:cNvSpPr txBox="1"/>
          <p:nvPr/>
        </p:nvSpPr>
        <p:spPr>
          <a:xfrm>
            <a:off x="880998" y="2204580"/>
            <a:ext cx="3751155" cy="461665"/>
          </a:xfrm>
          <a:prstGeom prst="rect">
            <a:avLst/>
          </a:prstGeom>
          <a:noFill/>
        </p:spPr>
        <p:txBody>
          <a:bodyPr wrap="none" rtlCol="0">
            <a:spAutoFit/>
          </a:bodyPr>
          <a:lstStyle/>
          <a:p>
            <a:r>
              <a:rPr lang="en-GB" sz="2400" b="1" dirty="0">
                <a:latin typeface="Arial" panose="020B0604020202020204" pitchFamily="34" charset="0"/>
                <a:cs typeface="Arial" panose="020B0604020202020204" pitchFamily="34" charset="0"/>
              </a:rPr>
              <a:t>Named after James Watt</a:t>
            </a:r>
          </a:p>
        </p:txBody>
      </p:sp>
      <p:sp>
        <p:nvSpPr>
          <p:cNvPr id="5" name="TextBox 4">
            <a:extLst>
              <a:ext uri="{FF2B5EF4-FFF2-40B4-BE49-F238E27FC236}">
                <a16:creationId xmlns:a16="http://schemas.microsoft.com/office/drawing/2014/main" id="{4E887FF3-FAE7-4D9C-BAC5-B245C5C43C7F}"/>
              </a:ext>
            </a:extLst>
          </p:cNvPr>
          <p:cNvSpPr txBox="1"/>
          <p:nvPr/>
        </p:nvSpPr>
        <p:spPr>
          <a:xfrm>
            <a:off x="880998" y="1044096"/>
            <a:ext cx="3818096" cy="646331"/>
          </a:xfrm>
          <a:prstGeom prst="rect">
            <a:avLst/>
          </a:prstGeom>
          <a:noFill/>
        </p:spPr>
        <p:txBody>
          <a:bodyPr wrap="none" rtlCol="0">
            <a:spAutoFit/>
          </a:bodyPr>
          <a:lstStyle/>
          <a:p>
            <a:r>
              <a:rPr lang="en-GB" sz="3600" b="1" dirty="0">
                <a:solidFill>
                  <a:srgbClr val="FF0000"/>
                </a:solidFill>
                <a:latin typeface="Arial" panose="020B0604020202020204" pitchFamily="34" charset="0"/>
                <a:cs typeface="Arial" panose="020B0604020202020204" pitchFamily="34" charset="0"/>
              </a:rPr>
              <a:t>Watts Are Power</a:t>
            </a:r>
          </a:p>
        </p:txBody>
      </p:sp>
      <p:sp>
        <p:nvSpPr>
          <p:cNvPr id="6" name="TextBox 5">
            <a:extLst>
              <a:ext uri="{FF2B5EF4-FFF2-40B4-BE49-F238E27FC236}">
                <a16:creationId xmlns:a16="http://schemas.microsoft.com/office/drawing/2014/main" id="{FAF1830E-03C2-4918-9644-16EB57FFB95A}"/>
              </a:ext>
            </a:extLst>
          </p:cNvPr>
          <p:cNvSpPr txBox="1"/>
          <p:nvPr/>
        </p:nvSpPr>
        <p:spPr>
          <a:xfrm>
            <a:off x="880998" y="3211423"/>
            <a:ext cx="3309752" cy="461665"/>
          </a:xfrm>
          <a:prstGeom prst="rect">
            <a:avLst/>
          </a:prstGeom>
          <a:noFill/>
        </p:spPr>
        <p:txBody>
          <a:bodyPr wrap="none" rtlCol="0">
            <a:spAutoFit/>
          </a:bodyPr>
          <a:lstStyle/>
          <a:p>
            <a:r>
              <a:rPr lang="en-GB" sz="2400" b="1" dirty="0">
                <a:latin typeface="Arial" panose="020B0604020202020204" pitchFamily="34" charset="0"/>
                <a:cs typeface="Arial" panose="020B0604020202020204" pitchFamily="34" charset="0"/>
              </a:rPr>
              <a:t>Watts = Volts X Amps</a:t>
            </a:r>
          </a:p>
        </p:txBody>
      </p:sp>
      <p:pic>
        <p:nvPicPr>
          <p:cNvPr id="9" name="Picture 8">
            <a:extLst>
              <a:ext uri="{FF2B5EF4-FFF2-40B4-BE49-F238E27FC236}">
                <a16:creationId xmlns:a16="http://schemas.microsoft.com/office/drawing/2014/main" id="{09FB5991-5D0A-4D6D-BD60-CD1FB60BC04D}"/>
              </a:ext>
            </a:extLst>
          </p:cNvPr>
          <p:cNvPicPr>
            <a:picLocks noChangeAspect="1"/>
          </p:cNvPicPr>
          <p:nvPr/>
        </p:nvPicPr>
        <p:blipFill>
          <a:blip r:embed="rId3"/>
          <a:stretch>
            <a:fillRect/>
          </a:stretch>
        </p:blipFill>
        <p:spPr>
          <a:xfrm>
            <a:off x="4876950" y="3814180"/>
            <a:ext cx="2438100" cy="2515666"/>
          </a:xfrm>
          <a:prstGeom prst="rect">
            <a:avLst/>
          </a:prstGeom>
        </p:spPr>
      </p:pic>
      <p:sp>
        <p:nvSpPr>
          <p:cNvPr id="12" name="TextBox 11">
            <a:extLst>
              <a:ext uri="{FF2B5EF4-FFF2-40B4-BE49-F238E27FC236}">
                <a16:creationId xmlns:a16="http://schemas.microsoft.com/office/drawing/2014/main" id="{3A1625C2-F4CB-4B57-9BC2-D2479ECEE6E4}"/>
              </a:ext>
            </a:extLst>
          </p:cNvPr>
          <p:cNvSpPr txBox="1"/>
          <p:nvPr/>
        </p:nvSpPr>
        <p:spPr>
          <a:xfrm>
            <a:off x="815824" y="4841180"/>
            <a:ext cx="3679020" cy="830997"/>
          </a:xfrm>
          <a:prstGeom prst="rect">
            <a:avLst/>
          </a:prstGeom>
          <a:noFill/>
        </p:spPr>
        <p:txBody>
          <a:bodyPr wrap="none" rtlCol="0">
            <a:spAutoFit/>
          </a:bodyPr>
          <a:lstStyle/>
          <a:p>
            <a:r>
              <a:rPr lang="en-GB" sz="2400" b="1" dirty="0">
                <a:latin typeface="Arial" panose="020B0604020202020204" pitchFamily="34" charset="0"/>
                <a:cs typeface="Arial" panose="020B0604020202020204" pitchFamily="34" charset="0"/>
              </a:rPr>
              <a:t>James Watt invented an</a:t>
            </a:r>
          </a:p>
          <a:p>
            <a:r>
              <a:rPr lang="en-GB" sz="2400" b="1" dirty="0">
                <a:latin typeface="Arial" panose="020B0604020202020204" pitchFamily="34" charset="0"/>
                <a:cs typeface="Arial" panose="020B0604020202020204" pitchFamily="34" charset="0"/>
              </a:rPr>
              <a:t>improved steam engine</a:t>
            </a:r>
          </a:p>
        </p:txBody>
      </p:sp>
    </p:spTree>
    <p:extLst>
      <p:ext uri="{BB962C8B-B14F-4D97-AF65-F5344CB8AC3E}">
        <p14:creationId xmlns:p14="http://schemas.microsoft.com/office/powerpoint/2010/main" val="3609025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AC4C5B-1F38-409C-A1E6-AA555A695170}"/>
              </a:ext>
            </a:extLst>
          </p:cNvPr>
          <p:cNvPicPr>
            <a:picLocks noChangeAspect="1"/>
          </p:cNvPicPr>
          <p:nvPr/>
        </p:nvPicPr>
        <p:blipFill>
          <a:blip r:embed="rId2"/>
          <a:stretch>
            <a:fillRect/>
          </a:stretch>
        </p:blipFill>
        <p:spPr>
          <a:xfrm>
            <a:off x="505181" y="-66987"/>
            <a:ext cx="3071377" cy="3173073"/>
          </a:xfrm>
          <a:prstGeom prst="rect">
            <a:avLst/>
          </a:prstGeom>
        </p:spPr>
      </p:pic>
      <p:pic>
        <p:nvPicPr>
          <p:cNvPr id="7" name="Picture 6">
            <a:extLst>
              <a:ext uri="{FF2B5EF4-FFF2-40B4-BE49-F238E27FC236}">
                <a16:creationId xmlns:a16="http://schemas.microsoft.com/office/drawing/2014/main" id="{CA1D5A56-22A7-4EF3-817E-7996D3F207D3}"/>
              </a:ext>
            </a:extLst>
          </p:cNvPr>
          <p:cNvPicPr>
            <a:picLocks noChangeAspect="1"/>
          </p:cNvPicPr>
          <p:nvPr/>
        </p:nvPicPr>
        <p:blipFill>
          <a:blip r:embed="rId3"/>
          <a:stretch>
            <a:fillRect/>
          </a:stretch>
        </p:blipFill>
        <p:spPr>
          <a:xfrm>
            <a:off x="9175213" y="2259993"/>
            <a:ext cx="2647950" cy="2857500"/>
          </a:xfrm>
          <a:prstGeom prst="rect">
            <a:avLst/>
          </a:prstGeom>
        </p:spPr>
      </p:pic>
      <p:sp>
        <p:nvSpPr>
          <p:cNvPr id="8" name="Rectangle 7">
            <a:extLst>
              <a:ext uri="{FF2B5EF4-FFF2-40B4-BE49-F238E27FC236}">
                <a16:creationId xmlns:a16="http://schemas.microsoft.com/office/drawing/2014/main" id="{B855902A-A8C1-4BF2-967C-399834E65814}"/>
              </a:ext>
            </a:extLst>
          </p:cNvPr>
          <p:cNvSpPr/>
          <p:nvPr/>
        </p:nvSpPr>
        <p:spPr>
          <a:xfrm rot="459836">
            <a:off x="1194748" y="4954410"/>
            <a:ext cx="10614252" cy="923330"/>
          </a:xfrm>
          <a:prstGeom prst="rect">
            <a:avLst/>
          </a:prstGeom>
          <a:noFill/>
        </p:spPr>
        <p:txBody>
          <a:bodyPr wrap="none" lIns="91440" tIns="45720" rIns="91440" bIns="45720">
            <a:prstTxWarp prst="textWave4">
              <a:avLst>
                <a:gd name="adj1" fmla="val 12500"/>
                <a:gd name="adj2" fmla="val 0"/>
              </a:avLst>
            </a:prstTxWarp>
            <a:spAutoFit/>
          </a:bodyPr>
          <a:lstStyle/>
          <a:p>
            <a:pPr algn="ctr"/>
            <a:r>
              <a:rPr lang="en-GB" sz="5400" b="1" dirty="0">
                <a:ln>
                  <a:solidFill>
                    <a:schemeClr val="tx1"/>
                  </a:solidFill>
                </a:ln>
                <a:gradFill flip="none" rotWithShape="1">
                  <a:gsLst>
                    <a:gs pos="0">
                      <a:srgbClr val="FF0000"/>
                    </a:gs>
                    <a:gs pos="26000">
                      <a:srgbClr val="FFFF00"/>
                    </a:gs>
                    <a:gs pos="70000">
                      <a:srgbClr val="002060"/>
                    </a:gs>
                    <a:gs pos="100000">
                      <a:srgbClr val="CC66FF"/>
                    </a:gs>
                  </a:gsLst>
                  <a:lin ang="0" scaled="1"/>
                  <a:tileRect/>
                </a:gradFill>
              </a:rPr>
              <a:t>Make some electric circuits</a:t>
            </a:r>
          </a:p>
        </p:txBody>
      </p:sp>
      <p:sp>
        <p:nvSpPr>
          <p:cNvPr id="3" name="Rectangle 2">
            <a:extLst>
              <a:ext uri="{FF2B5EF4-FFF2-40B4-BE49-F238E27FC236}">
                <a16:creationId xmlns:a16="http://schemas.microsoft.com/office/drawing/2014/main" id="{FA817314-BE41-44D8-88E9-C4863D21C21C}"/>
              </a:ext>
            </a:extLst>
          </p:cNvPr>
          <p:cNvSpPr/>
          <p:nvPr/>
        </p:nvSpPr>
        <p:spPr>
          <a:xfrm rot="20829050">
            <a:off x="1239139" y="1977822"/>
            <a:ext cx="10614252" cy="923330"/>
          </a:xfrm>
          <a:prstGeom prst="rect">
            <a:avLst/>
          </a:prstGeom>
          <a:noFill/>
        </p:spPr>
        <p:txBody>
          <a:bodyPr wrap="none" lIns="91440" tIns="45720" rIns="91440" bIns="45720">
            <a:prstTxWarp prst="textWave4">
              <a:avLst>
                <a:gd name="adj1" fmla="val 12500"/>
                <a:gd name="adj2" fmla="val 0"/>
              </a:avLst>
            </a:prstTxWarp>
            <a:spAutoFit/>
          </a:bodyPr>
          <a:lstStyle/>
          <a:p>
            <a:pPr algn="ctr"/>
            <a:r>
              <a:rPr lang="en-GB" sz="5400" b="1" dirty="0">
                <a:ln>
                  <a:solidFill>
                    <a:schemeClr val="tx1"/>
                  </a:solidFill>
                </a:ln>
                <a:gradFill flip="none" rotWithShape="1">
                  <a:gsLst>
                    <a:gs pos="0">
                      <a:srgbClr val="FF0000"/>
                    </a:gs>
                    <a:gs pos="26000">
                      <a:srgbClr val="FFFF00"/>
                    </a:gs>
                    <a:gs pos="70000">
                      <a:srgbClr val="002060"/>
                    </a:gs>
                    <a:gs pos="100000">
                      <a:srgbClr val="CC66FF"/>
                    </a:gs>
                  </a:gsLst>
                  <a:lin ang="0" scaled="1"/>
                  <a:tileRect/>
                </a:gradFill>
              </a:rPr>
              <a:t>Now lets bright sparks</a:t>
            </a:r>
          </a:p>
        </p:txBody>
      </p:sp>
    </p:spTree>
    <p:extLst>
      <p:ext uri="{BB962C8B-B14F-4D97-AF65-F5344CB8AC3E}">
        <p14:creationId xmlns:p14="http://schemas.microsoft.com/office/powerpoint/2010/main" val="1315230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7BC9464-0FB9-47C6-B027-98F01E7FA448}"/>
              </a:ext>
            </a:extLst>
          </p:cNvPr>
          <p:cNvGrpSpPr/>
          <p:nvPr/>
        </p:nvGrpSpPr>
        <p:grpSpPr>
          <a:xfrm>
            <a:off x="611561" y="853792"/>
            <a:ext cx="11358425" cy="5557255"/>
            <a:chOff x="611561" y="853792"/>
            <a:chExt cx="11358425" cy="5557255"/>
          </a:xfrm>
        </p:grpSpPr>
        <p:sp>
          <p:nvSpPr>
            <p:cNvPr id="33" name="TextBox 32">
              <a:extLst>
                <a:ext uri="{FF2B5EF4-FFF2-40B4-BE49-F238E27FC236}">
                  <a16:creationId xmlns:a16="http://schemas.microsoft.com/office/drawing/2014/main" id="{60BB21E8-D857-43D7-9EBF-D429B6B85A1A}"/>
                </a:ext>
              </a:extLst>
            </p:cNvPr>
            <p:cNvSpPr txBox="1"/>
            <p:nvPr/>
          </p:nvSpPr>
          <p:spPr>
            <a:xfrm>
              <a:off x="1728526" y="4241541"/>
              <a:ext cx="1126334" cy="461665"/>
            </a:xfrm>
            <a:prstGeom prst="rect">
              <a:avLst/>
            </a:prstGeom>
            <a:noFill/>
          </p:spPr>
          <p:txBody>
            <a:bodyPr wrap="none" rtlCol="0">
              <a:spAutoFit/>
            </a:bodyPr>
            <a:lstStyle/>
            <a:p>
              <a:r>
                <a:rPr lang="en-GB" sz="2400" b="1" dirty="0"/>
                <a:t>Battery</a:t>
              </a:r>
            </a:p>
          </p:txBody>
        </p:sp>
        <p:grpSp>
          <p:nvGrpSpPr>
            <p:cNvPr id="2" name="Group 1">
              <a:extLst>
                <a:ext uri="{FF2B5EF4-FFF2-40B4-BE49-F238E27FC236}">
                  <a16:creationId xmlns:a16="http://schemas.microsoft.com/office/drawing/2014/main" id="{71B341ED-4BCB-4331-B9AB-6AFDC7C5D83A}"/>
                </a:ext>
              </a:extLst>
            </p:cNvPr>
            <p:cNvGrpSpPr/>
            <p:nvPr/>
          </p:nvGrpSpPr>
          <p:grpSpPr>
            <a:xfrm>
              <a:off x="916745" y="2614946"/>
              <a:ext cx="5443610" cy="3566925"/>
              <a:chOff x="916745" y="2614946"/>
              <a:chExt cx="5443610" cy="3566925"/>
            </a:xfrm>
          </p:grpSpPr>
          <p:grpSp>
            <p:nvGrpSpPr>
              <p:cNvPr id="32" name="Group 31">
                <a:extLst>
                  <a:ext uri="{FF2B5EF4-FFF2-40B4-BE49-F238E27FC236}">
                    <a16:creationId xmlns:a16="http://schemas.microsoft.com/office/drawing/2014/main" id="{5FBD1923-10F5-41D0-BA3E-973BE65FB89E}"/>
                  </a:ext>
                </a:extLst>
              </p:cNvPr>
              <p:cNvGrpSpPr/>
              <p:nvPr/>
            </p:nvGrpSpPr>
            <p:grpSpPr>
              <a:xfrm>
                <a:off x="916745" y="3080826"/>
                <a:ext cx="5443610" cy="3101045"/>
                <a:chOff x="1676400" y="1448973"/>
                <a:chExt cx="5443610" cy="3101045"/>
              </a:xfrm>
            </p:grpSpPr>
            <p:pic>
              <p:nvPicPr>
                <p:cNvPr id="24" name="Picture 23">
                  <a:extLst>
                    <a:ext uri="{FF2B5EF4-FFF2-40B4-BE49-F238E27FC236}">
                      <a16:creationId xmlns:a16="http://schemas.microsoft.com/office/drawing/2014/main" id="{533CF5A6-35BD-45BD-A7A4-0814B650D0BA}"/>
                    </a:ext>
                  </a:extLst>
                </p:cNvPr>
                <p:cNvPicPr>
                  <a:picLocks noChangeAspect="1"/>
                </p:cNvPicPr>
                <p:nvPr/>
              </p:nvPicPr>
              <p:blipFill>
                <a:blip r:embed="rId2"/>
                <a:stretch>
                  <a:fillRect/>
                </a:stretch>
              </p:blipFill>
              <p:spPr>
                <a:xfrm rot="5400000">
                  <a:off x="4262510" y="1692518"/>
                  <a:ext cx="2857500" cy="2857500"/>
                </a:xfrm>
                <a:prstGeom prst="rect">
                  <a:avLst/>
                </a:prstGeom>
              </p:spPr>
            </p:pic>
            <p:cxnSp>
              <p:nvCxnSpPr>
                <p:cNvPr id="3" name="Straight Connector 2">
                  <a:extLst>
                    <a:ext uri="{FF2B5EF4-FFF2-40B4-BE49-F238E27FC236}">
                      <a16:creationId xmlns:a16="http://schemas.microsoft.com/office/drawing/2014/main" id="{D30243CA-F0B8-4EC7-8AB7-D2C1387258A8}"/>
                    </a:ext>
                  </a:extLst>
                </p:cNvPr>
                <p:cNvCxnSpPr/>
                <p:nvPr/>
              </p:nvCxnSpPr>
              <p:spPr>
                <a:xfrm>
                  <a:off x="2011680" y="1927274"/>
                  <a:ext cx="0" cy="7033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FDEF633-3B9B-4A4C-9CA3-75916532FD02}"/>
                    </a:ext>
                  </a:extLst>
                </p:cNvPr>
                <p:cNvCxnSpPr>
                  <a:cxnSpLocks/>
                </p:cNvCxnSpPr>
                <p:nvPr/>
              </p:nvCxnSpPr>
              <p:spPr>
                <a:xfrm>
                  <a:off x="2011680" y="3173437"/>
                  <a:ext cx="0" cy="7432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E436510-B96A-445A-8687-C3CF6FF90035}"/>
                    </a:ext>
                  </a:extLst>
                </p:cNvPr>
                <p:cNvCxnSpPr>
                  <a:cxnSpLocks/>
                </p:cNvCxnSpPr>
                <p:nvPr/>
              </p:nvCxnSpPr>
              <p:spPr>
                <a:xfrm>
                  <a:off x="1835834" y="2821744"/>
                  <a:ext cx="35169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6AAA1DD-2107-401A-8EDF-C42DC343F3FA}"/>
                    </a:ext>
                  </a:extLst>
                </p:cNvPr>
                <p:cNvCxnSpPr>
                  <a:cxnSpLocks/>
                </p:cNvCxnSpPr>
                <p:nvPr/>
              </p:nvCxnSpPr>
              <p:spPr>
                <a:xfrm>
                  <a:off x="1835834" y="3173437"/>
                  <a:ext cx="35169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C411ADC-19D0-40DE-828D-BD2022A9C374}"/>
                    </a:ext>
                  </a:extLst>
                </p:cNvPr>
                <p:cNvCxnSpPr>
                  <a:cxnSpLocks/>
                </p:cNvCxnSpPr>
                <p:nvPr/>
              </p:nvCxnSpPr>
              <p:spPr>
                <a:xfrm>
                  <a:off x="1676400" y="2997591"/>
                  <a:ext cx="6705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7B7C2C3-94D8-4F0A-BE6F-3150E9CF472E}"/>
                    </a:ext>
                  </a:extLst>
                </p:cNvPr>
                <p:cNvCxnSpPr>
                  <a:cxnSpLocks/>
                </p:cNvCxnSpPr>
                <p:nvPr/>
              </p:nvCxnSpPr>
              <p:spPr>
                <a:xfrm>
                  <a:off x="1676400" y="2645897"/>
                  <a:ext cx="6705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8E44AD0-CA8C-4BE6-945A-A0FA84A69EFF}"/>
                    </a:ext>
                  </a:extLst>
                </p:cNvPr>
                <p:cNvCxnSpPr>
                  <a:cxnSpLocks/>
                </p:cNvCxnSpPr>
                <p:nvPr/>
              </p:nvCxnSpPr>
              <p:spPr>
                <a:xfrm flipH="1">
                  <a:off x="2011680" y="1927274"/>
                  <a:ext cx="11254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38BC53-46A6-4F4C-9489-624F09F52F74}"/>
                    </a:ext>
                  </a:extLst>
                </p:cNvPr>
                <p:cNvCxnSpPr>
                  <a:cxnSpLocks/>
                </p:cNvCxnSpPr>
                <p:nvPr/>
              </p:nvCxnSpPr>
              <p:spPr>
                <a:xfrm flipH="1">
                  <a:off x="3910711" y="1927274"/>
                  <a:ext cx="11254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01889F2-63D4-481C-ABB6-345029FE1F4D}"/>
                    </a:ext>
                  </a:extLst>
                </p:cNvPr>
                <p:cNvCxnSpPr>
                  <a:cxnSpLocks/>
                </p:cNvCxnSpPr>
                <p:nvPr/>
              </p:nvCxnSpPr>
              <p:spPr>
                <a:xfrm flipH="1">
                  <a:off x="3137096" y="1561514"/>
                  <a:ext cx="588498" cy="3657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Isosceles Triangle 18">
                  <a:extLst>
                    <a:ext uri="{FF2B5EF4-FFF2-40B4-BE49-F238E27FC236}">
                      <a16:creationId xmlns:a16="http://schemas.microsoft.com/office/drawing/2014/main" id="{65318221-303F-4AA6-B7F0-A9E54FCA1127}"/>
                    </a:ext>
                  </a:extLst>
                </p:cNvPr>
                <p:cNvSpPr/>
                <p:nvPr/>
              </p:nvSpPr>
              <p:spPr>
                <a:xfrm rot="8713036">
                  <a:off x="3763001" y="1448973"/>
                  <a:ext cx="295421" cy="30948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a:extLst>
                    <a:ext uri="{FF2B5EF4-FFF2-40B4-BE49-F238E27FC236}">
                      <a16:creationId xmlns:a16="http://schemas.microsoft.com/office/drawing/2014/main" id="{42369A61-1F94-4ECF-B5C7-620B29180355}"/>
                    </a:ext>
                  </a:extLst>
                </p:cNvPr>
                <p:cNvCxnSpPr>
                  <a:cxnSpLocks/>
                </p:cNvCxnSpPr>
                <p:nvPr/>
              </p:nvCxnSpPr>
              <p:spPr>
                <a:xfrm flipV="1">
                  <a:off x="5036126" y="1927274"/>
                  <a:ext cx="0" cy="10703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B2FD79C-BD74-4B5B-80A1-4AF7CB4E9E6A}"/>
                    </a:ext>
                  </a:extLst>
                </p:cNvPr>
                <p:cNvCxnSpPr/>
                <p:nvPr/>
              </p:nvCxnSpPr>
              <p:spPr>
                <a:xfrm>
                  <a:off x="5036126" y="3221501"/>
                  <a:ext cx="0" cy="70338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A695605-FF59-4267-B08C-6F9BC0D60B62}"/>
                    </a:ext>
                  </a:extLst>
                </p:cNvPr>
                <p:cNvCxnSpPr>
                  <a:cxnSpLocks/>
                </p:cNvCxnSpPr>
                <p:nvPr/>
              </p:nvCxnSpPr>
              <p:spPr>
                <a:xfrm flipH="1">
                  <a:off x="2011680" y="3916679"/>
                  <a:ext cx="3024446" cy="16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B61055F6-700D-4C90-AF02-4ED099B88800}"/>
                  </a:ext>
                </a:extLst>
              </p:cNvPr>
              <p:cNvSpPr txBox="1"/>
              <p:nvPr/>
            </p:nvSpPr>
            <p:spPr>
              <a:xfrm>
                <a:off x="1770322" y="2614946"/>
                <a:ext cx="1028936" cy="461665"/>
              </a:xfrm>
              <a:prstGeom prst="rect">
                <a:avLst/>
              </a:prstGeom>
              <a:noFill/>
            </p:spPr>
            <p:txBody>
              <a:bodyPr wrap="none" rtlCol="0">
                <a:spAutoFit/>
              </a:bodyPr>
              <a:lstStyle/>
              <a:p>
                <a:r>
                  <a:rPr lang="en-GB" sz="2400" b="1" dirty="0"/>
                  <a:t>Switch</a:t>
                </a:r>
              </a:p>
            </p:txBody>
          </p:sp>
        </p:grpSp>
        <p:sp>
          <p:nvSpPr>
            <p:cNvPr id="35" name="TextBox 34">
              <a:extLst>
                <a:ext uri="{FF2B5EF4-FFF2-40B4-BE49-F238E27FC236}">
                  <a16:creationId xmlns:a16="http://schemas.microsoft.com/office/drawing/2014/main" id="{4A29CB20-4F0E-4F56-84C5-D2A846C56746}"/>
                </a:ext>
              </a:extLst>
            </p:cNvPr>
            <p:cNvSpPr txBox="1"/>
            <p:nvPr/>
          </p:nvSpPr>
          <p:spPr>
            <a:xfrm>
              <a:off x="4535619" y="3440666"/>
              <a:ext cx="763351" cy="461665"/>
            </a:xfrm>
            <a:prstGeom prst="rect">
              <a:avLst/>
            </a:prstGeom>
            <a:noFill/>
          </p:spPr>
          <p:txBody>
            <a:bodyPr wrap="none" rtlCol="0">
              <a:spAutoFit/>
            </a:bodyPr>
            <a:lstStyle/>
            <a:p>
              <a:r>
                <a:rPr lang="en-GB" sz="2400" b="1" dirty="0"/>
                <a:t>Bulb</a:t>
              </a:r>
            </a:p>
          </p:txBody>
        </p:sp>
        <p:sp>
          <p:nvSpPr>
            <p:cNvPr id="57" name="TextBox 56">
              <a:extLst>
                <a:ext uri="{FF2B5EF4-FFF2-40B4-BE49-F238E27FC236}">
                  <a16:creationId xmlns:a16="http://schemas.microsoft.com/office/drawing/2014/main" id="{6B3DA478-D325-4C83-81AE-70A7CABEB2E0}"/>
                </a:ext>
              </a:extLst>
            </p:cNvPr>
            <p:cNvSpPr txBox="1"/>
            <p:nvPr/>
          </p:nvSpPr>
          <p:spPr>
            <a:xfrm>
              <a:off x="10195657" y="5068541"/>
              <a:ext cx="1774329" cy="830997"/>
            </a:xfrm>
            <a:prstGeom prst="rect">
              <a:avLst/>
            </a:prstGeom>
            <a:noFill/>
          </p:spPr>
          <p:txBody>
            <a:bodyPr wrap="square" rtlCol="0">
              <a:spAutoFit/>
            </a:bodyPr>
            <a:lstStyle/>
            <a:p>
              <a:r>
                <a:rPr lang="en-GB" sz="2400" b="1" dirty="0">
                  <a:solidFill>
                    <a:srgbClr val="0070C0"/>
                  </a:solidFill>
                </a:rPr>
                <a:t>Put bulb in holder</a:t>
              </a:r>
            </a:p>
          </p:txBody>
        </p:sp>
        <p:grpSp>
          <p:nvGrpSpPr>
            <p:cNvPr id="60" name="Group 59">
              <a:extLst>
                <a:ext uri="{FF2B5EF4-FFF2-40B4-BE49-F238E27FC236}">
                  <a16:creationId xmlns:a16="http://schemas.microsoft.com/office/drawing/2014/main" id="{E7C7F838-BB78-4CDA-A48D-14E699020C21}"/>
                </a:ext>
              </a:extLst>
            </p:cNvPr>
            <p:cNvGrpSpPr/>
            <p:nvPr/>
          </p:nvGrpSpPr>
          <p:grpSpPr>
            <a:xfrm>
              <a:off x="6285439" y="2496147"/>
              <a:ext cx="4989816" cy="3914900"/>
              <a:chOff x="6285436" y="1436669"/>
              <a:chExt cx="5312416" cy="4678179"/>
            </a:xfrm>
          </p:grpSpPr>
          <p:grpSp>
            <p:nvGrpSpPr>
              <p:cNvPr id="41" name="Group 40">
                <a:extLst>
                  <a:ext uri="{FF2B5EF4-FFF2-40B4-BE49-F238E27FC236}">
                    <a16:creationId xmlns:a16="http://schemas.microsoft.com/office/drawing/2014/main" id="{568EAD6B-BF71-44C5-884D-AE02EEF53D28}"/>
                  </a:ext>
                </a:extLst>
              </p:cNvPr>
              <p:cNvGrpSpPr/>
              <p:nvPr/>
            </p:nvGrpSpPr>
            <p:grpSpPr>
              <a:xfrm>
                <a:off x="6285436" y="2690503"/>
                <a:ext cx="617570" cy="1728700"/>
                <a:chOff x="6985965" y="1999540"/>
                <a:chExt cx="617570" cy="1728700"/>
              </a:xfrm>
            </p:grpSpPr>
            <p:pic>
              <p:nvPicPr>
                <p:cNvPr id="36" name="Picture 35">
                  <a:extLst>
                    <a:ext uri="{FF2B5EF4-FFF2-40B4-BE49-F238E27FC236}">
                      <a16:creationId xmlns:a16="http://schemas.microsoft.com/office/drawing/2014/main" id="{ACA8CE97-4B81-4B8C-BCEC-D5F024347A7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2000"/>
                          </a14:imgEffect>
                        </a14:imgLayer>
                      </a14:imgProps>
                    </a:ext>
                  </a:extLst>
                </a:blip>
                <a:stretch>
                  <a:fillRect/>
                </a:stretch>
              </p:blipFill>
              <p:spPr>
                <a:xfrm rot="15960000">
                  <a:off x="6430400" y="2555105"/>
                  <a:ext cx="1728700" cy="617570"/>
                </a:xfrm>
                <a:prstGeom prst="rect">
                  <a:avLst/>
                </a:prstGeom>
              </p:spPr>
            </p:pic>
            <p:pic>
              <p:nvPicPr>
                <p:cNvPr id="40" name="Picture 39">
                  <a:extLst>
                    <a:ext uri="{FF2B5EF4-FFF2-40B4-BE49-F238E27FC236}">
                      <a16:creationId xmlns:a16="http://schemas.microsoft.com/office/drawing/2014/main" id="{37F3D218-B201-4F30-87D4-2C24552FC16B}"/>
                    </a:ext>
                  </a:extLst>
                </p:cNvPr>
                <p:cNvPicPr>
                  <a:picLocks noChangeAspect="1"/>
                </p:cNvPicPr>
                <p:nvPr/>
              </p:nvPicPr>
              <p:blipFill>
                <a:blip r:embed="rId5"/>
                <a:stretch>
                  <a:fillRect/>
                </a:stretch>
              </p:blipFill>
              <p:spPr>
                <a:xfrm>
                  <a:off x="7202549" y="2421997"/>
                  <a:ext cx="215808" cy="883785"/>
                </a:xfrm>
                <a:prstGeom prst="rect">
                  <a:avLst/>
                </a:prstGeom>
              </p:spPr>
            </p:pic>
          </p:grpSp>
          <p:grpSp>
            <p:nvGrpSpPr>
              <p:cNvPr id="44" name="Group 43">
                <a:extLst>
                  <a:ext uri="{FF2B5EF4-FFF2-40B4-BE49-F238E27FC236}">
                    <a16:creationId xmlns:a16="http://schemas.microsoft.com/office/drawing/2014/main" id="{FFF52346-6716-46C4-BB9B-C37DC0A1B4FB}"/>
                  </a:ext>
                </a:extLst>
              </p:cNvPr>
              <p:cNvGrpSpPr/>
              <p:nvPr/>
            </p:nvGrpSpPr>
            <p:grpSpPr>
              <a:xfrm>
                <a:off x="6326175" y="4332624"/>
                <a:ext cx="617570" cy="1728700"/>
                <a:chOff x="6985965" y="1999540"/>
                <a:chExt cx="617570" cy="1728700"/>
              </a:xfrm>
            </p:grpSpPr>
            <p:pic>
              <p:nvPicPr>
                <p:cNvPr id="45" name="Picture 44">
                  <a:extLst>
                    <a:ext uri="{FF2B5EF4-FFF2-40B4-BE49-F238E27FC236}">
                      <a16:creationId xmlns:a16="http://schemas.microsoft.com/office/drawing/2014/main" id="{157AEAE1-919D-4225-8FAA-EFBFE5FD72A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2000"/>
                          </a14:imgEffect>
                        </a14:imgLayer>
                      </a14:imgProps>
                    </a:ext>
                  </a:extLst>
                </a:blip>
                <a:stretch>
                  <a:fillRect/>
                </a:stretch>
              </p:blipFill>
              <p:spPr>
                <a:xfrm rot="15960000">
                  <a:off x="6430400" y="2555105"/>
                  <a:ext cx="1728700" cy="617570"/>
                </a:xfrm>
                <a:prstGeom prst="rect">
                  <a:avLst/>
                </a:prstGeom>
              </p:spPr>
            </p:pic>
            <p:pic>
              <p:nvPicPr>
                <p:cNvPr id="46" name="Picture 45">
                  <a:extLst>
                    <a:ext uri="{FF2B5EF4-FFF2-40B4-BE49-F238E27FC236}">
                      <a16:creationId xmlns:a16="http://schemas.microsoft.com/office/drawing/2014/main" id="{248A95E6-C2FF-4174-A374-13344C013D3E}"/>
                    </a:ext>
                  </a:extLst>
                </p:cNvPr>
                <p:cNvPicPr>
                  <a:picLocks noChangeAspect="1"/>
                </p:cNvPicPr>
                <p:nvPr/>
              </p:nvPicPr>
              <p:blipFill>
                <a:blip r:embed="rId5"/>
                <a:stretch>
                  <a:fillRect/>
                </a:stretch>
              </p:blipFill>
              <p:spPr>
                <a:xfrm>
                  <a:off x="7202549" y="2421997"/>
                  <a:ext cx="215808" cy="883785"/>
                </a:xfrm>
                <a:prstGeom prst="rect">
                  <a:avLst/>
                </a:prstGeom>
              </p:spPr>
            </p:pic>
          </p:grpSp>
          <p:pic>
            <p:nvPicPr>
              <p:cNvPr id="47" name="Picture 46">
                <a:extLst>
                  <a:ext uri="{FF2B5EF4-FFF2-40B4-BE49-F238E27FC236}">
                    <a16:creationId xmlns:a16="http://schemas.microsoft.com/office/drawing/2014/main" id="{7DB54078-2279-4512-A7E0-3C11A3C270B7}"/>
                  </a:ext>
                </a:extLst>
              </p:cNvPr>
              <p:cNvPicPr>
                <a:picLocks noChangeAspect="1"/>
              </p:cNvPicPr>
              <p:nvPr/>
            </p:nvPicPr>
            <p:blipFill>
              <a:blip r:embed="rId6"/>
              <a:stretch>
                <a:fillRect/>
              </a:stretch>
            </p:blipFill>
            <p:spPr>
              <a:xfrm>
                <a:off x="7211290" y="1436669"/>
                <a:ext cx="2499577" cy="1292464"/>
              </a:xfrm>
              <a:prstGeom prst="rect">
                <a:avLst/>
              </a:prstGeom>
            </p:spPr>
          </p:pic>
          <p:pic>
            <p:nvPicPr>
              <p:cNvPr id="48" name="Picture 47">
                <a:extLst>
                  <a:ext uri="{FF2B5EF4-FFF2-40B4-BE49-F238E27FC236}">
                    <a16:creationId xmlns:a16="http://schemas.microsoft.com/office/drawing/2014/main" id="{B0E496F2-8748-437A-9B8E-2CE6BD039D0E}"/>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8000"/>
                        </a14:imgEffect>
                      </a14:imgLayer>
                    </a14:imgProps>
                  </a:ext>
                </a:extLst>
              </a:blip>
              <a:stretch>
                <a:fillRect/>
              </a:stretch>
            </p:blipFill>
            <p:spPr>
              <a:xfrm rot="21600000" flipH="1">
                <a:off x="9124133" y="3190798"/>
                <a:ext cx="1094673" cy="2131086"/>
              </a:xfrm>
              <a:prstGeom prst="rect">
                <a:avLst/>
              </a:prstGeom>
            </p:spPr>
          </p:pic>
          <p:pic>
            <p:nvPicPr>
              <p:cNvPr id="49" name="Picture 48">
                <a:extLst>
                  <a:ext uri="{FF2B5EF4-FFF2-40B4-BE49-F238E27FC236}">
                    <a16:creationId xmlns:a16="http://schemas.microsoft.com/office/drawing/2014/main" id="{C0A603E2-BA11-4E98-AF9B-34C46C00E5F7}"/>
                  </a:ext>
                </a:extLst>
              </p:cNvPr>
              <p:cNvPicPr>
                <a:picLocks noChangeAspect="1"/>
              </p:cNvPicPr>
              <p:nvPr/>
            </p:nvPicPr>
            <p:blipFill>
              <a:blip r:embed="rId9"/>
              <a:stretch>
                <a:fillRect/>
              </a:stretch>
            </p:blipFill>
            <p:spPr>
              <a:xfrm rot="5400000">
                <a:off x="10628896" y="3810574"/>
                <a:ext cx="440455" cy="869320"/>
              </a:xfrm>
              <a:prstGeom prst="rect">
                <a:avLst/>
              </a:prstGeom>
            </p:spPr>
          </p:pic>
          <p:sp>
            <p:nvSpPr>
              <p:cNvPr id="50" name="Freeform: Shape 49">
                <a:extLst>
                  <a:ext uri="{FF2B5EF4-FFF2-40B4-BE49-F238E27FC236}">
                    <a16:creationId xmlns:a16="http://schemas.microsoft.com/office/drawing/2014/main" id="{FE33494F-3650-4229-B59C-62D47608C474}"/>
                  </a:ext>
                </a:extLst>
              </p:cNvPr>
              <p:cNvSpPr/>
              <p:nvPr/>
            </p:nvSpPr>
            <p:spPr>
              <a:xfrm>
                <a:off x="6558400" y="2354625"/>
                <a:ext cx="1012874" cy="390221"/>
              </a:xfrm>
              <a:custGeom>
                <a:avLst/>
                <a:gdLst>
                  <a:gd name="connsiteX0" fmla="*/ 0 w 1026942"/>
                  <a:gd name="connsiteY0" fmla="*/ 354186 h 354186"/>
                  <a:gd name="connsiteX1" fmla="*/ 112542 w 1026942"/>
                  <a:gd name="connsiteY1" fmla="*/ 86900 h 354186"/>
                  <a:gd name="connsiteX2" fmla="*/ 379828 w 1026942"/>
                  <a:gd name="connsiteY2" fmla="*/ 2494 h 354186"/>
                  <a:gd name="connsiteX3" fmla="*/ 1026942 w 1026942"/>
                  <a:gd name="connsiteY3" fmla="*/ 30629 h 354186"/>
                </a:gdLst>
                <a:ahLst/>
                <a:cxnLst>
                  <a:cxn ang="0">
                    <a:pos x="connsiteX0" y="connsiteY0"/>
                  </a:cxn>
                  <a:cxn ang="0">
                    <a:pos x="connsiteX1" y="connsiteY1"/>
                  </a:cxn>
                  <a:cxn ang="0">
                    <a:pos x="connsiteX2" y="connsiteY2"/>
                  </a:cxn>
                  <a:cxn ang="0">
                    <a:pos x="connsiteX3" y="connsiteY3"/>
                  </a:cxn>
                </a:cxnLst>
                <a:rect l="l" t="t" r="r" b="b"/>
                <a:pathLst>
                  <a:path w="1026942" h="354186">
                    <a:moveTo>
                      <a:pt x="0" y="354186"/>
                    </a:moveTo>
                    <a:cubicBezTo>
                      <a:pt x="24618" y="249850"/>
                      <a:pt x="49237" y="145515"/>
                      <a:pt x="112542" y="86900"/>
                    </a:cubicBezTo>
                    <a:cubicBezTo>
                      <a:pt x="175847" y="28285"/>
                      <a:pt x="227428" y="11872"/>
                      <a:pt x="379828" y="2494"/>
                    </a:cubicBezTo>
                    <a:cubicBezTo>
                      <a:pt x="532228" y="-6884"/>
                      <a:pt x="779585" y="11872"/>
                      <a:pt x="1026942" y="30629"/>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Freeform: Shape 50">
                <a:extLst>
                  <a:ext uri="{FF2B5EF4-FFF2-40B4-BE49-F238E27FC236}">
                    <a16:creationId xmlns:a16="http://schemas.microsoft.com/office/drawing/2014/main" id="{944B7148-A896-40B0-B5AE-C365E3845A6B}"/>
                  </a:ext>
                </a:extLst>
              </p:cNvPr>
              <p:cNvSpPr/>
              <p:nvPr/>
            </p:nvSpPr>
            <p:spPr>
              <a:xfrm>
                <a:off x="8724825" y="2400373"/>
                <a:ext cx="970671" cy="977519"/>
              </a:xfrm>
              <a:custGeom>
                <a:avLst/>
                <a:gdLst>
                  <a:gd name="connsiteX0" fmla="*/ 0 w 970671"/>
                  <a:gd name="connsiteY0" fmla="*/ 6848 h 977519"/>
                  <a:gd name="connsiteX1" fmla="*/ 562708 w 970671"/>
                  <a:gd name="connsiteY1" fmla="*/ 49052 h 977519"/>
                  <a:gd name="connsiteX2" fmla="*/ 872197 w 970671"/>
                  <a:gd name="connsiteY2" fmla="*/ 372608 h 977519"/>
                  <a:gd name="connsiteX3" fmla="*/ 970671 w 970671"/>
                  <a:gd name="connsiteY3" fmla="*/ 977519 h 977519"/>
                </a:gdLst>
                <a:ahLst/>
                <a:cxnLst>
                  <a:cxn ang="0">
                    <a:pos x="connsiteX0" y="connsiteY0"/>
                  </a:cxn>
                  <a:cxn ang="0">
                    <a:pos x="connsiteX1" y="connsiteY1"/>
                  </a:cxn>
                  <a:cxn ang="0">
                    <a:pos x="connsiteX2" y="connsiteY2"/>
                  </a:cxn>
                  <a:cxn ang="0">
                    <a:pos x="connsiteX3" y="connsiteY3"/>
                  </a:cxn>
                </a:cxnLst>
                <a:rect l="l" t="t" r="r" b="b"/>
                <a:pathLst>
                  <a:path w="970671" h="977519">
                    <a:moveTo>
                      <a:pt x="0" y="6848"/>
                    </a:moveTo>
                    <a:cubicBezTo>
                      <a:pt x="208671" y="-2530"/>
                      <a:pt x="417342" y="-11908"/>
                      <a:pt x="562708" y="49052"/>
                    </a:cubicBezTo>
                    <a:cubicBezTo>
                      <a:pt x="708074" y="110012"/>
                      <a:pt x="804203" y="217863"/>
                      <a:pt x="872197" y="372608"/>
                    </a:cubicBezTo>
                    <a:cubicBezTo>
                      <a:pt x="940191" y="527353"/>
                      <a:pt x="955431" y="752436"/>
                      <a:pt x="970671" y="977519"/>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Freeform: Shape 51">
                <a:extLst>
                  <a:ext uri="{FF2B5EF4-FFF2-40B4-BE49-F238E27FC236}">
                    <a16:creationId xmlns:a16="http://schemas.microsoft.com/office/drawing/2014/main" id="{E036F232-8268-452B-8F71-70E89E11BBFE}"/>
                  </a:ext>
                </a:extLst>
              </p:cNvPr>
              <p:cNvSpPr/>
              <p:nvPr/>
            </p:nvSpPr>
            <p:spPr>
              <a:xfrm>
                <a:off x="6656338" y="5150421"/>
                <a:ext cx="3167185" cy="964427"/>
              </a:xfrm>
              <a:custGeom>
                <a:avLst/>
                <a:gdLst>
                  <a:gd name="connsiteX0" fmla="*/ 3123564 w 3167185"/>
                  <a:gd name="connsiteY0" fmla="*/ 0 h 964427"/>
                  <a:gd name="connsiteX1" fmla="*/ 3137631 w 3167185"/>
                  <a:gd name="connsiteY1" fmla="*/ 520505 h 964427"/>
                  <a:gd name="connsiteX2" fmla="*/ 2785939 w 3167185"/>
                  <a:gd name="connsiteY2" fmla="*/ 815927 h 964427"/>
                  <a:gd name="connsiteX3" fmla="*/ 1970013 w 3167185"/>
                  <a:gd name="connsiteY3" fmla="*/ 928468 h 964427"/>
                  <a:gd name="connsiteX4" fmla="*/ 267822 w 3167185"/>
                  <a:gd name="connsiteY4" fmla="*/ 942536 h 964427"/>
                  <a:gd name="connsiteX5" fmla="*/ 28671 w 3167185"/>
                  <a:gd name="connsiteY5" fmla="*/ 647114 h 96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7185" h="964427">
                    <a:moveTo>
                      <a:pt x="3123564" y="0"/>
                    </a:moveTo>
                    <a:cubicBezTo>
                      <a:pt x="3158733" y="192258"/>
                      <a:pt x="3193902" y="384517"/>
                      <a:pt x="3137631" y="520505"/>
                    </a:cubicBezTo>
                    <a:cubicBezTo>
                      <a:pt x="3081360" y="656493"/>
                      <a:pt x="2980542" y="747933"/>
                      <a:pt x="2785939" y="815927"/>
                    </a:cubicBezTo>
                    <a:cubicBezTo>
                      <a:pt x="2591336" y="883921"/>
                      <a:pt x="2389699" y="907367"/>
                      <a:pt x="1970013" y="928468"/>
                    </a:cubicBezTo>
                    <a:cubicBezTo>
                      <a:pt x="1550327" y="949569"/>
                      <a:pt x="591379" y="989428"/>
                      <a:pt x="267822" y="942536"/>
                    </a:cubicBezTo>
                    <a:cubicBezTo>
                      <a:pt x="-55735" y="895644"/>
                      <a:pt x="-13532" y="771379"/>
                      <a:pt x="28671" y="647114"/>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803C139D-3CA1-4FD6-A151-DD3B4C4130C5}"/>
                  </a:ext>
                </a:extLst>
              </p:cNvPr>
              <p:cNvSpPr txBox="1"/>
              <p:nvPr/>
            </p:nvSpPr>
            <p:spPr>
              <a:xfrm>
                <a:off x="7086353" y="2826383"/>
                <a:ext cx="1774329" cy="2308324"/>
              </a:xfrm>
              <a:prstGeom prst="rect">
                <a:avLst/>
              </a:prstGeom>
              <a:noFill/>
            </p:spPr>
            <p:txBody>
              <a:bodyPr wrap="square" rtlCol="0">
                <a:spAutoFit/>
              </a:bodyPr>
              <a:lstStyle/>
              <a:p>
                <a:r>
                  <a:rPr lang="en-GB" sz="2400" b="1" dirty="0">
                    <a:solidFill>
                      <a:srgbClr val="0070C0"/>
                    </a:solidFill>
                  </a:rPr>
                  <a:t>Put batteries in holders</a:t>
                </a:r>
              </a:p>
              <a:p>
                <a:endParaRPr lang="en-GB" sz="2400" b="1" dirty="0">
                  <a:solidFill>
                    <a:srgbClr val="0070C0"/>
                  </a:solidFill>
                </a:endParaRPr>
              </a:p>
              <a:p>
                <a:r>
                  <a:rPr lang="en-GB" sz="2400" b="1" dirty="0">
                    <a:solidFill>
                      <a:srgbClr val="0070C0"/>
                    </a:solidFill>
                  </a:rPr>
                  <a:t>Clip holders together</a:t>
                </a:r>
              </a:p>
            </p:txBody>
          </p:sp>
          <p:cxnSp>
            <p:nvCxnSpPr>
              <p:cNvPr id="55" name="Straight Arrow Connector 54">
                <a:extLst>
                  <a:ext uri="{FF2B5EF4-FFF2-40B4-BE49-F238E27FC236}">
                    <a16:creationId xmlns:a16="http://schemas.microsoft.com/office/drawing/2014/main" id="{8651691A-0058-4582-BF05-DBC451CD8009}"/>
                  </a:ext>
                </a:extLst>
              </p:cNvPr>
              <p:cNvCxnSpPr>
                <a:cxnSpLocks/>
                <a:stCxn id="49" idx="2"/>
              </p:cNvCxnSpPr>
              <p:nvPr/>
            </p:nvCxnSpPr>
            <p:spPr>
              <a:xfrm flipH="1" flipV="1">
                <a:off x="9976850" y="4197367"/>
                <a:ext cx="437614" cy="0"/>
              </a:xfrm>
              <a:prstGeom prst="straightConnector1">
                <a:avLst/>
              </a:prstGeom>
              <a:ln w="571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1C363CF7-4AB3-4675-B5F3-9B64C856176A}"/>
                  </a:ext>
                </a:extLst>
              </p:cNvPr>
              <p:cNvSpPr txBox="1"/>
              <p:nvPr/>
            </p:nvSpPr>
            <p:spPr>
              <a:xfrm>
                <a:off x="9823523" y="1588411"/>
                <a:ext cx="1774329" cy="830997"/>
              </a:xfrm>
              <a:prstGeom prst="rect">
                <a:avLst/>
              </a:prstGeom>
              <a:noFill/>
            </p:spPr>
            <p:txBody>
              <a:bodyPr wrap="square" rtlCol="0">
                <a:spAutoFit/>
              </a:bodyPr>
              <a:lstStyle/>
              <a:p>
                <a:r>
                  <a:rPr lang="en-GB" sz="2400" b="1" dirty="0">
                    <a:solidFill>
                      <a:srgbClr val="0070C0"/>
                    </a:solidFill>
                  </a:rPr>
                  <a:t>Tun switch on and off</a:t>
                </a:r>
              </a:p>
            </p:txBody>
          </p:sp>
        </p:grpSp>
        <p:sp>
          <p:nvSpPr>
            <p:cNvPr id="59" name="TextBox 58">
              <a:extLst>
                <a:ext uri="{FF2B5EF4-FFF2-40B4-BE49-F238E27FC236}">
                  <a16:creationId xmlns:a16="http://schemas.microsoft.com/office/drawing/2014/main" id="{53FB7849-2982-4D45-94CC-8A3E4877215E}"/>
                </a:ext>
              </a:extLst>
            </p:cNvPr>
            <p:cNvSpPr txBox="1"/>
            <p:nvPr/>
          </p:nvSpPr>
          <p:spPr>
            <a:xfrm>
              <a:off x="642889" y="1747036"/>
              <a:ext cx="3430876" cy="461665"/>
            </a:xfrm>
            <a:prstGeom prst="rect">
              <a:avLst/>
            </a:prstGeom>
            <a:noFill/>
          </p:spPr>
          <p:txBody>
            <a:bodyPr wrap="none" rtlCol="0">
              <a:spAutoFit/>
            </a:bodyPr>
            <a:lstStyle/>
            <a:p>
              <a:r>
                <a:rPr lang="en-GB" sz="2400" b="1" dirty="0">
                  <a:solidFill>
                    <a:srgbClr val="008000"/>
                  </a:solidFill>
                </a:rPr>
                <a:t>This is the circuit diagram</a:t>
              </a:r>
            </a:p>
          </p:txBody>
        </p:sp>
        <p:sp>
          <p:nvSpPr>
            <p:cNvPr id="61" name="TextBox 60">
              <a:extLst>
                <a:ext uri="{FF2B5EF4-FFF2-40B4-BE49-F238E27FC236}">
                  <a16:creationId xmlns:a16="http://schemas.microsoft.com/office/drawing/2014/main" id="{45712B09-0D71-4E95-BE0D-F0DABD7A5E9E}"/>
                </a:ext>
              </a:extLst>
            </p:cNvPr>
            <p:cNvSpPr txBox="1"/>
            <p:nvPr/>
          </p:nvSpPr>
          <p:spPr>
            <a:xfrm>
              <a:off x="6433892" y="1747036"/>
              <a:ext cx="4285597" cy="461665"/>
            </a:xfrm>
            <a:prstGeom prst="rect">
              <a:avLst/>
            </a:prstGeom>
            <a:noFill/>
          </p:spPr>
          <p:txBody>
            <a:bodyPr wrap="none" rtlCol="0">
              <a:spAutoFit/>
            </a:bodyPr>
            <a:lstStyle/>
            <a:p>
              <a:r>
                <a:rPr lang="en-GB" sz="2400" b="1" dirty="0">
                  <a:solidFill>
                    <a:srgbClr val="C00000"/>
                  </a:solidFill>
                </a:rPr>
                <a:t>This is the circuit using the parts</a:t>
              </a:r>
            </a:p>
          </p:txBody>
        </p:sp>
        <p:sp>
          <p:nvSpPr>
            <p:cNvPr id="62" name="TextBox 61">
              <a:extLst>
                <a:ext uri="{FF2B5EF4-FFF2-40B4-BE49-F238E27FC236}">
                  <a16:creationId xmlns:a16="http://schemas.microsoft.com/office/drawing/2014/main" id="{5061D365-2EF2-46EF-9522-D98F62906866}"/>
                </a:ext>
              </a:extLst>
            </p:cNvPr>
            <p:cNvSpPr txBox="1"/>
            <p:nvPr/>
          </p:nvSpPr>
          <p:spPr>
            <a:xfrm>
              <a:off x="611561" y="853792"/>
              <a:ext cx="2164952" cy="584775"/>
            </a:xfrm>
            <a:prstGeom prst="rect">
              <a:avLst/>
            </a:prstGeom>
            <a:noFill/>
          </p:spPr>
          <p:txBody>
            <a:bodyPr wrap="none" rtlCol="0">
              <a:spAutoFit/>
            </a:bodyPr>
            <a:lstStyle/>
            <a:p>
              <a:r>
                <a:rPr lang="en-GB" sz="3200" b="1" dirty="0">
                  <a:solidFill>
                    <a:srgbClr val="FF0000"/>
                  </a:solidFill>
                </a:rPr>
                <a:t>Circuit No 1</a:t>
              </a:r>
            </a:p>
          </p:txBody>
        </p:sp>
      </p:grpSp>
    </p:spTree>
    <p:extLst>
      <p:ext uri="{BB962C8B-B14F-4D97-AF65-F5344CB8AC3E}">
        <p14:creationId xmlns:p14="http://schemas.microsoft.com/office/powerpoint/2010/main" val="3547229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2A5C39-ADB0-40D5-BF93-0EE7C2A2A2FE}"/>
              </a:ext>
            </a:extLst>
          </p:cNvPr>
          <p:cNvPicPr>
            <a:picLocks noChangeAspect="1"/>
          </p:cNvPicPr>
          <p:nvPr/>
        </p:nvPicPr>
        <p:blipFill>
          <a:blip r:embed="rId2"/>
          <a:stretch>
            <a:fillRect/>
          </a:stretch>
        </p:blipFill>
        <p:spPr>
          <a:xfrm>
            <a:off x="8647045" y="2669996"/>
            <a:ext cx="1295635" cy="2650163"/>
          </a:xfrm>
          <a:prstGeom prst="rect">
            <a:avLst/>
          </a:prstGeom>
        </p:spPr>
      </p:pic>
      <p:grpSp>
        <p:nvGrpSpPr>
          <p:cNvPr id="41" name="Group 40">
            <a:extLst>
              <a:ext uri="{FF2B5EF4-FFF2-40B4-BE49-F238E27FC236}">
                <a16:creationId xmlns:a16="http://schemas.microsoft.com/office/drawing/2014/main" id="{568EAD6B-BF71-44C5-884D-AE02EEF53D28}"/>
              </a:ext>
            </a:extLst>
          </p:cNvPr>
          <p:cNvGrpSpPr/>
          <p:nvPr/>
        </p:nvGrpSpPr>
        <p:grpSpPr>
          <a:xfrm>
            <a:off x="2373267" y="3566432"/>
            <a:ext cx="580068" cy="1446650"/>
            <a:chOff x="6985965" y="1999540"/>
            <a:chExt cx="617570" cy="1728700"/>
          </a:xfrm>
        </p:grpSpPr>
        <p:pic>
          <p:nvPicPr>
            <p:cNvPr id="36" name="Picture 35">
              <a:extLst>
                <a:ext uri="{FF2B5EF4-FFF2-40B4-BE49-F238E27FC236}">
                  <a16:creationId xmlns:a16="http://schemas.microsoft.com/office/drawing/2014/main" id="{ACA8CE97-4B81-4B8C-BCEC-D5F024347A7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2000"/>
                      </a14:imgEffect>
                    </a14:imgLayer>
                  </a14:imgProps>
                </a:ext>
              </a:extLst>
            </a:blip>
            <a:stretch>
              <a:fillRect/>
            </a:stretch>
          </p:blipFill>
          <p:spPr>
            <a:xfrm rot="15960000">
              <a:off x="6430400" y="2555105"/>
              <a:ext cx="1728700" cy="617570"/>
            </a:xfrm>
            <a:prstGeom prst="rect">
              <a:avLst/>
            </a:prstGeom>
          </p:spPr>
        </p:pic>
        <p:pic>
          <p:nvPicPr>
            <p:cNvPr id="40" name="Picture 39">
              <a:extLst>
                <a:ext uri="{FF2B5EF4-FFF2-40B4-BE49-F238E27FC236}">
                  <a16:creationId xmlns:a16="http://schemas.microsoft.com/office/drawing/2014/main" id="{37F3D218-B201-4F30-87D4-2C24552FC16B}"/>
                </a:ext>
              </a:extLst>
            </p:cNvPr>
            <p:cNvPicPr>
              <a:picLocks noChangeAspect="1"/>
            </p:cNvPicPr>
            <p:nvPr/>
          </p:nvPicPr>
          <p:blipFill>
            <a:blip r:embed="rId5"/>
            <a:stretch>
              <a:fillRect/>
            </a:stretch>
          </p:blipFill>
          <p:spPr>
            <a:xfrm>
              <a:off x="7202549" y="2421997"/>
              <a:ext cx="215808" cy="883785"/>
            </a:xfrm>
            <a:prstGeom prst="rect">
              <a:avLst/>
            </a:prstGeom>
          </p:spPr>
        </p:pic>
      </p:grpSp>
      <p:grpSp>
        <p:nvGrpSpPr>
          <p:cNvPr id="44" name="Group 43">
            <a:extLst>
              <a:ext uri="{FF2B5EF4-FFF2-40B4-BE49-F238E27FC236}">
                <a16:creationId xmlns:a16="http://schemas.microsoft.com/office/drawing/2014/main" id="{FFF52346-6716-46C4-BB9B-C37DC0A1B4FB}"/>
              </a:ext>
            </a:extLst>
          </p:cNvPr>
          <p:cNvGrpSpPr/>
          <p:nvPr/>
        </p:nvGrpSpPr>
        <p:grpSpPr>
          <a:xfrm>
            <a:off x="2411532" y="4940629"/>
            <a:ext cx="580068" cy="1446650"/>
            <a:chOff x="6985965" y="1999540"/>
            <a:chExt cx="617570" cy="1728700"/>
          </a:xfrm>
        </p:grpSpPr>
        <p:pic>
          <p:nvPicPr>
            <p:cNvPr id="45" name="Picture 44">
              <a:extLst>
                <a:ext uri="{FF2B5EF4-FFF2-40B4-BE49-F238E27FC236}">
                  <a16:creationId xmlns:a16="http://schemas.microsoft.com/office/drawing/2014/main" id="{157AEAE1-919D-4225-8FAA-EFBFE5FD72A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2000"/>
                      </a14:imgEffect>
                    </a14:imgLayer>
                  </a14:imgProps>
                </a:ext>
              </a:extLst>
            </a:blip>
            <a:stretch>
              <a:fillRect/>
            </a:stretch>
          </p:blipFill>
          <p:spPr>
            <a:xfrm rot="15960000">
              <a:off x="6430400" y="2555105"/>
              <a:ext cx="1728700" cy="617570"/>
            </a:xfrm>
            <a:prstGeom prst="rect">
              <a:avLst/>
            </a:prstGeom>
          </p:spPr>
        </p:pic>
        <p:pic>
          <p:nvPicPr>
            <p:cNvPr id="46" name="Picture 45">
              <a:extLst>
                <a:ext uri="{FF2B5EF4-FFF2-40B4-BE49-F238E27FC236}">
                  <a16:creationId xmlns:a16="http://schemas.microsoft.com/office/drawing/2014/main" id="{248A95E6-C2FF-4174-A374-13344C013D3E}"/>
                </a:ext>
              </a:extLst>
            </p:cNvPr>
            <p:cNvPicPr>
              <a:picLocks noChangeAspect="1"/>
            </p:cNvPicPr>
            <p:nvPr/>
          </p:nvPicPr>
          <p:blipFill>
            <a:blip r:embed="rId5"/>
            <a:stretch>
              <a:fillRect/>
            </a:stretch>
          </p:blipFill>
          <p:spPr>
            <a:xfrm>
              <a:off x="7202549" y="2421997"/>
              <a:ext cx="215808" cy="883785"/>
            </a:xfrm>
            <a:prstGeom prst="rect">
              <a:avLst/>
            </a:prstGeom>
          </p:spPr>
        </p:pic>
      </p:grpSp>
      <p:pic>
        <p:nvPicPr>
          <p:cNvPr id="47" name="Picture 46">
            <a:extLst>
              <a:ext uri="{FF2B5EF4-FFF2-40B4-BE49-F238E27FC236}">
                <a16:creationId xmlns:a16="http://schemas.microsoft.com/office/drawing/2014/main" id="{7DB54078-2279-4512-A7E0-3C11A3C270B7}"/>
              </a:ext>
            </a:extLst>
          </p:cNvPr>
          <p:cNvPicPr>
            <a:picLocks noChangeAspect="1"/>
          </p:cNvPicPr>
          <p:nvPr/>
        </p:nvPicPr>
        <p:blipFill>
          <a:blip r:embed="rId6"/>
          <a:stretch>
            <a:fillRect/>
          </a:stretch>
        </p:blipFill>
        <p:spPr>
          <a:xfrm>
            <a:off x="3242898" y="2517170"/>
            <a:ext cx="2347789" cy="1081589"/>
          </a:xfrm>
          <a:prstGeom prst="rect">
            <a:avLst/>
          </a:prstGeom>
        </p:spPr>
      </p:pic>
      <p:pic>
        <p:nvPicPr>
          <p:cNvPr id="48" name="Picture 47">
            <a:extLst>
              <a:ext uri="{FF2B5EF4-FFF2-40B4-BE49-F238E27FC236}">
                <a16:creationId xmlns:a16="http://schemas.microsoft.com/office/drawing/2014/main" id="{B0E496F2-8748-437A-9B8E-2CE6BD039D0E}"/>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8000"/>
                    </a14:imgEffect>
                  </a14:imgLayer>
                </a14:imgProps>
              </a:ext>
            </a:extLst>
          </a:blip>
          <a:stretch>
            <a:fillRect/>
          </a:stretch>
        </p:blipFill>
        <p:spPr>
          <a:xfrm flipH="1">
            <a:off x="5039582" y="3985100"/>
            <a:ext cx="1028198" cy="1783384"/>
          </a:xfrm>
          <a:prstGeom prst="rect">
            <a:avLst/>
          </a:prstGeom>
        </p:spPr>
      </p:pic>
      <p:pic>
        <p:nvPicPr>
          <p:cNvPr id="49" name="Picture 48">
            <a:extLst>
              <a:ext uri="{FF2B5EF4-FFF2-40B4-BE49-F238E27FC236}">
                <a16:creationId xmlns:a16="http://schemas.microsoft.com/office/drawing/2014/main" id="{C0A603E2-BA11-4E98-AF9B-34C46C00E5F7}"/>
              </a:ext>
            </a:extLst>
          </p:cNvPr>
          <p:cNvPicPr>
            <a:picLocks noChangeAspect="1"/>
          </p:cNvPicPr>
          <p:nvPr/>
        </p:nvPicPr>
        <p:blipFill>
          <a:blip r:embed="rId9"/>
          <a:stretch>
            <a:fillRect/>
          </a:stretch>
        </p:blipFill>
        <p:spPr>
          <a:xfrm rot="5400000">
            <a:off x="6475526" y="4459232"/>
            <a:ext cx="368592" cy="816530"/>
          </a:xfrm>
          <a:prstGeom prst="rect">
            <a:avLst/>
          </a:prstGeom>
        </p:spPr>
      </p:pic>
      <p:sp>
        <p:nvSpPr>
          <p:cNvPr id="50" name="Freeform: Shape 49">
            <a:extLst>
              <a:ext uri="{FF2B5EF4-FFF2-40B4-BE49-F238E27FC236}">
                <a16:creationId xmlns:a16="http://schemas.microsoft.com/office/drawing/2014/main" id="{FE33494F-3650-4229-B59C-62D47608C474}"/>
              </a:ext>
            </a:extLst>
          </p:cNvPr>
          <p:cNvSpPr/>
          <p:nvPr/>
        </p:nvSpPr>
        <p:spPr>
          <a:xfrm>
            <a:off x="2629655" y="3285355"/>
            <a:ext cx="951367" cy="326554"/>
          </a:xfrm>
          <a:custGeom>
            <a:avLst/>
            <a:gdLst>
              <a:gd name="connsiteX0" fmla="*/ 0 w 1026942"/>
              <a:gd name="connsiteY0" fmla="*/ 354186 h 354186"/>
              <a:gd name="connsiteX1" fmla="*/ 112542 w 1026942"/>
              <a:gd name="connsiteY1" fmla="*/ 86900 h 354186"/>
              <a:gd name="connsiteX2" fmla="*/ 379828 w 1026942"/>
              <a:gd name="connsiteY2" fmla="*/ 2494 h 354186"/>
              <a:gd name="connsiteX3" fmla="*/ 1026942 w 1026942"/>
              <a:gd name="connsiteY3" fmla="*/ 30629 h 354186"/>
            </a:gdLst>
            <a:ahLst/>
            <a:cxnLst>
              <a:cxn ang="0">
                <a:pos x="connsiteX0" y="connsiteY0"/>
              </a:cxn>
              <a:cxn ang="0">
                <a:pos x="connsiteX1" y="connsiteY1"/>
              </a:cxn>
              <a:cxn ang="0">
                <a:pos x="connsiteX2" y="connsiteY2"/>
              </a:cxn>
              <a:cxn ang="0">
                <a:pos x="connsiteX3" y="connsiteY3"/>
              </a:cxn>
            </a:cxnLst>
            <a:rect l="l" t="t" r="r" b="b"/>
            <a:pathLst>
              <a:path w="1026942" h="354186">
                <a:moveTo>
                  <a:pt x="0" y="354186"/>
                </a:moveTo>
                <a:cubicBezTo>
                  <a:pt x="24618" y="249850"/>
                  <a:pt x="49237" y="145515"/>
                  <a:pt x="112542" y="86900"/>
                </a:cubicBezTo>
                <a:cubicBezTo>
                  <a:pt x="175847" y="28285"/>
                  <a:pt x="227428" y="11872"/>
                  <a:pt x="379828" y="2494"/>
                </a:cubicBezTo>
                <a:cubicBezTo>
                  <a:pt x="532228" y="-6884"/>
                  <a:pt x="779585" y="11872"/>
                  <a:pt x="1026942" y="30629"/>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Freeform: Shape 51">
            <a:extLst>
              <a:ext uri="{FF2B5EF4-FFF2-40B4-BE49-F238E27FC236}">
                <a16:creationId xmlns:a16="http://schemas.microsoft.com/office/drawing/2014/main" id="{E036F232-8268-452B-8F71-70E89E11BBFE}"/>
              </a:ext>
            </a:extLst>
          </p:cNvPr>
          <p:cNvSpPr/>
          <p:nvPr/>
        </p:nvSpPr>
        <p:spPr>
          <a:xfrm>
            <a:off x="2721646" y="5624996"/>
            <a:ext cx="2974856" cy="807074"/>
          </a:xfrm>
          <a:custGeom>
            <a:avLst/>
            <a:gdLst>
              <a:gd name="connsiteX0" fmla="*/ 3123564 w 3167185"/>
              <a:gd name="connsiteY0" fmla="*/ 0 h 964427"/>
              <a:gd name="connsiteX1" fmla="*/ 3137631 w 3167185"/>
              <a:gd name="connsiteY1" fmla="*/ 520505 h 964427"/>
              <a:gd name="connsiteX2" fmla="*/ 2785939 w 3167185"/>
              <a:gd name="connsiteY2" fmla="*/ 815927 h 964427"/>
              <a:gd name="connsiteX3" fmla="*/ 1970013 w 3167185"/>
              <a:gd name="connsiteY3" fmla="*/ 928468 h 964427"/>
              <a:gd name="connsiteX4" fmla="*/ 267822 w 3167185"/>
              <a:gd name="connsiteY4" fmla="*/ 942536 h 964427"/>
              <a:gd name="connsiteX5" fmla="*/ 28671 w 3167185"/>
              <a:gd name="connsiteY5" fmla="*/ 647114 h 96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7185" h="964427">
                <a:moveTo>
                  <a:pt x="3123564" y="0"/>
                </a:moveTo>
                <a:cubicBezTo>
                  <a:pt x="3158733" y="192258"/>
                  <a:pt x="3193902" y="384517"/>
                  <a:pt x="3137631" y="520505"/>
                </a:cubicBezTo>
                <a:cubicBezTo>
                  <a:pt x="3081360" y="656493"/>
                  <a:pt x="2980542" y="747933"/>
                  <a:pt x="2785939" y="815927"/>
                </a:cubicBezTo>
                <a:cubicBezTo>
                  <a:pt x="2591336" y="883921"/>
                  <a:pt x="2389699" y="907367"/>
                  <a:pt x="1970013" y="928468"/>
                </a:cubicBezTo>
                <a:cubicBezTo>
                  <a:pt x="1550327" y="949569"/>
                  <a:pt x="591379" y="989428"/>
                  <a:pt x="267822" y="942536"/>
                </a:cubicBezTo>
                <a:cubicBezTo>
                  <a:pt x="-55735" y="895644"/>
                  <a:pt x="-13532" y="771379"/>
                  <a:pt x="28671" y="647114"/>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 name="Straight Arrow Connector 54">
            <a:extLst>
              <a:ext uri="{FF2B5EF4-FFF2-40B4-BE49-F238E27FC236}">
                <a16:creationId xmlns:a16="http://schemas.microsoft.com/office/drawing/2014/main" id="{8651691A-0058-4582-BF05-DBC451CD8009}"/>
              </a:ext>
            </a:extLst>
          </p:cNvPr>
          <p:cNvCxnSpPr>
            <a:cxnSpLocks/>
            <a:stCxn id="49" idx="2"/>
          </p:cNvCxnSpPr>
          <p:nvPr/>
        </p:nvCxnSpPr>
        <p:spPr>
          <a:xfrm flipH="1" flipV="1">
            <a:off x="5840517" y="4827440"/>
            <a:ext cx="411040" cy="0"/>
          </a:xfrm>
          <a:prstGeom prst="straightConnector1">
            <a:avLst/>
          </a:prstGeom>
          <a:ln w="571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53FB7849-2982-4D45-94CC-8A3E4877215E}"/>
              </a:ext>
            </a:extLst>
          </p:cNvPr>
          <p:cNvSpPr txBox="1"/>
          <p:nvPr/>
        </p:nvSpPr>
        <p:spPr>
          <a:xfrm>
            <a:off x="642889" y="1747036"/>
            <a:ext cx="3486211" cy="461665"/>
          </a:xfrm>
          <a:prstGeom prst="rect">
            <a:avLst/>
          </a:prstGeom>
          <a:noFill/>
        </p:spPr>
        <p:txBody>
          <a:bodyPr wrap="none" rtlCol="0">
            <a:spAutoFit/>
          </a:bodyPr>
          <a:lstStyle/>
          <a:p>
            <a:r>
              <a:rPr lang="en-GB" sz="2400" b="1" dirty="0">
                <a:solidFill>
                  <a:srgbClr val="008000"/>
                </a:solidFill>
              </a:rPr>
              <a:t>Now measure the Voltage</a:t>
            </a:r>
          </a:p>
        </p:txBody>
      </p:sp>
      <p:sp>
        <p:nvSpPr>
          <p:cNvPr id="62" name="TextBox 61">
            <a:extLst>
              <a:ext uri="{FF2B5EF4-FFF2-40B4-BE49-F238E27FC236}">
                <a16:creationId xmlns:a16="http://schemas.microsoft.com/office/drawing/2014/main" id="{5061D365-2EF2-46EF-9522-D98F62906866}"/>
              </a:ext>
            </a:extLst>
          </p:cNvPr>
          <p:cNvSpPr txBox="1"/>
          <p:nvPr/>
        </p:nvSpPr>
        <p:spPr>
          <a:xfrm>
            <a:off x="611561" y="853792"/>
            <a:ext cx="2164952" cy="584775"/>
          </a:xfrm>
          <a:prstGeom prst="rect">
            <a:avLst/>
          </a:prstGeom>
          <a:noFill/>
        </p:spPr>
        <p:txBody>
          <a:bodyPr wrap="none" rtlCol="0">
            <a:spAutoFit/>
          </a:bodyPr>
          <a:lstStyle/>
          <a:p>
            <a:r>
              <a:rPr lang="en-GB" sz="3200" b="1" dirty="0">
                <a:solidFill>
                  <a:srgbClr val="FF0000"/>
                </a:solidFill>
              </a:rPr>
              <a:t>Circuit No 1</a:t>
            </a:r>
          </a:p>
        </p:txBody>
      </p:sp>
      <p:pic>
        <p:nvPicPr>
          <p:cNvPr id="70" name="Picture 69">
            <a:extLst>
              <a:ext uri="{FF2B5EF4-FFF2-40B4-BE49-F238E27FC236}">
                <a16:creationId xmlns:a16="http://schemas.microsoft.com/office/drawing/2014/main" id="{5792C7C9-83D4-41C8-982B-8F82303C517D}"/>
              </a:ext>
            </a:extLst>
          </p:cNvPr>
          <p:cNvPicPr>
            <a:picLocks noChangeAspect="1"/>
          </p:cNvPicPr>
          <p:nvPr/>
        </p:nvPicPr>
        <p:blipFill>
          <a:blip r:embed="rId10"/>
          <a:stretch>
            <a:fillRect/>
          </a:stretch>
        </p:blipFill>
        <p:spPr>
          <a:xfrm rot="16200000" flipH="1">
            <a:off x="6453973" y="3590841"/>
            <a:ext cx="202506" cy="1316287"/>
          </a:xfrm>
          <a:prstGeom prst="rect">
            <a:avLst/>
          </a:prstGeom>
        </p:spPr>
      </p:pic>
      <p:cxnSp>
        <p:nvCxnSpPr>
          <p:cNvPr id="72" name="Straight Connector 71">
            <a:extLst>
              <a:ext uri="{FF2B5EF4-FFF2-40B4-BE49-F238E27FC236}">
                <a16:creationId xmlns:a16="http://schemas.microsoft.com/office/drawing/2014/main" id="{658B3258-956F-4F48-B011-685EA54516EA}"/>
              </a:ext>
            </a:extLst>
          </p:cNvPr>
          <p:cNvCxnSpPr>
            <a:stCxn id="70" idx="0"/>
          </p:cNvCxnSpPr>
          <p:nvPr/>
        </p:nvCxnSpPr>
        <p:spPr>
          <a:xfrm flipH="1" flipV="1">
            <a:off x="5645066" y="4248984"/>
            <a:ext cx="252017" cy="1"/>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3840BB3-E263-49B2-9AB8-1B147AE34B9B}"/>
              </a:ext>
            </a:extLst>
          </p:cNvPr>
          <p:cNvCxnSpPr/>
          <p:nvPr/>
        </p:nvCxnSpPr>
        <p:spPr>
          <a:xfrm flipH="1" flipV="1">
            <a:off x="5585011" y="4246012"/>
            <a:ext cx="252017" cy="1"/>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7096451-E022-45E5-AF02-072686865DA7}"/>
              </a:ext>
            </a:extLst>
          </p:cNvPr>
          <p:cNvCxnSpPr/>
          <p:nvPr/>
        </p:nvCxnSpPr>
        <p:spPr>
          <a:xfrm flipH="1" flipV="1">
            <a:off x="5767547" y="5519750"/>
            <a:ext cx="252017" cy="1"/>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D25BBA5C-6833-45B9-8C3E-CDD463EF9128}"/>
              </a:ext>
            </a:extLst>
          </p:cNvPr>
          <p:cNvSpPr/>
          <p:nvPr/>
        </p:nvSpPr>
        <p:spPr>
          <a:xfrm>
            <a:off x="8937324" y="3069802"/>
            <a:ext cx="642945" cy="346610"/>
          </a:xfrm>
          <a:prstGeom prst="rect">
            <a:avLst/>
          </a:prstGeom>
          <a:solidFill>
            <a:srgbClr val="7F8375"/>
          </a:solidFill>
          <a:ln>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TextBox 78">
            <a:extLst>
              <a:ext uri="{FF2B5EF4-FFF2-40B4-BE49-F238E27FC236}">
                <a16:creationId xmlns:a16="http://schemas.microsoft.com/office/drawing/2014/main" id="{BE32E55D-5CF7-4180-BA91-74B303BA95F2}"/>
              </a:ext>
            </a:extLst>
          </p:cNvPr>
          <p:cNvSpPr txBox="1"/>
          <p:nvPr/>
        </p:nvSpPr>
        <p:spPr>
          <a:xfrm>
            <a:off x="8937324" y="3034999"/>
            <a:ext cx="732893" cy="461665"/>
          </a:xfrm>
          <a:prstGeom prst="rect">
            <a:avLst/>
          </a:prstGeom>
          <a:noFill/>
        </p:spPr>
        <p:txBody>
          <a:bodyPr wrap="none" rtlCol="0">
            <a:spAutoFit/>
          </a:bodyPr>
          <a:lstStyle/>
          <a:p>
            <a:r>
              <a:rPr lang="en-GB" sz="2400" b="1" dirty="0"/>
              <a:t>3.00</a:t>
            </a:r>
          </a:p>
        </p:txBody>
      </p:sp>
      <p:sp>
        <p:nvSpPr>
          <p:cNvPr id="13" name="Oval 12">
            <a:extLst>
              <a:ext uri="{FF2B5EF4-FFF2-40B4-BE49-F238E27FC236}">
                <a16:creationId xmlns:a16="http://schemas.microsoft.com/office/drawing/2014/main" id="{39D69BB5-3435-4A27-A280-1043DC7BF1A3}"/>
              </a:ext>
            </a:extLst>
          </p:cNvPr>
          <p:cNvSpPr/>
          <p:nvPr/>
        </p:nvSpPr>
        <p:spPr>
          <a:xfrm>
            <a:off x="8937973" y="3933101"/>
            <a:ext cx="642945" cy="600523"/>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7" name="Straight Arrow Connector 16">
            <a:extLst>
              <a:ext uri="{FF2B5EF4-FFF2-40B4-BE49-F238E27FC236}">
                <a16:creationId xmlns:a16="http://schemas.microsoft.com/office/drawing/2014/main" id="{3C28F65E-338F-4EFF-99B5-8340C1D5C7EE}"/>
              </a:ext>
            </a:extLst>
          </p:cNvPr>
          <p:cNvCxnSpPr>
            <a:cxnSpLocks/>
          </p:cNvCxnSpPr>
          <p:nvPr/>
        </p:nvCxnSpPr>
        <p:spPr>
          <a:xfrm flipH="1" flipV="1">
            <a:off x="8972121" y="4096378"/>
            <a:ext cx="661015" cy="32550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4" name="Picture 73">
            <a:extLst>
              <a:ext uri="{FF2B5EF4-FFF2-40B4-BE49-F238E27FC236}">
                <a16:creationId xmlns:a16="http://schemas.microsoft.com/office/drawing/2014/main" id="{41444339-1F98-4894-B60F-C8C97F87AB2B}"/>
              </a:ext>
            </a:extLst>
          </p:cNvPr>
          <p:cNvPicPr>
            <a:picLocks noChangeAspect="1"/>
          </p:cNvPicPr>
          <p:nvPr/>
        </p:nvPicPr>
        <p:blipFill>
          <a:blip r:embed="rId11"/>
          <a:stretch>
            <a:fillRect/>
          </a:stretch>
        </p:blipFill>
        <p:spPr>
          <a:xfrm rot="16049646" flipH="1">
            <a:off x="6628668" y="4680780"/>
            <a:ext cx="237721" cy="1601784"/>
          </a:xfrm>
          <a:prstGeom prst="rect">
            <a:avLst/>
          </a:prstGeom>
        </p:spPr>
      </p:pic>
      <p:sp>
        <p:nvSpPr>
          <p:cNvPr id="4" name="Freeform: Shape 3">
            <a:extLst>
              <a:ext uri="{FF2B5EF4-FFF2-40B4-BE49-F238E27FC236}">
                <a16:creationId xmlns:a16="http://schemas.microsoft.com/office/drawing/2014/main" id="{0E094FA4-369D-4F31-8EA1-23DA04A92DCE}"/>
              </a:ext>
            </a:extLst>
          </p:cNvPr>
          <p:cNvSpPr/>
          <p:nvPr/>
        </p:nvSpPr>
        <p:spPr>
          <a:xfrm>
            <a:off x="7214716" y="4228594"/>
            <a:ext cx="2421653" cy="1797902"/>
          </a:xfrm>
          <a:custGeom>
            <a:avLst/>
            <a:gdLst>
              <a:gd name="connsiteX0" fmla="*/ 0 w 2421653"/>
              <a:gd name="connsiteY0" fmla="*/ 31907 h 1797902"/>
              <a:gd name="connsiteX1" fmla="*/ 562708 w 2421653"/>
              <a:gd name="connsiteY1" fmla="*/ 31907 h 1797902"/>
              <a:gd name="connsiteX2" fmla="*/ 974691 w 2421653"/>
              <a:gd name="connsiteY2" fmla="*/ 363503 h 1797902"/>
              <a:gd name="connsiteX3" fmla="*/ 1235948 w 2421653"/>
              <a:gd name="connsiteY3" fmla="*/ 1277903 h 1797902"/>
              <a:gd name="connsiteX4" fmla="*/ 1758462 w 2421653"/>
              <a:gd name="connsiteY4" fmla="*/ 1750175 h 1797902"/>
              <a:gd name="connsiteX5" fmla="*/ 2150348 w 2421653"/>
              <a:gd name="connsiteY5" fmla="*/ 1699933 h 1797902"/>
              <a:gd name="connsiteX6" fmla="*/ 2421653 w 2421653"/>
              <a:gd name="connsiteY6" fmla="*/ 1026694 h 179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1653" h="1797902">
                <a:moveTo>
                  <a:pt x="0" y="31907"/>
                </a:moveTo>
                <a:cubicBezTo>
                  <a:pt x="200130" y="4274"/>
                  <a:pt x="400260" y="-23359"/>
                  <a:pt x="562708" y="31907"/>
                </a:cubicBezTo>
                <a:cubicBezTo>
                  <a:pt x="725156" y="87173"/>
                  <a:pt x="862484" y="155837"/>
                  <a:pt x="974691" y="363503"/>
                </a:cubicBezTo>
                <a:cubicBezTo>
                  <a:pt x="1086898" y="571169"/>
                  <a:pt x="1105319" y="1046791"/>
                  <a:pt x="1235948" y="1277903"/>
                </a:cubicBezTo>
                <a:cubicBezTo>
                  <a:pt x="1366577" y="1509015"/>
                  <a:pt x="1606062" y="1679837"/>
                  <a:pt x="1758462" y="1750175"/>
                </a:cubicBezTo>
                <a:cubicBezTo>
                  <a:pt x="1910862" y="1820513"/>
                  <a:pt x="2039816" y="1820513"/>
                  <a:pt x="2150348" y="1699933"/>
                </a:cubicBezTo>
                <a:cubicBezTo>
                  <a:pt x="2260880" y="1579353"/>
                  <a:pt x="2341266" y="1303023"/>
                  <a:pt x="2421653" y="1026694"/>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Shape 4">
            <a:extLst>
              <a:ext uri="{FF2B5EF4-FFF2-40B4-BE49-F238E27FC236}">
                <a16:creationId xmlns:a16="http://schemas.microsoft.com/office/drawing/2014/main" id="{6E420D6D-74DF-4014-9CA8-A21038FCEE2D}"/>
              </a:ext>
            </a:extLst>
          </p:cNvPr>
          <p:cNvSpPr/>
          <p:nvPr/>
        </p:nvSpPr>
        <p:spPr>
          <a:xfrm>
            <a:off x="7526215" y="5275385"/>
            <a:ext cx="1768648" cy="784389"/>
          </a:xfrm>
          <a:custGeom>
            <a:avLst/>
            <a:gdLst>
              <a:gd name="connsiteX0" fmla="*/ 0 w 1768648"/>
              <a:gd name="connsiteY0" fmla="*/ 200967 h 784389"/>
              <a:gd name="connsiteX1" fmla="*/ 271306 w 1768648"/>
              <a:gd name="connsiteY1" fmla="*/ 150725 h 784389"/>
              <a:gd name="connsiteX2" fmla="*/ 622998 w 1768648"/>
              <a:gd name="connsiteY2" fmla="*/ 532562 h 784389"/>
              <a:gd name="connsiteX3" fmla="*/ 1115367 w 1768648"/>
              <a:gd name="connsiteY3" fmla="*/ 783771 h 784389"/>
              <a:gd name="connsiteX4" fmla="*/ 1708220 w 1768648"/>
              <a:gd name="connsiteY4" fmla="*/ 462224 h 784389"/>
              <a:gd name="connsiteX5" fmla="*/ 1718269 w 1768648"/>
              <a:gd name="connsiteY5" fmla="*/ 0 h 78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8648" h="784389">
                <a:moveTo>
                  <a:pt x="0" y="200967"/>
                </a:moveTo>
                <a:cubicBezTo>
                  <a:pt x="83736" y="148213"/>
                  <a:pt x="167473" y="95459"/>
                  <a:pt x="271306" y="150725"/>
                </a:cubicBezTo>
                <a:cubicBezTo>
                  <a:pt x="375139" y="205991"/>
                  <a:pt x="482321" y="427054"/>
                  <a:pt x="622998" y="532562"/>
                </a:cubicBezTo>
                <a:cubicBezTo>
                  <a:pt x="763675" y="638070"/>
                  <a:pt x="934497" y="795494"/>
                  <a:pt x="1115367" y="783771"/>
                </a:cubicBezTo>
                <a:cubicBezTo>
                  <a:pt x="1296237" y="772048"/>
                  <a:pt x="1607736" y="592853"/>
                  <a:pt x="1708220" y="462224"/>
                </a:cubicBezTo>
                <a:cubicBezTo>
                  <a:pt x="1808704" y="331595"/>
                  <a:pt x="1763486" y="165797"/>
                  <a:pt x="1718269"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2" name="Freeform: Shape 49">
            <a:extLst>
              <a:ext uri="{FF2B5EF4-FFF2-40B4-BE49-F238E27FC236}">
                <a16:creationId xmlns:a16="http://schemas.microsoft.com/office/drawing/2014/main" id="{5BB30579-6ACB-0967-016D-0E43BB16577C}"/>
              </a:ext>
            </a:extLst>
          </p:cNvPr>
          <p:cNvSpPr/>
          <p:nvPr/>
        </p:nvSpPr>
        <p:spPr>
          <a:xfrm flipH="1">
            <a:off x="4584729" y="3321513"/>
            <a:ext cx="1002808" cy="826215"/>
          </a:xfrm>
          <a:custGeom>
            <a:avLst/>
            <a:gdLst>
              <a:gd name="connsiteX0" fmla="*/ 0 w 1026942"/>
              <a:gd name="connsiteY0" fmla="*/ 354186 h 354186"/>
              <a:gd name="connsiteX1" fmla="*/ 112542 w 1026942"/>
              <a:gd name="connsiteY1" fmla="*/ 86900 h 354186"/>
              <a:gd name="connsiteX2" fmla="*/ 379828 w 1026942"/>
              <a:gd name="connsiteY2" fmla="*/ 2494 h 354186"/>
              <a:gd name="connsiteX3" fmla="*/ 1026942 w 1026942"/>
              <a:gd name="connsiteY3" fmla="*/ 30629 h 354186"/>
            </a:gdLst>
            <a:ahLst/>
            <a:cxnLst>
              <a:cxn ang="0">
                <a:pos x="connsiteX0" y="connsiteY0"/>
              </a:cxn>
              <a:cxn ang="0">
                <a:pos x="connsiteX1" y="connsiteY1"/>
              </a:cxn>
              <a:cxn ang="0">
                <a:pos x="connsiteX2" y="connsiteY2"/>
              </a:cxn>
              <a:cxn ang="0">
                <a:pos x="connsiteX3" y="connsiteY3"/>
              </a:cxn>
            </a:cxnLst>
            <a:rect l="l" t="t" r="r" b="b"/>
            <a:pathLst>
              <a:path w="1026942" h="354186">
                <a:moveTo>
                  <a:pt x="0" y="354186"/>
                </a:moveTo>
                <a:cubicBezTo>
                  <a:pt x="24618" y="249850"/>
                  <a:pt x="49237" y="145515"/>
                  <a:pt x="112542" y="86900"/>
                </a:cubicBezTo>
                <a:cubicBezTo>
                  <a:pt x="175847" y="28285"/>
                  <a:pt x="227428" y="11872"/>
                  <a:pt x="379828" y="2494"/>
                </a:cubicBezTo>
                <a:cubicBezTo>
                  <a:pt x="532228" y="-6884"/>
                  <a:pt x="779585" y="11872"/>
                  <a:pt x="1026942" y="30629"/>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62983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568EAD6B-BF71-44C5-884D-AE02EEF53D28}"/>
              </a:ext>
            </a:extLst>
          </p:cNvPr>
          <p:cNvGrpSpPr/>
          <p:nvPr/>
        </p:nvGrpSpPr>
        <p:grpSpPr>
          <a:xfrm>
            <a:off x="2373267" y="3566432"/>
            <a:ext cx="580068" cy="1446650"/>
            <a:chOff x="6985965" y="1999540"/>
            <a:chExt cx="617570" cy="1728700"/>
          </a:xfrm>
        </p:grpSpPr>
        <p:pic>
          <p:nvPicPr>
            <p:cNvPr id="36" name="Picture 35">
              <a:extLst>
                <a:ext uri="{FF2B5EF4-FFF2-40B4-BE49-F238E27FC236}">
                  <a16:creationId xmlns:a16="http://schemas.microsoft.com/office/drawing/2014/main" id="{ACA8CE97-4B81-4B8C-BCEC-D5F024347A7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2000"/>
                      </a14:imgEffect>
                    </a14:imgLayer>
                  </a14:imgProps>
                </a:ext>
              </a:extLst>
            </a:blip>
            <a:stretch>
              <a:fillRect/>
            </a:stretch>
          </p:blipFill>
          <p:spPr>
            <a:xfrm rot="15960000">
              <a:off x="6430400" y="2555105"/>
              <a:ext cx="1728700" cy="617570"/>
            </a:xfrm>
            <a:prstGeom prst="rect">
              <a:avLst/>
            </a:prstGeom>
          </p:spPr>
        </p:pic>
        <p:pic>
          <p:nvPicPr>
            <p:cNvPr id="40" name="Picture 39">
              <a:extLst>
                <a:ext uri="{FF2B5EF4-FFF2-40B4-BE49-F238E27FC236}">
                  <a16:creationId xmlns:a16="http://schemas.microsoft.com/office/drawing/2014/main" id="{37F3D218-B201-4F30-87D4-2C24552FC16B}"/>
                </a:ext>
              </a:extLst>
            </p:cNvPr>
            <p:cNvPicPr>
              <a:picLocks noChangeAspect="1"/>
            </p:cNvPicPr>
            <p:nvPr/>
          </p:nvPicPr>
          <p:blipFill>
            <a:blip r:embed="rId4"/>
            <a:stretch>
              <a:fillRect/>
            </a:stretch>
          </p:blipFill>
          <p:spPr>
            <a:xfrm>
              <a:off x="7202549" y="2421997"/>
              <a:ext cx="215808" cy="883785"/>
            </a:xfrm>
            <a:prstGeom prst="rect">
              <a:avLst/>
            </a:prstGeom>
          </p:spPr>
        </p:pic>
      </p:grpSp>
      <p:grpSp>
        <p:nvGrpSpPr>
          <p:cNvPr id="44" name="Group 43">
            <a:extLst>
              <a:ext uri="{FF2B5EF4-FFF2-40B4-BE49-F238E27FC236}">
                <a16:creationId xmlns:a16="http://schemas.microsoft.com/office/drawing/2014/main" id="{FFF52346-6716-46C4-BB9B-C37DC0A1B4FB}"/>
              </a:ext>
            </a:extLst>
          </p:cNvPr>
          <p:cNvGrpSpPr/>
          <p:nvPr/>
        </p:nvGrpSpPr>
        <p:grpSpPr>
          <a:xfrm>
            <a:off x="2411532" y="4940629"/>
            <a:ext cx="580068" cy="1446650"/>
            <a:chOff x="6985965" y="1999540"/>
            <a:chExt cx="617570" cy="1728700"/>
          </a:xfrm>
        </p:grpSpPr>
        <p:pic>
          <p:nvPicPr>
            <p:cNvPr id="45" name="Picture 44">
              <a:extLst>
                <a:ext uri="{FF2B5EF4-FFF2-40B4-BE49-F238E27FC236}">
                  <a16:creationId xmlns:a16="http://schemas.microsoft.com/office/drawing/2014/main" id="{157AEAE1-919D-4225-8FAA-EFBFE5FD72A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2000"/>
                      </a14:imgEffect>
                    </a14:imgLayer>
                  </a14:imgProps>
                </a:ext>
              </a:extLst>
            </a:blip>
            <a:stretch>
              <a:fillRect/>
            </a:stretch>
          </p:blipFill>
          <p:spPr>
            <a:xfrm rot="15960000">
              <a:off x="6430400" y="2555105"/>
              <a:ext cx="1728700" cy="617570"/>
            </a:xfrm>
            <a:prstGeom prst="rect">
              <a:avLst/>
            </a:prstGeom>
          </p:spPr>
        </p:pic>
        <p:pic>
          <p:nvPicPr>
            <p:cNvPr id="46" name="Picture 45">
              <a:extLst>
                <a:ext uri="{FF2B5EF4-FFF2-40B4-BE49-F238E27FC236}">
                  <a16:creationId xmlns:a16="http://schemas.microsoft.com/office/drawing/2014/main" id="{248A95E6-C2FF-4174-A374-13344C013D3E}"/>
                </a:ext>
              </a:extLst>
            </p:cNvPr>
            <p:cNvPicPr>
              <a:picLocks noChangeAspect="1"/>
            </p:cNvPicPr>
            <p:nvPr/>
          </p:nvPicPr>
          <p:blipFill>
            <a:blip r:embed="rId4"/>
            <a:stretch>
              <a:fillRect/>
            </a:stretch>
          </p:blipFill>
          <p:spPr>
            <a:xfrm>
              <a:off x="7202549" y="2421997"/>
              <a:ext cx="215808" cy="883785"/>
            </a:xfrm>
            <a:prstGeom prst="rect">
              <a:avLst/>
            </a:prstGeom>
          </p:spPr>
        </p:pic>
      </p:grpSp>
      <p:pic>
        <p:nvPicPr>
          <p:cNvPr id="47" name="Picture 46">
            <a:extLst>
              <a:ext uri="{FF2B5EF4-FFF2-40B4-BE49-F238E27FC236}">
                <a16:creationId xmlns:a16="http://schemas.microsoft.com/office/drawing/2014/main" id="{7DB54078-2279-4512-A7E0-3C11A3C270B7}"/>
              </a:ext>
            </a:extLst>
          </p:cNvPr>
          <p:cNvPicPr>
            <a:picLocks noChangeAspect="1"/>
          </p:cNvPicPr>
          <p:nvPr/>
        </p:nvPicPr>
        <p:blipFill>
          <a:blip r:embed="rId5"/>
          <a:stretch>
            <a:fillRect/>
          </a:stretch>
        </p:blipFill>
        <p:spPr>
          <a:xfrm>
            <a:off x="3242898" y="2517170"/>
            <a:ext cx="2347789" cy="1081589"/>
          </a:xfrm>
          <a:prstGeom prst="rect">
            <a:avLst/>
          </a:prstGeom>
        </p:spPr>
      </p:pic>
      <p:pic>
        <p:nvPicPr>
          <p:cNvPr id="48" name="Picture 47">
            <a:extLst>
              <a:ext uri="{FF2B5EF4-FFF2-40B4-BE49-F238E27FC236}">
                <a16:creationId xmlns:a16="http://schemas.microsoft.com/office/drawing/2014/main" id="{B0E496F2-8748-437A-9B8E-2CE6BD039D0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8000"/>
                    </a14:imgEffect>
                  </a14:imgLayer>
                </a14:imgProps>
              </a:ext>
            </a:extLst>
          </a:blip>
          <a:stretch>
            <a:fillRect/>
          </a:stretch>
        </p:blipFill>
        <p:spPr>
          <a:xfrm flipH="1">
            <a:off x="5039582" y="3985100"/>
            <a:ext cx="1028198" cy="1783384"/>
          </a:xfrm>
          <a:prstGeom prst="rect">
            <a:avLst/>
          </a:prstGeom>
        </p:spPr>
      </p:pic>
      <p:pic>
        <p:nvPicPr>
          <p:cNvPr id="49" name="Picture 48">
            <a:extLst>
              <a:ext uri="{FF2B5EF4-FFF2-40B4-BE49-F238E27FC236}">
                <a16:creationId xmlns:a16="http://schemas.microsoft.com/office/drawing/2014/main" id="{C0A603E2-BA11-4E98-AF9B-34C46C00E5F7}"/>
              </a:ext>
            </a:extLst>
          </p:cNvPr>
          <p:cNvPicPr>
            <a:picLocks noChangeAspect="1"/>
          </p:cNvPicPr>
          <p:nvPr/>
        </p:nvPicPr>
        <p:blipFill>
          <a:blip r:embed="rId8"/>
          <a:stretch>
            <a:fillRect/>
          </a:stretch>
        </p:blipFill>
        <p:spPr>
          <a:xfrm rot="5400000">
            <a:off x="6475526" y="4459232"/>
            <a:ext cx="368592" cy="816530"/>
          </a:xfrm>
          <a:prstGeom prst="rect">
            <a:avLst/>
          </a:prstGeom>
        </p:spPr>
      </p:pic>
      <p:sp>
        <p:nvSpPr>
          <p:cNvPr id="50" name="Freeform: Shape 49">
            <a:extLst>
              <a:ext uri="{FF2B5EF4-FFF2-40B4-BE49-F238E27FC236}">
                <a16:creationId xmlns:a16="http://schemas.microsoft.com/office/drawing/2014/main" id="{FE33494F-3650-4229-B59C-62D47608C474}"/>
              </a:ext>
            </a:extLst>
          </p:cNvPr>
          <p:cNvSpPr/>
          <p:nvPr/>
        </p:nvSpPr>
        <p:spPr>
          <a:xfrm>
            <a:off x="2629655" y="3285355"/>
            <a:ext cx="951367" cy="326554"/>
          </a:xfrm>
          <a:custGeom>
            <a:avLst/>
            <a:gdLst>
              <a:gd name="connsiteX0" fmla="*/ 0 w 1026942"/>
              <a:gd name="connsiteY0" fmla="*/ 354186 h 354186"/>
              <a:gd name="connsiteX1" fmla="*/ 112542 w 1026942"/>
              <a:gd name="connsiteY1" fmla="*/ 86900 h 354186"/>
              <a:gd name="connsiteX2" fmla="*/ 379828 w 1026942"/>
              <a:gd name="connsiteY2" fmla="*/ 2494 h 354186"/>
              <a:gd name="connsiteX3" fmla="*/ 1026942 w 1026942"/>
              <a:gd name="connsiteY3" fmla="*/ 30629 h 354186"/>
            </a:gdLst>
            <a:ahLst/>
            <a:cxnLst>
              <a:cxn ang="0">
                <a:pos x="connsiteX0" y="connsiteY0"/>
              </a:cxn>
              <a:cxn ang="0">
                <a:pos x="connsiteX1" y="connsiteY1"/>
              </a:cxn>
              <a:cxn ang="0">
                <a:pos x="connsiteX2" y="connsiteY2"/>
              </a:cxn>
              <a:cxn ang="0">
                <a:pos x="connsiteX3" y="connsiteY3"/>
              </a:cxn>
            </a:cxnLst>
            <a:rect l="l" t="t" r="r" b="b"/>
            <a:pathLst>
              <a:path w="1026942" h="354186">
                <a:moveTo>
                  <a:pt x="0" y="354186"/>
                </a:moveTo>
                <a:cubicBezTo>
                  <a:pt x="24618" y="249850"/>
                  <a:pt x="49237" y="145515"/>
                  <a:pt x="112542" y="86900"/>
                </a:cubicBezTo>
                <a:cubicBezTo>
                  <a:pt x="175847" y="28285"/>
                  <a:pt x="227428" y="11872"/>
                  <a:pt x="379828" y="2494"/>
                </a:cubicBezTo>
                <a:cubicBezTo>
                  <a:pt x="532228" y="-6884"/>
                  <a:pt x="779585" y="11872"/>
                  <a:pt x="1026942" y="30629"/>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Freeform: Shape 51">
            <a:extLst>
              <a:ext uri="{FF2B5EF4-FFF2-40B4-BE49-F238E27FC236}">
                <a16:creationId xmlns:a16="http://schemas.microsoft.com/office/drawing/2014/main" id="{E036F232-8268-452B-8F71-70E89E11BBFE}"/>
              </a:ext>
            </a:extLst>
          </p:cNvPr>
          <p:cNvSpPr/>
          <p:nvPr/>
        </p:nvSpPr>
        <p:spPr>
          <a:xfrm>
            <a:off x="2721646" y="5624996"/>
            <a:ext cx="2974856" cy="807074"/>
          </a:xfrm>
          <a:custGeom>
            <a:avLst/>
            <a:gdLst>
              <a:gd name="connsiteX0" fmla="*/ 3123564 w 3167185"/>
              <a:gd name="connsiteY0" fmla="*/ 0 h 964427"/>
              <a:gd name="connsiteX1" fmla="*/ 3137631 w 3167185"/>
              <a:gd name="connsiteY1" fmla="*/ 520505 h 964427"/>
              <a:gd name="connsiteX2" fmla="*/ 2785939 w 3167185"/>
              <a:gd name="connsiteY2" fmla="*/ 815927 h 964427"/>
              <a:gd name="connsiteX3" fmla="*/ 1970013 w 3167185"/>
              <a:gd name="connsiteY3" fmla="*/ 928468 h 964427"/>
              <a:gd name="connsiteX4" fmla="*/ 267822 w 3167185"/>
              <a:gd name="connsiteY4" fmla="*/ 942536 h 964427"/>
              <a:gd name="connsiteX5" fmla="*/ 28671 w 3167185"/>
              <a:gd name="connsiteY5" fmla="*/ 647114 h 96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7185" h="964427">
                <a:moveTo>
                  <a:pt x="3123564" y="0"/>
                </a:moveTo>
                <a:cubicBezTo>
                  <a:pt x="3158733" y="192258"/>
                  <a:pt x="3193902" y="384517"/>
                  <a:pt x="3137631" y="520505"/>
                </a:cubicBezTo>
                <a:cubicBezTo>
                  <a:pt x="3081360" y="656493"/>
                  <a:pt x="2980542" y="747933"/>
                  <a:pt x="2785939" y="815927"/>
                </a:cubicBezTo>
                <a:cubicBezTo>
                  <a:pt x="2591336" y="883921"/>
                  <a:pt x="2389699" y="907367"/>
                  <a:pt x="1970013" y="928468"/>
                </a:cubicBezTo>
                <a:cubicBezTo>
                  <a:pt x="1550327" y="949569"/>
                  <a:pt x="591379" y="989428"/>
                  <a:pt x="267822" y="942536"/>
                </a:cubicBezTo>
                <a:cubicBezTo>
                  <a:pt x="-55735" y="895644"/>
                  <a:pt x="-13532" y="771379"/>
                  <a:pt x="28671" y="647114"/>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 name="Straight Arrow Connector 54">
            <a:extLst>
              <a:ext uri="{FF2B5EF4-FFF2-40B4-BE49-F238E27FC236}">
                <a16:creationId xmlns:a16="http://schemas.microsoft.com/office/drawing/2014/main" id="{8651691A-0058-4582-BF05-DBC451CD8009}"/>
              </a:ext>
            </a:extLst>
          </p:cNvPr>
          <p:cNvCxnSpPr>
            <a:cxnSpLocks/>
            <a:stCxn id="49" idx="2"/>
          </p:cNvCxnSpPr>
          <p:nvPr/>
        </p:nvCxnSpPr>
        <p:spPr>
          <a:xfrm flipH="1" flipV="1">
            <a:off x="5840517" y="4827440"/>
            <a:ext cx="411040" cy="0"/>
          </a:xfrm>
          <a:prstGeom prst="straightConnector1">
            <a:avLst/>
          </a:prstGeom>
          <a:ln w="571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53FB7849-2982-4D45-94CC-8A3E4877215E}"/>
              </a:ext>
            </a:extLst>
          </p:cNvPr>
          <p:cNvSpPr txBox="1"/>
          <p:nvPr/>
        </p:nvSpPr>
        <p:spPr>
          <a:xfrm>
            <a:off x="642889" y="1747036"/>
            <a:ext cx="3455626" cy="461665"/>
          </a:xfrm>
          <a:prstGeom prst="rect">
            <a:avLst/>
          </a:prstGeom>
          <a:noFill/>
        </p:spPr>
        <p:txBody>
          <a:bodyPr wrap="none" rtlCol="0">
            <a:spAutoFit/>
          </a:bodyPr>
          <a:lstStyle/>
          <a:p>
            <a:r>
              <a:rPr lang="en-GB" sz="2400" b="1" dirty="0">
                <a:solidFill>
                  <a:srgbClr val="008000"/>
                </a:solidFill>
              </a:rPr>
              <a:t>Now measure the current</a:t>
            </a:r>
          </a:p>
        </p:txBody>
      </p:sp>
      <p:sp>
        <p:nvSpPr>
          <p:cNvPr id="62" name="TextBox 61">
            <a:extLst>
              <a:ext uri="{FF2B5EF4-FFF2-40B4-BE49-F238E27FC236}">
                <a16:creationId xmlns:a16="http://schemas.microsoft.com/office/drawing/2014/main" id="{5061D365-2EF2-46EF-9522-D98F62906866}"/>
              </a:ext>
            </a:extLst>
          </p:cNvPr>
          <p:cNvSpPr txBox="1"/>
          <p:nvPr/>
        </p:nvSpPr>
        <p:spPr>
          <a:xfrm>
            <a:off x="611561" y="853792"/>
            <a:ext cx="2164952" cy="584775"/>
          </a:xfrm>
          <a:prstGeom prst="rect">
            <a:avLst/>
          </a:prstGeom>
          <a:noFill/>
        </p:spPr>
        <p:txBody>
          <a:bodyPr wrap="none" rtlCol="0">
            <a:spAutoFit/>
          </a:bodyPr>
          <a:lstStyle/>
          <a:p>
            <a:r>
              <a:rPr lang="en-GB" sz="3200" b="1" dirty="0">
                <a:solidFill>
                  <a:srgbClr val="FF0000"/>
                </a:solidFill>
              </a:rPr>
              <a:t>Circuit No 1</a:t>
            </a:r>
          </a:p>
        </p:txBody>
      </p:sp>
      <p:pic>
        <p:nvPicPr>
          <p:cNvPr id="70" name="Picture 69">
            <a:extLst>
              <a:ext uri="{FF2B5EF4-FFF2-40B4-BE49-F238E27FC236}">
                <a16:creationId xmlns:a16="http://schemas.microsoft.com/office/drawing/2014/main" id="{5792C7C9-83D4-41C8-982B-8F82303C517D}"/>
              </a:ext>
            </a:extLst>
          </p:cNvPr>
          <p:cNvPicPr>
            <a:picLocks noChangeAspect="1"/>
          </p:cNvPicPr>
          <p:nvPr/>
        </p:nvPicPr>
        <p:blipFill>
          <a:blip r:embed="rId9"/>
          <a:stretch>
            <a:fillRect/>
          </a:stretch>
        </p:blipFill>
        <p:spPr>
          <a:xfrm rot="16200000" flipH="1">
            <a:off x="5405467" y="2674841"/>
            <a:ext cx="202506" cy="1316287"/>
          </a:xfrm>
          <a:prstGeom prst="rect">
            <a:avLst/>
          </a:prstGeom>
        </p:spPr>
      </p:pic>
      <p:cxnSp>
        <p:nvCxnSpPr>
          <p:cNvPr id="72" name="Straight Connector 71">
            <a:extLst>
              <a:ext uri="{FF2B5EF4-FFF2-40B4-BE49-F238E27FC236}">
                <a16:creationId xmlns:a16="http://schemas.microsoft.com/office/drawing/2014/main" id="{658B3258-956F-4F48-B011-685EA54516EA}"/>
              </a:ext>
            </a:extLst>
          </p:cNvPr>
          <p:cNvCxnSpPr>
            <a:stCxn id="70" idx="0"/>
          </p:cNvCxnSpPr>
          <p:nvPr/>
        </p:nvCxnSpPr>
        <p:spPr>
          <a:xfrm flipH="1" flipV="1">
            <a:off x="4596560" y="3332984"/>
            <a:ext cx="252017" cy="1"/>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74" name="Picture 73">
            <a:extLst>
              <a:ext uri="{FF2B5EF4-FFF2-40B4-BE49-F238E27FC236}">
                <a16:creationId xmlns:a16="http://schemas.microsoft.com/office/drawing/2014/main" id="{41444339-1F98-4894-B60F-C8C97F87AB2B}"/>
              </a:ext>
            </a:extLst>
          </p:cNvPr>
          <p:cNvPicPr>
            <a:picLocks noChangeAspect="1"/>
          </p:cNvPicPr>
          <p:nvPr/>
        </p:nvPicPr>
        <p:blipFill>
          <a:blip r:embed="rId10"/>
          <a:stretch>
            <a:fillRect/>
          </a:stretch>
        </p:blipFill>
        <p:spPr>
          <a:xfrm rot="16049646" flipH="1">
            <a:off x="6483369" y="3403697"/>
            <a:ext cx="237721" cy="1601784"/>
          </a:xfrm>
          <a:prstGeom prst="rect">
            <a:avLst/>
          </a:prstGeom>
        </p:spPr>
      </p:pic>
      <p:cxnSp>
        <p:nvCxnSpPr>
          <p:cNvPr id="75" name="Straight Connector 74">
            <a:extLst>
              <a:ext uri="{FF2B5EF4-FFF2-40B4-BE49-F238E27FC236}">
                <a16:creationId xmlns:a16="http://schemas.microsoft.com/office/drawing/2014/main" id="{53840BB3-E263-49B2-9AB8-1B147AE34B9B}"/>
              </a:ext>
            </a:extLst>
          </p:cNvPr>
          <p:cNvCxnSpPr/>
          <p:nvPr/>
        </p:nvCxnSpPr>
        <p:spPr>
          <a:xfrm flipH="1" flipV="1">
            <a:off x="5585011" y="4246012"/>
            <a:ext cx="252017" cy="1"/>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7096451-E022-45E5-AF02-072686865DA7}"/>
              </a:ext>
            </a:extLst>
          </p:cNvPr>
          <p:cNvCxnSpPr/>
          <p:nvPr/>
        </p:nvCxnSpPr>
        <p:spPr>
          <a:xfrm flipH="1" flipV="1">
            <a:off x="5743087" y="4414431"/>
            <a:ext cx="252017" cy="1"/>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82" name="Picture 81">
            <a:extLst>
              <a:ext uri="{FF2B5EF4-FFF2-40B4-BE49-F238E27FC236}">
                <a16:creationId xmlns:a16="http://schemas.microsoft.com/office/drawing/2014/main" id="{82EF1244-BD88-4A44-B99E-27FB49BD1DF5}"/>
              </a:ext>
            </a:extLst>
          </p:cNvPr>
          <p:cNvPicPr>
            <a:picLocks noChangeAspect="1"/>
          </p:cNvPicPr>
          <p:nvPr/>
        </p:nvPicPr>
        <p:blipFill>
          <a:blip r:embed="rId11"/>
          <a:stretch>
            <a:fillRect/>
          </a:stretch>
        </p:blipFill>
        <p:spPr>
          <a:xfrm>
            <a:off x="7838176" y="1842743"/>
            <a:ext cx="1610648" cy="3000091"/>
          </a:xfrm>
          <a:prstGeom prst="rect">
            <a:avLst/>
          </a:prstGeom>
        </p:spPr>
      </p:pic>
      <p:sp>
        <p:nvSpPr>
          <p:cNvPr id="83" name="Rectangle 82">
            <a:extLst>
              <a:ext uri="{FF2B5EF4-FFF2-40B4-BE49-F238E27FC236}">
                <a16:creationId xmlns:a16="http://schemas.microsoft.com/office/drawing/2014/main" id="{82358369-7328-4BF7-AADB-5F2A365FA02D}"/>
              </a:ext>
            </a:extLst>
          </p:cNvPr>
          <p:cNvSpPr/>
          <p:nvPr/>
        </p:nvSpPr>
        <p:spPr>
          <a:xfrm>
            <a:off x="8989219" y="4147791"/>
            <a:ext cx="192881" cy="307528"/>
          </a:xfrm>
          <a:prstGeom prst="rect">
            <a:avLst/>
          </a:prstGeom>
          <a:solidFill>
            <a:srgbClr val="545359"/>
          </a:solidFill>
          <a:ln>
            <a:solidFill>
              <a:srgbClr val="545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A412A653-3B8A-41FA-9FB8-7CB19D96CCB0}"/>
              </a:ext>
            </a:extLst>
          </p:cNvPr>
          <p:cNvSpPr/>
          <p:nvPr/>
        </p:nvSpPr>
        <p:spPr>
          <a:xfrm rot="21245834">
            <a:off x="9035413" y="4482858"/>
            <a:ext cx="119062" cy="110523"/>
          </a:xfrm>
          <a:prstGeom prst="rect">
            <a:avLst/>
          </a:prstGeom>
          <a:solidFill>
            <a:srgbClr val="E86937"/>
          </a:solidFill>
          <a:ln>
            <a:solidFill>
              <a:srgbClr val="E869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F7238"/>
              </a:solidFill>
            </a:endParaRPr>
          </a:p>
        </p:txBody>
      </p:sp>
      <p:sp>
        <p:nvSpPr>
          <p:cNvPr id="85" name="Rectangle 84">
            <a:extLst>
              <a:ext uri="{FF2B5EF4-FFF2-40B4-BE49-F238E27FC236}">
                <a16:creationId xmlns:a16="http://schemas.microsoft.com/office/drawing/2014/main" id="{66BE634D-4045-4AA6-B6EB-B0DA08F1C6E8}"/>
              </a:ext>
            </a:extLst>
          </p:cNvPr>
          <p:cNvSpPr/>
          <p:nvPr/>
        </p:nvSpPr>
        <p:spPr>
          <a:xfrm rot="20889005">
            <a:off x="9033241" y="4598879"/>
            <a:ext cx="192881" cy="259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Freeform: Shape 86">
            <a:extLst>
              <a:ext uri="{FF2B5EF4-FFF2-40B4-BE49-F238E27FC236}">
                <a16:creationId xmlns:a16="http://schemas.microsoft.com/office/drawing/2014/main" id="{B837554D-46E0-4D19-801B-5C4C75C0E0D9}"/>
              </a:ext>
            </a:extLst>
          </p:cNvPr>
          <p:cNvSpPr/>
          <p:nvPr/>
        </p:nvSpPr>
        <p:spPr>
          <a:xfrm>
            <a:off x="6159640" y="3326004"/>
            <a:ext cx="2200589" cy="1825325"/>
          </a:xfrm>
          <a:custGeom>
            <a:avLst/>
            <a:gdLst>
              <a:gd name="connsiteX0" fmla="*/ 0 w 2200589"/>
              <a:gd name="connsiteY0" fmla="*/ 0 h 1825325"/>
              <a:gd name="connsiteX1" fmla="*/ 602901 w 2200589"/>
              <a:gd name="connsiteY1" fmla="*/ 20097 h 1825325"/>
              <a:gd name="connsiteX2" fmla="*/ 1185705 w 2200589"/>
              <a:gd name="connsiteY2" fmla="*/ 40194 h 1825325"/>
              <a:gd name="connsiteX3" fmla="*/ 1527349 w 2200589"/>
              <a:gd name="connsiteY3" fmla="*/ 231112 h 1825325"/>
              <a:gd name="connsiteX4" fmla="*/ 1587639 w 2200589"/>
              <a:gd name="connsiteY4" fmla="*/ 1326383 h 1825325"/>
              <a:gd name="connsiteX5" fmla="*/ 1647929 w 2200589"/>
              <a:gd name="connsiteY5" fmla="*/ 1688123 h 1825325"/>
              <a:gd name="connsiteX6" fmla="*/ 2009670 w 2200589"/>
              <a:gd name="connsiteY6" fmla="*/ 1818752 h 1825325"/>
              <a:gd name="connsiteX7" fmla="*/ 2200589 w 2200589"/>
              <a:gd name="connsiteY7" fmla="*/ 1507253 h 182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0589" h="1825325">
                <a:moveTo>
                  <a:pt x="0" y="0"/>
                </a:moveTo>
                <a:lnTo>
                  <a:pt x="602901" y="20097"/>
                </a:lnTo>
                <a:lnTo>
                  <a:pt x="1185705" y="40194"/>
                </a:lnTo>
                <a:cubicBezTo>
                  <a:pt x="1339780" y="75363"/>
                  <a:pt x="1460360" y="16747"/>
                  <a:pt x="1527349" y="231112"/>
                </a:cubicBezTo>
                <a:cubicBezTo>
                  <a:pt x="1594338" y="445477"/>
                  <a:pt x="1567542" y="1083548"/>
                  <a:pt x="1587639" y="1326383"/>
                </a:cubicBezTo>
                <a:cubicBezTo>
                  <a:pt x="1607736" y="1569218"/>
                  <a:pt x="1577591" y="1606062"/>
                  <a:pt x="1647929" y="1688123"/>
                </a:cubicBezTo>
                <a:cubicBezTo>
                  <a:pt x="1718268" y="1770185"/>
                  <a:pt x="1917560" y="1848897"/>
                  <a:pt x="2009670" y="1818752"/>
                </a:cubicBezTo>
                <a:cubicBezTo>
                  <a:pt x="2101780" y="1788607"/>
                  <a:pt x="2151184" y="1647930"/>
                  <a:pt x="2200589" y="1507253"/>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Freeform: Shape 88">
            <a:extLst>
              <a:ext uri="{FF2B5EF4-FFF2-40B4-BE49-F238E27FC236}">
                <a16:creationId xmlns:a16="http://schemas.microsoft.com/office/drawing/2014/main" id="{90AAB674-367F-4945-9AA9-56D698914658}"/>
              </a:ext>
            </a:extLst>
          </p:cNvPr>
          <p:cNvSpPr/>
          <p:nvPr/>
        </p:nvSpPr>
        <p:spPr>
          <a:xfrm>
            <a:off x="7395587" y="4159696"/>
            <a:ext cx="1375091" cy="1470132"/>
          </a:xfrm>
          <a:custGeom>
            <a:avLst/>
            <a:gdLst>
              <a:gd name="connsiteX0" fmla="*/ 0 w 1375091"/>
              <a:gd name="connsiteY0" fmla="*/ 322 h 1470132"/>
              <a:gd name="connsiteX1" fmla="*/ 120580 w 1375091"/>
              <a:gd name="connsiteY1" fmla="*/ 20418 h 1470132"/>
              <a:gd name="connsiteX2" fmla="*/ 221064 w 1375091"/>
              <a:gd name="connsiteY2" fmla="*/ 130950 h 1470132"/>
              <a:gd name="connsiteX3" fmla="*/ 271305 w 1375091"/>
              <a:gd name="connsiteY3" fmla="*/ 1316656 h 1470132"/>
              <a:gd name="connsiteX4" fmla="*/ 703384 w 1375091"/>
              <a:gd name="connsiteY4" fmla="*/ 1457333 h 1470132"/>
              <a:gd name="connsiteX5" fmla="*/ 1306286 w 1375091"/>
              <a:gd name="connsiteY5" fmla="*/ 1366897 h 1470132"/>
              <a:gd name="connsiteX6" fmla="*/ 1336431 w 1375091"/>
              <a:gd name="connsiteY6" fmla="*/ 603223 h 147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5091" h="1470132">
                <a:moveTo>
                  <a:pt x="0" y="322"/>
                </a:moveTo>
                <a:cubicBezTo>
                  <a:pt x="41868" y="-516"/>
                  <a:pt x="83736" y="-1353"/>
                  <a:pt x="120580" y="20418"/>
                </a:cubicBezTo>
                <a:cubicBezTo>
                  <a:pt x="157424" y="42189"/>
                  <a:pt x="195943" y="-85090"/>
                  <a:pt x="221064" y="130950"/>
                </a:cubicBezTo>
                <a:cubicBezTo>
                  <a:pt x="246185" y="346990"/>
                  <a:pt x="190918" y="1095592"/>
                  <a:pt x="271305" y="1316656"/>
                </a:cubicBezTo>
                <a:cubicBezTo>
                  <a:pt x="351692" y="1537720"/>
                  <a:pt x="530887" y="1448960"/>
                  <a:pt x="703384" y="1457333"/>
                </a:cubicBezTo>
                <a:cubicBezTo>
                  <a:pt x="875881" y="1465706"/>
                  <a:pt x="1200778" y="1509249"/>
                  <a:pt x="1306286" y="1366897"/>
                </a:cubicBezTo>
                <a:cubicBezTo>
                  <a:pt x="1411794" y="1224545"/>
                  <a:pt x="1374112" y="913884"/>
                  <a:pt x="1336431" y="603223"/>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39D69BB5-3435-4A27-A280-1043DC7BF1A3}"/>
              </a:ext>
            </a:extLst>
          </p:cNvPr>
          <p:cNvSpPr/>
          <p:nvPr/>
        </p:nvSpPr>
        <p:spPr>
          <a:xfrm>
            <a:off x="8399781" y="3285355"/>
            <a:ext cx="642945" cy="600523"/>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7" name="Straight Arrow Connector 16">
            <a:extLst>
              <a:ext uri="{FF2B5EF4-FFF2-40B4-BE49-F238E27FC236}">
                <a16:creationId xmlns:a16="http://schemas.microsoft.com/office/drawing/2014/main" id="{3C28F65E-338F-4EFF-99B5-8340C1D5C7EE}"/>
              </a:ext>
            </a:extLst>
          </p:cNvPr>
          <p:cNvCxnSpPr>
            <a:cxnSpLocks/>
          </p:cNvCxnSpPr>
          <p:nvPr/>
        </p:nvCxnSpPr>
        <p:spPr>
          <a:xfrm>
            <a:off x="8405957" y="3444578"/>
            <a:ext cx="661015" cy="32550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D25BBA5C-6833-45B9-8C3E-CDD463EF9128}"/>
              </a:ext>
            </a:extLst>
          </p:cNvPr>
          <p:cNvSpPr/>
          <p:nvPr/>
        </p:nvSpPr>
        <p:spPr>
          <a:xfrm>
            <a:off x="8451999" y="2363599"/>
            <a:ext cx="642945" cy="346610"/>
          </a:xfrm>
          <a:prstGeom prst="rect">
            <a:avLst/>
          </a:prstGeom>
          <a:solidFill>
            <a:srgbClr val="7F8375"/>
          </a:solidFill>
          <a:ln>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TextBox 78">
            <a:extLst>
              <a:ext uri="{FF2B5EF4-FFF2-40B4-BE49-F238E27FC236}">
                <a16:creationId xmlns:a16="http://schemas.microsoft.com/office/drawing/2014/main" id="{BE32E55D-5CF7-4180-BA91-74B303BA95F2}"/>
              </a:ext>
            </a:extLst>
          </p:cNvPr>
          <p:cNvSpPr txBox="1"/>
          <p:nvPr/>
        </p:nvSpPr>
        <p:spPr>
          <a:xfrm>
            <a:off x="8334079" y="2291915"/>
            <a:ext cx="732893" cy="461665"/>
          </a:xfrm>
          <a:prstGeom prst="rect">
            <a:avLst/>
          </a:prstGeom>
          <a:noFill/>
        </p:spPr>
        <p:txBody>
          <a:bodyPr wrap="none" rtlCol="0">
            <a:spAutoFit/>
          </a:bodyPr>
          <a:lstStyle/>
          <a:p>
            <a:r>
              <a:rPr lang="en-GB" sz="2400" b="1" dirty="0"/>
              <a:t>1.13</a:t>
            </a:r>
          </a:p>
        </p:txBody>
      </p:sp>
    </p:spTree>
    <p:extLst>
      <p:ext uri="{BB962C8B-B14F-4D97-AF65-F5344CB8AC3E}">
        <p14:creationId xmlns:p14="http://schemas.microsoft.com/office/powerpoint/2010/main" val="2644178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8A6DF1-7A89-4647-B509-F5E70D91CE03}"/>
              </a:ext>
            </a:extLst>
          </p:cNvPr>
          <p:cNvGrpSpPr/>
          <p:nvPr/>
        </p:nvGrpSpPr>
        <p:grpSpPr>
          <a:xfrm>
            <a:off x="634306" y="508442"/>
            <a:ext cx="11115462" cy="6401542"/>
            <a:chOff x="634306" y="508442"/>
            <a:chExt cx="11115462" cy="6401542"/>
          </a:xfrm>
        </p:grpSpPr>
        <p:sp>
          <p:nvSpPr>
            <p:cNvPr id="59" name="TextBox 58">
              <a:extLst>
                <a:ext uri="{FF2B5EF4-FFF2-40B4-BE49-F238E27FC236}">
                  <a16:creationId xmlns:a16="http://schemas.microsoft.com/office/drawing/2014/main" id="{53FB7849-2982-4D45-94CC-8A3E4877215E}"/>
                </a:ext>
              </a:extLst>
            </p:cNvPr>
            <p:cNvSpPr txBox="1"/>
            <p:nvPr/>
          </p:nvSpPr>
          <p:spPr>
            <a:xfrm>
              <a:off x="724011" y="1277006"/>
              <a:ext cx="3430876" cy="461665"/>
            </a:xfrm>
            <a:prstGeom prst="rect">
              <a:avLst/>
            </a:prstGeom>
            <a:noFill/>
          </p:spPr>
          <p:txBody>
            <a:bodyPr wrap="none" rtlCol="0">
              <a:spAutoFit/>
            </a:bodyPr>
            <a:lstStyle/>
            <a:p>
              <a:r>
                <a:rPr lang="en-GB" sz="2400" b="1" dirty="0">
                  <a:solidFill>
                    <a:srgbClr val="008000"/>
                  </a:solidFill>
                </a:rPr>
                <a:t>This is the circuit diagram</a:t>
              </a:r>
            </a:p>
          </p:txBody>
        </p:sp>
        <p:sp>
          <p:nvSpPr>
            <p:cNvPr id="61" name="TextBox 60">
              <a:extLst>
                <a:ext uri="{FF2B5EF4-FFF2-40B4-BE49-F238E27FC236}">
                  <a16:creationId xmlns:a16="http://schemas.microsoft.com/office/drawing/2014/main" id="{45712B09-0D71-4E95-BE0D-F0DABD7A5E9E}"/>
                </a:ext>
              </a:extLst>
            </p:cNvPr>
            <p:cNvSpPr txBox="1"/>
            <p:nvPr/>
          </p:nvSpPr>
          <p:spPr>
            <a:xfrm>
              <a:off x="7464171" y="1223861"/>
              <a:ext cx="4285597" cy="461665"/>
            </a:xfrm>
            <a:prstGeom prst="rect">
              <a:avLst/>
            </a:prstGeom>
            <a:noFill/>
          </p:spPr>
          <p:txBody>
            <a:bodyPr wrap="none" rtlCol="0">
              <a:spAutoFit/>
            </a:bodyPr>
            <a:lstStyle/>
            <a:p>
              <a:r>
                <a:rPr lang="en-GB" sz="2400" b="1" dirty="0">
                  <a:solidFill>
                    <a:srgbClr val="C00000"/>
                  </a:solidFill>
                </a:rPr>
                <a:t>This is the circuit using the parts</a:t>
              </a:r>
            </a:p>
          </p:txBody>
        </p:sp>
        <p:sp>
          <p:nvSpPr>
            <p:cNvPr id="62" name="TextBox 61">
              <a:extLst>
                <a:ext uri="{FF2B5EF4-FFF2-40B4-BE49-F238E27FC236}">
                  <a16:creationId xmlns:a16="http://schemas.microsoft.com/office/drawing/2014/main" id="{5061D365-2EF2-46EF-9522-D98F62906866}"/>
                </a:ext>
              </a:extLst>
            </p:cNvPr>
            <p:cNvSpPr txBox="1"/>
            <p:nvPr/>
          </p:nvSpPr>
          <p:spPr>
            <a:xfrm>
              <a:off x="634306" y="508442"/>
              <a:ext cx="2164952" cy="584775"/>
            </a:xfrm>
            <a:prstGeom prst="rect">
              <a:avLst/>
            </a:prstGeom>
            <a:noFill/>
          </p:spPr>
          <p:txBody>
            <a:bodyPr wrap="none" rtlCol="0">
              <a:spAutoFit/>
            </a:bodyPr>
            <a:lstStyle/>
            <a:p>
              <a:r>
                <a:rPr lang="en-GB" sz="3200" b="1" dirty="0">
                  <a:solidFill>
                    <a:srgbClr val="FF0000"/>
                  </a:solidFill>
                </a:rPr>
                <a:t>Circuit No 2</a:t>
              </a:r>
            </a:p>
          </p:txBody>
        </p:sp>
        <p:grpSp>
          <p:nvGrpSpPr>
            <p:cNvPr id="27" name="Group 26">
              <a:extLst>
                <a:ext uri="{FF2B5EF4-FFF2-40B4-BE49-F238E27FC236}">
                  <a16:creationId xmlns:a16="http://schemas.microsoft.com/office/drawing/2014/main" id="{D7C4A1FF-2335-4F26-B4DB-1B6B2B9A1EB0}"/>
                </a:ext>
              </a:extLst>
            </p:cNvPr>
            <p:cNvGrpSpPr/>
            <p:nvPr/>
          </p:nvGrpSpPr>
          <p:grpSpPr>
            <a:xfrm>
              <a:off x="668079" y="2307126"/>
              <a:ext cx="4417718" cy="3891853"/>
              <a:chOff x="916745" y="2614946"/>
              <a:chExt cx="4417718" cy="3891853"/>
            </a:xfrm>
          </p:grpSpPr>
          <p:pic>
            <p:nvPicPr>
              <p:cNvPr id="14" name="Picture 13" descr="Icon&#10;&#10;Description automatically generated">
                <a:extLst>
                  <a:ext uri="{FF2B5EF4-FFF2-40B4-BE49-F238E27FC236}">
                    <a16:creationId xmlns:a16="http://schemas.microsoft.com/office/drawing/2014/main" id="{31693889-4E77-437C-941F-D8E7C6D15A07}"/>
                  </a:ext>
                </a:extLst>
              </p:cNvPr>
              <p:cNvPicPr>
                <a:picLocks noChangeAspect="1"/>
              </p:cNvPicPr>
              <p:nvPr/>
            </p:nvPicPr>
            <p:blipFill>
              <a:blip r:embed="rId2"/>
              <a:stretch>
                <a:fillRect/>
              </a:stretch>
            </p:blipFill>
            <p:spPr>
              <a:xfrm>
                <a:off x="3940214" y="3773319"/>
                <a:ext cx="1394249" cy="1218133"/>
              </a:xfrm>
              <a:prstGeom prst="rect">
                <a:avLst/>
              </a:prstGeom>
            </p:spPr>
          </p:pic>
          <p:pic>
            <p:nvPicPr>
              <p:cNvPr id="56" name="Picture 55" descr="Icon&#10;&#10;Description automatically generated">
                <a:extLst>
                  <a:ext uri="{FF2B5EF4-FFF2-40B4-BE49-F238E27FC236}">
                    <a16:creationId xmlns:a16="http://schemas.microsoft.com/office/drawing/2014/main" id="{77A4F9E3-0EA0-4085-9463-E0D50376F27C}"/>
                  </a:ext>
                </a:extLst>
              </p:cNvPr>
              <p:cNvPicPr>
                <a:picLocks noChangeAspect="1"/>
              </p:cNvPicPr>
              <p:nvPr/>
            </p:nvPicPr>
            <p:blipFill>
              <a:blip r:embed="rId2"/>
              <a:stretch>
                <a:fillRect/>
              </a:stretch>
            </p:blipFill>
            <p:spPr>
              <a:xfrm>
                <a:off x="3882398" y="4854414"/>
                <a:ext cx="1394249" cy="1218133"/>
              </a:xfrm>
              <a:prstGeom prst="rect">
                <a:avLst/>
              </a:prstGeom>
            </p:spPr>
          </p:pic>
          <p:cxnSp>
            <p:nvCxnSpPr>
              <p:cNvPr id="3" name="Straight Connector 2">
                <a:extLst>
                  <a:ext uri="{FF2B5EF4-FFF2-40B4-BE49-F238E27FC236}">
                    <a16:creationId xmlns:a16="http://schemas.microsoft.com/office/drawing/2014/main" id="{D30243CA-F0B8-4EC7-8AB7-D2C1387258A8}"/>
                  </a:ext>
                </a:extLst>
              </p:cNvPr>
              <p:cNvCxnSpPr/>
              <p:nvPr/>
            </p:nvCxnSpPr>
            <p:spPr>
              <a:xfrm>
                <a:off x="1252025" y="3559127"/>
                <a:ext cx="0" cy="7033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FDEF633-3B9B-4A4C-9CA3-75916532FD02}"/>
                  </a:ext>
                </a:extLst>
              </p:cNvPr>
              <p:cNvCxnSpPr>
                <a:cxnSpLocks/>
              </p:cNvCxnSpPr>
              <p:nvPr/>
            </p:nvCxnSpPr>
            <p:spPr>
              <a:xfrm>
                <a:off x="1252025" y="4805290"/>
                <a:ext cx="0" cy="170150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E436510-B96A-445A-8687-C3CF6FF90035}"/>
                  </a:ext>
                </a:extLst>
              </p:cNvPr>
              <p:cNvCxnSpPr>
                <a:cxnSpLocks/>
              </p:cNvCxnSpPr>
              <p:nvPr/>
            </p:nvCxnSpPr>
            <p:spPr>
              <a:xfrm>
                <a:off x="1076179" y="4453597"/>
                <a:ext cx="35169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6AAA1DD-2107-401A-8EDF-C42DC343F3FA}"/>
                  </a:ext>
                </a:extLst>
              </p:cNvPr>
              <p:cNvCxnSpPr>
                <a:cxnSpLocks/>
              </p:cNvCxnSpPr>
              <p:nvPr/>
            </p:nvCxnSpPr>
            <p:spPr>
              <a:xfrm>
                <a:off x="1076179" y="4805290"/>
                <a:ext cx="35169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C411ADC-19D0-40DE-828D-BD2022A9C374}"/>
                  </a:ext>
                </a:extLst>
              </p:cNvPr>
              <p:cNvCxnSpPr>
                <a:cxnSpLocks/>
              </p:cNvCxnSpPr>
              <p:nvPr/>
            </p:nvCxnSpPr>
            <p:spPr>
              <a:xfrm>
                <a:off x="916745" y="4629444"/>
                <a:ext cx="6705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7B7C2C3-94D8-4F0A-BE6F-3150E9CF472E}"/>
                  </a:ext>
                </a:extLst>
              </p:cNvPr>
              <p:cNvCxnSpPr>
                <a:cxnSpLocks/>
              </p:cNvCxnSpPr>
              <p:nvPr/>
            </p:nvCxnSpPr>
            <p:spPr>
              <a:xfrm>
                <a:off x="916745" y="4277750"/>
                <a:ext cx="6705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8E44AD0-CA8C-4BE6-945A-A0FA84A69EFF}"/>
                  </a:ext>
                </a:extLst>
              </p:cNvPr>
              <p:cNvCxnSpPr>
                <a:cxnSpLocks/>
              </p:cNvCxnSpPr>
              <p:nvPr/>
            </p:nvCxnSpPr>
            <p:spPr>
              <a:xfrm flipH="1">
                <a:off x="1252025" y="3559127"/>
                <a:ext cx="11254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38BC53-46A6-4F4C-9489-624F09F52F74}"/>
                  </a:ext>
                </a:extLst>
              </p:cNvPr>
              <p:cNvCxnSpPr>
                <a:cxnSpLocks/>
              </p:cNvCxnSpPr>
              <p:nvPr/>
            </p:nvCxnSpPr>
            <p:spPr>
              <a:xfrm flipH="1">
                <a:off x="3151058" y="3540581"/>
                <a:ext cx="851676" cy="185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01889F2-63D4-481C-ABB6-345029FE1F4D}"/>
                  </a:ext>
                </a:extLst>
              </p:cNvPr>
              <p:cNvCxnSpPr>
                <a:cxnSpLocks/>
              </p:cNvCxnSpPr>
              <p:nvPr/>
            </p:nvCxnSpPr>
            <p:spPr>
              <a:xfrm flipH="1">
                <a:off x="2377441" y="3193367"/>
                <a:ext cx="588498" cy="3657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Isosceles Triangle 18">
                <a:extLst>
                  <a:ext uri="{FF2B5EF4-FFF2-40B4-BE49-F238E27FC236}">
                    <a16:creationId xmlns:a16="http://schemas.microsoft.com/office/drawing/2014/main" id="{65318221-303F-4AA6-B7F0-A9E54FCA1127}"/>
                  </a:ext>
                </a:extLst>
              </p:cNvPr>
              <p:cNvSpPr/>
              <p:nvPr/>
            </p:nvSpPr>
            <p:spPr>
              <a:xfrm rot="8713036">
                <a:off x="3003346" y="3080826"/>
                <a:ext cx="295421" cy="30948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a:extLst>
                  <a:ext uri="{FF2B5EF4-FFF2-40B4-BE49-F238E27FC236}">
                    <a16:creationId xmlns:a16="http://schemas.microsoft.com/office/drawing/2014/main" id="{42369A61-1F94-4ECF-B5C7-620B29180355}"/>
                  </a:ext>
                </a:extLst>
              </p:cNvPr>
              <p:cNvCxnSpPr>
                <a:cxnSpLocks/>
              </p:cNvCxnSpPr>
              <p:nvPr/>
            </p:nvCxnSpPr>
            <p:spPr>
              <a:xfrm flipV="1">
                <a:off x="4002734" y="3548197"/>
                <a:ext cx="0" cy="72955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B2FD79C-BD74-4B5B-80A1-4AF7CB4E9E6A}"/>
                  </a:ext>
                </a:extLst>
              </p:cNvPr>
              <p:cNvCxnSpPr>
                <a:cxnSpLocks/>
              </p:cNvCxnSpPr>
              <p:nvPr/>
            </p:nvCxnSpPr>
            <p:spPr>
              <a:xfrm flipH="1">
                <a:off x="3979400" y="5568116"/>
                <a:ext cx="23335" cy="92227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A695605-FF59-4267-B08C-6F9BC0D60B62}"/>
                  </a:ext>
                </a:extLst>
              </p:cNvPr>
              <p:cNvCxnSpPr>
                <a:cxnSpLocks/>
              </p:cNvCxnSpPr>
              <p:nvPr/>
            </p:nvCxnSpPr>
            <p:spPr>
              <a:xfrm flipH="1">
                <a:off x="1264291" y="6506799"/>
                <a:ext cx="271510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0BB21E8-D857-43D7-9EBF-D429B6B85A1A}"/>
                  </a:ext>
                </a:extLst>
              </p:cNvPr>
              <p:cNvSpPr txBox="1"/>
              <p:nvPr/>
            </p:nvSpPr>
            <p:spPr>
              <a:xfrm>
                <a:off x="1728526" y="4241541"/>
                <a:ext cx="1126334" cy="461665"/>
              </a:xfrm>
              <a:prstGeom prst="rect">
                <a:avLst/>
              </a:prstGeom>
              <a:noFill/>
            </p:spPr>
            <p:txBody>
              <a:bodyPr wrap="none" rtlCol="0">
                <a:spAutoFit/>
              </a:bodyPr>
              <a:lstStyle/>
              <a:p>
                <a:r>
                  <a:rPr lang="en-GB" sz="2400" b="1" dirty="0"/>
                  <a:t>Battery</a:t>
                </a:r>
              </a:p>
            </p:txBody>
          </p:sp>
          <p:sp>
            <p:nvSpPr>
              <p:cNvPr id="34" name="TextBox 33">
                <a:extLst>
                  <a:ext uri="{FF2B5EF4-FFF2-40B4-BE49-F238E27FC236}">
                    <a16:creationId xmlns:a16="http://schemas.microsoft.com/office/drawing/2014/main" id="{B61055F6-700D-4C90-AF02-4ED099B88800}"/>
                  </a:ext>
                </a:extLst>
              </p:cNvPr>
              <p:cNvSpPr txBox="1"/>
              <p:nvPr/>
            </p:nvSpPr>
            <p:spPr>
              <a:xfrm>
                <a:off x="1770322" y="2614946"/>
                <a:ext cx="1028936" cy="461665"/>
              </a:xfrm>
              <a:prstGeom prst="rect">
                <a:avLst/>
              </a:prstGeom>
              <a:noFill/>
            </p:spPr>
            <p:txBody>
              <a:bodyPr wrap="none" rtlCol="0">
                <a:spAutoFit/>
              </a:bodyPr>
              <a:lstStyle/>
              <a:p>
                <a:r>
                  <a:rPr lang="en-GB" sz="2400" b="1" dirty="0"/>
                  <a:t>Switch</a:t>
                </a:r>
              </a:p>
            </p:txBody>
          </p:sp>
          <p:cxnSp>
            <p:nvCxnSpPr>
              <p:cNvPr id="64" name="Straight Connector 63">
                <a:extLst>
                  <a:ext uri="{FF2B5EF4-FFF2-40B4-BE49-F238E27FC236}">
                    <a16:creationId xmlns:a16="http://schemas.microsoft.com/office/drawing/2014/main" id="{24EF7C4F-AD8A-4688-8909-9581826C0B64}"/>
                  </a:ext>
                </a:extLst>
              </p:cNvPr>
              <p:cNvCxnSpPr>
                <a:cxnSpLocks/>
              </p:cNvCxnSpPr>
              <p:nvPr/>
            </p:nvCxnSpPr>
            <p:spPr>
              <a:xfrm>
                <a:off x="4001982" y="4487021"/>
                <a:ext cx="0" cy="8483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B95619D5-E3E0-4F89-A3F1-707ABE7C6855}"/>
                </a:ext>
              </a:extLst>
            </p:cNvPr>
            <p:cNvGrpSpPr/>
            <p:nvPr/>
          </p:nvGrpSpPr>
          <p:grpSpPr>
            <a:xfrm>
              <a:off x="6834352" y="1738671"/>
              <a:ext cx="4758671" cy="4562483"/>
              <a:chOff x="6050466" y="1671497"/>
              <a:chExt cx="4758671" cy="4562483"/>
            </a:xfrm>
          </p:grpSpPr>
          <p:grpSp>
            <p:nvGrpSpPr>
              <p:cNvPr id="41" name="Group 40">
                <a:extLst>
                  <a:ext uri="{FF2B5EF4-FFF2-40B4-BE49-F238E27FC236}">
                    <a16:creationId xmlns:a16="http://schemas.microsoft.com/office/drawing/2014/main" id="{568EAD6B-BF71-44C5-884D-AE02EEF53D28}"/>
                  </a:ext>
                </a:extLst>
              </p:cNvPr>
              <p:cNvGrpSpPr/>
              <p:nvPr/>
            </p:nvGrpSpPr>
            <p:grpSpPr>
              <a:xfrm>
                <a:off x="6050466" y="2720759"/>
                <a:ext cx="580068" cy="1446650"/>
                <a:chOff x="6985965" y="1999540"/>
                <a:chExt cx="617570" cy="1728700"/>
              </a:xfrm>
            </p:grpSpPr>
            <p:pic>
              <p:nvPicPr>
                <p:cNvPr id="36" name="Picture 35">
                  <a:extLst>
                    <a:ext uri="{FF2B5EF4-FFF2-40B4-BE49-F238E27FC236}">
                      <a16:creationId xmlns:a16="http://schemas.microsoft.com/office/drawing/2014/main" id="{ACA8CE97-4B81-4B8C-BCEC-D5F024347A7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2000"/>
                          </a14:imgEffect>
                        </a14:imgLayer>
                      </a14:imgProps>
                    </a:ext>
                  </a:extLst>
                </a:blip>
                <a:stretch>
                  <a:fillRect/>
                </a:stretch>
              </p:blipFill>
              <p:spPr>
                <a:xfrm rot="15960000">
                  <a:off x="6430400" y="2555105"/>
                  <a:ext cx="1728700" cy="617570"/>
                </a:xfrm>
                <a:prstGeom prst="rect">
                  <a:avLst/>
                </a:prstGeom>
              </p:spPr>
            </p:pic>
            <p:pic>
              <p:nvPicPr>
                <p:cNvPr id="40" name="Picture 39">
                  <a:extLst>
                    <a:ext uri="{FF2B5EF4-FFF2-40B4-BE49-F238E27FC236}">
                      <a16:creationId xmlns:a16="http://schemas.microsoft.com/office/drawing/2014/main" id="{37F3D218-B201-4F30-87D4-2C24552FC16B}"/>
                    </a:ext>
                  </a:extLst>
                </p:cNvPr>
                <p:cNvPicPr>
                  <a:picLocks noChangeAspect="1"/>
                </p:cNvPicPr>
                <p:nvPr/>
              </p:nvPicPr>
              <p:blipFill>
                <a:blip r:embed="rId5"/>
                <a:stretch>
                  <a:fillRect/>
                </a:stretch>
              </p:blipFill>
              <p:spPr>
                <a:xfrm>
                  <a:off x="7202549" y="2421997"/>
                  <a:ext cx="215808" cy="883785"/>
                </a:xfrm>
                <a:prstGeom prst="rect">
                  <a:avLst/>
                </a:prstGeom>
              </p:spPr>
            </p:pic>
          </p:grpSp>
          <p:grpSp>
            <p:nvGrpSpPr>
              <p:cNvPr id="44" name="Group 43">
                <a:extLst>
                  <a:ext uri="{FF2B5EF4-FFF2-40B4-BE49-F238E27FC236}">
                    <a16:creationId xmlns:a16="http://schemas.microsoft.com/office/drawing/2014/main" id="{FFF52346-6716-46C4-BB9B-C37DC0A1B4FB}"/>
                  </a:ext>
                </a:extLst>
              </p:cNvPr>
              <p:cNvGrpSpPr/>
              <p:nvPr/>
            </p:nvGrpSpPr>
            <p:grpSpPr>
              <a:xfrm>
                <a:off x="6097415" y="4057955"/>
                <a:ext cx="580068" cy="1446650"/>
                <a:chOff x="6985965" y="1999540"/>
                <a:chExt cx="617570" cy="1728700"/>
              </a:xfrm>
            </p:grpSpPr>
            <p:pic>
              <p:nvPicPr>
                <p:cNvPr id="45" name="Picture 44">
                  <a:extLst>
                    <a:ext uri="{FF2B5EF4-FFF2-40B4-BE49-F238E27FC236}">
                      <a16:creationId xmlns:a16="http://schemas.microsoft.com/office/drawing/2014/main" id="{157AEAE1-919D-4225-8FAA-EFBFE5FD72A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2000"/>
                          </a14:imgEffect>
                        </a14:imgLayer>
                      </a14:imgProps>
                    </a:ext>
                  </a:extLst>
                </a:blip>
                <a:stretch>
                  <a:fillRect/>
                </a:stretch>
              </p:blipFill>
              <p:spPr>
                <a:xfrm rot="15960000">
                  <a:off x="6430400" y="2555105"/>
                  <a:ext cx="1728700" cy="617570"/>
                </a:xfrm>
                <a:prstGeom prst="rect">
                  <a:avLst/>
                </a:prstGeom>
              </p:spPr>
            </p:pic>
            <p:pic>
              <p:nvPicPr>
                <p:cNvPr id="46" name="Picture 45">
                  <a:extLst>
                    <a:ext uri="{FF2B5EF4-FFF2-40B4-BE49-F238E27FC236}">
                      <a16:creationId xmlns:a16="http://schemas.microsoft.com/office/drawing/2014/main" id="{248A95E6-C2FF-4174-A374-13344C013D3E}"/>
                    </a:ext>
                  </a:extLst>
                </p:cNvPr>
                <p:cNvPicPr>
                  <a:picLocks noChangeAspect="1"/>
                </p:cNvPicPr>
                <p:nvPr/>
              </p:nvPicPr>
              <p:blipFill>
                <a:blip r:embed="rId5"/>
                <a:stretch>
                  <a:fillRect/>
                </a:stretch>
              </p:blipFill>
              <p:spPr>
                <a:xfrm>
                  <a:off x="7202549" y="2421997"/>
                  <a:ext cx="215808" cy="883785"/>
                </a:xfrm>
                <a:prstGeom prst="rect">
                  <a:avLst/>
                </a:prstGeom>
              </p:spPr>
            </p:pic>
          </p:grpSp>
          <p:pic>
            <p:nvPicPr>
              <p:cNvPr id="47" name="Picture 46">
                <a:extLst>
                  <a:ext uri="{FF2B5EF4-FFF2-40B4-BE49-F238E27FC236}">
                    <a16:creationId xmlns:a16="http://schemas.microsoft.com/office/drawing/2014/main" id="{7DB54078-2279-4512-A7E0-3C11A3C270B7}"/>
                  </a:ext>
                </a:extLst>
              </p:cNvPr>
              <p:cNvPicPr>
                <a:picLocks noChangeAspect="1"/>
              </p:cNvPicPr>
              <p:nvPr/>
            </p:nvPicPr>
            <p:blipFill>
              <a:blip r:embed="rId6"/>
              <a:stretch>
                <a:fillRect/>
              </a:stretch>
            </p:blipFill>
            <p:spPr>
              <a:xfrm>
                <a:off x="6920097" y="1671497"/>
                <a:ext cx="2347789" cy="1081589"/>
              </a:xfrm>
              <a:prstGeom prst="rect">
                <a:avLst/>
              </a:prstGeom>
            </p:spPr>
          </p:pic>
          <p:pic>
            <p:nvPicPr>
              <p:cNvPr id="48" name="Picture 47">
                <a:extLst>
                  <a:ext uri="{FF2B5EF4-FFF2-40B4-BE49-F238E27FC236}">
                    <a16:creationId xmlns:a16="http://schemas.microsoft.com/office/drawing/2014/main" id="{B0E496F2-8748-437A-9B8E-2CE6BD039D0E}"/>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8000"/>
                        </a14:imgEffect>
                      </a14:imgLayer>
                    </a14:imgProps>
                  </a:ext>
                </a:extLst>
              </a:blip>
              <a:stretch>
                <a:fillRect/>
              </a:stretch>
            </p:blipFill>
            <p:spPr>
              <a:xfrm flipH="1">
                <a:off x="8860459" y="2914115"/>
                <a:ext cx="785976" cy="1363256"/>
              </a:xfrm>
              <a:prstGeom prst="rect">
                <a:avLst/>
              </a:prstGeom>
            </p:spPr>
          </p:pic>
          <p:pic>
            <p:nvPicPr>
              <p:cNvPr id="49" name="Picture 48">
                <a:extLst>
                  <a:ext uri="{FF2B5EF4-FFF2-40B4-BE49-F238E27FC236}">
                    <a16:creationId xmlns:a16="http://schemas.microsoft.com/office/drawing/2014/main" id="{C0A603E2-BA11-4E98-AF9B-34C46C00E5F7}"/>
                  </a:ext>
                </a:extLst>
              </p:cNvPr>
              <p:cNvPicPr>
                <a:picLocks noChangeAspect="1"/>
              </p:cNvPicPr>
              <p:nvPr/>
            </p:nvPicPr>
            <p:blipFill>
              <a:blip r:embed="rId9"/>
              <a:stretch>
                <a:fillRect/>
              </a:stretch>
            </p:blipFill>
            <p:spPr>
              <a:xfrm rot="5400000">
                <a:off x="10007206" y="3221317"/>
                <a:ext cx="368592" cy="816530"/>
              </a:xfrm>
              <a:prstGeom prst="rect">
                <a:avLst/>
              </a:prstGeom>
            </p:spPr>
          </p:pic>
          <p:sp>
            <p:nvSpPr>
              <p:cNvPr id="50" name="Freeform: Shape 49">
                <a:extLst>
                  <a:ext uri="{FF2B5EF4-FFF2-40B4-BE49-F238E27FC236}">
                    <a16:creationId xmlns:a16="http://schemas.microsoft.com/office/drawing/2014/main" id="{FE33494F-3650-4229-B59C-62D47608C474}"/>
                  </a:ext>
                </a:extLst>
              </p:cNvPr>
              <p:cNvSpPr/>
              <p:nvPr/>
            </p:nvSpPr>
            <p:spPr>
              <a:xfrm>
                <a:off x="6315098" y="2470433"/>
                <a:ext cx="951367" cy="326554"/>
              </a:xfrm>
              <a:custGeom>
                <a:avLst/>
                <a:gdLst>
                  <a:gd name="connsiteX0" fmla="*/ 0 w 1026942"/>
                  <a:gd name="connsiteY0" fmla="*/ 354186 h 354186"/>
                  <a:gd name="connsiteX1" fmla="*/ 112542 w 1026942"/>
                  <a:gd name="connsiteY1" fmla="*/ 86900 h 354186"/>
                  <a:gd name="connsiteX2" fmla="*/ 379828 w 1026942"/>
                  <a:gd name="connsiteY2" fmla="*/ 2494 h 354186"/>
                  <a:gd name="connsiteX3" fmla="*/ 1026942 w 1026942"/>
                  <a:gd name="connsiteY3" fmla="*/ 30629 h 354186"/>
                </a:gdLst>
                <a:ahLst/>
                <a:cxnLst>
                  <a:cxn ang="0">
                    <a:pos x="connsiteX0" y="connsiteY0"/>
                  </a:cxn>
                  <a:cxn ang="0">
                    <a:pos x="connsiteX1" y="connsiteY1"/>
                  </a:cxn>
                  <a:cxn ang="0">
                    <a:pos x="connsiteX2" y="connsiteY2"/>
                  </a:cxn>
                  <a:cxn ang="0">
                    <a:pos x="connsiteX3" y="connsiteY3"/>
                  </a:cxn>
                </a:cxnLst>
                <a:rect l="l" t="t" r="r" b="b"/>
                <a:pathLst>
                  <a:path w="1026942" h="354186">
                    <a:moveTo>
                      <a:pt x="0" y="354186"/>
                    </a:moveTo>
                    <a:cubicBezTo>
                      <a:pt x="24618" y="249850"/>
                      <a:pt x="49237" y="145515"/>
                      <a:pt x="112542" y="86900"/>
                    </a:cubicBezTo>
                    <a:cubicBezTo>
                      <a:pt x="175847" y="28285"/>
                      <a:pt x="227428" y="11872"/>
                      <a:pt x="379828" y="2494"/>
                    </a:cubicBezTo>
                    <a:cubicBezTo>
                      <a:pt x="532228" y="-6884"/>
                      <a:pt x="779585" y="11872"/>
                      <a:pt x="1026942" y="30629"/>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Freeform: Shape 50">
                <a:extLst>
                  <a:ext uri="{FF2B5EF4-FFF2-40B4-BE49-F238E27FC236}">
                    <a16:creationId xmlns:a16="http://schemas.microsoft.com/office/drawing/2014/main" id="{944B7148-A896-40B0-B5AE-C365E3845A6B}"/>
                  </a:ext>
                </a:extLst>
              </p:cNvPr>
              <p:cNvSpPr/>
              <p:nvPr/>
            </p:nvSpPr>
            <p:spPr>
              <a:xfrm>
                <a:off x="8341721" y="2477966"/>
                <a:ext cx="911726" cy="540471"/>
              </a:xfrm>
              <a:custGeom>
                <a:avLst/>
                <a:gdLst>
                  <a:gd name="connsiteX0" fmla="*/ 0 w 970671"/>
                  <a:gd name="connsiteY0" fmla="*/ 6848 h 977519"/>
                  <a:gd name="connsiteX1" fmla="*/ 562708 w 970671"/>
                  <a:gd name="connsiteY1" fmla="*/ 49052 h 977519"/>
                  <a:gd name="connsiteX2" fmla="*/ 872197 w 970671"/>
                  <a:gd name="connsiteY2" fmla="*/ 372608 h 977519"/>
                  <a:gd name="connsiteX3" fmla="*/ 970671 w 970671"/>
                  <a:gd name="connsiteY3" fmla="*/ 977519 h 977519"/>
                </a:gdLst>
                <a:ahLst/>
                <a:cxnLst>
                  <a:cxn ang="0">
                    <a:pos x="connsiteX0" y="connsiteY0"/>
                  </a:cxn>
                  <a:cxn ang="0">
                    <a:pos x="connsiteX1" y="connsiteY1"/>
                  </a:cxn>
                  <a:cxn ang="0">
                    <a:pos x="connsiteX2" y="connsiteY2"/>
                  </a:cxn>
                  <a:cxn ang="0">
                    <a:pos x="connsiteX3" y="connsiteY3"/>
                  </a:cxn>
                </a:cxnLst>
                <a:rect l="l" t="t" r="r" b="b"/>
                <a:pathLst>
                  <a:path w="970671" h="977519">
                    <a:moveTo>
                      <a:pt x="0" y="6848"/>
                    </a:moveTo>
                    <a:cubicBezTo>
                      <a:pt x="208671" y="-2530"/>
                      <a:pt x="417342" y="-11908"/>
                      <a:pt x="562708" y="49052"/>
                    </a:cubicBezTo>
                    <a:cubicBezTo>
                      <a:pt x="708074" y="110012"/>
                      <a:pt x="804203" y="217863"/>
                      <a:pt x="872197" y="372608"/>
                    </a:cubicBezTo>
                    <a:cubicBezTo>
                      <a:pt x="940191" y="527353"/>
                      <a:pt x="955431" y="752436"/>
                      <a:pt x="970671" y="977519"/>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803C139D-3CA1-4FD6-A151-DD3B4C4130C5}"/>
                  </a:ext>
                </a:extLst>
              </p:cNvPr>
              <p:cNvSpPr txBox="1"/>
              <p:nvPr/>
            </p:nvSpPr>
            <p:spPr>
              <a:xfrm>
                <a:off x="6798347" y="3222353"/>
                <a:ext cx="1666582" cy="2308324"/>
              </a:xfrm>
              <a:prstGeom prst="rect">
                <a:avLst/>
              </a:prstGeom>
              <a:noFill/>
            </p:spPr>
            <p:txBody>
              <a:bodyPr wrap="square" rtlCol="0">
                <a:spAutoFit/>
              </a:bodyPr>
              <a:lstStyle/>
              <a:p>
                <a:r>
                  <a:rPr lang="en-GB" sz="2400" b="1" dirty="0">
                    <a:solidFill>
                      <a:srgbClr val="0070C0"/>
                    </a:solidFill>
                  </a:rPr>
                  <a:t>Put batteries in holders</a:t>
                </a:r>
              </a:p>
              <a:p>
                <a:r>
                  <a:rPr lang="en-GB" sz="2400" b="1" dirty="0">
                    <a:solidFill>
                      <a:srgbClr val="0070C0"/>
                    </a:solidFill>
                  </a:rPr>
                  <a:t>Clip holders together</a:t>
                </a:r>
              </a:p>
            </p:txBody>
          </p:sp>
          <p:cxnSp>
            <p:nvCxnSpPr>
              <p:cNvPr id="55" name="Straight Arrow Connector 54">
                <a:extLst>
                  <a:ext uri="{FF2B5EF4-FFF2-40B4-BE49-F238E27FC236}">
                    <a16:creationId xmlns:a16="http://schemas.microsoft.com/office/drawing/2014/main" id="{8651691A-0058-4582-BF05-DBC451CD8009}"/>
                  </a:ext>
                </a:extLst>
              </p:cNvPr>
              <p:cNvCxnSpPr>
                <a:cxnSpLocks/>
                <a:stCxn id="49" idx="2"/>
              </p:cNvCxnSpPr>
              <p:nvPr/>
            </p:nvCxnSpPr>
            <p:spPr>
              <a:xfrm flipH="1" flipV="1">
                <a:off x="9372197" y="3589525"/>
                <a:ext cx="411040" cy="0"/>
              </a:xfrm>
              <a:prstGeom prst="straightConnector1">
                <a:avLst/>
              </a:prstGeom>
              <a:ln w="571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1C363CF7-4AB3-4675-B5F3-9B64C856176A}"/>
                  </a:ext>
                </a:extLst>
              </p:cNvPr>
              <p:cNvSpPr txBox="1"/>
              <p:nvPr/>
            </p:nvSpPr>
            <p:spPr>
              <a:xfrm>
                <a:off x="9142555" y="1936848"/>
                <a:ext cx="1666582" cy="695414"/>
              </a:xfrm>
              <a:prstGeom prst="rect">
                <a:avLst/>
              </a:prstGeom>
              <a:noFill/>
            </p:spPr>
            <p:txBody>
              <a:bodyPr wrap="square" rtlCol="0">
                <a:spAutoFit/>
              </a:bodyPr>
              <a:lstStyle/>
              <a:p>
                <a:r>
                  <a:rPr lang="en-GB" sz="2400" b="1" dirty="0">
                    <a:solidFill>
                      <a:srgbClr val="0070C0"/>
                    </a:solidFill>
                  </a:rPr>
                  <a:t>Tun switch on and off</a:t>
                </a:r>
              </a:p>
            </p:txBody>
          </p:sp>
          <p:pic>
            <p:nvPicPr>
              <p:cNvPr id="65" name="Picture 64">
                <a:extLst>
                  <a:ext uri="{FF2B5EF4-FFF2-40B4-BE49-F238E27FC236}">
                    <a16:creationId xmlns:a16="http://schemas.microsoft.com/office/drawing/2014/main" id="{F8415D05-DC84-445F-A071-AD17E30BB4F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8000"/>
                        </a14:imgEffect>
                      </a14:imgLayer>
                    </a14:imgProps>
                  </a:ext>
                </a:extLst>
              </a:blip>
              <a:stretch>
                <a:fillRect/>
              </a:stretch>
            </p:blipFill>
            <p:spPr>
              <a:xfrm flipH="1">
                <a:off x="8944117" y="4368149"/>
                <a:ext cx="785976" cy="1363256"/>
              </a:xfrm>
              <a:prstGeom prst="rect">
                <a:avLst/>
              </a:prstGeom>
            </p:spPr>
          </p:pic>
          <p:pic>
            <p:nvPicPr>
              <p:cNvPr id="66" name="Picture 65">
                <a:extLst>
                  <a:ext uri="{FF2B5EF4-FFF2-40B4-BE49-F238E27FC236}">
                    <a16:creationId xmlns:a16="http://schemas.microsoft.com/office/drawing/2014/main" id="{98DEBA91-CF1C-4A4B-8010-224FE1867173}"/>
                  </a:ext>
                </a:extLst>
              </p:cNvPr>
              <p:cNvPicPr>
                <a:picLocks noChangeAspect="1"/>
              </p:cNvPicPr>
              <p:nvPr/>
            </p:nvPicPr>
            <p:blipFill>
              <a:blip r:embed="rId9"/>
              <a:stretch>
                <a:fillRect/>
              </a:stretch>
            </p:blipFill>
            <p:spPr>
              <a:xfrm rot="5400000">
                <a:off x="10102016" y="4680833"/>
                <a:ext cx="368592" cy="816530"/>
              </a:xfrm>
              <a:prstGeom prst="rect">
                <a:avLst/>
              </a:prstGeom>
            </p:spPr>
          </p:pic>
          <p:cxnSp>
            <p:nvCxnSpPr>
              <p:cNvPr id="67" name="Straight Arrow Connector 66">
                <a:extLst>
                  <a:ext uri="{FF2B5EF4-FFF2-40B4-BE49-F238E27FC236}">
                    <a16:creationId xmlns:a16="http://schemas.microsoft.com/office/drawing/2014/main" id="{8056D8D3-924D-49E4-9592-FBD6E0486419}"/>
                  </a:ext>
                </a:extLst>
              </p:cNvPr>
              <p:cNvCxnSpPr>
                <a:cxnSpLocks/>
                <a:stCxn id="66" idx="2"/>
              </p:cNvCxnSpPr>
              <p:nvPr/>
            </p:nvCxnSpPr>
            <p:spPr>
              <a:xfrm flipH="1" flipV="1">
                <a:off x="9467007" y="5049041"/>
                <a:ext cx="411040" cy="0"/>
              </a:xfrm>
              <a:prstGeom prst="straightConnector1">
                <a:avLst/>
              </a:prstGeom>
              <a:ln w="571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0F2D608A-7090-4A02-9E53-B2DFDE3C3823}"/>
                  </a:ext>
                </a:extLst>
              </p:cNvPr>
              <p:cNvSpPr/>
              <p:nvPr/>
            </p:nvSpPr>
            <p:spPr>
              <a:xfrm>
                <a:off x="9418175" y="4041674"/>
                <a:ext cx="736856" cy="541947"/>
              </a:xfrm>
              <a:custGeom>
                <a:avLst/>
                <a:gdLst>
                  <a:gd name="connsiteX0" fmla="*/ 0 w 736856"/>
                  <a:gd name="connsiteY0" fmla="*/ 11998 h 541947"/>
                  <a:gd name="connsiteX1" fmla="*/ 498764 w 736856"/>
                  <a:gd name="connsiteY1" fmla="*/ 11998 h 541947"/>
                  <a:gd name="connsiteX2" fmla="*/ 692727 w 736856"/>
                  <a:gd name="connsiteY2" fmla="*/ 136689 h 541947"/>
                  <a:gd name="connsiteX3" fmla="*/ 720437 w 736856"/>
                  <a:gd name="connsiteY3" fmla="*/ 344508 h 541947"/>
                  <a:gd name="connsiteX4" fmla="*/ 484909 w 736856"/>
                  <a:gd name="connsiteY4" fmla="*/ 524617 h 541947"/>
                  <a:gd name="connsiteX5" fmla="*/ 13855 w 736856"/>
                  <a:gd name="connsiteY5" fmla="*/ 524617 h 54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856" h="541947">
                    <a:moveTo>
                      <a:pt x="0" y="11998"/>
                    </a:moveTo>
                    <a:cubicBezTo>
                      <a:pt x="191655" y="1607"/>
                      <a:pt x="383310" y="-8784"/>
                      <a:pt x="498764" y="11998"/>
                    </a:cubicBezTo>
                    <a:cubicBezTo>
                      <a:pt x="614218" y="32780"/>
                      <a:pt x="655782" y="81271"/>
                      <a:pt x="692727" y="136689"/>
                    </a:cubicBezTo>
                    <a:cubicBezTo>
                      <a:pt x="729673" y="192107"/>
                      <a:pt x="755073" y="279853"/>
                      <a:pt x="720437" y="344508"/>
                    </a:cubicBezTo>
                    <a:cubicBezTo>
                      <a:pt x="685801" y="409163"/>
                      <a:pt x="602673" y="494599"/>
                      <a:pt x="484909" y="524617"/>
                    </a:cubicBezTo>
                    <a:cubicBezTo>
                      <a:pt x="367145" y="554635"/>
                      <a:pt x="190500" y="539626"/>
                      <a:pt x="13855" y="52461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Shape 22">
                <a:extLst>
                  <a:ext uri="{FF2B5EF4-FFF2-40B4-BE49-F238E27FC236}">
                    <a16:creationId xmlns:a16="http://schemas.microsoft.com/office/drawing/2014/main" id="{6167B58D-D143-40B8-AA51-926F46C7FED8}"/>
                  </a:ext>
                </a:extLst>
              </p:cNvPr>
              <p:cNvSpPr/>
              <p:nvPr/>
            </p:nvSpPr>
            <p:spPr>
              <a:xfrm>
                <a:off x="6406120" y="5397563"/>
                <a:ext cx="3044732" cy="836417"/>
              </a:xfrm>
              <a:custGeom>
                <a:avLst/>
                <a:gdLst>
                  <a:gd name="connsiteX0" fmla="*/ 33328 w 3044732"/>
                  <a:gd name="connsiteY0" fmla="*/ 0 h 836417"/>
                  <a:gd name="connsiteX1" fmla="*/ 33328 w 3044732"/>
                  <a:gd name="connsiteY1" fmla="*/ 484909 h 836417"/>
                  <a:gd name="connsiteX2" fmla="*/ 379692 w 3044732"/>
                  <a:gd name="connsiteY2" fmla="*/ 762000 h 836417"/>
                  <a:gd name="connsiteX3" fmla="*/ 1972964 w 3044732"/>
                  <a:gd name="connsiteY3" fmla="*/ 817419 h 836417"/>
                  <a:gd name="connsiteX4" fmla="*/ 2887364 w 3044732"/>
                  <a:gd name="connsiteY4" fmla="*/ 803564 h 836417"/>
                  <a:gd name="connsiteX5" fmla="*/ 3025910 w 3044732"/>
                  <a:gd name="connsiteY5" fmla="*/ 457200 h 836417"/>
                  <a:gd name="connsiteX6" fmla="*/ 3039764 w 3044732"/>
                  <a:gd name="connsiteY6" fmla="*/ 166255 h 83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4732" h="836417">
                    <a:moveTo>
                      <a:pt x="33328" y="0"/>
                    </a:moveTo>
                    <a:cubicBezTo>
                      <a:pt x="4464" y="178954"/>
                      <a:pt x="-24399" y="357909"/>
                      <a:pt x="33328" y="484909"/>
                    </a:cubicBezTo>
                    <a:cubicBezTo>
                      <a:pt x="91055" y="611909"/>
                      <a:pt x="56419" y="706582"/>
                      <a:pt x="379692" y="762000"/>
                    </a:cubicBezTo>
                    <a:cubicBezTo>
                      <a:pt x="702965" y="817418"/>
                      <a:pt x="1972964" y="817419"/>
                      <a:pt x="1972964" y="817419"/>
                    </a:cubicBezTo>
                    <a:cubicBezTo>
                      <a:pt x="2390909" y="824346"/>
                      <a:pt x="2711873" y="863601"/>
                      <a:pt x="2887364" y="803564"/>
                    </a:cubicBezTo>
                    <a:cubicBezTo>
                      <a:pt x="3062855" y="743528"/>
                      <a:pt x="3000510" y="563418"/>
                      <a:pt x="3025910" y="457200"/>
                    </a:cubicBezTo>
                    <a:cubicBezTo>
                      <a:pt x="3051310" y="350982"/>
                      <a:pt x="3045537" y="258618"/>
                      <a:pt x="3039764" y="16625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a:extLst>
                <a:ext uri="{FF2B5EF4-FFF2-40B4-BE49-F238E27FC236}">
                  <a16:creationId xmlns:a16="http://schemas.microsoft.com/office/drawing/2014/main" id="{13F7F716-5F82-49D2-A746-B577CC2A69B7}"/>
                </a:ext>
              </a:extLst>
            </p:cNvPr>
            <p:cNvSpPr txBox="1"/>
            <p:nvPr/>
          </p:nvSpPr>
          <p:spPr>
            <a:xfrm>
              <a:off x="3131717" y="6386764"/>
              <a:ext cx="6511463" cy="523220"/>
            </a:xfrm>
            <a:prstGeom prst="rect">
              <a:avLst/>
            </a:prstGeom>
            <a:solidFill>
              <a:srgbClr val="FFFF00"/>
            </a:solidFill>
          </p:spPr>
          <p:txBody>
            <a:bodyPr wrap="none" rtlCol="0">
              <a:spAutoFit/>
            </a:bodyPr>
            <a:lstStyle/>
            <a:p>
              <a:r>
                <a:rPr lang="en-GB" sz="2800" b="1" dirty="0">
                  <a:solidFill>
                    <a:srgbClr val="C00000"/>
                  </a:solidFill>
                </a:rPr>
                <a:t>What happens to the light from the bulbs?</a:t>
              </a:r>
            </a:p>
          </p:txBody>
        </p:sp>
        <p:sp>
          <p:nvSpPr>
            <p:cNvPr id="68" name="TextBox 67">
              <a:extLst>
                <a:ext uri="{FF2B5EF4-FFF2-40B4-BE49-F238E27FC236}">
                  <a16:creationId xmlns:a16="http://schemas.microsoft.com/office/drawing/2014/main" id="{5EA8CE20-D1AC-4743-BD85-BE6031B1304D}"/>
                </a:ext>
              </a:extLst>
            </p:cNvPr>
            <p:cNvSpPr txBox="1"/>
            <p:nvPr/>
          </p:nvSpPr>
          <p:spPr>
            <a:xfrm>
              <a:off x="5223711" y="3141463"/>
              <a:ext cx="1601849" cy="2246769"/>
            </a:xfrm>
            <a:prstGeom prst="rect">
              <a:avLst/>
            </a:prstGeom>
            <a:solidFill>
              <a:srgbClr val="FFFF00"/>
            </a:solidFill>
          </p:spPr>
          <p:txBody>
            <a:bodyPr wrap="none" rtlCol="0">
              <a:spAutoFit/>
            </a:bodyPr>
            <a:lstStyle/>
            <a:p>
              <a:pPr algn="ctr"/>
              <a:r>
                <a:rPr lang="en-GB" sz="2800" b="1" dirty="0">
                  <a:solidFill>
                    <a:srgbClr val="008000"/>
                  </a:solidFill>
                </a:rPr>
                <a:t>Bulbs in</a:t>
              </a:r>
              <a:br>
                <a:rPr lang="en-GB" sz="2800" b="1" dirty="0">
                  <a:solidFill>
                    <a:srgbClr val="008000"/>
                  </a:solidFill>
                </a:rPr>
              </a:br>
              <a:r>
                <a:rPr lang="en-GB" sz="2800" b="1" dirty="0">
                  <a:solidFill>
                    <a:srgbClr val="008000"/>
                  </a:solidFill>
                </a:rPr>
                <a:t>Series</a:t>
              </a:r>
            </a:p>
            <a:p>
              <a:pPr algn="ctr"/>
              <a:endParaRPr lang="en-GB" sz="2800" b="1" dirty="0">
                <a:solidFill>
                  <a:srgbClr val="008000"/>
                </a:solidFill>
              </a:endParaRPr>
            </a:p>
            <a:p>
              <a:pPr algn="ctr"/>
              <a:r>
                <a:rPr lang="en-GB" sz="2800" b="1" dirty="0">
                  <a:solidFill>
                    <a:srgbClr val="008000"/>
                  </a:solidFill>
                </a:rPr>
                <a:t>One after</a:t>
              </a:r>
              <a:br>
                <a:rPr lang="en-GB" sz="2800" b="1" dirty="0">
                  <a:solidFill>
                    <a:srgbClr val="008000"/>
                  </a:solidFill>
                </a:rPr>
              </a:br>
              <a:r>
                <a:rPr lang="en-GB" sz="2800" b="1" dirty="0">
                  <a:solidFill>
                    <a:srgbClr val="008000"/>
                  </a:solidFill>
                </a:rPr>
                <a:t>Another</a:t>
              </a:r>
            </a:p>
          </p:txBody>
        </p:sp>
        <p:sp>
          <p:nvSpPr>
            <p:cNvPr id="69" name="TextBox 68">
              <a:extLst>
                <a:ext uri="{FF2B5EF4-FFF2-40B4-BE49-F238E27FC236}">
                  <a16:creationId xmlns:a16="http://schemas.microsoft.com/office/drawing/2014/main" id="{DF4C95A7-C8B4-4170-BDE2-2F3B09AD83A0}"/>
                </a:ext>
              </a:extLst>
            </p:cNvPr>
            <p:cNvSpPr txBox="1"/>
            <p:nvPr/>
          </p:nvSpPr>
          <p:spPr>
            <a:xfrm>
              <a:off x="4593643" y="1277005"/>
              <a:ext cx="1993623" cy="461665"/>
            </a:xfrm>
            <a:prstGeom prst="rect">
              <a:avLst/>
            </a:prstGeom>
            <a:noFill/>
          </p:spPr>
          <p:txBody>
            <a:bodyPr wrap="none" rtlCol="0">
              <a:spAutoFit/>
            </a:bodyPr>
            <a:lstStyle/>
            <a:p>
              <a:r>
                <a:rPr lang="en-GB" sz="2400" b="1" dirty="0">
                  <a:solidFill>
                    <a:srgbClr val="FF0000"/>
                  </a:solidFill>
                </a:rPr>
                <a:t>Use two bulbs</a:t>
              </a:r>
            </a:p>
          </p:txBody>
        </p:sp>
      </p:grpSp>
      <p:sp>
        <p:nvSpPr>
          <p:cNvPr id="6" name="TextBox 5">
            <a:extLst>
              <a:ext uri="{FF2B5EF4-FFF2-40B4-BE49-F238E27FC236}">
                <a16:creationId xmlns:a16="http://schemas.microsoft.com/office/drawing/2014/main" id="{17E75D70-FA97-4D80-B93F-D31ECD4E45FA}"/>
              </a:ext>
            </a:extLst>
          </p:cNvPr>
          <p:cNvSpPr txBox="1"/>
          <p:nvPr/>
        </p:nvSpPr>
        <p:spPr>
          <a:xfrm rot="20853816">
            <a:off x="2854075" y="3141048"/>
            <a:ext cx="5107310" cy="1077218"/>
          </a:xfrm>
          <a:prstGeom prst="rect">
            <a:avLst/>
          </a:prstGeom>
          <a:solidFill>
            <a:srgbClr val="FF0000"/>
          </a:solidFill>
        </p:spPr>
        <p:txBody>
          <a:bodyPr wrap="square" rtlCol="0">
            <a:spAutoFit/>
          </a:bodyPr>
          <a:lstStyle/>
          <a:p>
            <a:pPr algn="ctr"/>
            <a:r>
              <a:rPr lang="en-GB" sz="3200" b="1" dirty="0">
                <a:solidFill>
                  <a:srgbClr val="FFFF00"/>
                </a:solidFill>
                <a:latin typeface="Arial" panose="020B0604020202020204" pitchFamily="34" charset="0"/>
                <a:cs typeface="Arial" panose="020B0604020202020204" pitchFamily="34" charset="0"/>
              </a:rPr>
              <a:t>Now measure the voltage across one bulb</a:t>
            </a:r>
          </a:p>
        </p:txBody>
      </p:sp>
    </p:spTree>
    <p:extLst>
      <p:ext uri="{BB962C8B-B14F-4D97-AF65-F5344CB8AC3E}">
        <p14:creationId xmlns:p14="http://schemas.microsoft.com/office/powerpoint/2010/main" val="88934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F674E1C-1D61-4AFD-9AAA-A8BA1DB99A81}"/>
              </a:ext>
            </a:extLst>
          </p:cNvPr>
          <p:cNvGrpSpPr/>
          <p:nvPr/>
        </p:nvGrpSpPr>
        <p:grpSpPr>
          <a:xfrm>
            <a:off x="96664" y="853792"/>
            <a:ext cx="11989083" cy="5036894"/>
            <a:chOff x="96664" y="853792"/>
            <a:chExt cx="11989083" cy="5036894"/>
          </a:xfrm>
        </p:grpSpPr>
        <p:grpSp>
          <p:nvGrpSpPr>
            <p:cNvPr id="41" name="Group 40">
              <a:extLst>
                <a:ext uri="{FF2B5EF4-FFF2-40B4-BE49-F238E27FC236}">
                  <a16:creationId xmlns:a16="http://schemas.microsoft.com/office/drawing/2014/main" id="{568EAD6B-BF71-44C5-884D-AE02EEF53D28}"/>
                </a:ext>
              </a:extLst>
            </p:cNvPr>
            <p:cNvGrpSpPr/>
            <p:nvPr/>
          </p:nvGrpSpPr>
          <p:grpSpPr>
            <a:xfrm>
              <a:off x="6508543" y="3025048"/>
              <a:ext cx="580068" cy="1446650"/>
              <a:chOff x="6985965" y="1999540"/>
              <a:chExt cx="617570" cy="1728700"/>
            </a:xfrm>
          </p:grpSpPr>
          <p:pic>
            <p:nvPicPr>
              <p:cNvPr id="36" name="Picture 35">
                <a:extLst>
                  <a:ext uri="{FF2B5EF4-FFF2-40B4-BE49-F238E27FC236}">
                    <a16:creationId xmlns:a16="http://schemas.microsoft.com/office/drawing/2014/main" id="{ACA8CE97-4B81-4B8C-BCEC-D5F024347A7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2000"/>
                        </a14:imgEffect>
                      </a14:imgLayer>
                    </a14:imgProps>
                  </a:ext>
                </a:extLst>
              </a:blip>
              <a:stretch>
                <a:fillRect/>
              </a:stretch>
            </p:blipFill>
            <p:spPr>
              <a:xfrm rot="15960000">
                <a:off x="6430400" y="2555105"/>
                <a:ext cx="1728700" cy="617570"/>
              </a:xfrm>
              <a:prstGeom prst="rect">
                <a:avLst/>
              </a:prstGeom>
            </p:spPr>
          </p:pic>
          <p:pic>
            <p:nvPicPr>
              <p:cNvPr id="40" name="Picture 39">
                <a:extLst>
                  <a:ext uri="{FF2B5EF4-FFF2-40B4-BE49-F238E27FC236}">
                    <a16:creationId xmlns:a16="http://schemas.microsoft.com/office/drawing/2014/main" id="{37F3D218-B201-4F30-87D4-2C24552FC16B}"/>
                  </a:ext>
                </a:extLst>
              </p:cNvPr>
              <p:cNvPicPr>
                <a:picLocks noChangeAspect="1"/>
              </p:cNvPicPr>
              <p:nvPr/>
            </p:nvPicPr>
            <p:blipFill>
              <a:blip r:embed="rId4"/>
              <a:stretch>
                <a:fillRect/>
              </a:stretch>
            </p:blipFill>
            <p:spPr>
              <a:xfrm>
                <a:off x="7202549" y="2421997"/>
                <a:ext cx="215808" cy="883785"/>
              </a:xfrm>
              <a:prstGeom prst="rect">
                <a:avLst/>
              </a:prstGeom>
            </p:spPr>
          </p:pic>
        </p:grpSp>
        <p:grpSp>
          <p:nvGrpSpPr>
            <p:cNvPr id="44" name="Group 43">
              <a:extLst>
                <a:ext uri="{FF2B5EF4-FFF2-40B4-BE49-F238E27FC236}">
                  <a16:creationId xmlns:a16="http://schemas.microsoft.com/office/drawing/2014/main" id="{FFF52346-6716-46C4-BB9B-C37DC0A1B4FB}"/>
                </a:ext>
              </a:extLst>
            </p:cNvPr>
            <p:cNvGrpSpPr/>
            <p:nvPr/>
          </p:nvGrpSpPr>
          <p:grpSpPr>
            <a:xfrm>
              <a:off x="6546808" y="4399245"/>
              <a:ext cx="580068" cy="1446650"/>
              <a:chOff x="6985965" y="1999540"/>
              <a:chExt cx="617570" cy="1728700"/>
            </a:xfrm>
          </p:grpSpPr>
          <p:pic>
            <p:nvPicPr>
              <p:cNvPr id="45" name="Picture 44">
                <a:extLst>
                  <a:ext uri="{FF2B5EF4-FFF2-40B4-BE49-F238E27FC236}">
                    <a16:creationId xmlns:a16="http://schemas.microsoft.com/office/drawing/2014/main" id="{157AEAE1-919D-4225-8FAA-EFBFE5FD72A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2000"/>
                        </a14:imgEffect>
                      </a14:imgLayer>
                    </a14:imgProps>
                  </a:ext>
                </a:extLst>
              </a:blip>
              <a:stretch>
                <a:fillRect/>
              </a:stretch>
            </p:blipFill>
            <p:spPr>
              <a:xfrm rot="15960000">
                <a:off x="6430400" y="2555105"/>
                <a:ext cx="1728700" cy="617570"/>
              </a:xfrm>
              <a:prstGeom prst="rect">
                <a:avLst/>
              </a:prstGeom>
            </p:spPr>
          </p:pic>
          <p:pic>
            <p:nvPicPr>
              <p:cNvPr id="46" name="Picture 45">
                <a:extLst>
                  <a:ext uri="{FF2B5EF4-FFF2-40B4-BE49-F238E27FC236}">
                    <a16:creationId xmlns:a16="http://schemas.microsoft.com/office/drawing/2014/main" id="{248A95E6-C2FF-4174-A374-13344C013D3E}"/>
                  </a:ext>
                </a:extLst>
              </p:cNvPr>
              <p:cNvPicPr>
                <a:picLocks noChangeAspect="1"/>
              </p:cNvPicPr>
              <p:nvPr/>
            </p:nvPicPr>
            <p:blipFill>
              <a:blip r:embed="rId4"/>
              <a:stretch>
                <a:fillRect/>
              </a:stretch>
            </p:blipFill>
            <p:spPr>
              <a:xfrm>
                <a:off x="7202549" y="2421997"/>
                <a:ext cx="215808" cy="883785"/>
              </a:xfrm>
              <a:prstGeom prst="rect">
                <a:avLst/>
              </a:prstGeom>
            </p:spPr>
          </p:pic>
        </p:grpSp>
        <p:pic>
          <p:nvPicPr>
            <p:cNvPr id="47" name="Picture 46">
              <a:extLst>
                <a:ext uri="{FF2B5EF4-FFF2-40B4-BE49-F238E27FC236}">
                  <a16:creationId xmlns:a16="http://schemas.microsoft.com/office/drawing/2014/main" id="{7DB54078-2279-4512-A7E0-3C11A3C270B7}"/>
                </a:ext>
              </a:extLst>
            </p:cNvPr>
            <p:cNvPicPr>
              <a:picLocks noChangeAspect="1"/>
            </p:cNvPicPr>
            <p:nvPr/>
          </p:nvPicPr>
          <p:blipFill>
            <a:blip r:embed="rId5"/>
            <a:stretch>
              <a:fillRect/>
            </a:stretch>
          </p:blipFill>
          <p:spPr>
            <a:xfrm>
              <a:off x="7378174" y="1975786"/>
              <a:ext cx="2347789" cy="1081589"/>
            </a:xfrm>
            <a:prstGeom prst="rect">
              <a:avLst/>
            </a:prstGeom>
          </p:spPr>
        </p:pic>
        <p:pic>
          <p:nvPicPr>
            <p:cNvPr id="48" name="Picture 47">
              <a:extLst>
                <a:ext uri="{FF2B5EF4-FFF2-40B4-BE49-F238E27FC236}">
                  <a16:creationId xmlns:a16="http://schemas.microsoft.com/office/drawing/2014/main" id="{B0E496F2-8748-437A-9B8E-2CE6BD039D0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8000"/>
                      </a14:imgEffect>
                    </a14:imgLayer>
                  </a14:imgProps>
                </a:ext>
              </a:extLst>
            </a:blip>
            <a:stretch>
              <a:fillRect/>
            </a:stretch>
          </p:blipFill>
          <p:spPr>
            <a:xfrm flipH="1">
              <a:off x="9174858" y="3443716"/>
              <a:ext cx="1028198" cy="1783384"/>
            </a:xfrm>
            <a:prstGeom prst="rect">
              <a:avLst/>
            </a:prstGeom>
          </p:spPr>
        </p:pic>
        <p:pic>
          <p:nvPicPr>
            <p:cNvPr id="49" name="Picture 48">
              <a:extLst>
                <a:ext uri="{FF2B5EF4-FFF2-40B4-BE49-F238E27FC236}">
                  <a16:creationId xmlns:a16="http://schemas.microsoft.com/office/drawing/2014/main" id="{C0A603E2-BA11-4E98-AF9B-34C46C00E5F7}"/>
                </a:ext>
              </a:extLst>
            </p:cNvPr>
            <p:cNvPicPr>
              <a:picLocks noChangeAspect="1"/>
            </p:cNvPicPr>
            <p:nvPr/>
          </p:nvPicPr>
          <p:blipFill>
            <a:blip r:embed="rId8"/>
            <a:stretch>
              <a:fillRect/>
            </a:stretch>
          </p:blipFill>
          <p:spPr>
            <a:xfrm rot="5400000">
              <a:off x="10377146" y="3554745"/>
              <a:ext cx="368592" cy="816530"/>
            </a:xfrm>
            <a:prstGeom prst="rect">
              <a:avLst/>
            </a:prstGeom>
          </p:spPr>
        </p:pic>
        <p:sp>
          <p:nvSpPr>
            <p:cNvPr id="50" name="Freeform: Shape 49">
              <a:extLst>
                <a:ext uri="{FF2B5EF4-FFF2-40B4-BE49-F238E27FC236}">
                  <a16:creationId xmlns:a16="http://schemas.microsoft.com/office/drawing/2014/main" id="{FE33494F-3650-4229-B59C-62D47608C474}"/>
                </a:ext>
              </a:extLst>
            </p:cNvPr>
            <p:cNvSpPr/>
            <p:nvPr/>
          </p:nvSpPr>
          <p:spPr>
            <a:xfrm>
              <a:off x="6764931" y="2743971"/>
              <a:ext cx="951367" cy="326554"/>
            </a:xfrm>
            <a:custGeom>
              <a:avLst/>
              <a:gdLst>
                <a:gd name="connsiteX0" fmla="*/ 0 w 1026942"/>
                <a:gd name="connsiteY0" fmla="*/ 354186 h 354186"/>
                <a:gd name="connsiteX1" fmla="*/ 112542 w 1026942"/>
                <a:gd name="connsiteY1" fmla="*/ 86900 h 354186"/>
                <a:gd name="connsiteX2" fmla="*/ 379828 w 1026942"/>
                <a:gd name="connsiteY2" fmla="*/ 2494 h 354186"/>
                <a:gd name="connsiteX3" fmla="*/ 1026942 w 1026942"/>
                <a:gd name="connsiteY3" fmla="*/ 30629 h 354186"/>
              </a:gdLst>
              <a:ahLst/>
              <a:cxnLst>
                <a:cxn ang="0">
                  <a:pos x="connsiteX0" y="connsiteY0"/>
                </a:cxn>
                <a:cxn ang="0">
                  <a:pos x="connsiteX1" y="connsiteY1"/>
                </a:cxn>
                <a:cxn ang="0">
                  <a:pos x="connsiteX2" y="connsiteY2"/>
                </a:cxn>
                <a:cxn ang="0">
                  <a:pos x="connsiteX3" y="connsiteY3"/>
                </a:cxn>
              </a:cxnLst>
              <a:rect l="l" t="t" r="r" b="b"/>
              <a:pathLst>
                <a:path w="1026942" h="354186">
                  <a:moveTo>
                    <a:pt x="0" y="354186"/>
                  </a:moveTo>
                  <a:cubicBezTo>
                    <a:pt x="24618" y="249850"/>
                    <a:pt x="49237" y="145515"/>
                    <a:pt x="112542" y="86900"/>
                  </a:cubicBezTo>
                  <a:cubicBezTo>
                    <a:pt x="175847" y="28285"/>
                    <a:pt x="227428" y="11872"/>
                    <a:pt x="379828" y="2494"/>
                  </a:cubicBezTo>
                  <a:cubicBezTo>
                    <a:pt x="532228" y="-6884"/>
                    <a:pt x="779585" y="11872"/>
                    <a:pt x="1026942" y="30629"/>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Freeform: Shape 50">
              <a:extLst>
                <a:ext uri="{FF2B5EF4-FFF2-40B4-BE49-F238E27FC236}">
                  <a16:creationId xmlns:a16="http://schemas.microsoft.com/office/drawing/2014/main" id="{944B7148-A896-40B0-B5AE-C365E3845A6B}"/>
                </a:ext>
              </a:extLst>
            </p:cNvPr>
            <p:cNvSpPr/>
            <p:nvPr/>
          </p:nvSpPr>
          <p:spPr>
            <a:xfrm>
              <a:off x="8799798" y="2782255"/>
              <a:ext cx="911726" cy="818030"/>
            </a:xfrm>
            <a:custGeom>
              <a:avLst/>
              <a:gdLst>
                <a:gd name="connsiteX0" fmla="*/ 0 w 970671"/>
                <a:gd name="connsiteY0" fmla="*/ 6848 h 977519"/>
                <a:gd name="connsiteX1" fmla="*/ 562708 w 970671"/>
                <a:gd name="connsiteY1" fmla="*/ 49052 h 977519"/>
                <a:gd name="connsiteX2" fmla="*/ 872197 w 970671"/>
                <a:gd name="connsiteY2" fmla="*/ 372608 h 977519"/>
                <a:gd name="connsiteX3" fmla="*/ 970671 w 970671"/>
                <a:gd name="connsiteY3" fmla="*/ 977519 h 977519"/>
              </a:gdLst>
              <a:ahLst/>
              <a:cxnLst>
                <a:cxn ang="0">
                  <a:pos x="connsiteX0" y="connsiteY0"/>
                </a:cxn>
                <a:cxn ang="0">
                  <a:pos x="connsiteX1" y="connsiteY1"/>
                </a:cxn>
                <a:cxn ang="0">
                  <a:pos x="connsiteX2" y="connsiteY2"/>
                </a:cxn>
                <a:cxn ang="0">
                  <a:pos x="connsiteX3" y="connsiteY3"/>
                </a:cxn>
              </a:cxnLst>
              <a:rect l="l" t="t" r="r" b="b"/>
              <a:pathLst>
                <a:path w="970671" h="977519">
                  <a:moveTo>
                    <a:pt x="0" y="6848"/>
                  </a:moveTo>
                  <a:cubicBezTo>
                    <a:pt x="208671" y="-2530"/>
                    <a:pt x="417342" y="-11908"/>
                    <a:pt x="562708" y="49052"/>
                  </a:cubicBezTo>
                  <a:cubicBezTo>
                    <a:pt x="708074" y="110012"/>
                    <a:pt x="804203" y="217863"/>
                    <a:pt x="872197" y="372608"/>
                  </a:cubicBezTo>
                  <a:cubicBezTo>
                    <a:pt x="940191" y="527353"/>
                    <a:pt x="955431" y="752436"/>
                    <a:pt x="970671" y="977519"/>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Freeform: Shape 51">
              <a:extLst>
                <a:ext uri="{FF2B5EF4-FFF2-40B4-BE49-F238E27FC236}">
                  <a16:creationId xmlns:a16="http://schemas.microsoft.com/office/drawing/2014/main" id="{E036F232-8268-452B-8F71-70E89E11BBFE}"/>
                </a:ext>
              </a:extLst>
            </p:cNvPr>
            <p:cNvSpPr/>
            <p:nvPr/>
          </p:nvSpPr>
          <p:spPr>
            <a:xfrm>
              <a:off x="6856922" y="5083612"/>
              <a:ext cx="2974856" cy="807074"/>
            </a:xfrm>
            <a:custGeom>
              <a:avLst/>
              <a:gdLst>
                <a:gd name="connsiteX0" fmla="*/ 3123564 w 3167185"/>
                <a:gd name="connsiteY0" fmla="*/ 0 h 964427"/>
                <a:gd name="connsiteX1" fmla="*/ 3137631 w 3167185"/>
                <a:gd name="connsiteY1" fmla="*/ 520505 h 964427"/>
                <a:gd name="connsiteX2" fmla="*/ 2785939 w 3167185"/>
                <a:gd name="connsiteY2" fmla="*/ 815927 h 964427"/>
                <a:gd name="connsiteX3" fmla="*/ 1970013 w 3167185"/>
                <a:gd name="connsiteY3" fmla="*/ 928468 h 964427"/>
                <a:gd name="connsiteX4" fmla="*/ 267822 w 3167185"/>
                <a:gd name="connsiteY4" fmla="*/ 942536 h 964427"/>
                <a:gd name="connsiteX5" fmla="*/ 28671 w 3167185"/>
                <a:gd name="connsiteY5" fmla="*/ 647114 h 96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7185" h="964427">
                  <a:moveTo>
                    <a:pt x="3123564" y="0"/>
                  </a:moveTo>
                  <a:cubicBezTo>
                    <a:pt x="3158733" y="192258"/>
                    <a:pt x="3193902" y="384517"/>
                    <a:pt x="3137631" y="520505"/>
                  </a:cubicBezTo>
                  <a:cubicBezTo>
                    <a:pt x="3081360" y="656493"/>
                    <a:pt x="2980542" y="747933"/>
                    <a:pt x="2785939" y="815927"/>
                  </a:cubicBezTo>
                  <a:cubicBezTo>
                    <a:pt x="2591336" y="883921"/>
                    <a:pt x="2389699" y="907367"/>
                    <a:pt x="1970013" y="928468"/>
                  </a:cubicBezTo>
                  <a:cubicBezTo>
                    <a:pt x="1550327" y="949569"/>
                    <a:pt x="591379" y="989428"/>
                    <a:pt x="267822" y="942536"/>
                  </a:cubicBezTo>
                  <a:cubicBezTo>
                    <a:pt x="-55735" y="895644"/>
                    <a:pt x="-13532" y="771379"/>
                    <a:pt x="28671" y="647114"/>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803C139D-3CA1-4FD6-A151-DD3B4C4130C5}"/>
                </a:ext>
              </a:extLst>
            </p:cNvPr>
            <p:cNvSpPr txBox="1"/>
            <p:nvPr/>
          </p:nvSpPr>
          <p:spPr>
            <a:xfrm>
              <a:off x="7260824" y="3138758"/>
              <a:ext cx="1666582" cy="1931704"/>
            </a:xfrm>
            <a:prstGeom prst="rect">
              <a:avLst/>
            </a:prstGeom>
            <a:noFill/>
          </p:spPr>
          <p:txBody>
            <a:bodyPr wrap="square" rtlCol="0">
              <a:spAutoFit/>
            </a:bodyPr>
            <a:lstStyle/>
            <a:p>
              <a:r>
                <a:rPr lang="en-GB" sz="2400" b="1" dirty="0">
                  <a:solidFill>
                    <a:srgbClr val="0070C0"/>
                  </a:solidFill>
                </a:rPr>
                <a:t>Put batteries in holders</a:t>
              </a:r>
            </a:p>
            <a:p>
              <a:endParaRPr lang="en-GB" sz="2400" b="1" dirty="0">
                <a:solidFill>
                  <a:srgbClr val="0070C0"/>
                </a:solidFill>
              </a:endParaRPr>
            </a:p>
            <a:p>
              <a:r>
                <a:rPr lang="en-GB" sz="2400" b="1" dirty="0">
                  <a:solidFill>
                    <a:srgbClr val="0070C0"/>
                  </a:solidFill>
                </a:rPr>
                <a:t>Clip holders together</a:t>
              </a:r>
            </a:p>
          </p:txBody>
        </p:sp>
        <p:cxnSp>
          <p:nvCxnSpPr>
            <p:cNvPr id="55" name="Straight Arrow Connector 54">
              <a:extLst>
                <a:ext uri="{FF2B5EF4-FFF2-40B4-BE49-F238E27FC236}">
                  <a16:creationId xmlns:a16="http://schemas.microsoft.com/office/drawing/2014/main" id="{8651691A-0058-4582-BF05-DBC451CD8009}"/>
                </a:ext>
              </a:extLst>
            </p:cNvPr>
            <p:cNvCxnSpPr>
              <a:cxnSpLocks/>
              <a:stCxn id="49" idx="2"/>
            </p:cNvCxnSpPr>
            <p:nvPr/>
          </p:nvCxnSpPr>
          <p:spPr>
            <a:xfrm flipH="1">
              <a:off x="9831777" y="3963010"/>
              <a:ext cx="321400" cy="184296"/>
            </a:xfrm>
            <a:prstGeom prst="straightConnector1">
              <a:avLst/>
            </a:prstGeom>
            <a:ln w="571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1C363CF7-4AB3-4675-B5F3-9B64C856176A}"/>
                </a:ext>
              </a:extLst>
            </p:cNvPr>
            <p:cNvSpPr txBox="1"/>
            <p:nvPr/>
          </p:nvSpPr>
          <p:spPr>
            <a:xfrm>
              <a:off x="9831777" y="2102770"/>
              <a:ext cx="1666582" cy="695414"/>
            </a:xfrm>
            <a:prstGeom prst="rect">
              <a:avLst/>
            </a:prstGeom>
            <a:noFill/>
          </p:spPr>
          <p:txBody>
            <a:bodyPr wrap="square" rtlCol="0">
              <a:spAutoFit/>
            </a:bodyPr>
            <a:lstStyle/>
            <a:p>
              <a:r>
                <a:rPr lang="en-GB" sz="2400" b="1" dirty="0">
                  <a:solidFill>
                    <a:srgbClr val="0070C0"/>
                  </a:solidFill>
                </a:rPr>
                <a:t>Tun switch on and off</a:t>
              </a:r>
            </a:p>
          </p:txBody>
        </p:sp>
        <p:sp>
          <p:nvSpPr>
            <p:cNvPr id="59" name="TextBox 58">
              <a:extLst>
                <a:ext uri="{FF2B5EF4-FFF2-40B4-BE49-F238E27FC236}">
                  <a16:creationId xmlns:a16="http://schemas.microsoft.com/office/drawing/2014/main" id="{53FB7849-2982-4D45-94CC-8A3E4877215E}"/>
                </a:ext>
              </a:extLst>
            </p:cNvPr>
            <p:cNvSpPr txBox="1"/>
            <p:nvPr/>
          </p:nvSpPr>
          <p:spPr>
            <a:xfrm>
              <a:off x="642889" y="1747036"/>
              <a:ext cx="3430876" cy="461665"/>
            </a:xfrm>
            <a:prstGeom prst="rect">
              <a:avLst/>
            </a:prstGeom>
            <a:noFill/>
          </p:spPr>
          <p:txBody>
            <a:bodyPr wrap="none" rtlCol="0">
              <a:spAutoFit/>
            </a:bodyPr>
            <a:lstStyle/>
            <a:p>
              <a:r>
                <a:rPr lang="en-GB" sz="2400" b="1" dirty="0">
                  <a:solidFill>
                    <a:srgbClr val="008000"/>
                  </a:solidFill>
                </a:rPr>
                <a:t>This is the circuit diagram</a:t>
              </a:r>
            </a:p>
          </p:txBody>
        </p:sp>
        <p:sp>
          <p:nvSpPr>
            <p:cNvPr id="61" name="TextBox 60">
              <a:extLst>
                <a:ext uri="{FF2B5EF4-FFF2-40B4-BE49-F238E27FC236}">
                  <a16:creationId xmlns:a16="http://schemas.microsoft.com/office/drawing/2014/main" id="{45712B09-0D71-4E95-BE0D-F0DABD7A5E9E}"/>
                </a:ext>
              </a:extLst>
            </p:cNvPr>
            <p:cNvSpPr txBox="1"/>
            <p:nvPr/>
          </p:nvSpPr>
          <p:spPr>
            <a:xfrm>
              <a:off x="6360355" y="1217771"/>
              <a:ext cx="4285597" cy="461665"/>
            </a:xfrm>
            <a:prstGeom prst="rect">
              <a:avLst/>
            </a:prstGeom>
            <a:noFill/>
          </p:spPr>
          <p:txBody>
            <a:bodyPr wrap="none" rtlCol="0">
              <a:spAutoFit/>
            </a:bodyPr>
            <a:lstStyle/>
            <a:p>
              <a:r>
                <a:rPr lang="en-GB" sz="2400" b="1" dirty="0">
                  <a:solidFill>
                    <a:srgbClr val="C00000"/>
                  </a:solidFill>
                </a:rPr>
                <a:t>This is the circuit using the parts</a:t>
              </a:r>
            </a:p>
          </p:txBody>
        </p:sp>
        <p:sp>
          <p:nvSpPr>
            <p:cNvPr id="62" name="TextBox 61">
              <a:extLst>
                <a:ext uri="{FF2B5EF4-FFF2-40B4-BE49-F238E27FC236}">
                  <a16:creationId xmlns:a16="http://schemas.microsoft.com/office/drawing/2014/main" id="{5061D365-2EF2-46EF-9522-D98F62906866}"/>
                </a:ext>
              </a:extLst>
            </p:cNvPr>
            <p:cNvSpPr txBox="1"/>
            <p:nvPr/>
          </p:nvSpPr>
          <p:spPr>
            <a:xfrm>
              <a:off x="611561" y="853792"/>
              <a:ext cx="2164952" cy="584775"/>
            </a:xfrm>
            <a:prstGeom prst="rect">
              <a:avLst/>
            </a:prstGeom>
            <a:noFill/>
          </p:spPr>
          <p:txBody>
            <a:bodyPr wrap="none" rtlCol="0">
              <a:spAutoFit/>
            </a:bodyPr>
            <a:lstStyle/>
            <a:p>
              <a:r>
                <a:rPr lang="en-GB" sz="3200" b="1" dirty="0">
                  <a:solidFill>
                    <a:srgbClr val="FF0000"/>
                  </a:solidFill>
                </a:rPr>
                <a:t>Circuit No 3</a:t>
              </a:r>
            </a:p>
          </p:txBody>
        </p:sp>
        <p:grpSp>
          <p:nvGrpSpPr>
            <p:cNvPr id="21" name="Group 20">
              <a:extLst>
                <a:ext uri="{FF2B5EF4-FFF2-40B4-BE49-F238E27FC236}">
                  <a16:creationId xmlns:a16="http://schemas.microsoft.com/office/drawing/2014/main" id="{2A1B4D6A-9403-48CB-8B0C-F8515445623C}"/>
                </a:ext>
              </a:extLst>
            </p:cNvPr>
            <p:cNvGrpSpPr/>
            <p:nvPr/>
          </p:nvGrpSpPr>
          <p:grpSpPr>
            <a:xfrm>
              <a:off x="96664" y="2905317"/>
              <a:ext cx="4534822" cy="2977309"/>
              <a:chOff x="916745" y="2614946"/>
              <a:chExt cx="4534822" cy="2977309"/>
            </a:xfrm>
          </p:grpSpPr>
          <p:pic>
            <p:nvPicPr>
              <p:cNvPr id="63" name="Picture 62" descr="Icon&#10;&#10;Description automatically generated">
                <a:extLst>
                  <a:ext uri="{FF2B5EF4-FFF2-40B4-BE49-F238E27FC236}">
                    <a16:creationId xmlns:a16="http://schemas.microsoft.com/office/drawing/2014/main" id="{1B8B03A7-C6ED-4F76-B3D5-A7D1D392D380}"/>
                  </a:ext>
                </a:extLst>
              </p:cNvPr>
              <p:cNvPicPr>
                <a:picLocks noChangeAspect="1"/>
              </p:cNvPicPr>
              <p:nvPr/>
            </p:nvPicPr>
            <p:blipFill>
              <a:blip r:embed="rId9"/>
              <a:stretch>
                <a:fillRect/>
              </a:stretch>
            </p:blipFill>
            <p:spPr>
              <a:xfrm>
                <a:off x="3154860" y="4076033"/>
                <a:ext cx="1130738" cy="987908"/>
              </a:xfrm>
              <a:prstGeom prst="rect">
                <a:avLst/>
              </a:prstGeom>
            </p:spPr>
          </p:pic>
          <p:pic>
            <p:nvPicPr>
              <p:cNvPr id="64" name="Picture 63" descr="Icon&#10;&#10;Description automatically generated">
                <a:extLst>
                  <a:ext uri="{FF2B5EF4-FFF2-40B4-BE49-F238E27FC236}">
                    <a16:creationId xmlns:a16="http://schemas.microsoft.com/office/drawing/2014/main" id="{3FBDB9BC-2344-4854-A3B5-8F553D71ECA5}"/>
                  </a:ext>
                </a:extLst>
              </p:cNvPr>
              <p:cNvPicPr>
                <a:picLocks noChangeAspect="1"/>
              </p:cNvPicPr>
              <p:nvPr/>
            </p:nvPicPr>
            <p:blipFill>
              <a:blip r:embed="rId9"/>
              <a:stretch>
                <a:fillRect/>
              </a:stretch>
            </p:blipFill>
            <p:spPr>
              <a:xfrm>
                <a:off x="4320829" y="4115265"/>
                <a:ext cx="1130738" cy="987908"/>
              </a:xfrm>
              <a:prstGeom prst="rect">
                <a:avLst/>
              </a:prstGeom>
            </p:spPr>
          </p:pic>
          <p:cxnSp>
            <p:nvCxnSpPr>
              <p:cNvPr id="3" name="Straight Connector 2">
                <a:extLst>
                  <a:ext uri="{FF2B5EF4-FFF2-40B4-BE49-F238E27FC236}">
                    <a16:creationId xmlns:a16="http://schemas.microsoft.com/office/drawing/2014/main" id="{D30243CA-F0B8-4EC7-8AB7-D2C1387258A8}"/>
                  </a:ext>
                </a:extLst>
              </p:cNvPr>
              <p:cNvCxnSpPr/>
              <p:nvPr/>
            </p:nvCxnSpPr>
            <p:spPr>
              <a:xfrm>
                <a:off x="1202243" y="3559127"/>
                <a:ext cx="0" cy="7033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FDEF633-3B9B-4A4C-9CA3-75916532FD02}"/>
                  </a:ext>
                </a:extLst>
              </p:cNvPr>
              <p:cNvCxnSpPr>
                <a:cxnSpLocks/>
              </p:cNvCxnSpPr>
              <p:nvPr/>
            </p:nvCxnSpPr>
            <p:spPr>
              <a:xfrm>
                <a:off x="1202243" y="4805290"/>
                <a:ext cx="0" cy="7432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E436510-B96A-445A-8687-C3CF6FF90035}"/>
                  </a:ext>
                </a:extLst>
              </p:cNvPr>
              <p:cNvCxnSpPr>
                <a:cxnSpLocks/>
              </p:cNvCxnSpPr>
              <p:nvPr/>
            </p:nvCxnSpPr>
            <p:spPr>
              <a:xfrm>
                <a:off x="1052506" y="4453597"/>
                <a:ext cx="2994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6AAA1DD-2107-401A-8EDF-C42DC343F3FA}"/>
                  </a:ext>
                </a:extLst>
              </p:cNvPr>
              <p:cNvCxnSpPr>
                <a:cxnSpLocks/>
              </p:cNvCxnSpPr>
              <p:nvPr/>
            </p:nvCxnSpPr>
            <p:spPr>
              <a:xfrm>
                <a:off x="1052506" y="4805290"/>
                <a:ext cx="2994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C411ADC-19D0-40DE-828D-BD2022A9C374}"/>
                  </a:ext>
                </a:extLst>
              </p:cNvPr>
              <p:cNvCxnSpPr>
                <a:cxnSpLocks/>
              </p:cNvCxnSpPr>
              <p:nvPr/>
            </p:nvCxnSpPr>
            <p:spPr>
              <a:xfrm>
                <a:off x="916745" y="4629444"/>
                <a:ext cx="57099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7B7C2C3-94D8-4F0A-BE6F-3150E9CF472E}"/>
                  </a:ext>
                </a:extLst>
              </p:cNvPr>
              <p:cNvCxnSpPr>
                <a:cxnSpLocks/>
              </p:cNvCxnSpPr>
              <p:nvPr/>
            </p:nvCxnSpPr>
            <p:spPr>
              <a:xfrm>
                <a:off x="916745" y="4277750"/>
                <a:ext cx="57099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8E44AD0-CA8C-4BE6-945A-A0FA84A69EFF}"/>
                  </a:ext>
                </a:extLst>
              </p:cNvPr>
              <p:cNvCxnSpPr>
                <a:cxnSpLocks/>
              </p:cNvCxnSpPr>
              <p:nvPr/>
            </p:nvCxnSpPr>
            <p:spPr>
              <a:xfrm flipH="1">
                <a:off x="1202243" y="3559127"/>
                <a:ext cx="9583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38BC53-46A6-4F4C-9489-624F09F52F74}"/>
                  </a:ext>
                </a:extLst>
              </p:cNvPr>
              <p:cNvCxnSpPr>
                <a:cxnSpLocks/>
              </p:cNvCxnSpPr>
              <p:nvPr/>
            </p:nvCxnSpPr>
            <p:spPr>
              <a:xfrm flipH="1">
                <a:off x="2819309" y="3559127"/>
                <a:ext cx="157258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01889F2-63D4-481C-ABB6-345029FE1F4D}"/>
                  </a:ext>
                </a:extLst>
              </p:cNvPr>
              <p:cNvCxnSpPr>
                <a:cxnSpLocks/>
              </p:cNvCxnSpPr>
              <p:nvPr/>
            </p:nvCxnSpPr>
            <p:spPr>
              <a:xfrm flipH="1">
                <a:off x="2160559" y="3193367"/>
                <a:ext cx="501119" cy="3657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Isosceles Triangle 18">
                <a:extLst>
                  <a:ext uri="{FF2B5EF4-FFF2-40B4-BE49-F238E27FC236}">
                    <a16:creationId xmlns:a16="http://schemas.microsoft.com/office/drawing/2014/main" id="{65318221-303F-4AA6-B7F0-A9E54FCA1127}"/>
                  </a:ext>
                </a:extLst>
              </p:cNvPr>
              <p:cNvSpPr/>
              <p:nvPr/>
            </p:nvSpPr>
            <p:spPr>
              <a:xfrm rot="8713036">
                <a:off x="2693530" y="3080826"/>
                <a:ext cx="251557" cy="30948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a:extLst>
                  <a:ext uri="{FF2B5EF4-FFF2-40B4-BE49-F238E27FC236}">
                    <a16:creationId xmlns:a16="http://schemas.microsoft.com/office/drawing/2014/main" id="{42369A61-1F94-4ECF-B5C7-620B29180355}"/>
                  </a:ext>
                </a:extLst>
              </p:cNvPr>
              <p:cNvCxnSpPr>
                <a:cxnSpLocks/>
              </p:cNvCxnSpPr>
              <p:nvPr/>
            </p:nvCxnSpPr>
            <p:spPr>
              <a:xfrm flipV="1">
                <a:off x="3279943" y="3531816"/>
                <a:ext cx="0" cy="9049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B2FD79C-BD74-4B5B-80A1-4AF7CB4E9E6A}"/>
                  </a:ext>
                </a:extLst>
              </p:cNvPr>
              <p:cNvCxnSpPr>
                <a:cxnSpLocks/>
              </p:cNvCxnSpPr>
              <p:nvPr/>
            </p:nvCxnSpPr>
            <p:spPr>
              <a:xfrm>
                <a:off x="3279943" y="4703206"/>
                <a:ext cx="0" cy="8617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A695605-FF59-4267-B08C-6F9BC0D60B62}"/>
                  </a:ext>
                </a:extLst>
              </p:cNvPr>
              <p:cNvCxnSpPr>
                <a:cxnSpLocks/>
              </p:cNvCxnSpPr>
              <p:nvPr/>
            </p:nvCxnSpPr>
            <p:spPr>
              <a:xfrm flipH="1">
                <a:off x="1202243" y="5564944"/>
                <a:ext cx="31896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0BB21E8-D857-43D7-9EBF-D429B6B85A1A}"/>
                  </a:ext>
                </a:extLst>
              </p:cNvPr>
              <p:cNvSpPr txBox="1"/>
              <p:nvPr/>
            </p:nvSpPr>
            <p:spPr>
              <a:xfrm>
                <a:off x="1728526" y="4241541"/>
                <a:ext cx="1126334" cy="461665"/>
              </a:xfrm>
              <a:prstGeom prst="rect">
                <a:avLst/>
              </a:prstGeom>
              <a:noFill/>
            </p:spPr>
            <p:txBody>
              <a:bodyPr wrap="none" rtlCol="0">
                <a:spAutoFit/>
              </a:bodyPr>
              <a:lstStyle/>
              <a:p>
                <a:r>
                  <a:rPr lang="en-GB" sz="2400" b="1" dirty="0"/>
                  <a:t>Battery</a:t>
                </a:r>
              </a:p>
            </p:txBody>
          </p:sp>
          <p:sp>
            <p:nvSpPr>
              <p:cNvPr id="34" name="TextBox 33">
                <a:extLst>
                  <a:ext uri="{FF2B5EF4-FFF2-40B4-BE49-F238E27FC236}">
                    <a16:creationId xmlns:a16="http://schemas.microsoft.com/office/drawing/2014/main" id="{B61055F6-700D-4C90-AF02-4ED099B88800}"/>
                  </a:ext>
                </a:extLst>
              </p:cNvPr>
              <p:cNvSpPr txBox="1"/>
              <p:nvPr/>
            </p:nvSpPr>
            <p:spPr>
              <a:xfrm>
                <a:off x="1770322" y="2614946"/>
                <a:ext cx="1028936" cy="461665"/>
              </a:xfrm>
              <a:prstGeom prst="rect">
                <a:avLst/>
              </a:prstGeom>
              <a:noFill/>
            </p:spPr>
            <p:txBody>
              <a:bodyPr wrap="none" rtlCol="0">
                <a:spAutoFit/>
              </a:bodyPr>
              <a:lstStyle/>
              <a:p>
                <a:r>
                  <a:rPr lang="en-GB" sz="2400" b="1" dirty="0"/>
                  <a:t>Switch</a:t>
                </a:r>
              </a:p>
            </p:txBody>
          </p:sp>
          <p:cxnSp>
            <p:nvCxnSpPr>
              <p:cNvPr id="54" name="Straight Connector 53">
                <a:extLst>
                  <a:ext uri="{FF2B5EF4-FFF2-40B4-BE49-F238E27FC236}">
                    <a16:creationId xmlns:a16="http://schemas.microsoft.com/office/drawing/2014/main" id="{AB0ADE0F-2B19-4F7E-8BA9-45690619AEB5}"/>
                  </a:ext>
                </a:extLst>
              </p:cNvPr>
              <p:cNvCxnSpPr>
                <a:cxnSpLocks/>
              </p:cNvCxnSpPr>
              <p:nvPr/>
            </p:nvCxnSpPr>
            <p:spPr>
              <a:xfrm flipV="1">
                <a:off x="4391891" y="3559127"/>
                <a:ext cx="0" cy="9049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A993FA3-766C-435B-8446-9913DDCC21FD}"/>
                  </a:ext>
                </a:extLst>
              </p:cNvPr>
              <p:cNvCxnSpPr>
                <a:cxnSpLocks/>
              </p:cNvCxnSpPr>
              <p:nvPr/>
            </p:nvCxnSpPr>
            <p:spPr>
              <a:xfrm>
                <a:off x="4391891" y="4730517"/>
                <a:ext cx="0" cy="8617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5" name="Picture 64">
              <a:extLst>
                <a:ext uri="{FF2B5EF4-FFF2-40B4-BE49-F238E27FC236}">
                  <a16:creationId xmlns:a16="http://schemas.microsoft.com/office/drawing/2014/main" id="{4ABBFF52-06B5-42B5-A98C-5BF6E01A446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8000"/>
                      </a14:imgEffect>
                    </a14:imgLayer>
                  </a14:imgProps>
                </a:ext>
              </a:extLst>
            </a:blip>
            <a:stretch>
              <a:fillRect/>
            </a:stretch>
          </p:blipFill>
          <p:spPr>
            <a:xfrm flipH="1">
              <a:off x="11057549" y="3461041"/>
              <a:ext cx="1028198" cy="1783384"/>
            </a:xfrm>
            <a:prstGeom prst="rect">
              <a:avLst/>
            </a:prstGeom>
          </p:spPr>
        </p:pic>
        <p:pic>
          <p:nvPicPr>
            <p:cNvPr id="66" name="Picture 65">
              <a:extLst>
                <a:ext uri="{FF2B5EF4-FFF2-40B4-BE49-F238E27FC236}">
                  <a16:creationId xmlns:a16="http://schemas.microsoft.com/office/drawing/2014/main" id="{D8B41B0E-C0AB-41C3-BE7F-57B76DF45CDB}"/>
                </a:ext>
              </a:extLst>
            </p:cNvPr>
            <p:cNvPicPr>
              <a:picLocks noChangeAspect="1"/>
            </p:cNvPicPr>
            <p:nvPr/>
          </p:nvPicPr>
          <p:blipFill>
            <a:blip r:embed="rId8"/>
            <a:stretch>
              <a:fillRect/>
            </a:stretch>
          </p:blipFill>
          <p:spPr>
            <a:xfrm rot="5400000">
              <a:off x="10417449" y="4417291"/>
              <a:ext cx="368592" cy="816530"/>
            </a:xfrm>
            <a:prstGeom prst="rect">
              <a:avLst/>
            </a:prstGeom>
          </p:spPr>
        </p:pic>
        <p:cxnSp>
          <p:nvCxnSpPr>
            <p:cNvPr id="67" name="Straight Arrow Connector 66">
              <a:extLst>
                <a:ext uri="{FF2B5EF4-FFF2-40B4-BE49-F238E27FC236}">
                  <a16:creationId xmlns:a16="http://schemas.microsoft.com/office/drawing/2014/main" id="{53C0AC66-57FD-4C6C-825A-31FEC628065B}"/>
                </a:ext>
              </a:extLst>
            </p:cNvPr>
            <p:cNvCxnSpPr>
              <a:cxnSpLocks/>
            </p:cNvCxnSpPr>
            <p:nvPr/>
          </p:nvCxnSpPr>
          <p:spPr>
            <a:xfrm flipV="1">
              <a:off x="11076071" y="4468809"/>
              <a:ext cx="352756" cy="234642"/>
            </a:xfrm>
            <a:prstGeom prst="straightConnector1">
              <a:avLst/>
            </a:prstGeom>
            <a:ln w="571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Freeform: Shape 17">
              <a:extLst>
                <a:ext uri="{FF2B5EF4-FFF2-40B4-BE49-F238E27FC236}">
                  <a16:creationId xmlns:a16="http://schemas.microsoft.com/office/drawing/2014/main" id="{2086B911-2108-42C7-B069-6254D813FD07}"/>
                </a:ext>
              </a:extLst>
            </p:cNvPr>
            <p:cNvSpPr/>
            <p:nvPr/>
          </p:nvSpPr>
          <p:spPr>
            <a:xfrm rot="10800000">
              <a:off x="9831777" y="5025442"/>
              <a:ext cx="1893214" cy="549820"/>
            </a:xfrm>
            <a:custGeom>
              <a:avLst/>
              <a:gdLst>
                <a:gd name="connsiteX0" fmla="*/ 22850 w 1893214"/>
                <a:gd name="connsiteY0" fmla="*/ 494402 h 549820"/>
                <a:gd name="connsiteX1" fmla="*/ 161395 w 1893214"/>
                <a:gd name="connsiteY1" fmla="*/ 78765 h 549820"/>
                <a:gd name="connsiteX2" fmla="*/ 1228195 w 1893214"/>
                <a:gd name="connsiteY2" fmla="*/ 9493 h 549820"/>
                <a:gd name="connsiteX3" fmla="*/ 1768523 w 1893214"/>
                <a:gd name="connsiteY3" fmla="*/ 203456 h 549820"/>
                <a:gd name="connsiteX4" fmla="*/ 1893214 w 1893214"/>
                <a:gd name="connsiteY4" fmla="*/ 549820 h 549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14" h="549820">
                  <a:moveTo>
                    <a:pt x="22850" y="494402"/>
                  </a:moveTo>
                  <a:cubicBezTo>
                    <a:pt x="-8323" y="326992"/>
                    <a:pt x="-39496" y="159583"/>
                    <a:pt x="161395" y="78765"/>
                  </a:cubicBezTo>
                  <a:cubicBezTo>
                    <a:pt x="362286" y="-2053"/>
                    <a:pt x="960340" y="-11289"/>
                    <a:pt x="1228195" y="9493"/>
                  </a:cubicBezTo>
                  <a:cubicBezTo>
                    <a:pt x="1496050" y="30275"/>
                    <a:pt x="1657687" y="113401"/>
                    <a:pt x="1768523" y="203456"/>
                  </a:cubicBezTo>
                  <a:cubicBezTo>
                    <a:pt x="1879360" y="293510"/>
                    <a:pt x="1886287" y="421665"/>
                    <a:pt x="1893214" y="54982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Freeform: Shape 67">
              <a:extLst>
                <a:ext uri="{FF2B5EF4-FFF2-40B4-BE49-F238E27FC236}">
                  <a16:creationId xmlns:a16="http://schemas.microsoft.com/office/drawing/2014/main" id="{A080C0E2-9EC9-41DA-8D16-0322C69CCBD4}"/>
                </a:ext>
              </a:extLst>
            </p:cNvPr>
            <p:cNvSpPr/>
            <p:nvPr/>
          </p:nvSpPr>
          <p:spPr>
            <a:xfrm>
              <a:off x="9855441" y="3236803"/>
              <a:ext cx="1893214" cy="549820"/>
            </a:xfrm>
            <a:custGeom>
              <a:avLst/>
              <a:gdLst>
                <a:gd name="connsiteX0" fmla="*/ 22850 w 1893214"/>
                <a:gd name="connsiteY0" fmla="*/ 494402 h 549820"/>
                <a:gd name="connsiteX1" fmla="*/ 161395 w 1893214"/>
                <a:gd name="connsiteY1" fmla="*/ 78765 h 549820"/>
                <a:gd name="connsiteX2" fmla="*/ 1228195 w 1893214"/>
                <a:gd name="connsiteY2" fmla="*/ 9493 h 549820"/>
                <a:gd name="connsiteX3" fmla="*/ 1768523 w 1893214"/>
                <a:gd name="connsiteY3" fmla="*/ 203456 h 549820"/>
                <a:gd name="connsiteX4" fmla="*/ 1893214 w 1893214"/>
                <a:gd name="connsiteY4" fmla="*/ 549820 h 549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14" h="549820">
                  <a:moveTo>
                    <a:pt x="22850" y="494402"/>
                  </a:moveTo>
                  <a:cubicBezTo>
                    <a:pt x="-8323" y="326992"/>
                    <a:pt x="-39496" y="159583"/>
                    <a:pt x="161395" y="78765"/>
                  </a:cubicBezTo>
                  <a:cubicBezTo>
                    <a:pt x="362286" y="-2053"/>
                    <a:pt x="960340" y="-11289"/>
                    <a:pt x="1228195" y="9493"/>
                  </a:cubicBezTo>
                  <a:cubicBezTo>
                    <a:pt x="1496050" y="30275"/>
                    <a:pt x="1657687" y="113401"/>
                    <a:pt x="1768523" y="203456"/>
                  </a:cubicBezTo>
                  <a:cubicBezTo>
                    <a:pt x="1879360" y="293510"/>
                    <a:pt x="1886287" y="421665"/>
                    <a:pt x="1893214" y="54982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a:extLst>
                <a:ext uri="{FF2B5EF4-FFF2-40B4-BE49-F238E27FC236}">
                  <a16:creationId xmlns:a16="http://schemas.microsoft.com/office/drawing/2014/main" id="{BCE82358-E081-4F42-AF70-FABF79B2287C}"/>
                </a:ext>
              </a:extLst>
            </p:cNvPr>
            <p:cNvSpPr txBox="1"/>
            <p:nvPr/>
          </p:nvSpPr>
          <p:spPr>
            <a:xfrm>
              <a:off x="4857027" y="3207197"/>
              <a:ext cx="1649811" cy="2677656"/>
            </a:xfrm>
            <a:prstGeom prst="rect">
              <a:avLst/>
            </a:prstGeom>
            <a:solidFill>
              <a:srgbClr val="FFFF00"/>
            </a:solidFill>
          </p:spPr>
          <p:txBody>
            <a:bodyPr wrap="none" rtlCol="0">
              <a:spAutoFit/>
            </a:bodyPr>
            <a:lstStyle/>
            <a:p>
              <a:pPr algn="ctr"/>
              <a:r>
                <a:rPr lang="en-GB" sz="2800" b="1" dirty="0">
                  <a:solidFill>
                    <a:srgbClr val="008000"/>
                  </a:solidFill>
                </a:rPr>
                <a:t>Bulbs in</a:t>
              </a:r>
              <a:br>
                <a:rPr lang="en-GB" sz="2800" b="1" dirty="0">
                  <a:solidFill>
                    <a:srgbClr val="008000"/>
                  </a:solidFill>
                </a:rPr>
              </a:br>
              <a:r>
                <a:rPr lang="en-GB" sz="2800" b="1" dirty="0">
                  <a:solidFill>
                    <a:srgbClr val="008000"/>
                  </a:solidFill>
                </a:rPr>
                <a:t>Parallel</a:t>
              </a:r>
            </a:p>
            <a:p>
              <a:pPr algn="ctr"/>
              <a:endParaRPr lang="en-GB" sz="2800" b="1" dirty="0">
                <a:solidFill>
                  <a:srgbClr val="008000"/>
                </a:solidFill>
              </a:endParaRPr>
            </a:p>
            <a:p>
              <a:pPr algn="ctr"/>
              <a:r>
                <a:rPr lang="en-GB" sz="2800" b="1" dirty="0">
                  <a:solidFill>
                    <a:srgbClr val="008000"/>
                  </a:solidFill>
                </a:rPr>
                <a:t>One</a:t>
              </a:r>
              <a:br>
                <a:rPr lang="en-GB" sz="2800" b="1" dirty="0">
                  <a:solidFill>
                    <a:srgbClr val="008000"/>
                  </a:solidFill>
                </a:rPr>
              </a:br>
              <a:r>
                <a:rPr lang="en-GB" sz="2800" b="1" dirty="0">
                  <a:solidFill>
                    <a:srgbClr val="008000"/>
                  </a:solidFill>
                </a:rPr>
                <a:t>Alongside</a:t>
              </a:r>
              <a:br>
                <a:rPr lang="en-GB" sz="2800" b="1" dirty="0">
                  <a:solidFill>
                    <a:srgbClr val="008000"/>
                  </a:solidFill>
                </a:rPr>
              </a:br>
              <a:r>
                <a:rPr lang="en-GB" sz="2800" b="1" dirty="0">
                  <a:solidFill>
                    <a:srgbClr val="008000"/>
                  </a:solidFill>
                </a:rPr>
                <a:t>Another</a:t>
              </a:r>
            </a:p>
          </p:txBody>
        </p:sp>
      </p:grpSp>
      <p:sp>
        <p:nvSpPr>
          <p:cNvPr id="57" name="TextBox 56">
            <a:extLst>
              <a:ext uri="{FF2B5EF4-FFF2-40B4-BE49-F238E27FC236}">
                <a16:creationId xmlns:a16="http://schemas.microsoft.com/office/drawing/2014/main" id="{72990B54-11F6-46BD-BD35-C8083439D4D9}"/>
              </a:ext>
            </a:extLst>
          </p:cNvPr>
          <p:cNvSpPr txBox="1"/>
          <p:nvPr/>
        </p:nvSpPr>
        <p:spPr>
          <a:xfrm rot="20853816">
            <a:off x="1517351" y="3170727"/>
            <a:ext cx="5107310" cy="1077218"/>
          </a:xfrm>
          <a:prstGeom prst="rect">
            <a:avLst/>
          </a:prstGeom>
          <a:solidFill>
            <a:srgbClr val="FF0000"/>
          </a:solidFill>
        </p:spPr>
        <p:txBody>
          <a:bodyPr wrap="square" rtlCol="0">
            <a:spAutoFit/>
          </a:bodyPr>
          <a:lstStyle/>
          <a:p>
            <a:pPr algn="ctr"/>
            <a:r>
              <a:rPr lang="en-GB" sz="3200" b="1" dirty="0">
                <a:solidFill>
                  <a:srgbClr val="FFFF00"/>
                </a:solidFill>
                <a:latin typeface="Arial" panose="020B0604020202020204" pitchFamily="34" charset="0"/>
                <a:cs typeface="Arial" panose="020B0604020202020204" pitchFamily="34" charset="0"/>
              </a:rPr>
              <a:t>Now measure the voltage across one bulb</a:t>
            </a:r>
          </a:p>
        </p:txBody>
      </p:sp>
    </p:spTree>
    <p:extLst>
      <p:ext uri="{BB962C8B-B14F-4D97-AF65-F5344CB8AC3E}">
        <p14:creationId xmlns:p14="http://schemas.microsoft.com/office/powerpoint/2010/main" val="194293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580">
                                          <p:stCondLst>
                                            <p:cond delay="0"/>
                                          </p:stCondLst>
                                        </p:cTn>
                                        <p:tgtEl>
                                          <p:spTgt spid="57"/>
                                        </p:tgtEl>
                                      </p:cBhvr>
                                    </p:animEffect>
                                    <p:anim calcmode="lin" valueType="num">
                                      <p:cBhvr>
                                        <p:cTn id="8"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13" dur="26">
                                          <p:stCondLst>
                                            <p:cond delay="650"/>
                                          </p:stCondLst>
                                        </p:cTn>
                                        <p:tgtEl>
                                          <p:spTgt spid="57"/>
                                        </p:tgtEl>
                                      </p:cBhvr>
                                      <p:to x="100000" y="60000"/>
                                    </p:animScale>
                                    <p:animScale>
                                      <p:cBhvr>
                                        <p:cTn id="14" dur="166" decel="50000">
                                          <p:stCondLst>
                                            <p:cond delay="676"/>
                                          </p:stCondLst>
                                        </p:cTn>
                                        <p:tgtEl>
                                          <p:spTgt spid="57"/>
                                        </p:tgtEl>
                                      </p:cBhvr>
                                      <p:to x="100000" y="100000"/>
                                    </p:animScale>
                                    <p:animScale>
                                      <p:cBhvr>
                                        <p:cTn id="15" dur="26">
                                          <p:stCondLst>
                                            <p:cond delay="1312"/>
                                          </p:stCondLst>
                                        </p:cTn>
                                        <p:tgtEl>
                                          <p:spTgt spid="57"/>
                                        </p:tgtEl>
                                      </p:cBhvr>
                                      <p:to x="100000" y="80000"/>
                                    </p:animScale>
                                    <p:animScale>
                                      <p:cBhvr>
                                        <p:cTn id="16" dur="166" decel="50000">
                                          <p:stCondLst>
                                            <p:cond delay="1338"/>
                                          </p:stCondLst>
                                        </p:cTn>
                                        <p:tgtEl>
                                          <p:spTgt spid="57"/>
                                        </p:tgtEl>
                                      </p:cBhvr>
                                      <p:to x="100000" y="100000"/>
                                    </p:animScale>
                                    <p:animScale>
                                      <p:cBhvr>
                                        <p:cTn id="17" dur="26">
                                          <p:stCondLst>
                                            <p:cond delay="1642"/>
                                          </p:stCondLst>
                                        </p:cTn>
                                        <p:tgtEl>
                                          <p:spTgt spid="57"/>
                                        </p:tgtEl>
                                      </p:cBhvr>
                                      <p:to x="100000" y="90000"/>
                                    </p:animScale>
                                    <p:animScale>
                                      <p:cBhvr>
                                        <p:cTn id="18" dur="166" decel="50000">
                                          <p:stCondLst>
                                            <p:cond delay="1668"/>
                                          </p:stCondLst>
                                        </p:cTn>
                                        <p:tgtEl>
                                          <p:spTgt spid="57"/>
                                        </p:tgtEl>
                                      </p:cBhvr>
                                      <p:to x="100000" y="100000"/>
                                    </p:animScale>
                                    <p:animScale>
                                      <p:cBhvr>
                                        <p:cTn id="19" dur="26">
                                          <p:stCondLst>
                                            <p:cond delay="1808"/>
                                          </p:stCondLst>
                                        </p:cTn>
                                        <p:tgtEl>
                                          <p:spTgt spid="57"/>
                                        </p:tgtEl>
                                      </p:cBhvr>
                                      <p:to x="100000" y="95000"/>
                                    </p:animScale>
                                    <p:animScale>
                                      <p:cBhvr>
                                        <p:cTn id="20" dur="166" decel="50000">
                                          <p:stCondLst>
                                            <p:cond delay="1834"/>
                                          </p:stCondLst>
                                        </p:cTn>
                                        <p:tgtEl>
                                          <p:spTgt spid="5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6B7A3-4A07-4C19-B42B-ACD2E77CB7AE}"/>
              </a:ext>
            </a:extLst>
          </p:cNvPr>
          <p:cNvSpPr txBox="1"/>
          <p:nvPr/>
        </p:nvSpPr>
        <p:spPr>
          <a:xfrm>
            <a:off x="5795918" y="1645270"/>
            <a:ext cx="926857" cy="461665"/>
          </a:xfrm>
          <a:prstGeom prst="rect">
            <a:avLst/>
          </a:prstGeom>
          <a:noFill/>
        </p:spPr>
        <p:txBody>
          <a:bodyPr wrap="none" rtlCol="0">
            <a:spAutoFit/>
          </a:bodyPr>
          <a:lstStyle/>
          <a:p>
            <a:r>
              <a:rPr lang="en-GB" sz="2400" dirty="0">
                <a:solidFill>
                  <a:srgbClr val="C00000"/>
                </a:solidFill>
                <a:cs typeface="Arial" panose="020B0604020202020204" pitchFamily="34" charset="0"/>
              </a:rPr>
              <a:t>Guide</a:t>
            </a:r>
          </a:p>
        </p:txBody>
      </p:sp>
      <p:sp>
        <p:nvSpPr>
          <p:cNvPr id="3" name="TextBox 2">
            <a:extLst>
              <a:ext uri="{FF2B5EF4-FFF2-40B4-BE49-F238E27FC236}">
                <a16:creationId xmlns:a16="http://schemas.microsoft.com/office/drawing/2014/main" id="{CCD429AC-39DC-421A-BD61-FD9C04A98ABB}"/>
              </a:ext>
            </a:extLst>
          </p:cNvPr>
          <p:cNvSpPr txBox="1"/>
          <p:nvPr/>
        </p:nvSpPr>
        <p:spPr>
          <a:xfrm>
            <a:off x="2934176" y="2286016"/>
            <a:ext cx="6113513" cy="253916"/>
          </a:xfrm>
          <a:prstGeom prst="rect">
            <a:avLst/>
          </a:prstGeom>
          <a:noFill/>
        </p:spPr>
        <p:txBody>
          <a:bodyPr wrap="square" rtlCol="0">
            <a:spAutoFit/>
          </a:bodyPr>
          <a:lstStyle/>
          <a:p>
            <a:r>
              <a:rPr lang="en-GB" sz="1050" dirty="0">
                <a:solidFill>
                  <a:srgbClr val="008000"/>
                </a:solidFill>
                <a:cs typeface="Arial" panose="020B0604020202020204" pitchFamily="34" charset="0"/>
              </a:rPr>
              <a:t>This exercise introduces pupils to simple electrical </a:t>
            </a:r>
            <a:r>
              <a:rPr lang="en-GB" sz="1050" dirty="0" err="1">
                <a:solidFill>
                  <a:srgbClr val="008000"/>
                </a:solidFill>
                <a:cs typeface="Arial" panose="020B0604020202020204" pitchFamily="34" charset="0"/>
              </a:rPr>
              <a:t>cirduits</a:t>
            </a:r>
            <a:r>
              <a:rPr lang="en-GB" sz="1050" dirty="0">
                <a:solidFill>
                  <a:srgbClr val="008000"/>
                </a:solidFill>
                <a:cs typeface="Arial" panose="020B0604020202020204" pitchFamily="34" charset="0"/>
              </a:rPr>
              <a:t>.</a:t>
            </a:r>
            <a:endParaRPr lang="en-GB" altLang="en-US" sz="1050" dirty="0">
              <a:solidFill>
                <a:srgbClr val="008000"/>
              </a:solidFill>
              <a:cs typeface="Arial" panose="020B0604020202020204" pitchFamily="34" charset="0"/>
            </a:endParaRPr>
          </a:p>
        </p:txBody>
      </p:sp>
      <p:sp>
        <p:nvSpPr>
          <p:cNvPr id="4" name="TextBox 3">
            <a:extLst>
              <a:ext uri="{FF2B5EF4-FFF2-40B4-BE49-F238E27FC236}">
                <a16:creationId xmlns:a16="http://schemas.microsoft.com/office/drawing/2014/main" id="{41694D9E-21A8-4D31-9F52-9C29EBB0B276}"/>
              </a:ext>
            </a:extLst>
          </p:cNvPr>
          <p:cNvSpPr txBox="1"/>
          <p:nvPr/>
        </p:nvSpPr>
        <p:spPr>
          <a:xfrm>
            <a:off x="5847214" y="2529225"/>
            <a:ext cx="875561" cy="507831"/>
          </a:xfrm>
          <a:prstGeom prst="rect">
            <a:avLst/>
          </a:prstGeom>
          <a:noFill/>
        </p:spPr>
        <p:txBody>
          <a:bodyPr wrap="none" rtlCol="0">
            <a:spAutoFit/>
          </a:bodyPr>
          <a:lstStyle/>
          <a:p>
            <a:r>
              <a:rPr lang="en-GB" sz="2700" dirty="0">
                <a:solidFill>
                  <a:srgbClr val="002060"/>
                </a:solidFill>
                <a:cs typeface="Arial" panose="020B0604020202020204" pitchFamily="34" charset="0"/>
              </a:rPr>
              <a:t>Risks</a:t>
            </a:r>
          </a:p>
        </p:txBody>
      </p:sp>
      <p:graphicFrame>
        <p:nvGraphicFramePr>
          <p:cNvPr id="8" name="Table 7">
            <a:extLst>
              <a:ext uri="{FF2B5EF4-FFF2-40B4-BE49-F238E27FC236}">
                <a16:creationId xmlns:a16="http://schemas.microsoft.com/office/drawing/2014/main" id="{99DF1A30-17D5-4A6E-AC10-6630EC8BE689}"/>
              </a:ext>
            </a:extLst>
          </p:cNvPr>
          <p:cNvGraphicFramePr>
            <a:graphicFrameLocks noGrp="1"/>
          </p:cNvGraphicFramePr>
          <p:nvPr>
            <p:extLst>
              <p:ext uri="{D42A27DB-BD31-4B8C-83A1-F6EECF244321}">
                <p14:modId xmlns:p14="http://schemas.microsoft.com/office/powerpoint/2010/main" val="14895717"/>
              </p:ext>
            </p:extLst>
          </p:nvPr>
        </p:nvGraphicFramePr>
        <p:xfrm>
          <a:off x="2934176" y="3429002"/>
          <a:ext cx="6898374" cy="1243363"/>
        </p:xfrm>
        <a:graphic>
          <a:graphicData uri="http://schemas.openxmlformats.org/drawingml/2006/table">
            <a:tbl>
              <a:tblPr firstRow="1" firstCol="1" bandRow="1"/>
              <a:tblGrid>
                <a:gridCol w="1452246">
                  <a:extLst>
                    <a:ext uri="{9D8B030D-6E8A-4147-A177-3AD203B41FA5}">
                      <a16:colId xmlns:a16="http://schemas.microsoft.com/office/drawing/2014/main" val="1088236189"/>
                    </a:ext>
                  </a:extLst>
                </a:gridCol>
                <a:gridCol w="900433">
                  <a:extLst>
                    <a:ext uri="{9D8B030D-6E8A-4147-A177-3AD203B41FA5}">
                      <a16:colId xmlns:a16="http://schemas.microsoft.com/office/drawing/2014/main" val="1328507834"/>
                    </a:ext>
                  </a:extLst>
                </a:gridCol>
                <a:gridCol w="4545695">
                  <a:extLst>
                    <a:ext uri="{9D8B030D-6E8A-4147-A177-3AD203B41FA5}">
                      <a16:colId xmlns:a16="http://schemas.microsoft.com/office/drawing/2014/main" val="1501166323"/>
                    </a:ext>
                  </a:extLst>
                </a:gridCol>
              </a:tblGrid>
              <a:tr h="297180">
                <a:tc>
                  <a:txBody>
                    <a:bodyPr/>
                    <a:lstStyle/>
                    <a:p>
                      <a:pPr>
                        <a:lnSpc>
                          <a:spcPct val="107000"/>
                        </a:lnSpc>
                        <a:spcAft>
                          <a:spcPts val="800"/>
                        </a:spcAft>
                      </a:pPr>
                      <a:r>
                        <a:rPr lang="en-GB" sz="800" b="1" dirty="0">
                          <a:effectLst/>
                          <a:latin typeface="Arial" panose="020B0604020202020204" pitchFamily="34" charset="0"/>
                          <a:ea typeface="Calibri" panose="020F0502020204030204" pitchFamily="34" charset="0"/>
                          <a:cs typeface="Times New Roman" panose="02020603050405020304" pitchFamily="18" charset="0"/>
                        </a:rPr>
                        <a:t>Item</a:t>
                      </a:r>
                    </a:p>
                  </a:txBody>
                  <a:tcPr marL="49054" marR="4905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800" b="1">
                          <a:effectLst/>
                          <a:latin typeface="Arial" panose="020B0604020202020204" pitchFamily="34" charset="0"/>
                          <a:ea typeface="Calibri" panose="020F0502020204030204" pitchFamily="34" charset="0"/>
                          <a:cs typeface="Times New Roman" panose="02020603050405020304" pitchFamily="18" charset="0"/>
                        </a:rPr>
                        <a:t>Risk</a:t>
                      </a:r>
                    </a:p>
                  </a:txBody>
                  <a:tcPr marL="49054" marR="4905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800" b="1" dirty="0">
                          <a:effectLst/>
                          <a:latin typeface="Arial" panose="020B0604020202020204" pitchFamily="34" charset="0"/>
                          <a:ea typeface="Calibri" panose="020F0502020204030204" pitchFamily="34" charset="0"/>
                          <a:cs typeface="Times New Roman" panose="02020603050405020304" pitchFamily="18" charset="0"/>
                        </a:rPr>
                        <a:t>Avoidance Action</a:t>
                      </a:r>
                    </a:p>
                  </a:txBody>
                  <a:tcPr marL="49054" marR="4905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4867944"/>
                  </a:ext>
                </a:extLst>
              </a:tr>
              <a:tr h="131921">
                <a:tc>
                  <a:txBody>
                    <a:bodyPr/>
                    <a:lstStyle/>
                    <a:p>
                      <a:pPr>
                        <a:lnSpc>
                          <a:spcPct val="107000"/>
                        </a:lnSpc>
                        <a:spcAft>
                          <a:spcPts val="800"/>
                        </a:spcAft>
                      </a:pPr>
                      <a:r>
                        <a:rPr lang="en-GB" sz="800" b="1" dirty="0">
                          <a:effectLst/>
                          <a:latin typeface="Arial" panose="020B0604020202020204" pitchFamily="34" charset="0"/>
                          <a:ea typeface="Calibri" panose="020F0502020204030204" pitchFamily="34" charset="0"/>
                          <a:cs typeface="Times New Roman" panose="02020603050405020304" pitchFamily="18" charset="0"/>
                        </a:rPr>
                        <a:t>Tools</a:t>
                      </a:r>
                    </a:p>
                  </a:txBody>
                  <a:tcPr marL="49054" marR="49054" marT="714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800" b="1">
                          <a:effectLst/>
                          <a:latin typeface="Arial" panose="020B0604020202020204" pitchFamily="34" charset="0"/>
                          <a:ea typeface="Calibri" panose="020F0502020204030204" pitchFamily="34" charset="0"/>
                          <a:cs typeface="Times New Roman" panose="02020603050405020304" pitchFamily="18" charset="0"/>
                        </a:rPr>
                        <a:t>Injury</a:t>
                      </a:r>
                    </a:p>
                  </a:txBody>
                  <a:tcPr marL="49054" marR="49054" marT="714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800" b="1" dirty="0">
                          <a:effectLst/>
                          <a:latin typeface="Arial" panose="020B0604020202020204" pitchFamily="34" charset="0"/>
                          <a:ea typeface="Calibri" panose="020F0502020204030204" pitchFamily="34" charset="0"/>
                          <a:cs typeface="Times New Roman" panose="02020603050405020304" pitchFamily="18" charset="0"/>
                        </a:rPr>
                        <a:t>Close supervision, use of safety glasses, etc.</a:t>
                      </a:r>
                    </a:p>
                  </a:txBody>
                  <a:tcPr marL="49054" marR="49054" marT="714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7888212"/>
                  </a:ext>
                </a:extLst>
              </a:tr>
              <a:tr h="76588">
                <a:tc>
                  <a:txBody>
                    <a:bodyPr/>
                    <a:lstStyle/>
                    <a:p>
                      <a:pPr>
                        <a:lnSpc>
                          <a:spcPct val="107000"/>
                        </a:lnSpc>
                        <a:spcAft>
                          <a:spcPts val="800"/>
                        </a:spcAft>
                      </a:pPr>
                      <a:r>
                        <a:rPr lang="en-GB" sz="800" b="1" dirty="0">
                          <a:effectLst/>
                          <a:latin typeface="Arial" panose="020B0604020202020204" pitchFamily="34" charset="0"/>
                          <a:ea typeface="Calibri" panose="020F0502020204030204" pitchFamily="34" charset="0"/>
                          <a:cs typeface="Times New Roman" panose="02020603050405020304" pitchFamily="18" charset="0"/>
                        </a:rPr>
                        <a:t>Batteries</a:t>
                      </a:r>
                    </a:p>
                  </a:txBody>
                  <a:tcPr marL="49054" marR="49054" marT="714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800" b="1" dirty="0">
                          <a:effectLst/>
                          <a:latin typeface="Arial" panose="020B0604020202020204" pitchFamily="34" charset="0"/>
                          <a:ea typeface="Calibri" panose="020F0502020204030204" pitchFamily="34" charset="0"/>
                          <a:cs typeface="Times New Roman" panose="02020603050405020304" pitchFamily="18" charset="0"/>
                        </a:rPr>
                        <a:t>Injury, Fire</a:t>
                      </a:r>
                    </a:p>
                  </a:txBody>
                  <a:tcPr marL="49054" marR="49054" marT="714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800" b="1" dirty="0">
                          <a:effectLst/>
                          <a:latin typeface="Arial" panose="020B0604020202020204" pitchFamily="34" charset="0"/>
                          <a:ea typeface="Calibri" panose="020F0502020204030204" pitchFamily="34" charset="0"/>
                          <a:cs typeface="Times New Roman" panose="02020603050405020304" pitchFamily="18" charset="0"/>
                        </a:rPr>
                        <a:t>Close supervision, store separately</a:t>
                      </a:r>
                    </a:p>
                  </a:txBody>
                  <a:tcPr marL="49054" marR="49054" marT="714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8032622"/>
                  </a:ext>
                </a:extLst>
              </a:tr>
              <a:tr h="297180">
                <a:tc>
                  <a:txBody>
                    <a:bodyPr/>
                    <a:lstStyle/>
                    <a:p>
                      <a:pPr>
                        <a:lnSpc>
                          <a:spcPct val="107000"/>
                        </a:lnSpc>
                        <a:spcAft>
                          <a:spcPts val="800"/>
                        </a:spcAft>
                      </a:pPr>
                      <a:r>
                        <a:rPr lang="en-GB" sz="800" b="1" dirty="0">
                          <a:effectLst/>
                          <a:latin typeface="Arial" panose="020B0604020202020204" pitchFamily="34" charset="0"/>
                          <a:ea typeface="Calibri" panose="020F0502020204030204" pitchFamily="34" charset="0"/>
                          <a:cs typeface="Times New Roman" panose="02020603050405020304" pitchFamily="18" charset="0"/>
                        </a:rPr>
                        <a:t>Circuit components</a:t>
                      </a:r>
                    </a:p>
                  </a:txBody>
                  <a:tcPr marL="49054" marR="49054" marT="714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800" b="1" dirty="0">
                          <a:effectLst/>
                          <a:latin typeface="Arial" panose="020B0604020202020204" pitchFamily="34" charset="0"/>
                          <a:ea typeface="Calibri" panose="020F0502020204030204" pitchFamily="34" charset="0"/>
                          <a:cs typeface="Times New Roman" panose="02020603050405020304" pitchFamily="18" charset="0"/>
                        </a:rPr>
                        <a:t>Breakage</a:t>
                      </a:r>
                    </a:p>
                  </a:txBody>
                  <a:tcPr marL="49054" marR="49054" marT="714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800" b="1" dirty="0">
                          <a:effectLst/>
                          <a:latin typeface="Arial" panose="020B0604020202020204" pitchFamily="34" charset="0"/>
                          <a:ea typeface="Calibri" panose="020F0502020204030204" pitchFamily="34" charset="0"/>
                          <a:cs typeface="Times New Roman" panose="02020603050405020304" pitchFamily="18" charset="0"/>
                        </a:rPr>
                        <a:t>Close supervision, </a:t>
                      </a:r>
                      <a:br>
                        <a:rPr lang="en-GB" sz="800" b="1" dirty="0">
                          <a:effectLst/>
                          <a:latin typeface="Arial" panose="020B0604020202020204" pitchFamily="34" charset="0"/>
                          <a:ea typeface="Calibri" panose="020F0502020204030204" pitchFamily="34" charset="0"/>
                          <a:cs typeface="Times New Roman" panose="02020603050405020304" pitchFamily="18" charset="0"/>
                        </a:rPr>
                      </a:br>
                      <a:r>
                        <a:rPr lang="en-GB" sz="800" b="1" dirty="0">
                          <a:effectLst/>
                          <a:latin typeface="Arial" panose="020B0604020202020204" pitchFamily="34" charset="0"/>
                          <a:ea typeface="Calibri" panose="020F0502020204030204" pitchFamily="34" charset="0"/>
                          <a:cs typeface="Times New Roman" panose="02020603050405020304" pitchFamily="18" charset="0"/>
                        </a:rPr>
                        <a:t>Not that the gears are plastic and liable to break if too much effort is used. Please not that if this is broken we may need to charge the school for the replacement.</a:t>
                      </a:r>
                    </a:p>
                  </a:txBody>
                  <a:tcPr marL="49054" marR="49054" marT="714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6148064"/>
                  </a:ext>
                </a:extLst>
              </a:tr>
              <a:tr h="297180">
                <a:tc>
                  <a:txBody>
                    <a:bodyPr/>
                    <a:lstStyle/>
                    <a:p>
                      <a:pPr>
                        <a:lnSpc>
                          <a:spcPct val="107000"/>
                        </a:lnSpc>
                        <a:spcAft>
                          <a:spcPts val="800"/>
                        </a:spcAft>
                      </a:pPr>
                      <a:r>
                        <a:rPr lang="en-GB" sz="800" b="1" dirty="0">
                          <a:effectLst/>
                          <a:latin typeface="Arial" panose="020B0604020202020204" pitchFamily="34" charset="0"/>
                          <a:ea typeface="Calibri" panose="020F0502020204030204" pitchFamily="34" charset="0"/>
                          <a:cs typeface="Times New Roman" panose="02020603050405020304" pitchFamily="18" charset="0"/>
                        </a:rPr>
                        <a:t>Aggression between those present</a:t>
                      </a:r>
                    </a:p>
                  </a:txBody>
                  <a:tcPr marL="49054" marR="49054" marT="714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800" b="1">
                          <a:effectLst/>
                          <a:latin typeface="Arial" panose="020B0604020202020204" pitchFamily="34" charset="0"/>
                          <a:ea typeface="Calibri" panose="020F0502020204030204" pitchFamily="34" charset="0"/>
                          <a:cs typeface="Times New Roman" panose="02020603050405020304" pitchFamily="18" charset="0"/>
                        </a:rPr>
                        <a:t>Injury</a:t>
                      </a:r>
                    </a:p>
                  </a:txBody>
                  <a:tcPr marL="49054" marR="49054" marT="714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800" b="1" dirty="0">
                          <a:effectLst/>
                          <a:latin typeface="Arial" panose="020B0604020202020204" pitchFamily="34" charset="0"/>
                          <a:ea typeface="Calibri" panose="020F0502020204030204" pitchFamily="34" charset="0"/>
                          <a:cs typeface="Times New Roman" panose="02020603050405020304" pitchFamily="18" charset="0"/>
                        </a:rPr>
                        <a:t>Close supervision and immediate action to defuse aggression</a:t>
                      </a:r>
                    </a:p>
                  </a:txBody>
                  <a:tcPr marL="49054" marR="49054" marT="714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2247513"/>
                  </a:ext>
                </a:extLst>
              </a:tr>
            </a:tbl>
          </a:graphicData>
        </a:graphic>
      </p:graphicFrame>
      <p:sp>
        <p:nvSpPr>
          <p:cNvPr id="5" name="TextBox 4">
            <a:extLst>
              <a:ext uri="{FF2B5EF4-FFF2-40B4-BE49-F238E27FC236}">
                <a16:creationId xmlns:a16="http://schemas.microsoft.com/office/drawing/2014/main" id="{B5A40CAD-766B-48E2-8269-E3753180BF4D}"/>
              </a:ext>
            </a:extLst>
          </p:cNvPr>
          <p:cNvSpPr txBox="1"/>
          <p:nvPr/>
        </p:nvSpPr>
        <p:spPr>
          <a:xfrm>
            <a:off x="2374617" y="5158781"/>
            <a:ext cx="8600944" cy="923330"/>
          </a:xfrm>
          <a:prstGeom prst="rect">
            <a:avLst/>
          </a:prstGeom>
          <a:noFill/>
        </p:spPr>
        <p:txBody>
          <a:bodyPr wrap="none" rtlCol="0">
            <a:spAutoFit/>
          </a:bodyPr>
          <a:lstStyle/>
          <a:p>
            <a:pPr algn="ctr"/>
            <a:r>
              <a:rPr lang="en-GB" b="1" dirty="0">
                <a:solidFill>
                  <a:srgbClr val="FF0000"/>
                </a:solidFill>
              </a:rPr>
              <a:t>Do not allow the pupils to switch on the circuit until it has been checked by a supervisor.</a:t>
            </a:r>
          </a:p>
          <a:p>
            <a:pPr algn="ctr"/>
            <a:endParaRPr lang="en-GB" b="1" dirty="0">
              <a:solidFill>
                <a:srgbClr val="FF0000"/>
              </a:solidFill>
            </a:endParaRPr>
          </a:p>
          <a:p>
            <a:pPr algn="ctr"/>
            <a:r>
              <a:rPr lang="en-GB" b="1" dirty="0">
                <a:solidFill>
                  <a:srgbClr val="FF0000"/>
                </a:solidFill>
              </a:rPr>
              <a:t>Danger – Batteries my short-circuit, become very hot and cause a fire.</a:t>
            </a:r>
          </a:p>
        </p:txBody>
      </p:sp>
      <p:sp>
        <p:nvSpPr>
          <p:cNvPr id="6" name="TextBox 6">
            <a:extLst>
              <a:ext uri="{FF2B5EF4-FFF2-40B4-BE49-F238E27FC236}">
                <a16:creationId xmlns:a16="http://schemas.microsoft.com/office/drawing/2014/main" id="{044E5F48-A2AC-76EF-E4A7-CFFAE00A98DF}"/>
              </a:ext>
            </a:extLst>
          </p:cNvPr>
          <p:cNvSpPr txBox="1"/>
          <p:nvPr/>
        </p:nvSpPr>
        <p:spPr>
          <a:xfrm>
            <a:off x="3989493" y="3037056"/>
            <a:ext cx="4007892"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rgbClr val="FF0000"/>
                </a:solidFill>
              </a:rPr>
              <a:t>Mandatory: close supervision by a competent adult</a:t>
            </a:r>
          </a:p>
        </p:txBody>
      </p:sp>
    </p:spTree>
    <p:extLst>
      <p:ext uri="{BB962C8B-B14F-4D97-AF65-F5344CB8AC3E}">
        <p14:creationId xmlns:p14="http://schemas.microsoft.com/office/powerpoint/2010/main" val="1705898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986D41-2CAF-4DB1-976E-094694DE8C6D}"/>
              </a:ext>
            </a:extLst>
          </p:cNvPr>
          <p:cNvSpPr txBox="1"/>
          <p:nvPr/>
        </p:nvSpPr>
        <p:spPr>
          <a:xfrm>
            <a:off x="625415" y="1054683"/>
            <a:ext cx="2164952" cy="584775"/>
          </a:xfrm>
          <a:prstGeom prst="rect">
            <a:avLst/>
          </a:prstGeom>
          <a:noFill/>
        </p:spPr>
        <p:txBody>
          <a:bodyPr wrap="none" rtlCol="0">
            <a:spAutoFit/>
          </a:bodyPr>
          <a:lstStyle/>
          <a:p>
            <a:r>
              <a:rPr lang="en-GB" sz="3200" b="1" dirty="0">
                <a:solidFill>
                  <a:srgbClr val="FF0000"/>
                </a:solidFill>
              </a:rPr>
              <a:t>Circuit No 1</a:t>
            </a:r>
          </a:p>
        </p:txBody>
      </p:sp>
      <p:sp>
        <p:nvSpPr>
          <p:cNvPr id="3" name="TextBox 2">
            <a:extLst>
              <a:ext uri="{FF2B5EF4-FFF2-40B4-BE49-F238E27FC236}">
                <a16:creationId xmlns:a16="http://schemas.microsoft.com/office/drawing/2014/main" id="{4DB72369-2F88-4218-88D1-5C02946F39BF}"/>
              </a:ext>
            </a:extLst>
          </p:cNvPr>
          <p:cNvSpPr txBox="1"/>
          <p:nvPr/>
        </p:nvSpPr>
        <p:spPr>
          <a:xfrm>
            <a:off x="4726360" y="1054683"/>
            <a:ext cx="2164952" cy="1077218"/>
          </a:xfrm>
          <a:prstGeom prst="rect">
            <a:avLst/>
          </a:prstGeom>
          <a:noFill/>
        </p:spPr>
        <p:txBody>
          <a:bodyPr wrap="none" rtlCol="0">
            <a:spAutoFit/>
          </a:bodyPr>
          <a:lstStyle/>
          <a:p>
            <a:r>
              <a:rPr lang="en-GB" sz="3200" b="1" dirty="0">
                <a:solidFill>
                  <a:srgbClr val="FF0000"/>
                </a:solidFill>
              </a:rPr>
              <a:t>Circuit No 2</a:t>
            </a:r>
          </a:p>
          <a:p>
            <a:pPr algn="ctr"/>
            <a:r>
              <a:rPr lang="en-GB" sz="3200" b="1" dirty="0">
                <a:solidFill>
                  <a:srgbClr val="008000"/>
                </a:solidFill>
              </a:rPr>
              <a:t>Series</a:t>
            </a:r>
          </a:p>
        </p:txBody>
      </p:sp>
      <p:sp>
        <p:nvSpPr>
          <p:cNvPr id="4" name="TextBox 3">
            <a:extLst>
              <a:ext uri="{FF2B5EF4-FFF2-40B4-BE49-F238E27FC236}">
                <a16:creationId xmlns:a16="http://schemas.microsoft.com/office/drawing/2014/main" id="{24DCE6C2-156D-477D-9E52-C1D284796286}"/>
              </a:ext>
            </a:extLst>
          </p:cNvPr>
          <p:cNvSpPr txBox="1"/>
          <p:nvPr/>
        </p:nvSpPr>
        <p:spPr>
          <a:xfrm>
            <a:off x="8827306" y="1054683"/>
            <a:ext cx="2164952" cy="1077218"/>
          </a:xfrm>
          <a:prstGeom prst="rect">
            <a:avLst/>
          </a:prstGeom>
          <a:noFill/>
        </p:spPr>
        <p:txBody>
          <a:bodyPr wrap="none" rtlCol="0">
            <a:spAutoFit/>
          </a:bodyPr>
          <a:lstStyle/>
          <a:p>
            <a:r>
              <a:rPr lang="en-GB" sz="3200" b="1" dirty="0">
                <a:solidFill>
                  <a:srgbClr val="FF0000"/>
                </a:solidFill>
              </a:rPr>
              <a:t>Circuit No 3</a:t>
            </a:r>
          </a:p>
          <a:p>
            <a:pPr algn="ctr"/>
            <a:r>
              <a:rPr lang="en-GB" sz="3200" b="1" dirty="0">
                <a:solidFill>
                  <a:srgbClr val="008000"/>
                </a:solidFill>
              </a:rPr>
              <a:t>Parallel</a:t>
            </a:r>
          </a:p>
        </p:txBody>
      </p:sp>
      <p:grpSp>
        <p:nvGrpSpPr>
          <p:cNvPr id="5" name="Group 4">
            <a:extLst>
              <a:ext uri="{FF2B5EF4-FFF2-40B4-BE49-F238E27FC236}">
                <a16:creationId xmlns:a16="http://schemas.microsoft.com/office/drawing/2014/main" id="{9768BC70-B3B3-47D0-953A-64B91D4F4B60}"/>
              </a:ext>
            </a:extLst>
          </p:cNvPr>
          <p:cNvGrpSpPr/>
          <p:nvPr/>
        </p:nvGrpSpPr>
        <p:grpSpPr>
          <a:xfrm>
            <a:off x="519394" y="2236392"/>
            <a:ext cx="4541946" cy="3566925"/>
            <a:chOff x="916745" y="2614946"/>
            <a:chExt cx="5443610" cy="3566925"/>
          </a:xfrm>
        </p:grpSpPr>
        <p:grpSp>
          <p:nvGrpSpPr>
            <p:cNvPr id="6" name="Group 5">
              <a:extLst>
                <a:ext uri="{FF2B5EF4-FFF2-40B4-BE49-F238E27FC236}">
                  <a16:creationId xmlns:a16="http://schemas.microsoft.com/office/drawing/2014/main" id="{443B8549-B90D-431B-B63D-4F4C65DCC8C2}"/>
                </a:ext>
              </a:extLst>
            </p:cNvPr>
            <p:cNvGrpSpPr/>
            <p:nvPr/>
          </p:nvGrpSpPr>
          <p:grpSpPr>
            <a:xfrm>
              <a:off x="916745" y="3080826"/>
              <a:ext cx="5443610" cy="3101045"/>
              <a:chOff x="1676400" y="1448973"/>
              <a:chExt cx="5443610" cy="3101045"/>
            </a:xfrm>
          </p:grpSpPr>
          <p:pic>
            <p:nvPicPr>
              <p:cNvPr id="8" name="Picture 7">
                <a:extLst>
                  <a:ext uri="{FF2B5EF4-FFF2-40B4-BE49-F238E27FC236}">
                    <a16:creationId xmlns:a16="http://schemas.microsoft.com/office/drawing/2014/main" id="{370A66D6-5DBE-4823-853B-47A320CB7A20}"/>
                  </a:ext>
                </a:extLst>
              </p:cNvPr>
              <p:cNvPicPr>
                <a:picLocks noChangeAspect="1"/>
              </p:cNvPicPr>
              <p:nvPr/>
            </p:nvPicPr>
            <p:blipFill>
              <a:blip r:embed="rId2"/>
              <a:stretch>
                <a:fillRect/>
              </a:stretch>
            </p:blipFill>
            <p:spPr>
              <a:xfrm rot="5400000">
                <a:off x="4262510" y="1692518"/>
                <a:ext cx="2857500" cy="2857500"/>
              </a:xfrm>
              <a:prstGeom prst="rect">
                <a:avLst/>
              </a:prstGeom>
            </p:spPr>
          </p:pic>
          <p:cxnSp>
            <p:nvCxnSpPr>
              <p:cNvPr id="9" name="Straight Connector 8">
                <a:extLst>
                  <a:ext uri="{FF2B5EF4-FFF2-40B4-BE49-F238E27FC236}">
                    <a16:creationId xmlns:a16="http://schemas.microsoft.com/office/drawing/2014/main" id="{C18409F7-0CBC-463B-8F03-0CEBB2B9C8A6}"/>
                  </a:ext>
                </a:extLst>
              </p:cNvPr>
              <p:cNvCxnSpPr/>
              <p:nvPr/>
            </p:nvCxnSpPr>
            <p:spPr>
              <a:xfrm>
                <a:off x="2011680" y="1927274"/>
                <a:ext cx="0" cy="7033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9324BF0-4CC4-4232-B3A6-BD5ED23090D8}"/>
                  </a:ext>
                </a:extLst>
              </p:cNvPr>
              <p:cNvCxnSpPr>
                <a:cxnSpLocks/>
              </p:cNvCxnSpPr>
              <p:nvPr/>
            </p:nvCxnSpPr>
            <p:spPr>
              <a:xfrm>
                <a:off x="2011680" y="3173437"/>
                <a:ext cx="0" cy="7432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E50D307-6B52-46F2-91A2-DBE38ABF8534}"/>
                  </a:ext>
                </a:extLst>
              </p:cNvPr>
              <p:cNvCxnSpPr>
                <a:cxnSpLocks/>
              </p:cNvCxnSpPr>
              <p:nvPr/>
            </p:nvCxnSpPr>
            <p:spPr>
              <a:xfrm>
                <a:off x="1835834" y="2821744"/>
                <a:ext cx="35169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AD0F42-E53C-4263-A7CD-02D26CE79C24}"/>
                  </a:ext>
                </a:extLst>
              </p:cNvPr>
              <p:cNvCxnSpPr>
                <a:cxnSpLocks/>
              </p:cNvCxnSpPr>
              <p:nvPr/>
            </p:nvCxnSpPr>
            <p:spPr>
              <a:xfrm>
                <a:off x="1835834" y="3173437"/>
                <a:ext cx="35169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FA00C6D-9480-4F16-92BB-6E183F2C6815}"/>
                  </a:ext>
                </a:extLst>
              </p:cNvPr>
              <p:cNvCxnSpPr>
                <a:cxnSpLocks/>
              </p:cNvCxnSpPr>
              <p:nvPr/>
            </p:nvCxnSpPr>
            <p:spPr>
              <a:xfrm>
                <a:off x="1676400" y="2997591"/>
                <a:ext cx="6705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0472AC7-ACE2-4D4C-9C7C-DDF630E50D4B}"/>
                  </a:ext>
                </a:extLst>
              </p:cNvPr>
              <p:cNvCxnSpPr>
                <a:cxnSpLocks/>
              </p:cNvCxnSpPr>
              <p:nvPr/>
            </p:nvCxnSpPr>
            <p:spPr>
              <a:xfrm>
                <a:off x="1676400" y="2645897"/>
                <a:ext cx="6705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5812B3A-B101-4DCA-A94F-DB67E36E8225}"/>
                  </a:ext>
                </a:extLst>
              </p:cNvPr>
              <p:cNvCxnSpPr>
                <a:cxnSpLocks/>
              </p:cNvCxnSpPr>
              <p:nvPr/>
            </p:nvCxnSpPr>
            <p:spPr>
              <a:xfrm flipH="1">
                <a:off x="2011680" y="1927274"/>
                <a:ext cx="11254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95D22FA-2F82-4CF7-B139-916C30022D56}"/>
                  </a:ext>
                </a:extLst>
              </p:cNvPr>
              <p:cNvCxnSpPr>
                <a:cxnSpLocks/>
              </p:cNvCxnSpPr>
              <p:nvPr/>
            </p:nvCxnSpPr>
            <p:spPr>
              <a:xfrm flipH="1">
                <a:off x="3910711" y="1927274"/>
                <a:ext cx="11254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5869A52-DF8E-4EDF-86FA-9D59959C2F94}"/>
                  </a:ext>
                </a:extLst>
              </p:cNvPr>
              <p:cNvCxnSpPr>
                <a:cxnSpLocks/>
              </p:cNvCxnSpPr>
              <p:nvPr/>
            </p:nvCxnSpPr>
            <p:spPr>
              <a:xfrm flipH="1">
                <a:off x="3137096" y="1561514"/>
                <a:ext cx="588498" cy="3657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Isosceles Triangle 17">
                <a:extLst>
                  <a:ext uri="{FF2B5EF4-FFF2-40B4-BE49-F238E27FC236}">
                    <a16:creationId xmlns:a16="http://schemas.microsoft.com/office/drawing/2014/main" id="{5B23FC27-F197-469B-B132-F251661F942B}"/>
                  </a:ext>
                </a:extLst>
              </p:cNvPr>
              <p:cNvSpPr/>
              <p:nvPr/>
            </p:nvSpPr>
            <p:spPr>
              <a:xfrm rot="8713036">
                <a:off x="3763001" y="1448973"/>
                <a:ext cx="295421" cy="30948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1189A37-58EE-4F02-9A54-52B4EE87381C}"/>
                  </a:ext>
                </a:extLst>
              </p:cNvPr>
              <p:cNvCxnSpPr>
                <a:cxnSpLocks/>
              </p:cNvCxnSpPr>
              <p:nvPr/>
            </p:nvCxnSpPr>
            <p:spPr>
              <a:xfrm flipV="1">
                <a:off x="5036126" y="1927274"/>
                <a:ext cx="0" cy="10703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F085963-E680-4918-B2B0-37053B5A2268}"/>
                  </a:ext>
                </a:extLst>
              </p:cNvPr>
              <p:cNvCxnSpPr/>
              <p:nvPr/>
            </p:nvCxnSpPr>
            <p:spPr>
              <a:xfrm>
                <a:off x="5036126" y="3221501"/>
                <a:ext cx="0" cy="70338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14BB9CE-C280-4E25-9487-E8C0B1633E01}"/>
                  </a:ext>
                </a:extLst>
              </p:cNvPr>
              <p:cNvCxnSpPr>
                <a:cxnSpLocks/>
              </p:cNvCxnSpPr>
              <p:nvPr/>
            </p:nvCxnSpPr>
            <p:spPr>
              <a:xfrm flipH="1">
                <a:off x="2011680" y="3916679"/>
                <a:ext cx="3024446" cy="16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2E6094A3-C170-4398-9271-70BF31CC9C84}"/>
                </a:ext>
              </a:extLst>
            </p:cNvPr>
            <p:cNvSpPr txBox="1"/>
            <p:nvPr/>
          </p:nvSpPr>
          <p:spPr>
            <a:xfrm>
              <a:off x="1770322" y="2614946"/>
              <a:ext cx="1028936" cy="461665"/>
            </a:xfrm>
            <a:prstGeom prst="rect">
              <a:avLst/>
            </a:prstGeom>
            <a:noFill/>
          </p:spPr>
          <p:txBody>
            <a:bodyPr wrap="none" rtlCol="0">
              <a:spAutoFit/>
            </a:bodyPr>
            <a:lstStyle/>
            <a:p>
              <a:r>
                <a:rPr lang="en-GB" sz="2400" b="1" dirty="0"/>
                <a:t>Switch</a:t>
              </a:r>
            </a:p>
          </p:txBody>
        </p:sp>
      </p:grpSp>
      <p:grpSp>
        <p:nvGrpSpPr>
          <p:cNvPr id="22" name="Group 21">
            <a:extLst>
              <a:ext uri="{FF2B5EF4-FFF2-40B4-BE49-F238E27FC236}">
                <a16:creationId xmlns:a16="http://schemas.microsoft.com/office/drawing/2014/main" id="{91349799-0FE3-49B4-8551-A3B82B92E70B}"/>
              </a:ext>
            </a:extLst>
          </p:cNvPr>
          <p:cNvGrpSpPr/>
          <p:nvPr/>
        </p:nvGrpSpPr>
        <p:grpSpPr>
          <a:xfrm>
            <a:off x="4801327" y="2371508"/>
            <a:ext cx="3005914" cy="3073827"/>
            <a:chOff x="916745" y="2614946"/>
            <a:chExt cx="4417718" cy="3891853"/>
          </a:xfrm>
        </p:grpSpPr>
        <p:pic>
          <p:nvPicPr>
            <p:cNvPr id="23" name="Picture 22" descr="Icon&#10;&#10;Description automatically generated">
              <a:extLst>
                <a:ext uri="{FF2B5EF4-FFF2-40B4-BE49-F238E27FC236}">
                  <a16:creationId xmlns:a16="http://schemas.microsoft.com/office/drawing/2014/main" id="{B727FF77-73BA-4D70-B7FB-9A4588DBAF1F}"/>
                </a:ext>
              </a:extLst>
            </p:cNvPr>
            <p:cNvPicPr>
              <a:picLocks noChangeAspect="1"/>
            </p:cNvPicPr>
            <p:nvPr/>
          </p:nvPicPr>
          <p:blipFill>
            <a:blip r:embed="rId3"/>
            <a:stretch>
              <a:fillRect/>
            </a:stretch>
          </p:blipFill>
          <p:spPr>
            <a:xfrm>
              <a:off x="3940214" y="3773319"/>
              <a:ext cx="1394249" cy="1218133"/>
            </a:xfrm>
            <a:prstGeom prst="rect">
              <a:avLst/>
            </a:prstGeom>
          </p:spPr>
        </p:pic>
        <p:pic>
          <p:nvPicPr>
            <p:cNvPr id="24" name="Picture 23" descr="Icon&#10;&#10;Description automatically generated">
              <a:extLst>
                <a:ext uri="{FF2B5EF4-FFF2-40B4-BE49-F238E27FC236}">
                  <a16:creationId xmlns:a16="http://schemas.microsoft.com/office/drawing/2014/main" id="{5CDCE326-4EC9-44BE-9213-C1382E6E9150}"/>
                </a:ext>
              </a:extLst>
            </p:cNvPr>
            <p:cNvPicPr>
              <a:picLocks noChangeAspect="1"/>
            </p:cNvPicPr>
            <p:nvPr/>
          </p:nvPicPr>
          <p:blipFill>
            <a:blip r:embed="rId3"/>
            <a:stretch>
              <a:fillRect/>
            </a:stretch>
          </p:blipFill>
          <p:spPr>
            <a:xfrm>
              <a:off x="3882398" y="4854414"/>
              <a:ext cx="1394249" cy="1218133"/>
            </a:xfrm>
            <a:prstGeom prst="rect">
              <a:avLst/>
            </a:prstGeom>
          </p:spPr>
        </p:pic>
        <p:cxnSp>
          <p:nvCxnSpPr>
            <p:cNvPr id="25" name="Straight Connector 24">
              <a:extLst>
                <a:ext uri="{FF2B5EF4-FFF2-40B4-BE49-F238E27FC236}">
                  <a16:creationId xmlns:a16="http://schemas.microsoft.com/office/drawing/2014/main" id="{39593E13-CDA1-4B58-BC2B-81554CEB21B9}"/>
                </a:ext>
              </a:extLst>
            </p:cNvPr>
            <p:cNvCxnSpPr/>
            <p:nvPr/>
          </p:nvCxnSpPr>
          <p:spPr>
            <a:xfrm>
              <a:off x="1252025" y="3559127"/>
              <a:ext cx="0" cy="7033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AA868FB-9A09-4EFC-A5C5-0B2992FAC9C7}"/>
                </a:ext>
              </a:extLst>
            </p:cNvPr>
            <p:cNvCxnSpPr>
              <a:cxnSpLocks/>
            </p:cNvCxnSpPr>
            <p:nvPr/>
          </p:nvCxnSpPr>
          <p:spPr>
            <a:xfrm>
              <a:off x="1252025" y="4805290"/>
              <a:ext cx="0" cy="170150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321C4C-9FFB-41A4-99CF-608734BB3172}"/>
                </a:ext>
              </a:extLst>
            </p:cNvPr>
            <p:cNvCxnSpPr>
              <a:cxnSpLocks/>
            </p:cNvCxnSpPr>
            <p:nvPr/>
          </p:nvCxnSpPr>
          <p:spPr>
            <a:xfrm>
              <a:off x="1076179" y="4453597"/>
              <a:ext cx="35169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194541-9614-4E1E-A2FF-DB83C431880D}"/>
                </a:ext>
              </a:extLst>
            </p:cNvPr>
            <p:cNvCxnSpPr>
              <a:cxnSpLocks/>
            </p:cNvCxnSpPr>
            <p:nvPr/>
          </p:nvCxnSpPr>
          <p:spPr>
            <a:xfrm>
              <a:off x="1076179" y="4805290"/>
              <a:ext cx="35169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50AD5C9-042F-4CF3-BE34-8BC37084C590}"/>
                </a:ext>
              </a:extLst>
            </p:cNvPr>
            <p:cNvCxnSpPr>
              <a:cxnSpLocks/>
            </p:cNvCxnSpPr>
            <p:nvPr/>
          </p:nvCxnSpPr>
          <p:spPr>
            <a:xfrm>
              <a:off x="916745" y="4629444"/>
              <a:ext cx="6705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2130562-E00A-4029-BEA6-A1DA8F3168E2}"/>
                </a:ext>
              </a:extLst>
            </p:cNvPr>
            <p:cNvCxnSpPr>
              <a:cxnSpLocks/>
            </p:cNvCxnSpPr>
            <p:nvPr/>
          </p:nvCxnSpPr>
          <p:spPr>
            <a:xfrm>
              <a:off x="916745" y="4277750"/>
              <a:ext cx="6705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C17A1B0-C836-4076-A211-09AB36408C2A}"/>
                </a:ext>
              </a:extLst>
            </p:cNvPr>
            <p:cNvCxnSpPr>
              <a:cxnSpLocks/>
            </p:cNvCxnSpPr>
            <p:nvPr/>
          </p:nvCxnSpPr>
          <p:spPr>
            <a:xfrm flipH="1">
              <a:off x="1252025" y="3559127"/>
              <a:ext cx="11254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44C329-F977-4FE8-BCAA-19BEBFD9F209}"/>
                </a:ext>
              </a:extLst>
            </p:cNvPr>
            <p:cNvCxnSpPr>
              <a:cxnSpLocks/>
            </p:cNvCxnSpPr>
            <p:nvPr/>
          </p:nvCxnSpPr>
          <p:spPr>
            <a:xfrm flipH="1">
              <a:off x="3151058" y="3540581"/>
              <a:ext cx="851676" cy="185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93275F4-8E8A-408A-A04B-3E082A1F7FA4}"/>
                </a:ext>
              </a:extLst>
            </p:cNvPr>
            <p:cNvCxnSpPr>
              <a:cxnSpLocks/>
            </p:cNvCxnSpPr>
            <p:nvPr/>
          </p:nvCxnSpPr>
          <p:spPr>
            <a:xfrm flipH="1">
              <a:off x="2377441" y="3193367"/>
              <a:ext cx="588498" cy="3657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Isosceles Triangle 33">
              <a:extLst>
                <a:ext uri="{FF2B5EF4-FFF2-40B4-BE49-F238E27FC236}">
                  <a16:creationId xmlns:a16="http://schemas.microsoft.com/office/drawing/2014/main" id="{F2C925EE-6ECA-4ABE-99D6-6268ADE3CCD7}"/>
                </a:ext>
              </a:extLst>
            </p:cNvPr>
            <p:cNvSpPr/>
            <p:nvPr/>
          </p:nvSpPr>
          <p:spPr>
            <a:xfrm rot="8713036">
              <a:off x="3003346" y="3080826"/>
              <a:ext cx="295421" cy="30948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a:extLst>
                <a:ext uri="{FF2B5EF4-FFF2-40B4-BE49-F238E27FC236}">
                  <a16:creationId xmlns:a16="http://schemas.microsoft.com/office/drawing/2014/main" id="{9FB44EC8-EF04-4A22-97F1-45C073790112}"/>
                </a:ext>
              </a:extLst>
            </p:cNvPr>
            <p:cNvCxnSpPr>
              <a:cxnSpLocks/>
            </p:cNvCxnSpPr>
            <p:nvPr/>
          </p:nvCxnSpPr>
          <p:spPr>
            <a:xfrm flipV="1">
              <a:off x="4002734" y="3548197"/>
              <a:ext cx="0" cy="72955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D3CA459-FE38-4E83-BE93-8F94E4AFD297}"/>
                </a:ext>
              </a:extLst>
            </p:cNvPr>
            <p:cNvCxnSpPr>
              <a:cxnSpLocks/>
            </p:cNvCxnSpPr>
            <p:nvPr/>
          </p:nvCxnSpPr>
          <p:spPr>
            <a:xfrm flipH="1">
              <a:off x="3979400" y="5568116"/>
              <a:ext cx="23335" cy="92227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A9F4452-07F7-49E7-9E2C-B49DCB3A1BA7}"/>
                </a:ext>
              </a:extLst>
            </p:cNvPr>
            <p:cNvCxnSpPr>
              <a:cxnSpLocks/>
            </p:cNvCxnSpPr>
            <p:nvPr/>
          </p:nvCxnSpPr>
          <p:spPr>
            <a:xfrm flipH="1">
              <a:off x="1264291" y="6506799"/>
              <a:ext cx="271510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8C86109-BCB7-45DA-A046-0BB0235DDAFE}"/>
                </a:ext>
              </a:extLst>
            </p:cNvPr>
            <p:cNvSpPr txBox="1"/>
            <p:nvPr/>
          </p:nvSpPr>
          <p:spPr>
            <a:xfrm>
              <a:off x="1728526" y="4241541"/>
              <a:ext cx="1126334" cy="461665"/>
            </a:xfrm>
            <a:prstGeom prst="rect">
              <a:avLst/>
            </a:prstGeom>
            <a:noFill/>
          </p:spPr>
          <p:txBody>
            <a:bodyPr wrap="none" rtlCol="0">
              <a:spAutoFit/>
            </a:bodyPr>
            <a:lstStyle/>
            <a:p>
              <a:r>
                <a:rPr lang="en-GB" sz="2400" b="1" dirty="0"/>
                <a:t>Battery</a:t>
              </a:r>
            </a:p>
          </p:txBody>
        </p:sp>
        <p:sp>
          <p:nvSpPr>
            <p:cNvPr id="39" name="TextBox 38">
              <a:extLst>
                <a:ext uri="{FF2B5EF4-FFF2-40B4-BE49-F238E27FC236}">
                  <a16:creationId xmlns:a16="http://schemas.microsoft.com/office/drawing/2014/main" id="{CBD2437B-DD6E-4CB0-8EFE-49722708D7A8}"/>
                </a:ext>
              </a:extLst>
            </p:cNvPr>
            <p:cNvSpPr txBox="1"/>
            <p:nvPr/>
          </p:nvSpPr>
          <p:spPr>
            <a:xfrm>
              <a:off x="1770322" y="2614946"/>
              <a:ext cx="1028936" cy="461665"/>
            </a:xfrm>
            <a:prstGeom prst="rect">
              <a:avLst/>
            </a:prstGeom>
            <a:noFill/>
          </p:spPr>
          <p:txBody>
            <a:bodyPr wrap="none" rtlCol="0">
              <a:spAutoFit/>
            </a:bodyPr>
            <a:lstStyle/>
            <a:p>
              <a:r>
                <a:rPr lang="en-GB" sz="2400" b="1" dirty="0"/>
                <a:t>Switch</a:t>
              </a:r>
            </a:p>
          </p:txBody>
        </p:sp>
        <p:cxnSp>
          <p:nvCxnSpPr>
            <p:cNvPr id="40" name="Straight Connector 39">
              <a:extLst>
                <a:ext uri="{FF2B5EF4-FFF2-40B4-BE49-F238E27FC236}">
                  <a16:creationId xmlns:a16="http://schemas.microsoft.com/office/drawing/2014/main" id="{4A185F00-5C59-45AD-9A1B-BFFDC9EDF759}"/>
                </a:ext>
              </a:extLst>
            </p:cNvPr>
            <p:cNvCxnSpPr>
              <a:cxnSpLocks/>
            </p:cNvCxnSpPr>
            <p:nvPr/>
          </p:nvCxnSpPr>
          <p:spPr>
            <a:xfrm>
              <a:off x="4001982" y="4487021"/>
              <a:ext cx="0" cy="8483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8BFEBB4-8F33-4DDD-A1B8-7468DAAE71EF}"/>
              </a:ext>
            </a:extLst>
          </p:cNvPr>
          <p:cNvGrpSpPr/>
          <p:nvPr/>
        </p:nvGrpSpPr>
        <p:grpSpPr>
          <a:xfrm>
            <a:off x="7992867" y="2259011"/>
            <a:ext cx="4074282" cy="3159025"/>
            <a:chOff x="916745" y="2738151"/>
            <a:chExt cx="4534822" cy="2854104"/>
          </a:xfrm>
        </p:grpSpPr>
        <p:pic>
          <p:nvPicPr>
            <p:cNvPr id="42" name="Picture 41" descr="Icon&#10;&#10;Description automatically generated">
              <a:extLst>
                <a:ext uri="{FF2B5EF4-FFF2-40B4-BE49-F238E27FC236}">
                  <a16:creationId xmlns:a16="http://schemas.microsoft.com/office/drawing/2014/main" id="{3A3FDB48-14EB-467D-925B-5A53F52133C4}"/>
                </a:ext>
              </a:extLst>
            </p:cNvPr>
            <p:cNvPicPr>
              <a:picLocks noChangeAspect="1"/>
            </p:cNvPicPr>
            <p:nvPr/>
          </p:nvPicPr>
          <p:blipFill>
            <a:blip r:embed="rId3"/>
            <a:stretch>
              <a:fillRect/>
            </a:stretch>
          </p:blipFill>
          <p:spPr>
            <a:xfrm>
              <a:off x="3154860" y="4076033"/>
              <a:ext cx="1130738" cy="987908"/>
            </a:xfrm>
            <a:prstGeom prst="rect">
              <a:avLst/>
            </a:prstGeom>
          </p:spPr>
        </p:pic>
        <p:pic>
          <p:nvPicPr>
            <p:cNvPr id="43" name="Picture 42" descr="Icon&#10;&#10;Description automatically generated">
              <a:extLst>
                <a:ext uri="{FF2B5EF4-FFF2-40B4-BE49-F238E27FC236}">
                  <a16:creationId xmlns:a16="http://schemas.microsoft.com/office/drawing/2014/main" id="{65C35F47-B7BC-4496-92B7-6B1CA5BA86BC}"/>
                </a:ext>
              </a:extLst>
            </p:cNvPr>
            <p:cNvPicPr>
              <a:picLocks noChangeAspect="1"/>
            </p:cNvPicPr>
            <p:nvPr/>
          </p:nvPicPr>
          <p:blipFill>
            <a:blip r:embed="rId3"/>
            <a:stretch>
              <a:fillRect/>
            </a:stretch>
          </p:blipFill>
          <p:spPr>
            <a:xfrm>
              <a:off x="4320829" y="4115265"/>
              <a:ext cx="1130738" cy="987908"/>
            </a:xfrm>
            <a:prstGeom prst="rect">
              <a:avLst/>
            </a:prstGeom>
          </p:spPr>
        </p:pic>
        <p:cxnSp>
          <p:nvCxnSpPr>
            <p:cNvPr id="44" name="Straight Connector 43">
              <a:extLst>
                <a:ext uri="{FF2B5EF4-FFF2-40B4-BE49-F238E27FC236}">
                  <a16:creationId xmlns:a16="http://schemas.microsoft.com/office/drawing/2014/main" id="{BD4AC1EE-80A5-4DA0-BEBB-093F0EBD8FE7}"/>
                </a:ext>
              </a:extLst>
            </p:cNvPr>
            <p:cNvCxnSpPr/>
            <p:nvPr/>
          </p:nvCxnSpPr>
          <p:spPr>
            <a:xfrm>
              <a:off x="1202243" y="3559127"/>
              <a:ext cx="0" cy="7033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E75BFA5-F54D-4D4B-9833-2C9E15FCF2D4}"/>
                </a:ext>
              </a:extLst>
            </p:cNvPr>
            <p:cNvCxnSpPr>
              <a:cxnSpLocks/>
            </p:cNvCxnSpPr>
            <p:nvPr/>
          </p:nvCxnSpPr>
          <p:spPr>
            <a:xfrm>
              <a:off x="1202243" y="4805290"/>
              <a:ext cx="0" cy="7432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757E8A9-3CBD-4E9C-B210-C0ED794FE8DE}"/>
                </a:ext>
              </a:extLst>
            </p:cNvPr>
            <p:cNvCxnSpPr>
              <a:cxnSpLocks/>
            </p:cNvCxnSpPr>
            <p:nvPr/>
          </p:nvCxnSpPr>
          <p:spPr>
            <a:xfrm>
              <a:off x="1052506" y="4453597"/>
              <a:ext cx="2994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153E6B2-6283-48D7-9365-148C4F412F1A}"/>
                </a:ext>
              </a:extLst>
            </p:cNvPr>
            <p:cNvCxnSpPr>
              <a:cxnSpLocks/>
            </p:cNvCxnSpPr>
            <p:nvPr/>
          </p:nvCxnSpPr>
          <p:spPr>
            <a:xfrm>
              <a:off x="1052506" y="4805290"/>
              <a:ext cx="2994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DCB3A00-CBAD-45FB-96F5-F0F5E33B5AA2}"/>
                </a:ext>
              </a:extLst>
            </p:cNvPr>
            <p:cNvCxnSpPr>
              <a:cxnSpLocks/>
            </p:cNvCxnSpPr>
            <p:nvPr/>
          </p:nvCxnSpPr>
          <p:spPr>
            <a:xfrm>
              <a:off x="916745" y="4629444"/>
              <a:ext cx="57099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BC73C97-914F-471D-A8A4-20C04189A8C2}"/>
                </a:ext>
              </a:extLst>
            </p:cNvPr>
            <p:cNvCxnSpPr>
              <a:cxnSpLocks/>
            </p:cNvCxnSpPr>
            <p:nvPr/>
          </p:nvCxnSpPr>
          <p:spPr>
            <a:xfrm>
              <a:off x="916745" y="4277750"/>
              <a:ext cx="57099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3958575-EDC5-4497-AD4A-65294369C0D4}"/>
                </a:ext>
              </a:extLst>
            </p:cNvPr>
            <p:cNvCxnSpPr>
              <a:cxnSpLocks/>
            </p:cNvCxnSpPr>
            <p:nvPr/>
          </p:nvCxnSpPr>
          <p:spPr>
            <a:xfrm flipH="1">
              <a:off x="1202243" y="3559127"/>
              <a:ext cx="9583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46F18A0-3C91-479B-B22B-EF7A24741E07}"/>
                </a:ext>
              </a:extLst>
            </p:cNvPr>
            <p:cNvCxnSpPr>
              <a:cxnSpLocks/>
            </p:cNvCxnSpPr>
            <p:nvPr/>
          </p:nvCxnSpPr>
          <p:spPr>
            <a:xfrm flipH="1">
              <a:off x="2819309" y="3559127"/>
              <a:ext cx="157258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B885826-0C04-41C8-9467-C04385F80A63}"/>
                </a:ext>
              </a:extLst>
            </p:cNvPr>
            <p:cNvCxnSpPr>
              <a:cxnSpLocks/>
            </p:cNvCxnSpPr>
            <p:nvPr/>
          </p:nvCxnSpPr>
          <p:spPr>
            <a:xfrm flipH="1">
              <a:off x="2160559" y="3193367"/>
              <a:ext cx="501119" cy="3657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Isosceles Triangle 52">
              <a:extLst>
                <a:ext uri="{FF2B5EF4-FFF2-40B4-BE49-F238E27FC236}">
                  <a16:creationId xmlns:a16="http://schemas.microsoft.com/office/drawing/2014/main" id="{DDAFE7A1-B27B-4AF0-BD83-C0EC6BFE85F0}"/>
                </a:ext>
              </a:extLst>
            </p:cNvPr>
            <p:cNvSpPr/>
            <p:nvPr/>
          </p:nvSpPr>
          <p:spPr>
            <a:xfrm rot="8713036">
              <a:off x="2693530" y="3080826"/>
              <a:ext cx="251557" cy="30948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Connector 53">
              <a:extLst>
                <a:ext uri="{FF2B5EF4-FFF2-40B4-BE49-F238E27FC236}">
                  <a16:creationId xmlns:a16="http://schemas.microsoft.com/office/drawing/2014/main" id="{FDACA265-77B1-42F6-B065-729A062560C8}"/>
                </a:ext>
              </a:extLst>
            </p:cNvPr>
            <p:cNvCxnSpPr>
              <a:cxnSpLocks/>
            </p:cNvCxnSpPr>
            <p:nvPr/>
          </p:nvCxnSpPr>
          <p:spPr>
            <a:xfrm flipV="1">
              <a:off x="3279943" y="3531816"/>
              <a:ext cx="0" cy="9049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46CA81B-7AAF-4DB8-8DE2-5D8B9010DA86}"/>
                </a:ext>
              </a:extLst>
            </p:cNvPr>
            <p:cNvCxnSpPr>
              <a:cxnSpLocks/>
            </p:cNvCxnSpPr>
            <p:nvPr/>
          </p:nvCxnSpPr>
          <p:spPr>
            <a:xfrm>
              <a:off x="3279943" y="4703206"/>
              <a:ext cx="0" cy="8617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9652549-CDE3-4CD4-B43A-2F8DAFBEAE5D}"/>
                </a:ext>
              </a:extLst>
            </p:cNvPr>
            <p:cNvCxnSpPr>
              <a:cxnSpLocks/>
            </p:cNvCxnSpPr>
            <p:nvPr/>
          </p:nvCxnSpPr>
          <p:spPr>
            <a:xfrm flipH="1">
              <a:off x="1202243" y="5564944"/>
              <a:ext cx="31896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3893AB79-1724-4F7C-94B5-89EAE3AA4705}"/>
                </a:ext>
              </a:extLst>
            </p:cNvPr>
            <p:cNvSpPr txBox="1"/>
            <p:nvPr/>
          </p:nvSpPr>
          <p:spPr>
            <a:xfrm>
              <a:off x="1728526" y="4241541"/>
              <a:ext cx="1126334" cy="461665"/>
            </a:xfrm>
            <a:prstGeom prst="rect">
              <a:avLst/>
            </a:prstGeom>
            <a:noFill/>
          </p:spPr>
          <p:txBody>
            <a:bodyPr wrap="none" rtlCol="0">
              <a:spAutoFit/>
            </a:bodyPr>
            <a:lstStyle/>
            <a:p>
              <a:r>
                <a:rPr lang="en-GB" sz="2400" b="1" dirty="0"/>
                <a:t>Battery</a:t>
              </a:r>
            </a:p>
          </p:txBody>
        </p:sp>
        <p:sp>
          <p:nvSpPr>
            <p:cNvPr id="58" name="TextBox 57">
              <a:extLst>
                <a:ext uri="{FF2B5EF4-FFF2-40B4-BE49-F238E27FC236}">
                  <a16:creationId xmlns:a16="http://schemas.microsoft.com/office/drawing/2014/main" id="{99792B01-DFBA-4746-8993-8CC0C881311D}"/>
                </a:ext>
              </a:extLst>
            </p:cNvPr>
            <p:cNvSpPr txBox="1"/>
            <p:nvPr/>
          </p:nvSpPr>
          <p:spPr>
            <a:xfrm>
              <a:off x="1499775" y="2738151"/>
              <a:ext cx="1028936" cy="461665"/>
            </a:xfrm>
            <a:prstGeom prst="rect">
              <a:avLst/>
            </a:prstGeom>
            <a:noFill/>
          </p:spPr>
          <p:txBody>
            <a:bodyPr wrap="none" rtlCol="0">
              <a:spAutoFit/>
            </a:bodyPr>
            <a:lstStyle/>
            <a:p>
              <a:r>
                <a:rPr lang="en-GB" sz="2400" b="1" dirty="0"/>
                <a:t>Switch</a:t>
              </a:r>
            </a:p>
          </p:txBody>
        </p:sp>
        <p:cxnSp>
          <p:nvCxnSpPr>
            <p:cNvPr id="59" name="Straight Connector 58">
              <a:extLst>
                <a:ext uri="{FF2B5EF4-FFF2-40B4-BE49-F238E27FC236}">
                  <a16:creationId xmlns:a16="http://schemas.microsoft.com/office/drawing/2014/main" id="{1BC6B35A-D8E5-4639-9703-0382EB61FC83}"/>
                </a:ext>
              </a:extLst>
            </p:cNvPr>
            <p:cNvCxnSpPr>
              <a:cxnSpLocks/>
            </p:cNvCxnSpPr>
            <p:nvPr/>
          </p:nvCxnSpPr>
          <p:spPr>
            <a:xfrm flipV="1">
              <a:off x="4391891" y="3559127"/>
              <a:ext cx="0" cy="9049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699937C-AB55-44B3-8613-75811A152AB6}"/>
                </a:ext>
              </a:extLst>
            </p:cNvPr>
            <p:cNvCxnSpPr>
              <a:cxnSpLocks/>
            </p:cNvCxnSpPr>
            <p:nvPr/>
          </p:nvCxnSpPr>
          <p:spPr>
            <a:xfrm>
              <a:off x="4391891" y="4730517"/>
              <a:ext cx="0" cy="8617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 name="TextBox 60">
            <a:extLst>
              <a:ext uri="{FF2B5EF4-FFF2-40B4-BE49-F238E27FC236}">
                <a16:creationId xmlns:a16="http://schemas.microsoft.com/office/drawing/2014/main" id="{9763B5C0-85BE-44A6-958B-A84DDF89DC8B}"/>
              </a:ext>
            </a:extLst>
          </p:cNvPr>
          <p:cNvSpPr txBox="1"/>
          <p:nvPr/>
        </p:nvSpPr>
        <p:spPr>
          <a:xfrm>
            <a:off x="4909809" y="6019183"/>
            <a:ext cx="2812886" cy="369332"/>
          </a:xfrm>
          <a:prstGeom prst="rect">
            <a:avLst/>
          </a:prstGeom>
          <a:noFill/>
        </p:spPr>
        <p:txBody>
          <a:bodyPr wrap="none" rtlCol="0">
            <a:spAutoFit/>
          </a:bodyPr>
          <a:lstStyle/>
          <a:p>
            <a:r>
              <a:rPr lang="en-GB" b="1" dirty="0">
                <a:solidFill>
                  <a:srgbClr val="C00000"/>
                </a:solidFill>
              </a:rPr>
              <a:t>Give to pupils to take home</a:t>
            </a:r>
          </a:p>
        </p:txBody>
      </p:sp>
    </p:spTree>
    <p:extLst>
      <p:ext uri="{BB962C8B-B14F-4D97-AF65-F5344CB8AC3E}">
        <p14:creationId xmlns:p14="http://schemas.microsoft.com/office/powerpoint/2010/main" val="3303307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8A0D396-643B-4812-A3DC-2B3511D0386B}"/>
              </a:ext>
            </a:extLst>
          </p:cNvPr>
          <p:cNvGrpSpPr/>
          <p:nvPr/>
        </p:nvGrpSpPr>
        <p:grpSpPr>
          <a:xfrm>
            <a:off x="634306" y="508442"/>
            <a:ext cx="11282340" cy="5711726"/>
            <a:chOff x="634306" y="508442"/>
            <a:chExt cx="11282340" cy="5711726"/>
          </a:xfrm>
        </p:grpSpPr>
        <p:sp>
          <p:nvSpPr>
            <p:cNvPr id="2" name="TextBox 1">
              <a:extLst>
                <a:ext uri="{FF2B5EF4-FFF2-40B4-BE49-F238E27FC236}">
                  <a16:creationId xmlns:a16="http://schemas.microsoft.com/office/drawing/2014/main" id="{5C4129C3-9006-4806-AD22-E98B44BAFD12}"/>
                </a:ext>
              </a:extLst>
            </p:cNvPr>
            <p:cNvSpPr txBox="1"/>
            <p:nvPr/>
          </p:nvSpPr>
          <p:spPr>
            <a:xfrm>
              <a:off x="724011" y="1277006"/>
              <a:ext cx="3430876" cy="461665"/>
            </a:xfrm>
            <a:prstGeom prst="rect">
              <a:avLst/>
            </a:prstGeom>
            <a:noFill/>
          </p:spPr>
          <p:txBody>
            <a:bodyPr wrap="none" rtlCol="0">
              <a:spAutoFit/>
            </a:bodyPr>
            <a:lstStyle/>
            <a:p>
              <a:r>
                <a:rPr lang="en-GB" sz="2400" b="1" dirty="0">
                  <a:solidFill>
                    <a:srgbClr val="008000"/>
                  </a:solidFill>
                </a:rPr>
                <a:t>This is the circuit diagram</a:t>
              </a:r>
            </a:p>
          </p:txBody>
        </p:sp>
        <p:sp>
          <p:nvSpPr>
            <p:cNvPr id="3" name="TextBox 2">
              <a:extLst>
                <a:ext uri="{FF2B5EF4-FFF2-40B4-BE49-F238E27FC236}">
                  <a16:creationId xmlns:a16="http://schemas.microsoft.com/office/drawing/2014/main" id="{56F2C9C0-3950-416E-8301-793434CAB627}"/>
                </a:ext>
              </a:extLst>
            </p:cNvPr>
            <p:cNvSpPr txBox="1"/>
            <p:nvPr/>
          </p:nvSpPr>
          <p:spPr>
            <a:xfrm>
              <a:off x="7464171" y="1223861"/>
              <a:ext cx="4285597" cy="461665"/>
            </a:xfrm>
            <a:prstGeom prst="rect">
              <a:avLst/>
            </a:prstGeom>
            <a:noFill/>
          </p:spPr>
          <p:txBody>
            <a:bodyPr wrap="none" rtlCol="0">
              <a:spAutoFit/>
            </a:bodyPr>
            <a:lstStyle/>
            <a:p>
              <a:r>
                <a:rPr lang="en-GB" sz="2400" b="1" dirty="0">
                  <a:solidFill>
                    <a:srgbClr val="C00000"/>
                  </a:solidFill>
                </a:rPr>
                <a:t>This is the circuit using the parts</a:t>
              </a:r>
            </a:p>
          </p:txBody>
        </p:sp>
        <p:sp>
          <p:nvSpPr>
            <p:cNvPr id="4" name="TextBox 3">
              <a:extLst>
                <a:ext uri="{FF2B5EF4-FFF2-40B4-BE49-F238E27FC236}">
                  <a16:creationId xmlns:a16="http://schemas.microsoft.com/office/drawing/2014/main" id="{35F49A76-8AB8-4CEF-A6CE-3FD759601E14}"/>
                </a:ext>
              </a:extLst>
            </p:cNvPr>
            <p:cNvSpPr txBox="1"/>
            <p:nvPr/>
          </p:nvSpPr>
          <p:spPr>
            <a:xfrm>
              <a:off x="634306" y="508442"/>
              <a:ext cx="2164952" cy="584775"/>
            </a:xfrm>
            <a:prstGeom prst="rect">
              <a:avLst/>
            </a:prstGeom>
            <a:noFill/>
          </p:spPr>
          <p:txBody>
            <a:bodyPr wrap="none" rtlCol="0">
              <a:spAutoFit/>
            </a:bodyPr>
            <a:lstStyle/>
            <a:p>
              <a:r>
                <a:rPr lang="en-GB" sz="3200" b="1" dirty="0">
                  <a:solidFill>
                    <a:srgbClr val="FF0000"/>
                  </a:solidFill>
                </a:rPr>
                <a:t>Circuit No 4</a:t>
              </a:r>
            </a:p>
          </p:txBody>
        </p:sp>
        <p:sp>
          <p:nvSpPr>
            <p:cNvPr id="5" name="TextBox 4">
              <a:extLst>
                <a:ext uri="{FF2B5EF4-FFF2-40B4-BE49-F238E27FC236}">
                  <a16:creationId xmlns:a16="http://schemas.microsoft.com/office/drawing/2014/main" id="{4EBFAABB-5891-4D80-9CAC-17BACD987326}"/>
                </a:ext>
              </a:extLst>
            </p:cNvPr>
            <p:cNvSpPr txBox="1"/>
            <p:nvPr/>
          </p:nvSpPr>
          <p:spPr>
            <a:xfrm>
              <a:off x="4727830" y="1277006"/>
              <a:ext cx="1709122" cy="461665"/>
            </a:xfrm>
            <a:prstGeom prst="rect">
              <a:avLst/>
            </a:prstGeom>
            <a:noFill/>
          </p:spPr>
          <p:txBody>
            <a:bodyPr wrap="none" rtlCol="0">
              <a:spAutoFit/>
            </a:bodyPr>
            <a:lstStyle/>
            <a:p>
              <a:r>
                <a:rPr lang="en-GB" sz="2400" b="1" dirty="0">
                  <a:solidFill>
                    <a:srgbClr val="FF0000"/>
                  </a:solidFill>
                </a:rPr>
                <a:t>Use the Coil</a:t>
              </a:r>
            </a:p>
          </p:txBody>
        </p:sp>
        <p:cxnSp>
          <p:nvCxnSpPr>
            <p:cNvPr id="10" name="Straight Connector 9">
              <a:extLst>
                <a:ext uri="{FF2B5EF4-FFF2-40B4-BE49-F238E27FC236}">
                  <a16:creationId xmlns:a16="http://schemas.microsoft.com/office/drawing/2014/main" id="{37AA0228-BC8C-423C-9E39-E85960224696}"/>
                </a:ext>
              </a:extLst>
            </p:cNvPr>
            <p:cNvCxnSpPr/>
            <p:nvPr/>
          </p:nvCxnSpPr>
          <p:spPr>
            <a:xfrm>
              <a:off x="1252025" y="3559127"/>
              <a:ext cx="0" cy="7033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D00E93F-2223-4D8C-B2B7-9C033234D18C}"/>
                </a:ext>
              </a:extLst>
            </p:cNvPr>
            <p:cNvCxnSpPr>
              <a:cxnSpLocks/>
            </p:cNvCxnSpPr>
            <p:nvPr/>
          </p:nvCxnSpPr>
          <p:spPr>
            <a:xfrm>
              <a:off x="1252025" y="4805290"/>
              <a:ext cx="0" cy="7432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273695-3B6E-4FC7-B9AD-9CE19AD91F44}"/>
                </a:ext>
              </a:extLst>
            </p:cNvPr>
            <p:cNvCxnSpPr>
              <a:cxnSpLocks/>
            </p:cNvCxnSpPr>
            <p:nvPr/>
          </p:nvCxnSpPr>
          <p:spPr>
            <a:xfrm>
              <a:off x="1076179" y="4453597"/>
              <a:ext cx="35169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64B9CA-7FB2-4A90-9783-D4041BE6330B}"/>
                </a:ext>
              </a:extLst>
            </p:cNvPr>
            <p:cNvCxnSpPr>
              <a:cxnSpLocks/>
            </p:cNvCxnSpPr>
            <p:nvPr/>
          </p:nvCxnSpPr>
          <p:spPr>
            <a:xfrm>
              <a:off x="1076179" y="4805290"/>
              <a:ext cx="35169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BF94EE-F331-49DC-9F1F-2F6153EBA515}"/>
                </a:ext>
              </a:extLst>
            </p:cNvPr>
            <p:cNvCxnSpPr>
              <a:cxnSpLocks/>
            </p:cNvCxnSpPr>
            <p:nvPr/>
          </p:nvCxnSpPr>
          <p:spPr>
            <a:xfrm>
              <a:off x="916745" y="4629444"/>
              <a:ext cx="6705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8CACD9-E378-4996-9164-FB89A78090BF}"/>
                </a:ext>
              </a:extLst>
            </p:cNvPr>
            <p:cNvCxnSpPr>
              <a:cxnSpLocks/>
            </p:cNvCxnSpPr>
            <p:nvPr/>
          </p:nvCxnSpPr>
          <p:spPr>
            <a:xfrm>
              <a:off x="916745" y="4277750"/>
              <a:ext cx="6705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0EA7B3C-C0D9-44D1-9023-B76EB3D4A1A4}"/>
                </a:ext>
              </a:extLst>
            </p:cNvPr>
            <p:cNvCxnSpPr>
              <a:cxnSpLocks/>
            </p:cNvCxnSpPr>
            <p:nvPr/>
          </p:nvCxnSpPr>
          <p:spPr>
            <a:xfrm flipH="1">
              <a:off x="1252025" y="3559127"/>
              <a:ext cx="11254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D5EC630-27CF-4A02-8D03-0411A8DBAFFD}"/>
                </a:ext>
              </a:extLst>
            </p:cNvPr>
            <p:cNvCxnSpPr>
              <a:cxnSpLocks/>
            </p:cNvCxnSpPr>
            <p:nvPr/>
          </p:nvCxnSpPr>
          <p:spPr>
            <a:xfrm flipH="1">
              <a:off x="3151056" y="3559127"/>
              <a:ext cx="11254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93ED797-210C-44F3-B042-1BBD4ED4593F}"/>
                </a:ext>
              </a:extLst>
            </p:cNvPr>
            <p:cNvCxnSpPr>
              <a:cxnSpLocks/>
            </p:cNvCxnSpPr>
            <p:nvPr/>
          </p:nvCxnSpPr>
          <p:spPr>
            <a:xfrm flipH="1">
              <a:off x="2377441" y="3193367"/>
              <a:ext cx="588498" cy="3657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Isosceles Triangle 18">
              <a:extLst>
                <a:ext uri="{FF2B5EF4-FFF2-40B4-BE49-F238E27FC236}">
                  <a16:creationId xmlns:a16="http://schemas.microsoft.com/office/drawing/2014/main" id="{66983774-E202-44F6-9EBA-7BDDF5625547}"/>
                </a:ext>
              </a:extLst>
            </p:cNvPr>
            <p:cNvSpPr/>
            <p:nvPr/>
          </p:nvSpPr>
          <p:spPr>
            <a:xfrm rot="8713036">
              <a:off x="3003346" y="3080826"/>
              <a:ext cx="295421" cy="30948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a:extLst>
                <a:ext uri="{FF2B5EF4-FFF2-40B4-BE49-F238E27FC236}">
                  <a16:creationId xmlns:a16="http://schemas.microsoft.com/office/drawing/2014/main" id="{5811B074-31CA-40EE-8233-6B99D34D3265}"/>
                </a:ext>
              </a:extLst>
            </p:cNvPr>
            <p:cNvCxnSpPr>
              <a:cxnSpLocks/>
            </p:cNvCxnSpPr>
            <p:nvPr/>
          </p:nvCxnSpPr>
          <p:spPr>
            <a:xfrm flipV="1">
              <a:off x="4276471" y="3559127"/>
              <a:ext cx="0" cy="10703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D47046A-664E-4DD9-A9FB-B9F805748A54}"/>
                </a:ext>
              </a:extLst>
            </p:cNvPr>
            <p:cNvCxnSpPr/>
            <p:nvPr/>
          </p:nvCxnSpPr>
          <p:spPr>
            <a:xfrm>
              <a:off x="4276471" y="4853354"/>
              <a:ext cx="0" cy="70338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098D248-EF40-4B8F-B7A1-F30D218FEF10}"/>
                </a:ext>
              </a:extLst>
            </p:cNvPr>
            <p:cNvCxnSpPr>
              <a:cxnSpLocks/>
            </p:cNvCxnSpPr>
            <p:nvPr/>
          </p:nvCxnSpPr>
          <p:spPr>
            <a:xfrm flipH="1">
              <a:off x="1252025" y="5548532"/>
              <a:ext cx="3024446" cy="16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004BA10-0CE8-45FA-92FC-1FC2B429940E}"/>
                </a:ext>
              </a:extLst>
            </p:cNvPr>
            <p:cNvSpPr txBox="1"/>
            <p:nvPr/>
          </p:nvSpPr>
          <p:spPr>
            <a:xfrm>
              <a:off x="1770322" y="2614946"/>
              <a:ext cx="1028936" cy="461665"/>
            </a:xfrm>
            <a:prstGeom prst="rect">
              <a:avLst/>
            </a:prstGeom>
            <a:noFill/>
          </p:spPr>
          <p:txBody>
            <a:bodyPr wrap="none" rtlCol="0">
              <a:spAutoFit/>
            </a:bodyPr>
            <a:lstStyle/>
            <a:p>
              <a:r>
                <a:rPr lang="en-GB" sz="2400" b="1" dirty="0"/>
                <a:t>Switch</a:t>
              </a:r>
            </a:p>
          </p:txBody>
        </p:sp>
        <p:pic>
          <p:nvPicPr>
            <p:cNvPr id="23" name="Picture 22">
              <a:extLst>
                <a:ext uri="{FF2B5EF4-FFF2-40B4-BE49-F238E27FC236}">
                  <a16:creationId xmlns:a16="http://schemas.microsoft.com/office/drawing/2014/main" id="{738CCA07-3116-45ED-A77B-28EE9C449CA8}"/>
                </a:ext>
              </a:extLst>
            </p:cNvPr>
            <p:cNvPicPr>
              <a:picLocks noChangeAspect="1"/>
            </p:cNvPicPr>
            <p:nvPr/>
          </p:nvPicPr>
          <p:blipFill>
            <a:blip r:embed="rId2"/>
            <a:stretch>
              <a:fillRect/>
            </a:stretch>
          </p:blipFill>
          <p:spPr>
            <a:xfrm flipH="1">
              <a:off x="4100625" y="4126110"/>
              <a:ext cx="351691" cy="743243"/>
            </a:xfrm>
            <a:prstGeom prst="rect">
              <a:avLst/>
            </a:prstGeom>
          </p:spPr>
        </p:pic>
        <p:grpSp>
          <p:nvGrpSpPr>
            <p:cNvPr id="36" name="Group 35">
              <a:extLst>
                <a:ext uri="{FF2B5EF4-FFF2-40B4-BE49-F238E27FC236}">
                  <a16:creationId xmlns:a16="http://schemas.microsoft.com/office/drawing/2014/main" id="{101E873E-D5E9-425C-B166-B50C2BD6CDCF}"/>
                </a:ext>
              </a:extLst>
            </p:cNvPr>
            <p:cNvGrpSpPr/>
            <p:nvPr/>
          </p:nvGrpSpPr>
          <p:grpSpPr>
            <a:xfrm>
              <a:off x="6789791" y="1812960"/>
              <a:ext cx="5074050" cy="4195717"/>
              <a:chOff x="6499757" y="1975786"/>
              <a:chExt cx="5074050" cy="4195717"/>
            </a:xfrm>
          </p:grpSpPr>
          <p:pic>
            <p:nvPicPr>
              <p:cNvPr id="34" name="Picture 33">
                <a:extLst>
                  <a:ext uri="{FF2B5EF4-FFF2-40B4-BE49-F238E27FC236}">
                    <a16:creationId xmlns:a16="http://schemas.microsoft.com/office/drawing/2014/main" id="{5F259C05-ACD3-47C1-8E71-DECFFC99DE87}"/>
                  </a:ext>
                </a:extLst>
              </p:cNvPr>
              <p:cNvPicPr>
                <a:picLocks noChangeAspect="1"/>
              </p:cNvPicPr>
              <p:nvPr/>
            </p:nvPicPr>
            <p:blipFill>
              <a:blip r:embed="rId3"/>
              <a:stretch>
                <a:fillRect/>
              </a:stretch>
            </p:blipFill>
            <p:spPr>
              <a:xfrm>
                <a:off x="9606969" y="3665729"/>
                <a:ext cx="1966838" cy="1129712"/>
              </a:xfrm>
              <a:prstGeom prst="rect">
                <a:avLst/>
              </a:prstGeom>
            </p:spPr>
          </p:pic>
          <p:grpSp>
            <p:nvGrpSpPr>
              <p:cNvPr id="24" name="Group 23">
                <a:extLst>
                  <a:ext uri="{FF2B5EF4-FFF2-40B4-BE49-F238E27FC236}">
                    <a16:creationId xmlns:a16="http://schemas.microsoft.com/office/drawing/2014/main" id="{A52D46F1-00C2-48B6-A054-7ADAEBFBE9BB}"/>
                  </a:ext>
                </a:extLst>
              </p:cNvPr>
              <p:cNvGrpSpPr/>
              <p:nvPr/>
            </p:nvGrpSpPr>
            <p:grpSpPr>
              <a:xfrm>
                <a:off x="6508543" y="3025048"/>
                <a:ext cx="580068" cy="1446650"/>
                <a:chOff x="6985965" y="1999540"/>
                <a:chExt cx="617570" cy="1728700"/>
              </a:xfrm>
            </p:grpSpPr>
            <p:pic>
              <p:nvPicPr>
                <p:cNvPr id="25" name="Picture 24">
                  <a:extLst>
                    <a:ext uri="{FF2B5EF4-FFF2-40B4-BE49-F238E27FC236}">
                      <a16:creationId xmlns:a16="http://schemas.microsoft.com/office/drawing/2014/main" id="{6C998214-F7FD-48C2-BE87-4D9E4E8E738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2000"/>
                          </a14:imgEffect>
                        </a14:imgLayer>
                      </a14:imgProps>
                    </a:ext>
                  </a:extLst>
                </a:blip>
                <a:stretch>
                  <a:fillRect/>
                </a:stretch>
              </p:blipFill>
              <p:spPr>
                <a:xfrm rot="15960000">
                  <a:off x="6430400" y="2555105"/>
                  <a:ext cx="1728700" cy="617570"/>
                </a:xfrm>
                <a:prstGeom prst="rect">
                  <a:avLst/>
                </a:prstGeom>
              </p:spPr>
            </p:pic>
            <p:pic>
              <p:nvPicPr>
                <p:cNvPr id="26" name="Picture 25">
                  <a:extLst>
                    <a:ext uri="{FF2B5EF4-FFF2-40B4-BE49-F238E27FC236}">
                      <a16:creationId xmlns:a16="http://schemas.microsoft.com/office/drawing/2014/main" id="{50B4D014-D187-4622-85FF-BE4B0C1E8B21}"/>
                    </a:ext>
                  </a:extLst>
                </p:cNvPr>
                <p:cNvPicPr>
                  <a:picLocks noChangeAspect="1"/>
                </p:cNvPicPr>
                <p:nvPr/>
              </p:nvPicPr>
              <p:blipFill>
                <a:blip r:embed="rId6"/>
                <a:stretch>
                  <a:fillRect/>
                </a:stretch>
              </p:blipFill>
              <p:spPr>
                <a:xfrm>
                  <a:off x="7202549" y="2421997"/>
                  <a:ext cx="215808" cy="883785"/>
                </a:xfrm>
                <a:prstGeom prst="rect">
                  <a:avLst/>
                </a:prstGeom>
              </p:spPr>
            </p:pic>
          </p:grpSp>
          <p:pic>
            <p:nvPicPr>
              <p:cNvPr id="30" name="Picture 29">
                <a:extLst>
                  <a:ext uri="{FF2B5EF4-FFF2-40B4-BE49-F238E27FC236}">
                    <a16:creationId xmlns:a16="http://schemas.microsoft.com/office/drawing/2014/main" id="{5E0A500E-D939-4D70-966A-72265AF131C5}"/>
                  </a:ext>
                </a:extLst>
              </p:cNvPr>
              <p:cNvPicPr>
                <a:picLocks noChangeAspect="1"/>
              </p:cNvPicPr>
              <p:nvPr/>
            </p:nvPicPr>
            <p:blipFill>
              <a:blip r:embed="rId7"/>
              <a:stretch>
                <a:fillRect/>
              </a:stretch>
            </p:blipFill>
            <p:spPr>
              <a:xfrm>
                <a:off x="7378174" y="1975786"/>
                <a:ext cx="2347789" cy="1081589"/>
              </a:xfrm>
              <a:prstGeom prst="rect">
                <a:avLst/>
              </a:prstGeom>
            </p:spPr>
          </p:pic>
          <p:sp>
            <p:nvSpPr>
              <p:cNvPr id="31" name="Freeform: Shape 30">
                <a:extLst>
                  <a:ext uri="{FF2B5EF4-FFF2-40B4-BE49-F238E27FC236}">
                    <a16:creationId xmlns:a16="http://schemas.microsoft.com/office/drawing/2014/main" id="{C4BB9284-C358-4AE7-BD8F-85E6A47D8D5A}"/>
                  </a:ext>
                </a:extLst>
              </p:cNvPr>
              <p:cNvSpPr/>
              <p:nvPr/>
            </p:nvSpPr>
            <p:spPr>
              <a:xfrm>
                <a:off x="6764931" y="2743971"/>
                <a:ext cx="951367" cy="326554"/>
              </a:xfrm>
              <a:custGeom>
                <a:avLst/>
                <a:gdLst>
                  <a:gd name="connsiteX0" fmla="*/ 0 w 1026942"/>
                  <a:gd name="connsiteY0" fmla="*/ 354186 h 354186"/>
                  <a:gd name="connsiteX1" fmla="*/ 112542 w 1026942"/>
                  <a:gd name="connsiteY1" fmla="*/ 86900 h 354186"/>
                  <a:gd name="connsiteX2" fmla="*/ 379828 w 1026942"/>
                  <a:gd name="connsiteY2" fmla="*/ 2494 h 354186"/>
                  <a:gd name="connsiteX3" fmla="*/ 1026942 w 1026942"/>
                  <a:gd name="connsiteY3" fmla="*/ 30629 h 354186"/>
                </a:gdLst>
                <a:ahLst/>
                <a:cxnLst>
                  <a:cxn ang="0">
                    <a:pos x="connsiteX0" y="connsiteY0"/>
                  </a:cxn>
                  <a:cxn ang="0">
                    <a:pos x="connsiteX1" y="connsiteY1"/>
                  </a:cxn>
                  <a:cxn ang="0">
                    <a:pos x="connsiteX2" y="connsiteY2"/>
                  </a:cxn>
                  <a:cxn ang="0">
                    <a:pos x="connsiteX3" y="connsiteY3"/>
                  </a:cxn>
                </a:cxnLst>
                <a:rect l="l" t="t" r="r" b="b"/>
                <a:pathLst>
                  <a:path w="1026942" h="354186">
                    <a:moveTo>
                      <a:pt x="0" y="354186"/>
                    </a:moveTo>
                    <a:cubicBezTo>
                      <a:pt x="24618" y="249850"/>
                      <a:pt x="49237" y="145515"/>
                      <a:pt x="112542" y="86900"/>
                    </a:cubicBezTo>
                    <a:cubicBezTo>
                      <a:pt x="175847" y="28285"/>
                      <a:pt x="227428" y="11872"/>
                      <a:pt x="379828" y="2494"/>
                    </a:cubicBezTo>
                    <a:cubicBezTo>
                      <a:pt x="532228" y="-6884"/>
                      <a:pt x="779585" y="11872"/>
                      <a:pt x="1026942" y="30629"/>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reeform: Shape 31">
                <a:extLst>
                  <a:ext uri="{FF2B5EF4-FFF2-40B4-BE49-F238E27FC236}">
                    <a16:creationId xmlns:a16="http://schemas.microsoft.com/office/drawing/2014/main" id="{0289FC76-1196-4D3B-AEF1-4939C83ECE58}"/>
                  </a:ext>
                </a:extLst>
              </p:cNvPr>
              <p:cNvSpPr/>
              <p:nvPr/>
            </p:nvSpPr>
            <p:spPr>
              <a:xfrm>
                <a:off x="8799798" y="2782255"/>
                <a:ext cx="911726" cy="945072"/>
              </a:xfrm>
              <a:custGeom>
                <a:avLst/>
                <a:gdLst>
                  <a:gd name="connsiteX0" fmla="*/ 0 w 970671"/>
                  <a:gd name="connsiteY0" fmla="*/ 6848 h 977519"/>
                  <a:gd name="connsiteX1" fmla="*/ 562708 w 970671"/>
                  <a:gd name="connsiteY1" fmla="*/ 49052 h 977519"/>
                  <a:gd name="connsiteX2" fmla="*/ 872197 w 970671"/>
                  <a:gd name="connsiteY2" fmla="*/ 372608 h 977519"/>
                  <a:gd name="connsiteX3" fmla="*/ 970671 w 970671"/>
                  <a:gd name="connsiteY3" fmla="*/ 977519 h 977519"/>
                </a:gdLst>
                <a:ahLst/>
                <a:cxnLst>
                  <a:cxn ang="0">
                    <a:pos x="connsiteX0" y="connsiteY0"/>
                  </a:cxn>
                  <a:cxn ang="0">
                    <a:pos x="connsiteX1" y="connsiteY1"/>
                  </a:cxn>
                  <a:cxn ang="0">
                    <a:pos x="connsiteX2" y="connsiteY2"/>
                  </a:cxn>
                  <a:cxn ang="0">
                    <a:pos x="connsiteX3" y="connsiteY3"/>
                  </a:cxn>
                </a:cxnLst>
                <a:rect l="l" t="t" r="r" b="b"/>
                <a:pathLst>
                  <a:path w="970671" h="977519">
                    <a:moveTo>
                      <a:pt x="0" y="6848"/>
                    </a:moveTo>
                    <a:cubicBezTo>
                      <a:pt x="208671" y="-2530"/>
                      <a:pt x="417342" y="-11908"/>
                      <a:pt x="562708" y="49052"/>
                    </a:cubicBezTo>
                    <a:cubicBezTo>
                      <a:pt x="708074" y="110012"/>
                      <a:pt x="804203" y="217863"/>
                      <a:pt x="872197" y="372608"/>
                    </a:cubicBezTo>
                    <a:cubicBezTo>
                      <a:pt x="940191" y="527353"/>
                      <a:pt x="955431" y="752436"/>
                      <a:pt x="970671" y="977519"/>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 26">
                <a:extLst>
                  <a:ext uri="{FF2B5EF4-FFF2-40B4-BE49-F238E27FC236}">
                    <a16:creationId xmlns:a16="http://schemas.microsoft.com/office/drawing/2014/main" id="{64D5BD8E-FAF9-4B90-9DEB-DBB9F869AC93}"/>
                  </a:ext>
                </a:extLst>
              </p:cNvPr>
              <p:cNvGrpSpPr/>
              <p:nvPr/>
            </p:nvGrpSpPr>
            <p:grpSpPr>
              <a:xfrm>
                <a:off x="6499757" y="4400693"/>
                <a:ext cx="580068" cy="1446650"/>
                <a:chOff x="6985965" y="1999540"/>
                <a:chExt cx="617570" cy="1728700"/>
              </a:xfrm>
            </p:grpSpPr>
            <p:pic>
              <p:nvPicPr>
                <p:cNvPr id="28" name="Picture 27">
                  <a:extLst>
                    <a:ext uri="{FF2B5EF4-FFF2-40B4-BE49-F238E27FC236}">
                      <a16:creationId xmlns:a16="http://schemas.microsoft.com/office/drawing/2014/main" id="{22BB03D0-3BD9-4EEA-B421-A8B203E12C7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2000"/>
                          </a14:imgEffect>
                        </a14:imgLayer>
                      </a14:imgProps>
                    </a:ext>
                  </a:extLst>
                </a:blip>
                <a:stretch>
                  <a:fillRect/>
                </a:stretch>
              </p:blipFill>
              <p:spPr>
                <a:xfrm rot="15960000">
                  <a:off x="6430400" y="2555105"/>
                  <a:ext cx="1728700" cy="617570"/>
                </a:xfrm>
                <a:prstGeom prst="rect">
                  <a:avLst/>
                </a:prstGeom>
              </p:spPr>
            </p:pic>
            <p:pic>
              <p:nvPicPr>
                <p:cNvPr id="29" name="Picture 28">
                  <a:extLst>
                    <a:ext uri="{FF2B5EF4-FFF2-40B4-BE49-F238E27FC236}">
                      <a16:creationId xmlns:a16="http://schemas.microsoft.com/office/drawing/2014/main" id="{7871B6D8-5CF6-4A92-9899-03338C0C5064}"/>
                    </a:ext>
                  </a:extLst>
                </p:cNvPr>
                <p:cNvPicPr>
                  <a:picLocks noChangeAspect="1"/>
                </p:cNvPicPr>
                <p:nvPr/>
              </p:nvPicPr>
              <p:blipFill>
                <a:blip r:embed="rId6"/>
                <a:stretch>
                  <a:fillRect/>
                </a:stretch>
              </p:blipFill>
              <p:spPr>
                <a:xfrm>
                  <a:off x="7202549" y="2421997"/>
                  <a:ext cx="215808" cy="883785"/>
                </a:xfrm>
                <a:prstGeom prst="rect">
                  <a:avLst/>
                </a:prstGeom>
              </p:spPr>
            </p:pic>
          </p:grpSp>
          <p:sp>
            <p:nvSpPr>
              <p:cNvPr id="35" name="Freeform: Shape 34">
                <a:extLst>
                  <a:ext uri="{FF2B5EF4-FFF2-40B4-BE49-F238E27FC236}">
                    <a16:creationId xmlns:a16="http://schemas.microsoft.com/office/drawing/2014/main" id="{7DDE868E-262D-4B89-B856-AB6C139373BC}"/>
                  </a:ext>
                </a:extLst>
              </p:cNvPr>
              <p:cNvSpPr/>
              <p:nvPr/>
            </p:nvSpPr>
            <p:spPr>
              <a:xfrm>
                <a:off x="6746067" y="4724400"/>
                <a:ext cx="3146470" cy="1447103"/>
              </a:xfrm>
              <a:custGeom>
                <a:avLst/>
                <a:gdLst>
                  <a:gd name="connsiteX0" fmla="*/ 84224 w 3146470"/>
                  <a:gd name="connsiteY0" fmla="*/ 997527 h 1447103"/>
                  <a:gd name="connsiteX1" fmla="*/ 42660 w 3146470"/>
                  <a:gd name="connsiteY1" fmla="*/ 1246909 h 1447103"/>
                  <a:gd name="connsiteX2" fmla="*/ 610697 w 3146470"/>
                  <a:gd name="connsiteY2" fmla="*/ 1440873 h 1447103"/>
                  <a:gd name="connsiteX3" fmla="*/ 2508769 w 3146470"/>
                  <a:gd name="connsiteY3" fmla="*/ 1385455 h 1447103"/>
                  <a:gd name="connsiteX4" fmla="*/ 3049097 w 3146470"/>
                  <a:gd name="connsiteY4" fmla="*/ 1246909 h 1447103"/>
                  <a:gd name="connsiteX5" fmla="*/ 3146078 w 3146470"/>
                  <a:gd name="connsiteY5" fmla="*/ 484909 h 1447103"/>
                  <a:gd name="connsiteX6" fmla="*/ 3076806 w 3146470"/>
                  <a:gd name="connsiteY6" fmla="*/ 0 h 144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6470" h="1447103">
                    <a:moveTo>
                      <a:pt x="84224" y="997527"/>
                    </a:moveTo>
                    <a:cubicBezTo>
                      <a:pt x="19569" y="1085272"/>
                      <a:pt x="-45085" y="1173018"/>
                      <a:pt x="42660" y="1246909"/>
                    </a:cubicBezTo>
                    <a:cubicBezTo>
                      <a:pt x="130405" y="1320800"/>
                      <a:pt x="199679" y="1417782"/>
                      <a:pt x="610697" y="1440873"/>
                    </a:cubicBezTo>
                    <a:cubicBezTo>
                      <a:pt x="1021715" y="1463964"/>
                      <a:pt x="2102369" y="1417782"/>
                      <a:pt x="2508769" y="1385455"/>
                    </a:cubicBezTo>
                    <a:cubicBezTo>
                      <a:pt x="2915169" y="1353128"/>
                      <a:pt x="2942879" y="1397000"/>
                      <a:pt x="3049097" y="1246909"/>
                    </a:cubicBezTo>
                    <a:cubicBezTo>
                      <a:pt x="3155315" y="1096818"/>
                      <a:pt x="3141460" y="692727"/>
                      <a:pt x="3146078" y="484909"/>
                    </a:cubicBezTo>
                    <a:cubicBezTo>
                      <a:pt x="3150696" y="277091"/>
                      <a:pt x="3113751" y="138545"/>
                      <a:pt x="3076806" y="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TextBox 36">
              <a:extLst>
                <a:ext uri="{FF2B5EF4-FFF2-40B4-BE49-F238E27FC236}">
                  <a16:creationId xmlns:a16="http://schemas.microsoft.com/office/drawing/2014/main" id="{11295948-F348-418B-8B64-EB72EC52AF57}"/>
                </a:ext>
              </a:extLst>
            </p:cNvPr>
            <p:cNvSpPr txBox="1"/>
            <p:nvPr/>
          </p:nvSpPr>
          <p:spPr>
            <a:xfrm>
              <a:off x="4755505" y="2434516"/>
              <a:ext cx="1926501" cy="3785652"/>
            </a:xfrm>
            <a:prstGeom prst="rect">
              <a:avLst/>
            </a:prstGeom>
            <a:solidFill>
              <a:srgbClr val="FFFF00"/>
            </a:solidFill>
          </p:spPr>
          <p:txBody>
            <a:bodyPr wrap="square" rtlCol="0">
              <a:spAutoFit/>
            </a:bodyPr>
            <a:lstStyle/>
            <a:p>
              <a:pPr algn="ctr"/>
              <a:r>
                <a:rPr lang="en-GB" sz="2400" b="1" dirty="0">
                  <a:solidFill>
                    <a:srgbClr val="008000"/>
                  </a:solidFill>
                </a:rPr>
                <a:t>The coil becomes a magnet when the current flows</a:t>
              </a:r>
            </a:p>
            <a:p>
              <a:pPr algn="ctr"/>
              <a:endParaRPr lang="en-GB" sz="2400" b="1" dirty="0">
                <a:solidFill>
                  <a:srgbClr val="008000"/>
                </a:solidFill>
              </a:endParaRPr>
            </a:p>
            <a:p>
              <a:pPr algn="ctr"/>
              <a:r>
                <a:rPr lang="en-GB" sz="2400" b="1" dirty="0">
                  <a:solidFill>
                    <a:srgbClr val="008000"/>
                  </a:solidFill>
                </a:rPr>
                <a:t>Test  with a nail, paper-clip and the compass</a:t>
              </a:r>
            </a:p>
          </p:txBody>
        </p:sp>
        <p:pic>
          <p:nvPicPr>
            <p:cNvPr id="38" name="Picture 37">
              <a:extLst>
                <a:ext uri="{FF2B5EF4-FFF2-40B4-BE49-F238E27FC236}">
                  <a16:creationId xmlns:a16="http://schemas.microsoft.com/office/drawing/2014/main" id="{CE140854-2F69-4AA6-8179-A86455D71398}"/>
                </a:ext>
              </a:extLst>
            </p:cNvPr>
            <p:cNvPicPr>
              <a:picLocks noChangeAspect="1"/>
            </p:cNvPicPr>
            <p:nvPr/>
          </p:nvPicPr>
          <p:blipFill>
            <a:blip r:embed="rId8"/>
            <a:stretch>
              <a:fillRect/>
            </a:stretch>
          </p:blipFill>
          <p:spPr>
            <a:xfrm>
              <a:off x="10633864" y="4453597"/>
              <a:ext cx="1282782" cy="1332239"/>
            </a:xfrm>
            <a:prstGeom prst="rect">
              <a:avLst/>
            </a:prstGeom>
          </p:spPr>
        </p:pic>
        <p:pic>
          <p:nvPicPr>
            <p:cNvPr id="39" name="Picture 38">
              <a:extLst>
                <a:ext uri="{FF2B5EF4-FFF2-40B4-BE49-F238E27FC236}">
                  <a16:creationId xmlns:a16="http://schemas.microsoft.com/office/drawing/2014/main" id="{5693C462-E252-49C5-BC3A-99489FCFEE38}"/>
                </a:ext>
              </a:extLst>
            </p:cNvPr>
            <p:cNvPicPr>
              <a:picLocks noChangeAspect="1"/>
            </p:cNvPicPr>
            <p:nvPr/>
          </p:nvPicPr>
          <p:blipFill>
            <a:blip r:embed="rId9"/>
            <a:stretch>
              <a:fillRect/>
            </a:stretch>
          </p:blipFill>
          <p:spPr>
            <a:xfrm>
              <a:off x="10475182" y="1775582"/>
              <a:ext cx="1248629" cy="1248629"/>
            </a:xfrm>
            <a:prstGeom prst="rect">
              <a:avLst/>
            </a:prstGeom>
          </p:spPr>
        </p:pic>
        <p:pic>
          <p:nvPicPr>
            <p:cNvPr id="40" name="Picture 39">
              <a:extLst>
                <a:ext uri="{FF2B5EF4-FFF2-40B4-BE49-F238E27FC236}">
                  <a16:creationId xmlns:a16="http://schemas.microsoft.com/office/drawing/2014/main" id="{CE0EF725-A26D-4237-88D0-8B2268A6E5B1}"/>
                </a:ext>
              </a:extLst>
            </p:cNvPr>
            <p:cNvPicPr>
              <a:picLocks noChangeAspect="1"/>
            </p:cNvPicPr>
            <p:nvPr/>
          </p:nvPicPr>
          <p:blipFill>
            <a:blip r:embed="rId10">
              <a:lum bright="25000"/>
            </a:blip>
            <a:stretch>
              <a:fillRect/>
            </a:stretch>
          </p:blipFill>
          <p:spPr>
            <a:xfrm rot="5199153">
              <a:off x="10987822" y="2495424"/>
              <a:ext cx="557889" cy="1162372"/>
            </a:xfrm>
            <a:prstGeom prst="rect">
              <a:avLst/>
            </a:prstGeom>
          </p:spPr>
        </p:pic>
        <p:sp>
          <p:nvSpPr>
            <p:cNvPr id="41" name="TextBox 40">
              <a:extLst>
                <a:ext uri="{FF2B5EF4-FFF2-40B4-BE49-F238E27FC236}">
                  <a16:creationId xmlns:a16="http://schemas.microsoft.com/office/drawing/2014/main" id="{BD37CCD8-4AFC-4D61-9A75-104C5C848550}"/>
                </a:ext>
              </a:extLst>
            </p:cNvPr>
            <p:cNvSpPr txBox="1"/>
            <p:nvPr/>
          </p:nvSpPr>
          <p:spPr>
            <a:xfrm>
              <a:off x="2471907" y="3878049"/>
              <a:ext cx="1523174" cy="1200329"/>
            </a:xfrm>
            <a:prstGeom prst="rect">
              <a:avLst/>
            </a:prstGeom>
            <a:noFill/>
          </p:spPr>
          <p:txBody>
            <a:bodyPr wrap="none" rtlCol="0">
              <a:spAutoFit/>
            </a:bodyPr>
            <a:lstStyle/>
            <a:p>
              <a:pPr algn="ctr"/>
              <a:r>
                <a:rPr lang="en-GB" sz="2400" b="1" dirty="0"/>
                <a:t>Coil</a:t>
              </a:r>
            </a:p>
            <a:p>
              <a:pPr algn="ctr"/>
              <a:r>
                <a:rPr lang="en-GB" sz="2400" b="1" dirty="0"/>
                <a:t>Called and</a:t>
              </a:r>
            </a:p>
            <a:p>
              <a:pPr algn="ctr"/>
              <a:r>
                <a:rPr lang="en-GB" sz="2400" b="1" dirty="0"/>
                <a:t>Inductor</a:t>
              </a:r>
            </a:p>
          </p:txBody>
        </p:sp>
      </p:grpSp>
      <p:grpSp>
        <p:nvGrpSpPr>
          <p:cNvPr id="9" name="Group 8">
            <a:extLst>
              <a:ext uri="{FF2B5EF4-FFF2-40B4-BE49-F238E27FC236}">
                <a16:creationId xmlns:a16="http://schemas.microsoft.com/office/drawing/2014/main" id="{CA491581-A17B-47BC-A320-6146AC3195AA}"/>
              </a:ext>
            </a:extLst>
          </p:cNvPr>
          <p:cNvGrpSpPr/>
          <p:nvPr/>
        </p:nvGrpSpPr>
        <p:grpSpPr>
          <a:xfrm>
            <a:off x="2340863" y="3052824"/>
            <a:ext cx="7031891" cy="2650163"/>
            <a:chOff x="2340863" y="3052824"/>
            <a:chExt cx="7031891" cy="2650163"/>
          </a:xfrm>
        </p:grpSpPr>
        <p:sp>
          <p:nvSpPr>
            <p:cNvPr id="42" name="TextBox 41">
              <a:extLst>
                <a:ext uri="{FF2B5EF4-FFF2-40B4-BE49-F238E27FC236}">
                  <a16:creationId xmlns:a16="http://schemas.microsoft.com/office/drawing/2014/main" id="{3F652B28-95F2-40AC-A2A3-F37993E78BA3}"/>
                </a:ext>
              </a:extLst>
            </p:cNvPr>
            <p:cNvSpPr txBox="1"/>
            <p:nvPr/>
          </p:nvSpPr>
          <p:spPr>
            <a:xfrm rot="20853816">
              <a:off x="2340863" y="3242780"/>
              <a:ext cx="5107310" cy="1077218"/>
            </a:xfrm>
            <a:prstGeom prst="rect">
              <a:avLst/>
            </a:prstGeom>
            <a:solidFill>
              <a:srgbClr val="FF0000"/>
            </a:solidFill>
          </p:spPr>
          <p:txBody>
            <a:bodyPr wrap="square" rtlCol="0">
              <a:spAutoFit/>
            </a:bodyPr>
            <a:lstStyle/>
            <a:p>
              <a:pPr algn="ctr"/>
              <a:r>
                <a:rPr lang="en-GB" sz="3200" b="1" dirty="0">
                  <a:solidFill>
                    <a:srgbClr val="FFFF00"/>
                  </a:solidFill>
                  <a:latin typeface="Arial" panose="020B0604020202020204" pitchFamily="34" charset="0"/>
                  <a:cs typeface="Arial" panose="020B0604020202020204" pitchFamily="34" charset="0"/>
                </a:rPr>
                <a:t>Now measure the resistance of the coil</a:t>
              </a:r>
            </a:p>
          </p:txBody>
        </p:sp>
        <p:grpSp>
          <p:nvGrpSpPr>
            <p:cNvPr id="7" name="Group 6">
              <a:extLst>
                <a:ext uri="{FF2B5EF4-FFF2-40B4-BE49-F238E27FC236}">
                  <a16:creationId xmlns:a16="http://schemas.microsoft.com/office/drawing/2014/main" id="{84AEAD87-AD92-441A-95A1-7EFC336CCD30}"/>
                </a:ext>
              </a:extLst>
            </p:cNvPr>
            <p:cNvGrpSpPr/>
            <p:nvPr/>
          </p:nvGrpSpPr>
          <p:grpSpPr>
            <a:xfrm>
              <a:off x="8077119" y="3052824"/>
              <a:ext cx="1295635" cy="2650163"/>
              <a:chOff x="8108267" y="2317286"/>
              <a:chExt cx="1295635" cy="2650163"/>
            </a:xfrm>
          </p:grpSpPr>
          <p:pic>
            <p:nvPicPr>
              <p:cNvPr id="44" name="Picture 43">
                <a:extLst>
                  <a:ext uri="{FF2B5EF4-FFF2-40B4-BE49-F238E27FC236}">
                    <a16:creationId xmlns:a16="http://schemas.microsoft.com/office/drawing/2014/main" id="{E32EAF13-1E1D-4BF3-962F-E4A71D2C61EF}"/>
                  </a:ext>
                </a:extLst>
              </p:cNvPr>
              <p:cNvPicPr>
                <a:picLocks noChangeAspect="1"/>
              </p:cNvPicPr>
              <p:nvPr/>
            </p:nvPicPr>
            <p:blipFill>
              <a:blip r:embed="rId11"/>
              <a:stretch>
                <a:fillRect/>
              </a:stretch>
            </p:blipFill>
            <p:spPr>
              <a:xfrm>
                <a:off x="8108267" y="2317286"/>
                <a:ext cx="1295635" cy="2650163"/>
              </a:xfrm>
              <a:prstGeom prst="rect">
                <a:avLst/>
              </a:prstGeom>
            </p:spPr>
          </p:pic>
          <p:sp>
            <p:nvSpPr>
              <p:cNvPr id="45" name="Oval 44">
                <a:extLst>
                  <a:ext uri="{FF2B5EF4-FFF2-40B4-BE49-F238E27FC236}">
                    <a16:creationId xmlns:a16="http://schemas.microsoft.com/office/drawing/2014/main" id="{6A8789EE-C05B-4C99-A755-9D4711E2EBE8}"/>
                  </a:ext>
                </a:extLst>
              </p:cNvPr>
              <p:cNvSpPr/>
              <p:nvPr/>
            </p:nvSpPr>
            <p:spPr>
              <a:xfrm flipH="1">
                <a:off x="8437424" y="3599499"/>
                <a:ext cx="642945" cy="600523"/>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cxnSp>
            <p:nvCxnSpPr>
              <p:cNvPr id="46" name="Straight Arrow Connector 45">
                <a:extLst>
                  <a:ext uri="{FF2B5EF4-FFF2-40B4-BE49-F238E27FC236}">
                    <a16:creationId xmlns:a16="http://schemas.microsoft.com/office/drawing/2014/main" id="{08B0861A-0441-4525-8C01-7B717B9EE11E}"/>
                  </a:ext>
                </a:extLst>
              </p:cNvPr>
              <p:cNvCxnSpPr>
                <a:cxnSpLocks/>
              </p:cNvCxnSpPr>
              <p:nvPr/>
            </p:nvCxnSpPr>
            <p:spPr>
              <a:xfrm flipH="1">
                <a:off x="8471572" y="3762776"/>
                <a:ext cx="661015" cy="32550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26427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523950F-1FB5-47DB-94FC-BC51969148DA}"/>
              </a:ext>
            </a:extLst>
          </p:cNvPr>
          <p:cNvGrpSpPr/>
          <p:nvPr/>
        </p:nvGrpSpPr>
        <p:grpSpPr>
          <a:xfrm>
            <a:off x="225809" y="508442"/>
            <a:ext cx="11772745" cy="5456273"/>
            <a:chOff x="225809" y="508442"/>
            <a:chExt cx="11772745" cy="5456273"/>
          </a:xfrm>
        </p:grpSpPr>
        <p:pic>
          <p:nvPicPr>
            <p:cNvPr id="34" name="Picture 33">
              <a:extLst>
                <a:ext uri="{FF2B5EF4-FFF2-40B4-BE49-F238E27FC236}">
                  <a16:creationId xmlns:a16="http://schemas.microsoft.com/office/drawing/2014/main" id="{8118009C-E983-4D08-9A97-072982CDA826}"/>
                </a:ext>
              </a:extLst>
            </p:cNvPr>
            <p:cNvPicPr>
              <a:picLocks noChangeAspect="1"/>
            </p:cNvPicPr>
            <p:nvPr/>
          </p:nvPicPr>
          <p:blipFill>
            <a:blip r:embed="rId2"/>
            <a:stretch>
              <a:fillRect/>
            </a:stretch>
          </p:blipFill>
          <p:spPr>
            <a:xfrm rot="5400000">
              <a:off x="2325550" y="4300790"/>
              <a:ext cx="1404098" cy="699183"/>
            </a:xfrm>
            <a:prstGeom prst="rect">
              <a:avLst/>
            </a:prstGeom>
          </p:spPr>
        </p:pic>
        <p:pic>
          <p:nvPicPr>
            <p:cNvPr id="32" name="Picture 31">
              <a:extLst>
                <a:ext uri="{FF2B5EF4-FFF2-40B4-BE49-F238E27FC236}">
                  <a16:creationId xmlns:a16="http://schemas.microsoft.com/office/drawing/2014/main" id="{DDFEDDC9-45A5-42D6-9A71-E0F739E1D5E1}"/>
                </a:ext>
              </a:extLst>
            </p:cNvPr>
            <p:cNvPicPr>
              <a:picLocks noChangeAspect="1"/>
            </p:cNvPicPr>
            <p:nvPr/>
          </p:nvPicPr>
          <p:blipFill>
            <a:blip r:embed="rId2"/>
            <a:stretch>
              <a:fillRect/>
            </a:stretch>
          </p:blipFill>
          <p:spPr>
            <a:xfrm rot="5400000">
              <a:off x="1666081" y="4281274"/>
              <a:ext cx="1404098" cy="699183"/>
            </a:xfrm>
            <a:prstGeom prst="rect">
              <a:avLst/>
            </a:prstGeom>
          </p:spPr>
        </p:pic>
        <p:sp>
          <p:nvSpPr>
            <p:cNvPr id="2" name="TextBox 1">
              <a:extLst>
                <a:ext uri="{FF2B5EF4-FFF2-40B4-BE49-F238E27FC236}">
                  <a16:creationId xmlns:a16="http://schemas.microsoft.com/office/drawing/2014/main" id="{6ACFE402-EC4F-4567-B52E-E4BB3D338851}"/>
                </a:ext>
              </a:extLst>
            </p:cNvPr>
            <p:cNvSpPr txBox="1"/>
            <p:nvPr/>
          </p:nvSpPr>
          <p:spPr>
            <a:xfrm>
              <a:off x="724011" y="1277006"/>
              <a:ext cx="3430876" cy="461665"/>
            </a:xfrm>
            <a:prstGeom prst="rect">
              <a:avLst/>
            </a:prstGeom>
            <a:noFill/>
          </p:spPr>
          <p:txBody>
            <a:bodyPr wrap="none" rtlCol="0">
              <a:spAutoFit/>
            </a:bodyPr>
            <a:lstStyle/>
            <a:p>
              <a:r>
                <a:rPr lang="en-GB" sz="2400" b="1" dirty="0">
                  <a:solidFill>
                    <a:srgbClr val="008000"/>
                  </a:solidFill>
                </a:rPr>
                <a:t>This is the circuit diagram</a:t>
              </a:r>
            </a:p>
          </p:txBody>
        </p:sp>
        <p:sp>
          <p:nvSpPr>
            <p:cNvPr id="3" name="TextBox 2">
              <a:extLst>
                <a:ext uri="{FF2B5EF4-FFF2-40B4-BE49-F238E27FC236}">
                  <a16:creationId xmlns:a16="http://schemas.microsoft.com/office/drawing/2014/main" id="{1CF4FA32-D9E8-4D26-A99B-5341DBFC47C2}"/>
                </a:ext>
              </a:extLst>
            </p:cNvPr>
            <p:cNvSpPr txBox="1"/>
            <p:nvPr/>
          </p:nvSpPr>
          <p:spPr>
            <a:xfrm>
              <a:off x="7464171" y="1223861"/>
              <a:ext cx="4285597" cy="461665"/>
            </a:xfrm>
            <a:prstGeom prst="rect">
              <a:avLst/>
            </a:prstGeom>
            <a:noFill/>
          </p:spPr>
          <p:txBody>
            <a:bodyPr wrap="none" rtlCol="0">
              <a:spAutoFit/>
            </a:bodyPr>
            <a:lstStyle/>
            <a:p>
              <a:r>
                <a:rPr lang="en-GB" sz="2400" b="1" dirty="0">
                  <a:solidFill>
                    <a:srgbClr val="C00000"/>
                  </a:solidFill>
                </a:rPr>
                <a:t>This is the circuit using the parts</a:t>
              </a:r>
            </a:p>
          </p:txBody>
        </p:sp>
        <p:sp>
          <p:nvSpPr>
            <p:cNvPr id="4" name="TextBox 3">
              <a:extLst>
                <a:ext uri="{FF2B5EF4-FFF2-40B4-BE49-F238E27FC236}">
                  <a16:creationId xmlns:a16="http://schemas.microsoft.com/office/drawing/2014/main" id="{95F44E3A-B6F9-4C9C-8527-2959F317CDB9}"/>
                </a:ext>
              </a:extLst>
            </p:cNvPr>
            <p:cNvSpPr txBox="1"/>
            <p:nvPr/>
          </p:nvSpPr>
          <p:spPr>
            <a:xfrm>
              <a:off x="634306" y="508442"/>
              <a:ext cx="2257926" cy="584775"/>
            </a:xfrm>
            <a:prstGeom prst="rect">
              <a:avLst/>
            </a:prstGeom>
            <a:noFill/>
          </p:spPr>
          <p:txBody>
            <a:bodyPr wrap="none" rtlCol="0">
              <a:spAutoFit/>
            </a:bodyPr>
            <a:lstStyle/>
            <a:p>
              <a:r>
                <a:rPr lang="en-GB" sz="3200" b="1" dirty="0">
                  <a:solidFill>
                    <a:srgbClr val="FF0000"/>
                  </a:solidFill>
                </a:rPr>
                <a:t>Circuit No 5 </a:t>
              </a:r>
            </a:p>
          </p:txBody>
        </p:sp>
        <p:sp>
          <p:nvSpPr>
            <p:cNvPr id="5" name="TextBox 4">
              <a:extLst>
                <a:ext uri="{FF2B5EF4-FFF2-40B4-BE49-F238E27FC236}">
                  <a16:creationId xmlns:a16="http://schemas.microsoft.com/office/drawing/2014/main" id="{6E9F0097-7117-4974-A296-C829C43E4145}"/>
                </a:ext>
              </a:extLst>
            </p:cNvPr>
            <p:cNvSpPr txBox="1"/>
            <p:nvPr/>
          </p:nvSpPr>
          <p:spPr>
            <a:xfrm>
              <a:off x="4222032" y="1662478"/>
              <a:ext cx="4799647" cy="461665"/>
            </a:xfrm>
            <a:prstGeom prst="rect">
              <a:avLst/>
            </a:prstGeom>
            <a:noFill/>
          </p:spPr>
          <p:txBody>
            <a:bodyPr wrap="none" rtlCol="0">
              <a:spAutoFit/>
            </a:bodyPr>
            <a:lstStyle/>
            <a:p>
              <a:r>
                <a:rPr lang="en-GB" sz="2400" b="1" dirty="0">
                  <a:solidFill>
                    <a:srgbClr val="FF0000"/>
                  </a:solidFill>
                </a:rPr>
                <a:t>Use the LEDs (Light Emitting Diodes)</a:t>
              </a:r>
            </a:p>
          </p:txBody>
        </p:sp>
        <p:cxnSp>
          <p:nvCxnSpPr>
            <p:cNvPr id="6" name="Straight Connector 5">
              <a:extLst>
                <a:ext uri="{FF2B5EF4-FFF2-40B4-BE49-F238E27FC236}">
                  <a16:creationId xmlns:a16="http://schemas.microsoft.com/office/drawing/2014/main" id="{BBAE0CED-91A1-41CD-9E62-C94BC74DD1EB}"/>
                </a:ext>
              </a:extLst>
            </p:cNvPr>
            <p:cNvCxnSpPr>
              <a:cxnSpLocks/>
            </p:cNvCxnSpPr>
            <p:nvPr/>
          </p:nvCxnSpPr>
          <p:spPr>
            <a:xfrm>
              <a:off x="570276" y="3433382"/>
              <a:ext cx="0" cy="8394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3D7E7E7-D8BC-4B43-A1A1-74063535193B}"/>
                </a:ext>
              </a:extLst>
            </p:cNvPr>
            <p:cNvCxnSpPr>
              <a:cxnSpLocks/>
            </p:cNvCxnSpPr>
            <p:nvPr/>
          </p:nvCxnSpPr>
          <p:spPr>
            <a:xfrm>
              <a:off x="589045" y="4814916"/>
              <a:ext cx="0" cy="7432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D6CD063-8AEE-4810-88F8-11831C774D28}"/>
                </a:ext>
              </a:extLst>
            </p:cNvPr>
            <p:cNvCxnSpPr>
              <a:cxnSpLocks/>
            </p:cNvCxnSpPr>
            <p:nvPr/>
          </p:nvCxnSpPr>
          <p:spPr>
            <a:xfrm>
              <a:off x="392063" y="4448696"/>
              <a:ext cx="35169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28D248E-5C3C-4DEC-8FA7-1E06969A576B}"/>
                </a:ext>
              </a:extLst>
            </p:cNvPr>
            <p:cNvCxnSpPr>
              <a:cxnSpLocks/>
            </p:cNvCxnSpPr>
            <p:nvPr/>
          </p:nvCxnSpPr>
          <p:spPr>
            <a:xfrm>
              <a:off x="392063" y="4800389"/>
              <a:ext cx="35169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7AD93-325F-49E8-8BA7-71C28A7108A4}"/>
                </a:ext>
              </a:extLst>
            </p:cNvPr>
            <p:cNvCxnSpPr>
              <a:cxnSpLocks/>
            </p:cNvCxnSpPr>
            <p:nvPr/>
          </p:nvCxnSpPr>
          <p:spPr>
            <a:xfrm>
              <a:off x="232629" y="4624543"/>
              <a:ext cx="6705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490AEF8-6B55-4068-B838-F38877E6F878}"/>
                </a:ext>
              </a:extLst>
            </p:cNvPr>
            <p:cNvCxnSpPr>
              <a:cxnSpLocks/>
            </p:cNvCxnSpPr>
            <p:nvPr/>
          </p:nvCxnSpPr>
          <p:spPr>
            <a:xfrm>
              <a:off x="232629" y="4272849"/>
              <a:ext cx="6705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6C0FB20-34CE-4630-A5A4-29AE68D6E585}"/>
                </a:ext>
              </a:extLst>
            </p:cNvPr>
            <p:cNvCxnSpPr>
              <a:cxnSpLocks/>
              <a:stCxn id="15" idx="2"/>
            </p:cNvCxnSpPr>
            <p:nvPr/>
          </p:nvCxnSpPr>
          <p:spPr>
            <a:xfrm flipH="1">
              <a:off x="570276" y="3439294"/>
              <a:ext cx="115055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3B92662-BED7-4464-9B1D-C72AC2C8EE82}"/>
                </a:ext>
              </a:extLst>
            </p:cNvPr>
            <p:cNvCxnSpPr>
              <a:cxnSpLocks/>
            </p:cNvCxnSpPr>
            <p:nvPr/>
          </p:nvCxnSpPr>
          <p:spPr>
            <a:xfrm flipH="1">
              <a:off x="1396148" y="3909300"/>
              <a:ext cx="8556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Isosceles Triangle 14">
              <a:extLst>
                <a:ext uri="{FF2B5EF4-FFF2-40B4-BE49-F238E27FC236}">
                  <a16:creationId xmlns:a16="http://schemas.microsoft.com/office/drawing/2014/main" id="{834049BE-EA65-4DAD-92F4-EB34373B1CE9}"/>
                </a:ext>
              </a:extLst>
            </p:cNvPr>
            <p:cNvSpPr/>
            <p:nvPr/>
          </p:nvSpPr>
          <p:spPr>
            <a:xfrm rot="10800000">
              <a:off x="1425414" y="3439294"/>
              <a:ext cx="295421" cy="30948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0F3F1A1B-207B-44BC-8FCB-3E611B4B548B}"/>
                </a:ext>
              </a:extLst>
            </p:cNvPr>
            <p:cNvCxnSpPr>
              <a:cxnSpLocks/>
            </p:cNvCxnSpPr>
            <p:nvPr/>
          </p:nvCxnSpPr>
          <p:spPr>
            <a:xfrm flipV="1">
              <a:off x="2251775" y="3909300"/>
              <a:ext cx="0" cy="41511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1ED5414-9A88-4051-B586-E25FEC516FC8}"/>
                </a:ext>
              </a:extLst>
            </p:cNvPr>
            <p:cNvCxnSpPr/>
            <p:nvPr/>
          </p:nvCxnSpPr>
          <p:spPr>
            <a:xfrm>
              <a:off x="2251775" y="4854774"/>
              <a:ext cx="0" cy="70338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F06154A-F597-4993-A6DE-710E659D3849}"/>
                </a:ext>
              </a:extLst>
            </p:cNvPr>
            <p:cNvCxnSpPr>
              <a:cxnSpLocks/>
            </p:cNvCxnSpPr>
            <p:nvPr/>
          </p:nvCxnSpPr>
          <p:spPr>
            <a:xfrm flipH="1" flipV="1">
              <a:off x="570276" y="5559755"/>
              <a:ext cx="2927428" cy="269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B571FD5-971A-4E60-B60B-0B9296C20A4C}"/>
                </a:ext>
              </a:extLst>
            </p:cNvPr>
            <p:cNvSpPr txBox="1"/>
            <p:nvPr/>
          </p:nvSpPr>
          <p:spPr>
            <a:xfrm>
              <a:off x="225809" y="2226747"/>
              <a:ext cx="2262222" cy="461665"/>
            </a:xfrm>
            <a:prstGeom prst="rect">
              <a:avLst/>
            </a:prstGeom>
            <a:noFill/>
          </p:spPr>
          <p:txBody>
            <a:bodyPr wrap="none" rtlCol="0">
              <a:spAutoFit/>
            </a:bodyPr>
            <a:lstStyle/>
            <a:p>
              <a:r>
                <a:rPr lang="en-GB" sz="2400" b="1" dirty="0"/>
                <a:t>Two Way Switch</a:t>
              </a:r>
            </a:p>
          </p:txBody>
        </p:sp>
        <p:sp>
          <p:nvSpPr>
            <p:cNvPr id="20" name="TextBox 19">
              <a:extLst>
                <a:ext uri="{FF2B5EF4-FFF2-40B4-BE49-F238E27FC236}">
                  <a16:creationId xmlns:a16="http://schemas.microsoft.com/office/drawing/2014/main" id="{85F0BDF8-0DEB-4CE2-957E-2C3457A06FE2}"/>
                </a:ext>
              </a:extLst>
            </p:cNvPr>
            <p:cNvSpPr txBox="1"/>
            <p:nvPr/>
          </p:nvSpPr>
          <p:spPr>
            <a:xfrm>
              <a:off x="1318570" y="4126636"/>
              <a:ext cx="805029" cy="461665"/>
            </a:xfrm>
            <a:prstGeom prst="rect">
              <a:avLst/>
            </a:prstGeom>
            <a:noFill/>
          </p:spPr>
          <p:txBody>
            <a:bodyPr wrap="none" rtlCol="0">
              <a:spAutoFit/>
            </a:bodyPr>
            <a:lstStyle/>
            <a:p>
              <a:pPr algn="ctr"/>
              <a:r>
                <a:rPr lang="en-GB" sz="2400" b="1" dirty="0"/>
                <a:t>LEDS</a:t>
              </a:r>
            </a:p>
          </p:txBody>
        </p:sp>
        <p:sp>
          <p:nvSpPr>
            <p:cNvPr id="25" name="Isosceles Triangle 24">
              <a:extLst>
                <a:ext uri="{FF2B5EF4-FFF2-40B4-BE49-F238E27FC236}">
                  <a16:creationId xmlns:a16="http://schemas.microsoft.com/office/drawing/2014/main" id="{EB5F6DDC-76B2-415F-9CC3-FC608FD3DB56}"/>
                </a:ext>
              </a:extLst>
            </p:cNvPr>
            <p:cNvSpPr/>
            <p:nvPr/>
          </p:nvSpPr>
          <p:spPr>
            <a:xfrm rot="10800000" flipV="1">
              <a:off x="1425413" y="3117122"/>
              <a:ext cx="295421" cy="30948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D13D5CA5-4055-4717-98DC-ED5A65CC1AA8}"/>
                </a:ext>
              </a:extLst>
            </p:cNvPr>
            <p:cNvCxnSpPr>
              <a:cxnSpLocks/>
            </p:cNvCxnSpPr>
            <p:nvPr/>
          </p:nvCxnSpPr>
          <p:spPr>
            <a:xfrm flipH="1">
              <a:off x="1425413" y="2866606"/>
              <a:ext cx="2095765" cy="114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C3D6E49-D10D-404F-9A4F-F84CDF065559}"/>
                </a:ext>
              </a:extLst>
            </p:cNvPr>
            <p:cNvCxnSpPr>
              <a:cxnSpLocks/>
            </p:cNvCxnSpPr>
            <p:nvPr/>
          </p:nvCxnSpPr>
          <p:spPr>
            <a:xfrm flipH="1" flipV="1">
              <a:off x="2906044" y="2849096"/>
              <a:ext cx="9750" cy="16059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358C5F2-212A-427C-B5EC-8538FF3EFE99}"/>
                </a:ext>
              </a:extLst>
            </p:cNvPr>
            <p:cNvCxnSpPr/>
            <p:nvPr/>
          </p:nvCxnSpPr>
          <p:spPr>
            <a:xfrm>
              <a:off x="2906044" y="4872107"/>
              <a:ext cx="0" cy="70338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00B50FA-77A2-46B8-88A8-D7E42F486646}"/>
                </a:ext>
              </a:extLst>
            </p:cNvPr>
            <p:cNvSpPr txBox="1"/>
            <p:nvPr/>
          </p:nvSpPr>
          <p:spPr>
            <a:xfrm>
              <a:off x="1396148" y="4400031"/>
              <a:ext cx="673902" cy="461665"/>
            </a:xfrm>
            <a:prstGeom prst="rect">
              <a:avLst/>
            </a:prstGeom>
            <a:noFill/>
          </p:spPr>
          <p:txBody>
            <a:bodyPr wrap="none" rtlCol="0">
              <a:spAutoFit/>
            </a:bodyPr>
            <a:lstStyle/>
            <a:p>
              <a:r>
                <a:rPr lang="en-GB" sz="2400" b="1" dirty="0">
                  <a:solidFill>
                    <a:srgbClr val="FF0000"/>
                  </a:solidFill>
                </a:rPr>
                <a:t>Red</a:t>
              </a:r>
            </a:p>
          </p:txBody>
        </p:sp>
        <p:sp>
          <p:nvSpPr>
            <p:cNvPr id="38" name="TextBox 37">
              <a:extLst>
                <a:ext uri="{FF2B5EF4-FFF2-40B4-BE49-F238E27FC236}">
                  <a16:creationId xmlns:a16="http://schemas.microsoft.com/office/drawing/2014/main" id="{FEB54C82-F590-4DCE-9656-9BC915877BD3}"/>
                </a:ext>
              </a:extLst>
            </p:cNvPr>
            <p:cNvSpPr txBox="1"/>
            <p:nvPr/>
          </p:nvSpPr>
          <p:spPr>
            <a:xfrm>
              <a:off x="2420238" y="3885773"/>
              <a:ext cx="961866" cy="461665"/>
            </a:xfrm>
            <a:prstGeom prst="rect">
              <a:avLst/>
            </a:prstGeom>
            <a:noFill/>
          </p:spPr>
          <p:txBody>
            <a:bodyPr wrap="none" rtlCol="0">
              <a:spAutoFit/>
            </a:bodyPr>
            <a:lstStyle/>
            <a:p>
              <a:r>
                <a:rPr lang="en-GB" sz="2400" b="1" dirty="0">
                  <a:solidFill>
                    <a:srgbClr val="008000"/>
                  </a:solidFill>
                </a:rPr>
                <a:t>Green</a:t>
              </a:r>
            </a:p>
          </p:txBody>
        </p:sp>
        <p:grpSp>
          <p:nvGrpSpPr>
            <p:cNvPr id="39" name="Group 38">
              <a:extLst>
                <a:ext uri="{FF2B5EF4-FFF2-40B4-BE49-F238E27FC236}">
                  <a16:creationId xmlns:a16="http://schemas.microsoft.com/office/drawing/2014/main" id="{BD2F4CB3-470B-4AA4-9BAA-FAD39F365AD2}"/>
                </a:ext>
              </a:extLst>
            </p:cNvPr>
            <p:cNvGrpSpPr/>
            <p:nvPr/>
          </p:nvGrpSpPr>
          <p:grpSpPr>
            <a:xfrm>
              <a:off x="7716180" y="3054478"/>
              <a:ext cx="526601" cy="1446650"/>
              <a:chOff x="6985965" y="1999540"/>
              <a:chExt cx="617570" cy="1728700"/>
            </a:xfrm>
          </p:grpSpPr>
          <p:pic>
            <p:nvPicPr>
              <p:cNvPr id="40" name="Picture 39">
                <a:extLst>
                  <a:ext uri="{FF2B5EF4-FFF2-40B4-BE49-F238E27FC236}">
                    <a16:creationId xmlns:a16="http://schemas.microsoft.com/office/drawing/2014/main" id="{D349592D-933A-412B-B304-FC3342CAFFC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2000"/>
                        </a14:imgEffect>
                      </a14:imgLayer>
                    </a14:imgProps>
                  </a:ext>
                </a:extLst>
              </a:blip>
              <a:stretch>
                <a:fillRect/>
              </a:stretch>
            </p:blipFill>
            <p:spPr>
              <a:xfrm rot="15960000">
                <a:off x="6430400" y="2555105"/>
                <a:ext cx="1728700" cy="617570"/>
              </a:xfrm>
              <a:prstGeom prst="rect">
                <a:avLst/>
              </a:prstGeom>
            </p:spPr>
          </p:pic>
          <p:pic>
            <p:nvPicPr>
              <p:cNvPr id="41" name="Picture 40">
                <a:extLst>
                  <a:ext uri="{FF2B5EF4-FFF2-40B4-BE49-F238E27FC236}">
                    <a16:creationId xmlns:a16="http://schemas.microsoft.com/office/drawing/2014/main" id="{51D00817-E119-4957-8B79-1EF66DA29DBC}"/>
                  </a:ext>
                </a:extLst>
              </p:cNvPr>
              <p:cNvPicPr>
                <a:picLocks noChangeAspect="1"/>
              </p:cNvPicPr>
              <p:nvPr/>
            </p:nvPicPr>
            <p:blipFill>
              <a:blip r:embed="rId5"/>
              <a:stretch>
                <a:fillRect/>
              </a:stretch>
            </p:blipFill>
            <p:spPr>
              <a:xfrm>
                <a:off x="7202549" y="2421997"/>
                <a:ext cx="215808" cy="883785"/>
              </a:xfrm>
              <a:prstGeom prst="rect">
                <a:avLst/>
              </a:prstGeom>
            </p:spPr>
          </p:pic>
        </p:grpSp>
        <p:grpSp>
          <p:nvGrpSpPr>
            <p:cNvPr id="42" name="Group 41">
              <a:extLst>
                <a:ext uri="{FF2B5EF4-FFF2-40B4-BE49-F238E27FC236}">
                  <a16:creationId xmlns:a16="http://schemas.microsoft.com/office/drawing/2014/main" id="{D2773FC5-9D51-4BBA-904A-2D62F4F2947C}"/>
                </a:ext>
              </a:extLst>
            </p:cNvPr>
            <p:cNvGrpSpPr/>
            <p:nvPr/>
          </p:nvGrpSpPr>
          <p:grpSpPr>
            <a:xfrm>
              <a:off x="7708204" y="4430123"/>
              <a:ext cx="526601" cy="1446650"/>
              <a:chOff x="6985965" y="1999540"/>
              <a:chExt cx="617570" cy="1728700"/>
            </a:xfrm>
          </p:grpSpPr>
          <p:pic>
            <p:nvPicPr>
              <p:cNvPr id="43" name="Picture 42">
                <a:extLst>
                  <a:ext uri="{FF2B5EF4-FFF2-40B4-BE49-F238E27FC236}">
                    <a16:creationId xmlns:a16="http://schemas.microsoft.com/office/drawing/2014/main" id="{1DECD375-3362-460C-849C-77745C66301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2000"/>
                        </a14:imgEffect>
                      </a14:imgLayer>
                    </a14:imgProps>
                  </a:ext>
                </a:extLst>
              </a:blip>
              <a:stretch>
                <a:fillRect/>
              </a:stretch>
            </p:blipFill>
            <p:spPr>
              <a:xfrm rot="15960000">
                <a:off x="6430400" y="2555105"/>
                <a:ext cx="1728700" cy="617570"/>
              </a:xfrm>
              <a:prstGeom prst="rect">
                <a:avLst/>
              </a:prstGeom>
            </p:spPr>
          </p:pic>
          <p:pic>
            <p:nvPicPr>
              <p:cNvPr id="44" name="Picture 43">
                <a:extLst>
                  <a:ext uri="{FF2B5EF4-FFF2-40B4-BE49-F238E27FC236}">
                    <a16:creationId xmlns:a16="http://schemas.microsoft.com/office/drawing/2014/main" id="{76B9D9EF-E3C6-4AF2-8307-D1394869A0C9}"/>
                  </a:ext>
                </a:extLst>
              </p:cNvPr>
              <p:cNvPicPr>
                <a:picLocks noChangeAspect="1"/>
              </p:cNvPicPr>
              <p:nvPr/>
            </p:nvPicPr>
            <p:blipFill>
              <a:blip r:embed="rId5"/>
              <a:stretch>
                <a:fillRect/>
              </a:stretch>
            </p:blipFill>
            <p:spPr>
              <a:xfrm>
                <a:off x="7202549" y="2421997"/>
                <a:ext cx="215808" cy="883785"/>
              </a:xfrm>
              <a:prstGeom prst="rect">
                <a:avLst/>
              </a:prstGeom>
            </p:spPr>
          </p:pic>
        </p:grpSp>
        <p:pic>
          <p:nvPicPr>
            <p:cNvPr id="45" name="Picture 44">
              <a:extLst>
                <a:ext uri="{FF2B5EF4-FFF2-40B4-BE49-F238E27FC236}">
                  <a16:creationId xmlns:a16="http://schemas.microsoft.com/office/drawing/2014/main" id="{4E2E7257-3935-4053-8E47-040FA7F2160F}"/>
                </a:ext>
              </a:extLst>
            </p:cNvPr>
            <p:cNvPicPr>
              <a:picLocks noChangeAspect="1"/>
            </p:cNvPicPr>
            <p:nvPr/>
          </p:nvPicPr>
          <p:blipFill>
            <a:blip r:embed="rId6"/>
            <a:stretch>
              <a:fillRect/>
            </a:stretch>
          </p:blipFill>
          <p:spPr>
            <a:xfrm rot="16200000">
              <a:off x="8403328" y="3037795"/>
              <a:ext cx="1502240" cy="724315"/>
            </a:xfrm>
            <a:prstGeom prst="rect">
              <a:avLst/>
            </a:prstGeom>
          </p:spPr>
        </p:pic>
        <p:pic>
          <p:nvPicPr>
            <p:cNvPr id="46" name="Picture 45">
              <a:extLst>
                <a:ext uri="{FF2B5EF4-FFF2-40B4-BE49-F238E27FC236}">
                  <a16:creationId xmlns:a16="http://schemas.microsoft.com/office/drawing/2014/main" id="{5D01A6D4-7C69-464F-8663-84D075A8487C}"/>
                </a:ext>
              </a:extLst>
            </p:cNvPr>
            <p:cNvPicPr>
              <a:picLocks noChangeAspect="1"/>
            </p:cNvPicPr>
            <p:nvPr/>
          </p:nvPicPr>
          <p:blipFill>
            <a:blip r:embed="rId7">
              <a:lum bright="25000"/>
            </a:blip>
            <a:stretch>
              <a:fillRect/>
            </a:stretch>
          </p:blipFill>
          <p:spPr>
            <a:xfrm rot="10800000">
              <a:off x="10492674" y="3272249"/>
              <a:ext cx="993774" cy="1750696"/>
            </a:xfrm>
            <a:prstGeom prst="rect">
              <a:avLst/>
            </a:prstGeom>
          </p:spPr>
        </p:pic>
        <p:sp>
          <p:nvSpPr>
            <p:cNvPr id="47" name="Freeform: Shape 46">
              <a:extLst>
                <a:ext uri="{FF2B5EF4-FFF2-40B4-BE49-F238E27FC236}">
                  <a16:creationId xmlns:a16="http://schemas.microsoft.com/office/drawing/2014/main" id="{0D761578-33C8-4EFD-8571-CFDC0B9E0EEF}"/>
                </a:ext>
              </a:extLst>
            </p:cNvPr>
            <p:cNvSpPr/>
            <p:nvPr/>
          </p:nvSpPr>
          <p:spPr>
            <a:xfrm>
              <a:off x="7900860" y="2868766"/>
              <a:ext cx="1008183" cy="399354"/>
            </a:xfrm>
            <a:custGeom>
              <a:avLst/>
              <a:gdLst>
                <a:gd name="connsiteX0" fmla="*/ 41036 w 1446756"/>
                <a:gd name="connsiteY0" fmla="*/ 262876 h 399354"/>
                <a:gd name="connsiteX1" fmla="*/ 13741 w 1446756"/>
                <a:gd name="connsiteY1" fmla="*/ 58160 h 399354"/>
                <a:gd name="connsiteX2" fmla="*/ 232105 w 1446756"/>
                <a:gd name="connsiteY2" fmla="*/ 3569 h 399354"/>
                <a:gd name="connsiteX3" fmla="*/ 859902 w 1446756"/>
                <a:gd name="connsiteY3" fmla="*/ 30864 h 399354"/>
                <a:gd name="connsiteX4" fmla="*/ 1010027 w 1446756"/>
                <a:gd name="connsiteY4" fmla="*/ 235581 h 399354"/>
                <a:gd name="connsiteX5" fmla="*/ 1146505 w 1446756"/>
                <a:gd name="connsiteY5" fmla="*/ 372058 h 399354"/>
                <a:gd name="connsiteX6" fmla="*/ 1446756 w 1446756"/>
                <a:gd name="connsiteY6" fmla="*/ 399354 h 39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56" h="399354">
                  <a:moveTo>
                    <a:pt x="41036" y="262876"/>
                  </a:moveTo>
                  <a:cubicBezTo>
                    <a:pt x="11466" y="182127"/>
                    <a:pt x="-18104" y="101378"/>
                    <a:pt x="13741" y="58160"/>
                  </a:cubicBezTo>
                  <a:cubicBezTo>
                    <a:pt x="45586" y="14942"/>
                    <a:pt x="91078" y="8118"/>
                    <a:pt x="232105" y="3569"/>
                  </a:cubicBezTo>
                  <a:cubicBezTo>
                    <a:pt x="373132" y="-980"/>
                    <a:pt x="730248" y="-7805"/>
                    <a:pt x="859902" y="30864"/>
                  </a:cubicBezTo>
                  <a:cubicBezTo>
                    <a:pt x="989556" y="69533"/>
                    <a:pt x="962260" y="178715"/>
                    <a:pt x="1010027" y="235581"/>
                  </a:cubicBezTo>
                  <a:cubicBezTo>
                    <a:pt x="1057794" y="292447"/>
                    <a:pt x="1073717" y="344763"/>
                    <a:pt x="1146505" y="372058"/>
                  </a:cubicBezTo>
                  <a:cubicBezTo>
                    <a:pt x="1219293" y="399353"/>
                    <a:pt x="1333024" y="399353"/>
                    <a:pt x="1446756" y="39935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Freeform: Shape 52">
              <a:extLst>
                <a:ext uri="{FF2B5EF4-FFF2-40B4-BE49-F238E27FC236}">
                  <a16:creationId xmlns:a16="http://schemas.microsoft.com/office/drawing/2014/main" id="{FA78C501-E535-40DA-87FF-8B6601347D09}"/>
                </a:ext>
              </a:extLst>
            </p:cNvPr>
            <p:cNvSpPr/>
            <p:nvPr/>
          </p:nvSpPr>
          <p:spPr>
            <a:xfrm>
              <a:off x="8923993" y="2266158"/>
              <a:ext cx="2065568" cy="1128133"/>
            </a:xfrm>
            <a:custGeom>
              <a:avLst/>
              <a:gdLst>
                <a:gd name="connsiteX0" fmla="*/ 36916 w 2275291"/>
                <a:gd name="connsiteY0" fmla="*/ 385183 h 1128133"/>
                <a:gd name="connsiteX1" fmla="*/ 70253 w 2275291"/>
                <a:gd name="connsiteY1" fmla="*/ 156583 h 1128133"/>
                <a:gd name="connsiteX2" fmla="*/ 675091 w 2275291"/>
                <a:gd name="connsiteY2" fmla="*/ 70858 h 1128133"/>
                <a:gd name="connsiteX3" fmla="*/ 1994303 w 2275291"/>
                <a:gd name="connsiteY3" fmla="*/ 85145 h 1128133"/>
                <a:gd name="connsiteX4" fmla="*/ 2275291 w 2275291"/>
                <a:gd name="connsiteY4" fmla="*/ 1128133 h 1128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5291" h="1128133">
                  <a:moveTo>
                    <a:pt x="36916" y="385183"/>
                  </a:moveTo>
                  <a:cubicBezTo>
                    <a:pt x="403" y="297076"/>
                    <a:pt x="-36110" y="208970"/>
                    <a:pt x="70253" y="156583"/>
                  </a:cubicBezTo>
                  <a:cubicBezTo>
                    <a:pt x="176616" y="104195"/>
                    <a:pt x="354416" y="82764"/>
                    <a:pt x="675091" y="70858"/>
                  </a:cubicBezTo>
                  <a:cubicBezTo>
                    <a:pt x="995766" y="58952"/>
                    <a:pt x="1727603" y="-91068"/>
                    <a:pt x="1994303" y="85145"/>
                  </a:cubicBezTo>
                  <a:cubicBezTo>
                    <a:pt x="2261003" y="261357"/>
                    <a:pt x="2268147" y="694745"/>
                    <a:pt x="2275291" y="1128133"/>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Freeform: Shape 53">
              <a:extLst>
                <a:ext uri="{FF2B5EF4-FFF2-40B4-BE49-F238E27FC236}">
                  <a16:creationId xmlns:a16="http://schemas.microsoft.com/office/drawing/2014/main" id="{07D5D360-5634-49C1-BB69-EDAB23F319F6}"/>
                </a:ext>
              </a:extLst>
            </p:cNvPr>
            <p:cNvSpPr/>
            <p:nvPr/>
          </p:nvSpPr>
          <p:spPr>
            <a:xfrm>
              <a:off x="8932254" y="2878014"/>
              <a:ext cx="1835047" cy="1610566"/>
            </a:xfrm>
            <a:custGeom>
              <a:avLst/>
              <a:gdLst>
                <a:gd name="connsiteX0" fmla="*/ 32578 w 2021365"/>
                <a:gd name="connsiteY0" fmla="*/ 973477 h 1610566"/>
                <a:gd name="connsiteX1" fmla="*/ 27816 w 2021365"/>
                <a:gd name="connsiteY1" fmla="*/ 1335427 h 1610566"/>
                <a:gd name="connsiteX2" fmla="*/ 332616 w 2021365"/>
                <a:gd name="connsiteY2" fmla="*/ 1530689 h 1610566"/>
                <a:gd name="connsiteX3" fmla="*/ 1361316 w 2021365"/>
                <a:gd name="connsiteY3" fmla="*/ 1544977 h 1610566"/>
                <a:gd name="connsiteX4" fmla="*/ 1551816 w 2021365"/>
                <a:gd name="connsiteY4" fmla="*/ 702014 h 1610566"/>
                <a:gd name="connsiteX5" fmla="*/ 1666116 w 2021365"/>
                <a:gd name="connsiteY5" fmla="*/ 68602 h 1610566"/>
                <a:gd name="connsiteX6" fmla="*/ 1975678 w 2021365"/>
                <a:gd name="connsiteY6" fmla="*/ 68602 h 1610566"/>
                <a:gd name="connsiteX7" fmla="*/ 2013778 w 2021365"/>
                <a:gd name="connsiteY7" fmla="*/ 525802 h 16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1365" h="1610566">
                  <a:moveTo>
                    <a:pt x="32578" y="973477"/>
                  </a:moveTo>
                  <a:cubicBezTo>
                    <a:pt x="5194" y="1108017"/>
                    <a:pt x="-22190" y="1242558"/>
                    <a:pt x="27816" y="1335427"/>
                  </a:cubicBezTo>
                  <a:cubicBezTo>
                    <a:pt x="77822" y="1428296"/>
                    <a:pt x="110366" y="1495764"/>
                    <a:pt x="332616" y="1530689"/>
                  </a:cubicBezTo>
                  <a:cubicBezTo>
                    <a:pt x="554866" y="1565614"/>
                    <a:pt x="1158116" y="1683089"/>
                    <a:pt x="1361316" y="1544977"/>
                  </a:cubicBezTo>
                  <a:cubicBezTo>
                    <a:pt x="1564516" y="1406865"/>
                    <a:pt x="1501016" y="948076"/>
                    <a:pt x="1551816" y="702014"/>
                  </a:cubicBezTo>
                  <a:cubicBezTo>
                    <a:pt x="1602616" y="455952"/>
                    <a:pt x="1595472" y="174171"/>
                    <a:pt x="1666116" y="68602"/>
                  </a:cubicBezTo>
                  <a:cubicBezTo>
                    <a:pt x="1736760" y="-36967"/>
                    <a:pt x="1917734" y="-7598"/>
                    <a:pt x="1975678" y="68602"/>
                  </a:cubicBezTo>
                  <a:cubicBezTo>
                    <a:pt x="2033622" y="144802"/>
                    <a:pt x="2023700" y="335302"/>
                    <a:pt x="2013778" y="525802"/>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Freeform: Shape 56">
              <a:extLst>
                <a:ext uri="{FF2B5EF4-FFF2-40B4-BE49-F238E27FC236}">
                  <a16:creationId xmlns:a16="http://schemas.microsoft.com/office/drawing/2014/main" id="{B32F6A36-3BA2-4A9D-9914-B20C5DACDD2D}"/>
                </a:ext>
              </a:extLst>
            </p:cNvPr>
            <p:cNvSpPr/>
            <p:nvPr/>
          </p:nvSpPr>
          <p:spPr>
            <a:xfrm>
              <a:off x="8076904" y="4780178"/>
              <a:ext cx="2618658" cy="1184537"/>
            </a:xfrm>
            <a:custGeom>
              <a:avLst/>
              <a:gdLst>
                <a:gd name="connsiteX0" fmla="*/ 0 w 3333750"/>
                <a:gd name="connsiteY0" fmla="*/ 962025 h 1184537"/>
                <a:gd name="connsiteX1" fmla="*/ 500062 w 3333750"/>
                <a:gd name="connsiteY1" fmla="*/ 1152525 h 1184537"/>
                <a:gd name="connsiteX2" fmla="*/ 2152650 w 3333750"/>
                <a:gd name="connsiteY2" fmla="*/ 1152525 h 1184537"/>
                <a:gd name="connsiteX3" fmla="*/ 3081337 w 3333750"/>
                <a:gd name="connsiteY3" fmla="*/ 838200 h 1184537"/>
                <a:gd name="connsiteX4" fmla="*/ 3333750 w 3333750"/>
                <a:gd name="connsiteY4" fmla="*/ 0 h 1184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50" h="1184537">
                  <a:moveTo>
                    <a:pt x="0" y="962025"/>
                  </a:moveTo>
                  <a:cubicBezTo>
                    <a:pt x="70643" y="1041400"/>
                    <a:pt x="141287" y="1120775"/>
                    <a:pt x="500062" y="1152525"/>
                  </a:cubicBezTo>
                  <a:cubicBezTo>
                    <a:pt x="858837" y="1184275"/>
                    <a:pt x="1722438" y="1204913"/>
                    <a:pt x="2152650" y="1152525"/>
                  </a:cubicBezTo>
                  <a:cubicBezTo>
                    <a:pt x="2582863" y="1100138"/>
                    <a:pt x="2884487" y="1030288"/>
                    <a:pt x="3081337" y="838200"/>
                  </a:cubicBezTo>
                  <a:cubicBezTo>
                    <a:pt x="3278187" y="646112"/>
                    <a:pt x="3305968" y="323056"/>
                    <a:pt x="3333750" y="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Freeform: Shape 57">
              <a:extLst>
                <a:ext uri="{FF2B5EF4-FFF2-40B4-BE49-F238E27FC236}">
                  <a16:creationId xmlns:a16="http://schemas.microsoft.com/office/drawing/2014/main" id="{54ABC4D6-17DF-4B59-9164-2FC31031DE65}"/>
                </a:ext>
              </a:extLst>
            </p:cNvPr>
            <p:cNvSpPr/>
            <p:nvPr/>
          </p:nvSpPr>
          <p:spPr>
            <a:xfrm>
              <a:off x="10712855" y="4770653"/>
              <a:ext cx="323368" cy="469143"/>
            </a:xfrm>
            <a:custGeom>
              <a:avLst/>
              <a:gdLst>
                <a:gd name="connsiteX0" fmla="*/ 0 w 356201"/>
                <a:gd name="connsiteY0" fmla="*/ 19050 h 469143"/>
                <a:gd name="connsiteX1" fmla="*/ 85725 w 356201"/>
                <a:gd name="connsiteY1" fmla="*/ 338138 h 469143"/>
                <a:gd name="connsiteX2" fmla="*/ 323850 w 356201"/>
                <a:gd name="connsiteY2" fmla="*/ 452438 h 469143"/>
                <a:gd name="connsiteX3" fmla="*/ 347662 w 356201"/>
                <a:gd name="connsiteY3" fmla="*/ 0 h 469143"/>
              </a:gdLst>
              <a:ahLst/>
              <a:cxnLst>
                <a:cxn ang="0">
                  <a:pos x="connsiteX0" y="connsiteY0"/>
                </a:cxn>
                <a:cxn ang="0">
                  <a:pos x="connsiteX1" y="connsiteY1"/>
                </a:cxn>
                <a:cxn ang="0">
                  <a:pos x="connsiteX2" y="connsiteY2"/>
                </a:cxn>
                <a:cxn ang="0">
                  <a:pos x="connsiteX3" y="connsiteY3"/>
                </a:cxn>
              </a:cxnLst>
              <a:rect l="l" t="t" r="r" b="b"/>
              <a:pathLst>
                <a:path w="356201" h="469143">
                  <a:moveTo>
                    <a:pt x="0" y="19050"/>
                  </a:moveTo>
                  <a:cubicBezTo>
                    <a:pt x="15875" y="142478"/>
                    <a:pt x="31750" y="265907"/>
                    <a:pt x="85725" y="338138"/>
                  </a:cubicBezTo>
                  <a:cubicBezTo>
                    <a:pt x="139700" y="410369"/>
                    <a:pt x="280194" y="508794"/>
                    <a:pt x="323850" y="452438"/>
                  </a:cubicBezTo>
                  <a:cubicBezTo>
                    <a:pt x="367506" y="396082"/>
                    <a:pt x="357584" y="198041"/>
                    <a:pt x="347662" y="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a:extLst>
                <a:ext uri="{FF2B5EF4-FFF2-40B4-BE49-F238E27FC236}">
                  <a16:creationId xmlns:a16="http://schemas.microsoft.com/office/drawing/2014/main" id="{CB5F9366-8745-4DE5-B9A1-47C02C22107B}"/>
                </a:ext>
              </a:extLst>
            </p:cNvPr>
            <p:cNvSpPr txBox="1"/>
            <p:nvPr/>
          </p:nvSpPr>
          <p:spPr>
            <a:xfrm>
              <a:off x="4725567" y="2749355"/>
              <a:ext cx="2734930" cy="3046988"/>
            </a:xfrm>
            <a:prstGeom prst="rect">
              <a:avLst/>
            </a:prstGeom>
            <a:solidFill>
              <a:srgbClr val="FFFF00"/>
            </a:solidFill>
          </p:spPr>
          <p:txBody>
            <a:bodyPr wrap="square" rtlCol="0">
              <a:spAutoFit/>
            </a:bodyPr>
            <a:lstStyle/>
            <a:p>
              <a:pPr algn="ctr"/>
              <a:r>
                <a:rPr lang="en-GB" sz="2400" b="1" dirty="0">
                  <a:solidFill>
                    <a:srgbClr val="008000"/>
                  </a:solidFill>
                </a:rPr>
                <a:t>When you change the switch the red and then the green LED is lit</a:t>
              </a:r>
            </a:p>
            <a:p>
              <a:pPr algn="ctr"/>
              <a:r>
                <a:rPr lang="en-GB" sz="2400" b="1" dirty="0">
                  <a:solidFill>
                    <a:srgbClr val="002060"/>
                  </a:solidFill>
                </a:rPr>
                <a:t>Note that the white LED does not light because the polarity is wrong</a:t>
              </a:r>
            </a:p>
          </p:txBody>
        </p:sp>
        <p:sp>
          <p:nvSpPr>
            <p:cNvPr id="61" name="Isosceles Triangle 60">
              <a:extLst>
                <a:ext uri="{FF2B5EF4-FFF2-40B4-BE49-F238E27FC236}">
                  <a16:creationId xmlns:a16="http://schemas.microsoft.com/office/drawing/2014/main" id="{9F2966A0-0C14-4EB2-A836-2FFE26C07779}"/>
                </a:ext>
              </a:extLst>
            </p:cNvPr>
            <p:cNvSpPr/>
            <p:nvPr/>
          </p:nvSpPr>
          <p:spPr>
            <a:xfrm rot="10800000">
              <a:off x="2100642" y="4524733"/>
              <a:ext cx="302265" cy="227895"/>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Isosceles Triangle 61">
              <a:extLst>
                <a:ext uri="{FF2B5EF4-FFF2-40B4-BE49-F238E27FC236}">
                  <a16:creationId xmlns:a16="http://schemas.microsoft.com/office/drawing/2014/main" id="{FE4A09EA-C7A2-453D-8D7B-988365994335}"/>
                </a:ext>
              </a:extLst>
            </p:cNvPr>
            <p:cNvSpPr/>
            <p:nvPr/>
          </p:nvSpPr>
          <p:spPr>
            <a:xfrm rot="10800000">
              <a:off x="2752369" y="4535099"/>
              <a:ext cx="302265" cy="227895"/>
            </a:xfrm>
            <a:prstGeom prst="triangle">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Freeform: Shape 64">
              <a:extLst>
                <a:ext uri="{FF2B5EF4-FFF2-40B4-BE49-F238E27FC236}">
                  <a16:creationId xmlns:a16="http://schemas.microsoft.com/office/drawing/2014/main" id="{8CDEADBF-6B90-4CEE-B477-2468060DEACB}"/>
                </a:ext>
              </a:extLst>
            </p:cNvPr>
            <p:cNvSpPr/>
            <p:nvPr/>
          </p:nvSpPr>
          <p:spPr>
            <a:xfrm>
              <a:off x="11015831" y="2866606"/>
              <a:ext cx="982723" cy="1769940"/>
            </a:xfrm>
            <a:custGeom>
              <a:avLst/>
              <a:gdLst>
                <a:gd name="connsiteX0" fmla="*/ 0 w 982723"/>
                <a:gd name="connsiteY0" fmla="*/ 511295 h 1769940"/>
                <a:gd name="connsiteX1" fmla="*/ 236668 w 982723"/>
                <a:gd name="connsiteY1" fmla="*/ 102505 h 1769940"/>
                <a:gd name="connsiteX2" fmla="*/ 796065 w 982723"/>
                <a:gd name="connsiteY2" fmla="*/ 102505 h 1769940"/>
                <a:gd name="connsiteX3" fmla="*/ 957430 w 982723"/>
                <a:gd name="connsiteY3" fmla="*/ 1253573 h 1769940"/>
                <a:gd name="connsiteX4" fmla="*/ 322729 w 982723"/>
                <a:gd name="connsiteY4" fmla="*/ 1769940 h 1769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723" h="1769940">
                  <a:moveTo>
                    <a:pt x="0" y="511295"/>
                  </a:moveTo>
                  <a:cubicBezTo>
                    <a:pt x="51995" y="340966"/>
                    <a:pt x="103991" y="170637"/>
                    <a:pt x="236668" y="102505"/>
                  </a:cubicBezTo>
                  <a:cubicBezTo>
                    <a:pt x="369345" y="34373"/>
                    <a:pt x="675938" y="-89340"/>
                    <a:pt x="796065" y="102505"/>
                  </a:cubicBezTo>
                  <a:cubicBezTo>
                    <a:pt x="916192" y="294350"/>
                    <a:pt x="1036319" y="975667"/>
                    <a:pt x="957430" y="1253573"/>
                  </a:cubicBezTo>
                  <a:cubicBezTo>
                    <a:pt x="878541" y="1531479"/>
                    <a:pt x="600635" y="1650709"/>
                    <a:pt x="322729" y="176994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Freeform: Shape 65">
              <a:extLst>
                <a:ext uri="{FF2B5EF4-FFF2-40B4-BE49-F238E27FC236}">
                  <a16:creationId xmlns:a16="http://schemas.microsoft.com/office/drawing/2014/main" id="{F1CB9351-22C1-4095-BEE5-D0C07264E603}"/>
                </a:ext>
              </a:extLst>
            </p:cNvPr>
            <p:cNvSpPr/>
            <p:nvPr/>
          </p:nvSpPr>
          <p:spPr>
            <a:xfrm>
              <a:off x="11058861" y="3110853"/>
              <a:ext cx="812543" cy="2324327"/>
            </a:xfrm>
            <a:custGeom>
              <a:avLst/>
              <a:gdLst>
                <a:gd name="connsiteX0" fmla="*/ 0 w 812543"/>
                <a:gd name="connsiteY0" fmla="*/ 1687058 h 2324327"/>
                <a:gd name="connsiteX1" fmla="*/ 215153 w 812543"/>
                <a:gd name="connsiteY1" fmla="*/ 2171152 h 2324327"/>
                <a:gd name="connsiteX2" fmla="*/ 753035 w 812543"/>
                <a:gd name="connsiteY2" fmla="*/ 2149636 h 2324327"/>
                <a:gd name="connsiteX3" fmla="*/ 742278 w 812543"/>
                <a:gd name="connsiteY3" fmla="*/ 159472 h 2324327"/>
                <a:gd name="connsiteX4" fmla="*/ 247426 w 812543"/>
                <a:gd name="connsiteY4" fmla="*/ 267048 h 2324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543" h="2324327">
                  <a:moveTo>
                    <a:pt x="0" y="1687058"/>
                  </a:moveTo>
                  <a:cubicBezTo>
                    <a:pt x="44823" y="1890557"/>
                    <a:pt x="89647" y="2094056"/>
                    <a:pt x="215153" y="2171152"/>
                  </a:cubicBezTo>
                  <a:cubicBezTo>
                    <a:pt x="340659" y="2248248"/>
                    <a:pt x="665181" y="2484916"/>
                    <a:pt x="753035" y="2149636"/>
                  </a:cubicBezTo>
                  <a:cubicBezTo>
                    <a:pt x="840889" y="1814356"/>
                    <a:pt x="826546" y="473237"/>
                    <a:pt x="742278" y="159472"/>
                  </a:cubicBezTo>
                  <a:cubicBezTo>
                    <a:pt x="658010" y="-154293"/>
                    <a:pt x="452718" y="56377"/>
                    <a:pt x="247426" y="267048"/>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Freeform: Shape 71">
              <a:extLst>
                <a:ext uri="{FF2B5EF4-FFF2-40B4-BE49-F238E27FC236}">
                  <a16:creationId xmlns:a16="http://schemas.microsoft.com/office/drawing/2014/main" id="{D04C75B8-91E4-4E82-AC50-C58C28674FE8}"/>
                </a:ext>
              </a:extLst>
            </p:cNvPr>
            <p:cNvSpPr/>
            <p:nvPr/>
          </p:nvSpPr>
          <p:spPr>
            <a:xfrm>
              <a:off x="10865255" y="4923053"/>
              <a:ext cx="323368" cy="469143"/>
            </a:xfrm>
            <a:custGeom>
              <a:avLst/>
              <a:gdLst>
                <a:gd name="connsiteX0" fmla="*/ 0 w 356201"/>
                <a:gd name="connsiteY0" fmla="*/ 19050 h 469143"/>
                <a:gd name="connsiteX1" fmla="*/ 85725 w 356201"/>
                <a:gd name="connsiteY1" fmla="*/ 338138 h 469143"/>
                <a:gd name="connsiteX2" fmla="*/ 323850 w 356201"/>
                <a:gd name="connsiteY2" fmla="*/ 452438 h 469143"/>
                <a:gd name="connsiteX3" fmla="*/ 347662 w 356201"/>
                <a:gd name="connsiteY3" fmla="*/ 0 h 469143"/>
              </a:gdLst>
              <a:ahLst/>
              <a:cxnLst>
                <a:cxn ang="0">
                  <a:pos x="connsiteX0" y="connsiteY0"/>
                </a:cxn>
                <a:cxn ang="0">
                  <a:pos x="connsiteX1" y="connsiteY1"/>
                </a:cxn>
                <a:cxn ang="0">
                  <a:pos x="connsiteX2" y="connsiteY2"/>
                </a:cxn>
                <a:cxn ang="0">
                  <a:pos x="connsiteX3" y="connsiteY3"/>
                </a:cxn>
              </a:cxnLst>
              <a:rect l="l" t="t" r="r" b="b"/>
              <a:pathLst>
                <a:path w="356201" h="469143">
                  <a:moveTo>
                    <a:pt x="0" y="19050"/>
                  </a:moveTo>
                  <a:cubicBezTo>
                    <a:pt x="15875" y="142478"/>
                    <a:pt x="31750" y="265907"/>
                    <a:pt x="85725" y="338138"/>
                  </a:cubicBezTo>
                  <a:cubicBezTo>
                    <a:pt x="139700" y="410369"/>
                    <a:pt x="280194" y="508794"/>
                    <a:pt x="323850" y="452438"/>
                  </a:cubicBezTo>
                  <a:cubicBezTo>
                    <a:pt x="367506" y="396082"/>
                    <a:pt x="357584" y="198041"/>
                    <a:pt x="347662" y="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pic>
          <p:nvPicPr>
            <p:cNvPr id="73" name="Picture 72">
              <a:extLst>
                <a:ext uri="{FF2B5EF4-FFF2-40B4-BE49-F238E27FC236}">
                  <a16:creationId xmlns:a16="http://schemas.microsoft.com/office/drawing/2014/main" id="{66321E2C-EB6E-4D92-9549-13421EB40240}"/>
                </a:ext>
              </a:extLst>
            </p:cNvPr>
            <p:cNvPicPr>
              <a:picLocks noChangeAspect="1"/>
            </p:cNvPicPr>
            <p:nvPr/>
          </p:nvPicPr>
          <p:blipFill>
            <a:blip r:embed="rId2"/>
            <a:stretch>
              <a:fillRect/>
            </a:stretch>
          </p:blipFill>
          <p:spPr>
            <a:xfrm rot="16200000" flipV="1">
              <a:off x="2910148" y="4320453"/>
              <a:ext cx="1404098" cy="699183"/>
            </a:xfrm>
            <a:prstGeom prst="rect">
              <a:avLst/>
            </a:prstGeom>
          </p:spPr>
        </p:pic>
        <p:cxnSp>
          <p:nvCxnSpPr>
            <p:cNvPr id="74" name="Straight Connector 73">
              <a:extLst>
                <a:ext uri="{FF2B5EF4-FFF2-40B4-BE49-F238E27FC236}">
                  <a16:creationId xmlns:a16="http://schemas.microsoft.com/office/drawing/2014/main" id="{D7D5DC98-D8C4-430B-B4DD-76B097ADD24C}"/>
                </a:ext>
              </a:extLst>
            </p:cNvPr>
            <p:cNvCxnSpPr>
              <a:cxnSpLocks/>
            </p:cNvCxnSpPr>
            <p:nvPr/>
          </p:nvCxnSpPr>
          <p:spPr>
            <a:xfrm flipV="1">
              <a:off x="3500392" y="2849096"/>
              <a:ext cx="0" cy="16255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40AF0FC-093F-42BD-8C56-1E0F43DA3B0E}"/>
                </a:ext>
              </a:extLst>
            </p:cNvPr>
            <p:cNvCxnSpPr/>
            <p:nvPr/>
          </p:nvCxnSpPr>
          <p:spPr>
            <a:xfrm>
              <a:off x="3490642" y="4891770"/>
              <a:ext cx="0" cy="70338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11CDAEAD-3CD7-4A5A-881F-19E34D59EE45}"/>
                </a:ext>
              </a:extLst>
            </p:cNvPr>
            <p:cNvSpPr txBox="1"/>
            <p:nvPr/>
          </p:nvSpPr>
          <p:spPr>
            <a:xfrm>
              <a:off x="3595568" y="3938366"/>
              <a:ext cx="963149" cy="461665"/>
            </a:xfrm>
            <a:prstGeom prst="rect">
              <a:avLst/>
            </a:prstGeom>
            <a:solidFill>
              <a:schemeClr val="tx1"/>
            </a:solidFill>
          </p:spPr>
          <p:txBody>
            <a:bodyPr wrap="none" rtlCol="0">
              <a:spAutoFit/>
            </a:bodyPr>
            <a:lstStyle/>
            <a:p>
              <a:r>
                <a:rPr lang="en-GB" sz="2400" b="1" dirty="0">
                  <a:solidFill>
                    <a:schemeClr val="bg1"/>
                  </a:solidFill>
                </a:rPr>
                <a:t>White</a:t>
              </a:r>
            </a:p>
          </p:txBody>
        </p:sp>
      </p:grpSp>
    </p:spTree>
    <p:extLst>
      <p:ext uri="{BB962C8B-B14F-4D97-AF65-F5344CB8AC3E}">
        <p14:creationId xmlns:p14="http://schemas.microsoft.com/office/powerpoint/2010/main" val="1959472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6B96AA2-D68B-4DE8-9797-00561826F2D2}"/>
              </a:ext>
            </a:extLst>
          </p:cNvPr>
          <p:cNvGrpSpPr/>
          <p:nvPr/>
        </p:nvGrpSpPr>
        <p:grpSpPr>
          <a:xfrm>
            <a:off x="634306" y="508442"/>
            <a:ext cx="11489542" cy="5500235"/>
            <a:chOff x="634306" y="508442"/>
            <a:chExt cx="11489542" cy="5500235"/>
          </a:xfrm>
        </p:grpSpPr>
        <p:pic>
          <p:nvPicPr>
            <p:cNvPr id="39" name="Picture 38" descr="A close-up of a computer&#10;&#10;Description automatically generated with low confidence">
              <a:extLst>
                <a:ext uri="{FF2B5EF4-FFF2-40B4-BE49-F238E27FC236}">
                  <a16:creationId xmlns:a16="http://schemas.microsoft.com/office/drawing/2014/main" id="{63EC277F-3DD0-4302-B8A7-1B0AE1A31AD8}"/>
                </a:ext>
              </a:extLst>
            </p:cNvPr>
            <p:cNvPicPr>
              <a:picLocks noChangeAspect="1"/>
            </p:cNvPicPr>
            <p:nvPr/>
          </p:nvPicPr>
          <p:blipFill>
            <a:blip r:embed="rId2"/>
            <a:stretch>
              <a:fillRect/>
            </a:stretch>
          </p:blipFill>
          <p:spPr>
            <a:xfrm flipH="1" flipV="1">
              <a:off x="8697970" y="3524072"/>
              <a:ext cx="1695450" cy="1390650"/>
            </a:xfrm>
            <a:prstGeom prst="rect">
              <a:avLst/>
            </a:prstGeom>
          </p:spPr>
        </p:pic>
        <p:pic>
          <p:nvPicPr>
            <p:cNvPr id="24" name="Picture 23">
              <a:extLst>
                <a:ext uri="{FF2B5EF4-FFF2-40B4-BE49-F238E27FC236}">
                  <a16:creationId xmlns:a16="http://schemas.microsoft.com/office/drawing/2014/main" id="{381700C9-2002-49DC-A7E5-4985C53AEDAF}"/>
                </a:ext>
              </a:extLst>
            </p:cNvPr>
            <p:cNvPicPr>
              <a:picLocks noChangeAspect="1"/>
            </p:cNvPicPr>
            <p:nvPr/>
          </p:nvPicPr>
          <p:blipFill>
            <a:blip r:embed="rId3"/>
            <a:stretch>
              <a:fillRect/>
            </a:stretch>
          </p:blipFill>
          <p:spPr>
            <a:xfrm>
              <a:off x="3621205" y="4178650"/>
              <a:ext cx="1257300" cy="942975"/>
            </a:xfrm>
            <a:prstGeom prst="rect">
              <a:avLst/>
            </a:prstGeom>
          </p:spPr>
        </p:pic>
        <p:sp>
          <p:nvSpPr>
            <p:cNvPr id="4" name="TextBox 3">
              <a:extLst>
                <a:ext uri="{FF2B5EF4-FFF2-40B4-BE49-F238E27FC236}">
                  <a16:creationId xmlns:a16="http://schemas.microsoft.com/office/drawing/2014/main" id="{A89A0302-A325-47E1-B268-8EEF88DDE216}"/>
                </a:ext>
              </a:extLst>
            </p:cNvPr>
            <p:cNvSpPr txBox="1"/>
            <p:nvPr/>
          </p:nvSpPr>
          <p:spPr>
            <a:xfrm>
              <a:off x="724011" y="1277006"/>
              <a:ext cx="3430876" cy="461665"/>
            </a:xfrm>
            <a:prstGeom prst="rect">
              <a:avLst/>
            </a:prstGeom>
            <a:noFill/>
          </p:spPr>
          <p:txBody>
            <a:bodyPr wrap="none" rtlCol="0">
              <a:spAutoFit/>
            </a:bodyPr>
            <a:lstStyle/>
            <a:p>
              <a:r>
                <a:rPr lang="en-GB" sz="2400" b="1" dirty="0">
                  <a:solidFill>
                    <a:srgbClr val="008000"/>
                  </a:solidFill>
                </a:rPr>
                <a:t>This is the circuit diagram</a:t>
              </a:r>
            </a:p>
          </p:txBody>
        </p:sp>
        <p:sp>
          <p:nvSpPr>
            <p:cNvPr id="5" name="TextBox 4">
              <a:extLst>
                <a:ext uri="{FF2B5EF4-FFF2-40B4-BE49-F238E27FC236}">
                  <a16:creationId xmlns:a16="http://schemas.microsoft.com/office/drawing/2014/main" id="{AA708D06-153F-4A6B-8AB3-DED070C6E225}"/>
                </a:ext>
              </a:extLst>
            </p:cNvPr>
            <p:cNvSpPr txBox="1"/>
            <p:nvPr/>
          </p:nvSpPr>
          <p:spPr>
            <a:xfrm>
              <a:off x="7464171" y="1223861"/>
              <a:ext cx="4285597" cy="461665"/>
            </a:xfrm>
            <a:prstGeom prst="rect">
              <a:avLst/>
            </a:prstGeom>
            <a:noFill/>
          </p:spPr>
          <p:txBody>
            <a:bodyPr wrap="none" rtlCol="0">
              <a:spAutoFit/>
            </a:bodyPr>
            <a:lstStyle/>
            <a:p>
              <a:r>
                <a:rPr lang="en-GB" sz="2400" b="1" dirty="0">
                  <a:solidFill>
                    <a:srgbClr val="C00000"/>
                  </a:solidFill>
                </a:rPr>
                <a:t>This is the circuit using the parts</a:t>
              </a:r>
            </a:p>
          </p:txBody>
        </p:sp>
        <p:sp>
          <p:nvSpPr>
            <p:cNvPr id="6" name="TextBox 5">
              <a:extLst>
                <a:ext uri="{FF2B5EF4-FFF2-40B4-BE49-F238E27FC236}">
                  <a16:creationId xmlns:a16="http://schemas.microsoft.com/office/drawing/2014/main" id="{DDA54C13-EB69-437E-9BD6-0B2BF9C905E3}"/>
                </a:ext>
              </a:extLst>
            </p:cNvPr>
            <p:cNvSpPr txBox="1"/>
            <p:nvPr/>
          </p:nvSpPr>
          <p:spPr>
            <a:xfrm>
              <a:off x="634306" y="508442"/>
              <a:ext cx="2257926" cy="584775"/>
            </a:xfrm>
            <a:prstGeom prst="rect">
              <a:avLst/>
            </a:prstGeom>
            <a:noFill/>
          </p:spPr>
          <p:txBody>
            <a:bodyPr wrap="none" rtlCol="0">
              <a:spAutoFit/>
            </a:bodyPr>
            <a:lstStyle/>
            <a:p>
              <a:r>
                <a:rPr lang="en-GB" sz="3200" b="1" dirty="0">
                  <a:solidFill>
                    <a:srgbClr val="FF0000"/>
                  </a:solidFill>
                </a:rPr>
                <a:t>Circuit No 6 </a:t>
              </a:r>
            </a:p>
          </p:txBody>
        </p:sp>
        <p:cxnSp>
          <p:nvCxnSpPr>
            <p:cNvPr id="8" name="Straight Connector 7">
              <a:extLst>
                <a:ext uri="{FF2B5EF4-FFF2-40B4-BE49-F238E27FC236}">
                  <a16:creationId xmlns:a16="http://schemas.microsoft.com/office/drawing/2014/main" id="{F49EF0E3-A5DA-4E14-8AE4-E60D6372B2F4}"/>
                </a:ext>
              </a:extLst>
            </p:cNvPr>
            <p:cNvCxnSpPr/>
            <p:nvPr/>
          </p:nvCxnSpPr>
          <p:spPr>
            <a:xfrm>
              <a:off x="1252025" y="3559127"/>
              <a:ext cx="0" cy="7033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68189F-A487-49CB-B4A3-615A0D71A137}"/>
                </a:ext>
              </a:extLst>
            </p:cNvPr>
            <p:cNvCxnSpPr>
              <a:cxnSpLocks/>
            </p:cNvCxnSpPr>
            <p:nvPr/>
          </p:nvCxnSpPr>
          <p:spPr>
            <a:xfrm>
              <a:off x="1252025" y="4805290"/>
              <a:ext cx="0" cy="7432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AF0F340-736D-4953-8DEE-BA5D89D7F4D3}"/>
                </a:ext>
              </a:extLst>
            </p:cNvPr>
            <p:cNvCxnSpPr>
              <a:cxnSpLocks/>
            </p:cNvCxnSpPr>
            <p:nvPr/>
          </p:nvCxnSpPr>
          <p:spPr>
            <a:xfrm>
              <a:off x="1076179" y="4453597"/>
              <a:ext cx="35169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CFCC14B-C30B-4288-8900-8161487FFB09}"/>
                </a:ext>
              </a:extLst>
            </p:cNvPr>
            <p:cNvCxnSpPr>
              <a:cxnSpLocks/>
            </p:cNvCxnSpPr>
            <p:nvPr/>
          </p:nvCxnSpPr>
          <p:spPr>
            <a:xfrm>
              <a:off x="1076179" y="4805290"/>
              <a:ext cx="35169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ACD1E71-092F-49F8-B1E6-FEE1C651DF4C}"/>
                </a:ext>
              </a:extLst>
            </p:cNvPr>
            <p:cNvCxnSpPr>
              <a:cxnSpLocks/>
            </p:cNvCxnSpPr>
            <p:nvPr/>
          </p:nvCxnSpPr>
          <p:spPr>
            <a:xfrm>
              <a:off x="916745" y="4629444"/>
              <a:ext cx="6705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8809B15-07A6-4838-AF80-073355DDA73A}"/>
                </a:ext>
              </a:extLst>
            </p:cNvPr>
            <p:cNvCxnSpPr>
              <a:cxnSpLocks/>
            </p:cNvCxnSpPr>
            <p:nvPr/>
          </p:nvCxnSpPr>
          <p:spPr>
            <a:xfrm>
              <a:off x="916745" y="4277750"/>
              <a:ext cx="6705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E0C3B3-B091-44E2-8126-E16D25E4FC12}"/>
                </a:ext>
              </a:extLst>
            </p:cNvPr>
            <p:cNvCxnSpPr>
              <a:cxnSpLocks/>
            </p:cNvCxnSpPr>
            <p:nvPr/>
          </p:nvCxnSpPr>
          <p:spPr>
            <a:xfrm flipH="1">
              <a:off x="1252025" y="3559127"/>
              <a:ext cx="11254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D6E97F-1DC2-4C40-8573-C3F725898516}"/>
                </a:ext>
              </a:extLst>
            </p:cNvPr>
            <p:cNvCxnSpPr>
              <a:cxnSpLocks/>
            </p:cNvCxnSpPr>
            <p:nvPr/>
          </p:nvCxnSpPr>
          <p:spPr>
            <a:xfrm flipH="1">
              <a:off x="3151056" y="3559127"/>
              <a:ext cx="11254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447542B-89FB-4C36-AFB0-F649081FFC1C}"/>
                </a:ext>
              </a:extLst>
            </p:cNvPr>
            <p:cNvCxnSpPr>
              <a:cxnSpLocks/>
            </p:cNvCxnSpPr>
            <p:nvPr/>
          </p:nvCxnSpPr>
          <p:spPr>
            <a:xfrm flipH="1">
              <a:off x="2377441" y="3193367"/>
              <a:ext cx="588498" cy="3657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Isosceles Triangle 16">
              <a:extLst>
                <a:ext uri="{FF2B5EF4-FFF2-40B4-BE49-F238E27FC236}">
                  <a16:creationId xmlns:a16="http://schemas.microsoft.com/office/drawing/2014/main" id="{07C304FD-6611-44B8-8D10-849897215217}"/>
                </a:ext>
              </a:extLst>
            </p:cNvPr>
            <p:cNvSpPr/>
            <p:nvPr/>
          </p:nvSpPr>
          <p:spPr>
            <a:xfrm rot="8713036">
              <a:off x="3003346" y="3080826"/>
              <a:ext cx="295421" cy="30948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B355EF7C-AC71-4A20-97AF-21A853BC6066}"/>
                </a:ext>
              </a:extLst>
            </p:cNvPr>
            <p:cNvCxnSpPr>
              <a:cxnSpLocks/>
            </p:cNvCxnSpPr>
            <p:nvPr/>
          </p:nvCxnSpPr>
          <p:spPr>
            <a:xfrm flipV="1">
              <a:off x="4276471" y="3559128"/>
              <a:ext cx="0" cy="8944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FEF6693-2A5C-4DB5-A34C-6E4EA4106C18}"/>
                </a:ext>
              </a:extLst>
            </p:cNvPr>
            <p:cNvCxnSpPr/>
            <p:nvPr/>
          </p:nvCxnSpPr>
          <p:spPr>
            <a:xfrm>
              <a:off x="4276471" y="4853354"/>
              <a:ext cx="0" cy="70338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92A6E98-61E2-4050-8527-9E3A8115E881}"/>
                </a:ext>
              </a:extLst>
            </p:cNvPr>
            <p:cNvCxnSpPr>
              <a:cxnSpLocks/>
            </p:cNvCxnSpPr>
            <p:nvPr/>
          </p:nvCxnSpPr>
          <p:spPr>
            <a:xfrm flipH="1">
              <a:off x="1252025" y="5548532"/>
              <a:ext cx="3024446" cy="16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DD2F352-BAA0-4B7F-AF3E-2162EEC3D2F3}"/>
                </a:ext>
              </a:extLst>
            </p:cNvPr>
            <p:cNvSpPr txBox="1"/>
            <p:nvPr/>
          </p:nvSpPr>
          <p:spPr>
            <a:xfrm>
              <a:off x="1770322" y="2614946"/>
              <a:ext cx="1028936" cy="461665"/>
            </a:xfrm>
            <a:prstGeom prst="rect">
              <a:avLst/>
            </a:prstGeom>
            <a:noFill/>
          </p:spPr>
          <p:txBody>
            <a:bodyPr wrap="none" rtlCol="0">
              <a:spAutoFit/>
            </a:bodyPr>
            <a:lstStyle/>
            <a:p>
              <a:r>
                <a:rPr lang="en-GB" sz="2400" b="1" dirty="0"/>
                <a:t>Switch</a:t>
              </a:r>
            </a:p>
          </p:txBody>
        </p:sp>
        <p:sp>
          <p:nvSpPr>
            <p:cNvPr id="23" name="TextBox 22">
              <a:extLst>
                <a:ext uri="{FF2B5EF4-FFF2-40B4-BE49-F238E27FC236}">
                  <a16:creationId xmlns:a16="http://schemas.microsoft.com/office/drawing/2014/main" id="{406C5F8F-7705-4984-8AAD-4B5929EBB304}"/>
                </a:ext>
              </a:extLst>
            </p:cNvPr>
            <p:cNvSpPr txBox="1"/>
            <p:nvPr/>
          </p:nvSpPr>
          <p:spPr>
            <a:xfrm>
              <a:off x="2302414" y="3906732"/>
              <a:ext cx="1114408" cy="830997"/>
            </a:xfrm>
            <a:prstGeom prst="rect">
              <a:avLst/>
            </a:prstGeom>
            <a:noFill/>
          </p:spPr>
          <p:txBody>
            <a:bodyPr wrap="none" rtlCol="0">
              <a:spAutoFit/>
            </a:bodyPr>
            <a:lstStyle/>
            <a:p>
              <a:pPr algn="ctr"/>
              <a:r>
                <a:rPr lang="en-GB" sz="2400" b="1" dirty="0"/>
                <a:t>Electric</a:t>
              </a:r>
            </a:p>
            <a:p>
              <a:pPr algn="ctr"/>
              <a:r>
                <a:rPr lang="en-GB" sz="2400" b="1" dirty="0"/>
                <a:t>Motor</a:t>
              </a:r>
            </a:p>
          </p:txBody>
        </p:sp>
        <p:grpSp>
          <p:nvGrpSpPr>
            <p:cNvPr id="28" name="Group 27">
              <a:extLst>
                <a:ext uri="{FF2B5EF4-FFF2-40B4-BE49-F238E27FC236}">
                  <a16:creationId xmlns:a16="http://schemas.microsoft.com/office/drawing/2014/main" id="{3FE435E2-C202-462A-AAB4-01A82896E36E}"/>
                </a:ext>
              </a:extLst>
            </p:cNvPr>
            <p:cNvGrpSpPr/>
            <p:nvPr/>
          </p:nvGrpSpPr>
          <p:grpSpPr>
            <a:xfrm>
              <a:off x="6798577" y="2862222"/>
              <a:ext cx="580068" cy="1446650"/>
              <a:chOff x="6985965" y="1999540"/>
              <a:chExt cx="617570" cy="1728700"/>
            </a:xfrm>
          </p:grpSpPr>
          <p:pic>
            <p:nvPicPr>
              <p:cNvPr id="36" name="Picture 35">
                <a:extLst>
                  <a:ext uri="{FF2B5EF4-FFF2-40B4-BE49-F238E27FC236}">
                    <a16:creationId xmlns:a16="http://schemas.microsoft.com/office/drawing/2014/main" id="{0B38E859-C1B8-4AC8-94C9-FA4122BBE80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2000"/>
                        </a14:imgEffect>
                      </a14:imgLayer>
                    </a14:imgProps>
                  </a:ext>
                </a:extLst>
              </a:blip>
              <a:stretch>
                <a:fillRect/>
              </a:stretch>
            </p:blipFill>
            <p:spPr>
              <a:xfrm rot="15960000">
                <a:off x="6430400" y="2555105"/>
                <a:ext cx="1728700" cy="617570"/>
              </a:xfrm>
              <a:prstGeom prst="rect">
                <a:avLst/>
              </a:prstGeom>
            </p:spPr>
          </p:pic>
          <p:pic>
            <p:nvPicPr>
              <p:cNvPr id="37" name="Picture 36">
                <a:extLst>
                  <a:ext uri="{FF2B5EF4-FFF2-40B4-BE49-F238E27FC236}">
                    <a16:creationId xmlns:a16="http://schemas.microsoft.com/office/drawing/2014/main" id="{D3160291-E314-4C90-9A92-9F74D0D965AD}"/>
                  </a:ext>
                </a:extLst>
              </p:cNvPr>
              <p:cNvPicPr>
                <a:picLocks noChangeAspect="1"/>
              </p:cNvPicPr>
              <p:nvPr/>
            </p:nvPicPr>
            <p:blipFill>
              <a:blip r:embed="rId6"/>
              <a:stretch>
                <a:fillRect/>
              </a:stretch>
            </p:blipFill>
            <p:spPr>
              <a:xfrm>
                <a:off x="7202549" y="2421997"/>
                <a:ext cx="215808" cy="883785"/>
              </a:xfrm>
              <a:prstGeom prst="rect">
                <a:avLst/>
              </a:prstGeom>
            </p:spPr>
          </p:pic>
        </p:grpSp>
        <p:pic>
          <p:nvPicPr>
            <p:cNvPr id="29" name="Picture 28">
              <a:extLst>
                <a:ext uri="{FF2B5EF4-FFF2-40B4-BE49-F238E27FC236}">
                  <a16:creationId xmlns:a16="http://schemas.microsoft.com/office/drawing/2014/main" id="{E9CBCDF1-CE4A-420F-87DF-A7DE7706204D}"/>
                </a:ext>
              </a:extLst>
            </p:cNvPr>
            <p:cNvPicPr>
              <a:picLocks noChangeAspect="1"/>
            </p:cNvPicPr>
            <p:nvPr/>
          </p:nvPicPr>
          <p:blipFill>
            <a:blip r:embed="rId7"/>
            <a:stretch>
              <a:fillRect/>
            </a:stretch>
          </p:blipFill>
          <p:spPr>
            <a:xfrm>
              <a:off x="7668208" y="1812960"/>
              <a:ext cx="2347789" cy="1081589"/>
            </a:xfrm>
            <a:prstGeom prst="rect">
              <a:avLst/>
            </a:prstGeom>
          </p:spPr>
        </p:pic>
        <p:sp>
          <p:nvSpPr>
            <p:cNvPr id="30" name="Freeform: Shape 29">
              <a:extLst>
                <a:ext uri="{FF2B5EF4-FFF2-40B4-BE49-F238E27FC236}">
                  <a16:creationId xmlns:a16="http://schemas.microsoft.com/office/drawing/2014/main" id="{9B271471-A481-4295-BDE2-745782A32F50}"/>
                </a:ext>
              </a:extLst>
            </p:cNvPr>
            <p:cNvSpPr/>
            <p:nvPr/>
          </p:nvSpPr>
          <p:spPr>
            <a:xfrm>
              <a:off x="7054965" y="2581145"/>
              <a:ext cx="951367" cy="326554"/>
            </a:xfrm>
            <a:custGeom>
              <a:avLst/>
              <a:gdLst>
                <a:gd name="connsiteX0" fmla="*/ 0 w 1026942"/>
                <a:gd name="connsiteY0" fmla="*/ 354186 h 354186"/>
                <a:gd name="connsiteX1" fmla="*/ 112542 w 1026942"/>
                <a:gd name="connsiteY1" fmla="*/ 86900 h 354186"/>
                <a:gd name="connsiteX2" fmla="*/ 379828 w 1026942"/>
                <a:gd name="connsiteY2" fmla="*/ 2494 h 354186"/>
                <a:gd name="connsiteX3" fmla="*/ 1026942 w 1026942"/>
                <a:gd name="connsiteY3" fmla="*/ 30629 h 354186"/>
              </a:gdLst>
              <a:ahLst/>
              <a:cxnLst>
                <a:cxn ang="0">
                  <a:pos x="connsiteX0" y="connsiteY0"/>
                </a:cxn>
                <a:cxn ang="0">
                  <a:pos x="connsiteX1" y="connsiteY1"/>
                </a:cxn>
                <a:cxn ang="0">
                  <a:pos x="connsiteX2" y="connsiteY2"/>
                </a:cxn>
                <a:cxn ang="0">
                  <a:pos x="connsiteX3" y="connsiteY3"/>
                </a:cxn>
              </a:cxnLst>
              <a:rect l="l" t="t" r="r" b="b"/>
              <a:pathLst>
                <a:path w="1026942" h="354186">
                  <a:moveTo>
                    <a:pt x="0" y="354186"/>
                  </a:moveTo>
                  <a:cubicBezTo>
                    <a:pt x="24618" y="249850"/>
                    <a:pt x="49237" y="145515"/>
                    <a:pt x="112542" y="86900"/>
                  </a:cubicBezTo>
                  <a:cubicBezTo>
                    <a:pt x="175847" y="28285"/>
                    <a:pt x="227428" y="11872"/>
                    <a:pt x="379828" y="2494"/>
                  </a:cubicBezTo>
                  <a:cubicBezTo>
                    <a:pt x="532228" y="-6884"/>
                    <a:pt x="779585" y="11872"/>
                    <a:pt x="1026942" y="30629"/>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reeform: Shape 30">
              <a:extLst>
                <a:ext uri="{FF2B5EF4-FFF2-40B4-BE49-F238E27FC236}">
                  <a16:creationId xmlns:a16="http://schemas.microsoft.com/office/drawing/2014/main" id="{18915170-438B-4276-BB4D-9D50B2FD1CB3}"/>
                </a:ext>
              </a:extLst>
            </p:cNvPr>
            <p:cNvSpPr/>
            <p:nvPr/>
          </p:nvSpPr>
          <p:spPr>
            <a:xfrm>
              <a:off x="9089832" y="2619429"/>
              <a:ext cx="911726" cy="945072"/>
            </a:xfrm>
            <a:custGeom>
              <a:avLst/>
              <a:gdLst>
                <a:gd name="connsiteX0" fmla="*/ 0 w 970671"/>
                <a:gd name="connsiteY0" fmla="*/ 6848 h 977519"/>
                <a:gd name="connsiteX1" fmla="*/ 562708 w 970671"/>
                <a:gd name="connsiteY1" fmla="*/ 49052 h 977519"/>
                <a:gd name="connsiteX2" fmla="*/ 872197 w 970671"/>
                <a:gd name="connsiteY2" fmla="*/ 372608 h 977519"/>
                <a:gd name="connsiteX3" fmla="*/ 970671 w 970671"/>
                <a:gd name="connsiteY3" fmla="*/ 977519 h 977519"/>
              </a:gdLst>
              <a:ahLst/>
              <a:cxnLst>
                <a:cxn ang="0">
                  <a:pos x="connsiteX0" y="connsiteY0"/>
                </a:cxn>
                <a:cxn ang="0">
                  <a:pos x="connsiteX1" y="connsiteY1"/>
                </a:cxn>
                <a:cxn ang="0">
                  <a:pos x="connsiteX2" y="connsiteY2"/>
                </a:cxn>
                <a:cxn ang="0">
                  <a:pos x="connsiteX3" y="connsiteY3"/>
                </a:cxn>
              </a:cxnLst>
              <a:rect l="l" t="t" r="r" b="b"/>
              <a:pathLst>
                <a:path w="970671" h="977519">
                  <a:moveTo>
                    <a:pt x="0" y="6848"/>
                  </a:moveTo>
                  <a:cubicBezTo>
                    <a:pt x="208671" y="-2530"/>
                    <a:pt x="417342" y="-11908"/>
                    <a:pt x="562708" y="49052"/>
                  </a:cubicBezTo>
                  <a:cubicBezTo>
                    <a:pt x="708074" y="110012"/>
                    <a:pt x="804203" y="217863"/>
                    <a:pt x="872197" y="372608"/>
                  </a:cubicBezTo>
                  <a:cubicBezTo>
                    <a:pt x="940191" y="527353"/>
                    <a:pt x="955431" y="752436"/>
                    <a:pt x="970671" y="977519"/>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a:extLst>
                <a:ext uri="{FF2B5EF4-FFF2-40B4-BE49-F238E27FC236}">
                  <a16:creationId xmlns:a16="http://schemas.microsoft.com/office/drawing/2014/main" id="{C2A2DF2B-9A4D-4A81-B050-6D2E0F1B2842}"/>
                </a:ext>
              </a:extLst>
            </p:cNvPr>
            <p:cNvGrpSpPr/>
            <p:nvPr/>
          </p:nvGrpSpPr>
          <p:grpSpPr>
            <a:xfrm>
              <a:off x="6789791" y="4237867"/>
              <a:ext cx="580068" cy="1446650"/>
              <a:chOff x="6985965" y="1999540"/>
              <a:chExt cx="617570" cy="1728700"/>
            </a:xfrm>
          </p:grpSpPr>
          <p:pic>
            <p:nvPicPr>
              <p:cNvPr id="34" name="Picture 33">
                <a:extLst>
                  <a:ext uri="{FF2B5EF4-FFF2-40B4-BE49-F238E27FC236}">
                    <a16:creationId xmlns:a16="http://schemas.microsoft.com/office/drawing/2014/main" id="{F60A2E6C-EEAA-48A9-A282-8238DD726C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2000"/>
                        </a14:imgEffect>
                      </a14:imgLayer>
                    </a14:imgProps>
                  </a:ext>
                </a:extLst>
              </a:blip>
              <a:stretch>
                <a:fillRect/>
              </a:stretch>
            </p:blipFill>
            <p:spPr>
              <a:xfrm rot="15960000">
                <a:off x="6430400" y="2555105"/>
                <a:ext cx="1728700" cy="617570"/>
              </a:xfrm>
              <a:prstGeom prst="rect">
                <a:avLst/>
              </a:prstGeom>
            </p:spPr>
          </p:pic>
          <p:pic>
            <p:nvPicPr>
              <p:cNvPr id="35" name="Picture 34">
                <a:extLst>
                  <a:ext uri="{FF2B5EF4-FFF2-40B4-BE49-F238E27FC236}">
                    <a16:creationId xmlns:a16="http://schemas.microsoft.com/office/drawing/2014/main" id="{550C687E-8529-4D4F-A9E7-8C610F98E1FD}"/>
                  </a:ext>
                </a:extLst>
              </p:cNvPr>
              <p:cNvPicPr>
                <a:picLocks noChangeAspect="1"/>
              </p:cNvPicPr>
              <p:nvPr/>
            </p:nvPicPr>
            <p:blipFill>
              <a:blip r:embed="rId6"/>
              <a:stretch>
                <a:fillRect/>
              </a:stretch>
            </p:blipFill>
            <p:spPr>
              <a:xfrm>
                <a:off x="7202549" y="2421997"/>
                <a:ext cx="215808" cy="883785"/>
              </a:xfrm>
              <a:prstGeom prst="rect">
                <a:avLst/>
              </a:prstGeom>
            </p:spPr>
          </p:pic>
        </p:grpSp>
        <p:sp>
          <p:nvSpPr>
            <p:cNvPr id="33" name="Freeform: Shape 32">
              <a:extLst>
                <a:ext uri="{FF2B5EF4-FFF2-40B4-BE49-F238E27FC236}">
                  <a16:creationId xmlns:a16="http://schemas.microsoft.com/office/drawing/2014/main" id="{D21252E7-3B51-4735-9F8C-CAD6439758A1}"/>
                </a:ext>
              </a:extLst>
            </p:cNvPr>
            <p:cNvSpPr/>
            <p:nvPr/>
          </p:nvSpPr>
          <p:spPr>
            <a:xfrm>
              <a:off x="7036101" y="4561574"/>
              <a:ext cx="3146470" cy="1447103"/>
            </a:xfrm>
            <a:custGeom>
              <a:avLst/>
              <a:gdLst>
                <a:gd name="connsiteX0" fmla="*/ 84224 w 3146470"/>
                <a:gd name="connsiteY0" fmla="*/ 997527 h 1447103"/>
                <a:gd name="connsiteX1" fmla="*/ 42660 w 3146470"/>
                <a:gd name="connsiteY1" fmla="*/ 1246909 h 1447103"/>
                <a:gd name="connsiteX2" fmla="*/ 610697 w 3146470"/>
                <a:gd name="connsiteY2" fmla="*/ 1440873 h 1447103"/>
                <a:gd name="connsiteX3" fmla="*/ 2508769 w 3146470"/>
                <a:gd name="connsiteY3" fmla="*/ 1385455 h 1447103"/>
                <a:gd name="connsiteX4" fmla="*/ 3049097 w 3146470"/>
                <a:gd name="connsiteY4" fmla="*/ 1246909 h 1447103"/>
                <a:gd name="connsiteX5" fmla="*/ 3146078 w 3146470"/>
                <a:gd name="connsiteY5" fmla="*/ 484909 h 1447103"/>
                <a:gd name="connsiteX6" fmla="*/ 3076806 w 3146470"/>
                <a:gd name="connsiteY6" fmla="*/ 0 h 144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6470" h="1447103">
                  <a:moveTo>
                    <a:pt x="84224" y="997527"/>
                  </a:moveTo>
                  <a:cubicBezTo>
                    <a:pt x="19569" y="1085272"/>
                    <a:pt x="-45085" y="1173018"/>
                    <a:pt x="42660" y="1246909"/>
                  </a:cubicBezTo>
                  <a:cubicBezTo>
                    <a:pt x="130405" y="1320800"/>
                    <a:pt x="199679" y="1417782"/>
                    <a:pt x="610697" y="1440873"/>
                  </a:cubicBezTo>
                  <a:cubicBezTo>
                    <a:pt x="1021715" y="1463964"/>
                    <a:pt x="2102369" y="1417782"/>
                    <a:pt x="2508769" y="1385455"/>
                  </a:cubicBezTo>
                  <a:cubicBezTo>
                    <a:pt x="2915169" y="1353128"/>
                    <a:pt x="2942879" y="1397000"/>
                    <a:pt x="3049097" y="1246909"/>
                  </a:cubicBezTo>
                  <a:cubicBezTo>
                    <a:pt x="3155315" y="1096818"/>
                    <a:pt x="3141460" y="692727"/>
                    <a:pt x="3146078" y="484909"/>
                  </a:cubicBezTo>
                  <a:cubicBezTo>
                    <a:pt x="3150696" y="277091"/>
                    <a:pt x="3113751" y="138545"/>
                    <a:pt x="3076806" y="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4" name="Picture 43" descr="A picture containing toothbrush, indoor, brush&#10;&#10;Description automatically generated">
              <a:extLst>
                <a:ext uri="{FF2B5EF4-FFF2-40B4-BE49-F238E27FC236}">
                  <a16:creationId xmlns:a16="http://schemas.microsoft.com/office/drawing/2014/main" id="{174EB4A4-809C-4198-B6E7-10A0AD344D88}"/>
                </a:ext>
              </a:extLst>
            </p:cNvPr>
            <p:cNvPicPr>
              <a:picLocks noChangeAspect="1"/>
            </p:cNvPicPr>
            <p:nvPr/>
          </p:nvPicPr>
          <p:blipFill>
            <a:blip r:embed="rId8"/>
            <a:stretch>
              <a:fillRect/>
            </a:stretch>
          </p:blipFill>
          <p:spPr>
            <a:xfrm>
              <a:off x="10676048" y="3573812"/>
              <a:ext cx="1447800" cy="1209675"/>
            </a:xfrm>
            <a:prstGeom prst="rect">
              <a:avLst/>
            </a:prstGeom>
          </p:spPr>
        </p:pic>
        <p:sp>
          <p:nvSpPr>
            <p:cNvPr id="45" name="TextBox 44">
              <a:extLst>
                <a:ext uri="{FF2B5EF4-FFF2-40B4-BE49-F238E27FC236}">
                  <a16:creationId xmlns:a16="http://schemas.microsoft.com/office/drawing/2014/main" id="{97AD340C-5892-4B4D-AC35-C226FF2CB7AF}"/>
                </a:ext>
              </a:extLst>
            </p:cNvPr>
            <p:cNvSpPr txBox="1"/>
            <p:nvPr/>
          </p:nvSpPr>
          <p:spPr>
            <a:xfrm>
              <a:off x="10676048" y="4521460"/>
              <a:ext cx="1198413" cy="1200329"/>
            </a:xfrm>
            <a:prstGeom prst="rect">
              <a:avLst/>
            </a:prstGeom>
            <a:noFill/>
          </p:spPr>
          <p:txBody>
            <a:bodyPr wrap="square" rtlCol="0">
              <a:spAutoFit/>
            </a:bodyPr>
            <a:lstStyle/>
            <a:p>
              <a:pPr algn="ctr"/>
              <a:r>
                <a:rPr lang="en-GB" b="1" dirty="0">
                  <a:solidFill>
                    <a:srgbClr val="0070C0"/>
                  </a:solidFill>
                </a:rPr>
                <a:t>Fix the Propeller to the shaft</a:t>
              </a:r>
            </a:p>
          </p:txBody>
        </p:sp>
        <p:sp>
          <p:nvSpPr>
            <p:cNvPr id="7" name="TextBox 6">
              <a:extLst>
                <a:ext uri="{FF2B5EF4-FFF2-40B4-BE49-F238E27FC236}">
                  <a16:creationId xmlns:a16="http://schemas.microsoft.com/office/drawing/2014/main" id="{25CBD1BF-DC96-48DE-BE20-D7C8C05E4227}"/>
                </a:ext>
              </a:extLst>
            </p:cNvPr>
            <p:cNvSpPr txBox="1"/>
            <p:nvPr/>
          </p:nvSpPr>
          <p:spPr>
            <a:xfrm>
              <a:off x="4222032" y="1662478"/>
              <a:ext cx="3815083" cy="461665"/>
            </a:xfrm>
            <a:prstGeom prst="rect">
              <a:avLst/>
            </a:prstGeom>
            <a:noFill/>
          </p:spPr>
          <p:txBody>
            <a:bodyPr wrap="none" rtlCol="0">
              <a:spAutoFit/>
            </a:bodyPr>
            <a:lstStyle/>
            <a:p>
              <a:r>
                <a:rPr lang="en-GB" sz="2400" b="1" dirty="0">
                  <a:solidFill>
                    <a:srgbClr val="FF0000"/>
                  </a:solidFill>
                </a:rPr>
                <a:t>Use the motor and propeller</a:t>
              </a:r>
            </a:p>
          </p:txBody>
        </p:sp>
        <p:cxnSp>
          <p:nvCxnSpPr>
            <p:cNvPr id="46" name="Straight Arrow Connector 45">
              <a:extLst>
                <a:ext uri="{FF2B5EF4-FFF2-40B4-BE49-F238E27FC236}">
                  <a16:creationId xmlns:a16="http://schemas.microsoft.com/office/drawing/2014/main" id="{F94C66B9-448C-492D-96BC-6F2CC32797A6}"/>
                </a:ext>
              </a:extLst>
            </p:cNvPr>
            <p:cNvCxnSpPr>
              <a:cxnSpLocks/>
            </p:cNvCxnSpPr>
            <p:nvPr/>
          </p:nvCxnSpPr>
          <p:spPr>
            <a:xfrm flipH="1" flipV="1">
              <a:off x="10393420" y="4208380"/>
              <a:ext cx="485009"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2509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6FE8648-4D06-47DE-9B7F-33C316259733}"/>
              </a:ext>
            </a:extLst>
          </p:cNvPr>
          <p:cNvGrpSpPr/>
          <p:nvPr/>
        </p:nvGrpSpPr>
        <p:grpSpPr>
          <a:xfrm>
            <a:off x="634306" y="508442"/>
            <a:ext cx="10718397" cy="5841116"/>
            <a:chOff x="634306" y="508442"/>
            <a:chExt cx="10718397" cy="5841116"/>
          </a:xfrm>
        </p:grpSpPr>
        <p:sp>
          <p:nvSpPr>
            <p:cNvPr id="2" name="TextBox 1">
              <a:extLst>
                <a:ext uri="{FF2B5EF4-FFF2-40B4-BE49-F238E27FC236}">
                  <a16:creationId xmlns:a16="http://schemas.microsoft.com/office/drawing/2014/main" id="{C9E863AB-CB7B-4E1A-91FD-1F1C6E3D4D70}"/>
                </a:ext>
              </a:extLst>
            </p:cNvPr>
            <p:cNvSpPr txBox="1"/>
            <p:nvPr/>
          </p:nvSpPr>
          <p:spPr>
            <a:xfrm>
              <a:off x="7067106" y="1309007"/>
              <a:ext cx="4285597" cy="461665"/>
            </a:xfrm>
            <a:prstGeom prst="rect">
              <a:avLst/>
            </a:prstGeom>
            <a:noFill/>
          </p:spPr>
          <p:txBody>
            <a:bodyPr wrap="none" rtlCol="0">
              <a:spAutoFit/>
            </a:bodyPr>
            <a:lstStyle/>
            <a:p>
              <a:r>
                <a:rPr lang="en-GB" sz="2400" b="1" dirty="0">
                  <a:solidFill>
                    <a:srgbClr val="C00000"/>
                  </a:solidFill>
                </a:rPr>
                <a:t>This is the circuit using the parts</a:t>
              </a:r>
            </a:p>
          </p:txBody>
        </p:sp>
        <p:sp>
          <p:nvSpPr>
            <p:cNvPr id="3" name="TextBox 2">
              <a:extLst>
                <a:ext uri="{FF2B5EF4-FFF2-40B4-BE49-F238E27FC236}">
                  <a16:creationId xmlns:a16="http://schemas.microsoft.com/office/drawing/2014/main" id="{0FE81DC4-9D54-43DF-A307-6388BA793D3B}"/>
                </a:ext>
              </a:extLst>
            </p:cNvPr>
            <p:cNvSpPr txBox="1"/>
            <p:nvPr/>
          </p:nvSpPr>
          <p:spPr>
            <a:xfrm>
              <a:off x="634306" y="508442"/>
              <a:ext cx="2257926" cy="584775"/>
            </a:xfrm>
            <a:prstGeom prst="rect">
              <a:avLst/>
            </a:prstGeom>
            <a:noFill/>
          </p:spPr>
          <p:txBody>
            <a:bodyPr wrap="none" rtlCol="0">
              <a:spAutoFit/>
            </a:bodyPr>
            <a:lstStyle/>
            <a:p>
              <a:r>
                <a:rPr lang="en-GB" sz="3200" b="1" dirty="0">
                  <a:solidFill>
                    <a:srgbClr val="FF0000"/>
                  </a:solidFill>
                </a:rPr>
                <a:t>Circuit No 6 </a:t>
              </a:r>
            </a:p>
          </p:txBody>
        </p:sp>
        <p:sp>
          <p:nvSpPr>
            <p:cNvPr id="4" name="TextBox 3">
              <a:extLst>
                <a:ext uri="{FF2B5EF4-FFF2-40B4-BE49-F238E27FC236}">
                  <a16:creationId xmlns:a16="http://schemas.microsoft.com/office/drawing/2014/main" id="{E8C41B39-4143-4F86-AF5E-4B6B8FAF4BBF}"/>
                </a:ext>
              </a:extLst>
            </p:cNvPr>
            <p:cNvSpPr txBox="1"/>
            <p:nvPr/>
          </p:nvSpPr>
          <p:spPr>
            <a:xfrm>
              <a:off x="634306" y="1209040"/>
              <a:ext cx="4698594" cy="461665"/>
            </a:xfrm>
            <a:prstGeom prst="rect">
              <a:avLst/>
            </a:prstGeom>
            <a:noFill/>
          </p:spPr>
          <p:txBody>
            <a:bodyPr wrap="none" rtlCol="0">
              <a:spAutoFit/>
            </a:bodyPr>
            <a:lstStyle/>
            <a:p>
              <a:r>
                <a:rPr lang="en-GB" sz="2400" b="1" dirty="0">
                  <a:solidFill>
                    <a:srgbClr val="008000"/>
                  </a:solidFill>
                </a:rPr>
                <a:t>Make the car using the same circuit</a:t>
              </a:r>
            </a:p>
          </p:txBody>
        </p:sp>
        <p:grpSp>
          <p:nvGrpSpPr>
            <p:cNvPr id="43" name="Group 42">
              <a:extLst>
                <a:ext uri="{FF2B5EF4-FFF2-40B4-BE49-F238E27FC236}">
                  <a16:creationId xmlns:a16="http://schemas.microsoft.com/office/drawing/2014/main" id="{3903736A-8948-49BA-B58A-071BE00F18B4}"/>
                </a:ext>
              </a:extLst>
            </p:cNvPr>
            <p:cNvGrpSpPr/>
            <p:nvPr/>
          </p:nvGrpSpPr>
          <p:grpSpPr>
            <a:xfrm>
              <a:off x="948145" y="1605799"/>
              <a:ext cx="9246733" cy="4743759"/>
              <a:chOff x="1524017" y="1575966"/>
              <a:chExt cx="8593031" cy="4743759"/>
            </a:xfrm>
          </p:grpSpPr>
          <p:grpSp>
            <p:nvGrpSpPr>
              <p:cNvPr id="6" name="Group 5">
                <a:extLst>
                  <a:ext uri="{FF2B5EF4-FFF2-40B4-BE49-F238E27FC236}">
                    <a16:creationId xmlns:a16="http://schemas.microsoft.com/office/drawing/2014/main" id="{575B80CB-1674-42D1-BA53-4229E1FD95F8}"/>
                  </a:ext>
                </a:extLst>
              </p:cNvPr>
              <p:cNvGrpSpPr/>
              <p:nvPr/>
            </p:nvGrpSpPr>
            <p:grpSpPr>
              <a:xfrm rot="60000">
                <a:off x="2101882" y="3639727"/>
                <a:ext cx="580068" cy="1871601"/>
                <a:chOff x="6985965" y="1999540"/>
                <a:chExt cx="617570" cy="1728700"/>
              </a:xfrm>
            </p:grpSpPr>
            <p:pic>
              <p:nvPicPr>
                <p:cNvPr id="7" name="Picture 6">
                  <a:extLst>
                    <a:ext uri="{FF2B5EF4-FFF2-40B4-BE49-F238E27FC236}">
                      <a16:creationId xmlns:a16="http://schemas.microsoft.com/office/drawing/2014/main" id="{A0F5C274-A8E5-4A9F-A1F7-CD22AB79B38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2000"/>
                          </a14:imgEffect>
                        </a14:imgLayer>
                      </a14:imgProps>
                    </a:ext>
                  </a:extLst>
                </a:blip>
                <a:stretch>
                  <a:fillRect/>
                </a:stretch>
              </p:blipFill>
              <p:spPr>
                <a:xfrm rot="15960000">
                  <a:off x="6430400" y="2555105"/>
                  <a:ext cx="1728700" cy="617570"/>
                </a:xfrm>
                <a:prstGeom prst="rect">
                  <a:avLst/>
                </a:prstGeom>
              </p:spPr>
            </p:pic>
            <p:pic>
              <p:nvPicPr>
                <p:cNvPr id="8" name="Picture 7">
                  <a:extLst>
                    <a:ext uri="{FF2B5EF4-FFF2-40B4-BE49-F238E27FC236}">
                      <a16:creationId xmlns:a16="http://schemas.microsoft.com/office/drawing/2014/main" id="{88EA64C6-84F3-4B0C-8C0A-A6EE0325BE1A}"/>
                    </a:ext>
                  </a:extLst>
                </p:cNvPr>
                <p:cNvPicPr>
                  <a:picLocks noChangeAspect="1"/>
                </p:cNvPicPr>
                <p:nvPr/>
              </p:nvPicPr>
              <p:blipFill>
                <a:blip r:embed="rId4"/>
                <a:stretch>
                  <a:fillRect/>
                </a:stretch>
              </p:blipFill>
              <p:spPr>
                <a:xfrm>
                  <a:off x="7202549" y="2421997"/>
                  <a:ext cx="215808" cy="883785"/>
                </a:xfrm>
                <a:prstGeom prst="rect">
                  <a:avLst/>
                </a:prstGeom>
              </p:spPr>
            </p:pic>
          </p:grpSp>
          <p:pic>
            <p:nvPicPr>
              <p:cNvPr id="10" name="Picture 9" descr="A picture containing text, green, light&#10;&#10;Description automatically generated">
                <a:extLst>
                  <a:ext uri="{FF2B5EF4-FFF2-40B4-BE49-F238E27FC236}">
                    <a16:creationId xmlns:a16="http://schemas.microsoft.com/office/drawing/2014/main" id="{39421AF0-3B95-4B20-A90C-6A1F6228F44F}"/>
                  </a:ext>
                </a:extLst>
              </p:cNvPr>
              <p:cNvPicPr>
                <a:picLocks noChangeAspect="1"/>
              </p:cNvPicPr>
              <p:nvPr/>
            </p:nvPicPr>
            <p:blipFill>
              <a:blip r:embed="rId5"/>
              <a:stretch>
                <a:fillRect/>
              </a:stretch>
            </p:blipFill>
            <p:spPr>
              <a:xfrm>
                <a:off x="3012025" y="3443546"/>
                <a:ext cx="2931491" cy="2198618"/>
              </a:xfrm>
              <a:prstGeom prst="rect">
                <a:avLst/>
              </a:prstGeom>
            </p:spPr>
          </p:pic>
          <p:pic>
            <p:nvPicPr>
              <p:cNvPr id="12" name="Picture 11">
                <a:extLst>
                  <a:ext uri="{FF2B5EF4-FFF2-40B4-BE49-F238E27FC236}">
                    <a16:creationId xmlns:a16="http://schemas.microsoft.com/office/drawing/2014/main" id="{FFE812BB-7C3F-4DE8-8A95-A13254270A6F}"/>
                  </a:ext>
                </a:extLst>
              </p:cNvPr>
              <p:cNvPicPr>
                <a:picLocks noChangeAspect="1"/>
              </p:cNvPicPr>
              <p:nvPr/>
            </p:nvPicPr>
            <p:blipFill>
              <a:blip r:embed="rId6"/>
              <a:stretch>
                <a:fillRect/>
              </a:stretch>
            </p:blipFill>
            <p:spPr>
              <a:xfrm>
                <a:off x="1576195" y="3603086"/>
                <a:ext cx="361905" cy="1922140"/>
              </a:xfrm>
              <a:prstGeom prst="rect">
                <a:avLst/>
              </a:prstGeom>
            </p:spPr>
          </p:pic>
          <p:pic>
            <p:nvPicPr>
              <p:cNvPr id="13" name="Picture 12" descr="A close-up of a computer&#10;&#10;Description automatically generated with low confidence">
                <a:extLst>
                  <a:ext uri="{FF2B5EF4-FFF2-40B4-BE49-F238E27FC236}">
                    <a16:creationId xmlns:a16="http://schemas.microsoft.com/office/drawing/2014/main" id="{1962F83C-81C6-410A-BBA3-1C95762EC878}"/>
                  </a:ext>
                </a:extLst>
              </p:cNvPr>
              <p:cNvPicPr>
                <a:picLocks noChangeAspect="1"/>
              </p:cNvPicPr>
              <p:nvPr/>
            </p:nvPicPr>
            <p:blipFill>
              <a:blip r:embed="rId7"/>
              <a:stretch>
                <a:fillRect/>
              </a:stretch>
            </p:blipFill>
            <p:spPr>
              <a:xfrm flipH="1" flipV="1">
                <a:off x="6458657" y="3847530"/>
                <a:ext cx="1695450" cy="1390650"/>
              </a:xfrm>
              <a:prstGeom prst="rect">
                <a:avLst/>
              </a:prstGeom>
            </p:spPr>
          </p:pic>
          <p:pic>
            <p:nvPicPr>
              <p:cNvPr id="14" name="Picture 13" descr="A picture containing toothbrush, indoor, brush&#10;&#10;Description automatically generated">
                <a:extLst>
                  <a:ext uri="{FF2B5EF4-FFF2-40B4-BE49-F238E27FC236}">
                    <a16:creationId xmlns:a16="http://schemas.microsoft.com/office/drawing/2014/main" id="{57B6AEBC-B4D9-4E25-981A-CEDA35678A19}"/>
                  </a:ext>
                </a:extLst>
              </p:cNvPr>
              <p:cNvPicPr>
                <a:picLocks noChangeAspect="1"/>
              </p:cNvPicPr>
              <p:nvPr/>
            </p:nvPicPr>
            <p:blipFill>
              <a:blip r:embed="rId8"/>
              <a:stretch>
                <a:fillRect/>
              </a:stretch>
            </p:blipFill>
            <p:spPr>
              <a:xfrm>
                <a:off x="8669248" y="3853689"/>
                <a:ext cx="1447800" cy="1209675"/>
              </a:xfrm>
              <a:prstGeom prst="rect">
                <a:avLst/>
              </a:prstGeom>
            </p:spPr>
          </p:pic>
          <p:cxnSp>
            <p:nvCxnSpPr>
              <p:cNvPr id="16" name="Straight Arrow Connector 15">
                <a:extLst>
                  <a:ext uri="{FF2B5EF4-FFF2-40B4-BE49-F238E27FC236}">
                    <a16:creationId xmlns:a16="http://schemas.microsoft.com/office/drawing/2014/main" id="{CA4BE684-1E8E-4341-BE31-D04AA1E9C599}"/>
                  </a:ext>
                </a:extLst>
              </p:cNvPr>
              <p:cNvCxnSpPr>
                <a:cxnSpLocks/>
              </p:cNvCxnSpPr>
              <p:nvPr/>
            </p:nvCxnSpPr>
            <p:spPr>
              <a:xfrm flipV="1">
                <a:off x="2620177" y="4543890"/>
                <a:ext cx="485009"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0BA4ABB-85CF-42D9-9BC6-A3693C26CDDE}"/>
                  </a:ext>
                </a:extLst>
              </p:cNvPr>
              <p:cNvCxnSpPr>
                <a:cxnSpLocks/>
              </p:cNvCxnSpPr>
              <p:nvPr/>
            </p:nvCxnSpPr>
            <p:spPr>
              <a:xfrm flipH="1" flipV="1">
                <a:off x="5853496" y="4562662"/>
                <a:ext cx="485009"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C08C85A-3107-4A61-BD96-ECADCEB70A11}"/>
                  </a:ext>
                </a:extLst>
              </p:cNvPr>
              <p:cNvCxnSpPr>
                <a:cxnSpLocks/>
              </p:cNvCxnSpPr>
              <p:nvPr/>
            </p:nvCxnSpPr>
            <p:spPr>
              <a:xfrm flipH="1" flipV="1">
                <a:off x="8227272" y="4557448"/>
                <a:ext cx="485009"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5F2BF0EC-0022-4E14-9FF6-CD8408FFA508}"/>
                  </a:ext>
                </a:extLst>
              </p:cNvPr>
              <p:cNvPicPr>
                <a:picLocks noChangeAspect="1"/>
              </p:cNvPicPr>
              <p:nvPr/>
            </p:nvPicPr>
            <p:blipFill>
              <a:blip r:embed="rId9"/>
              <a:stretch>
                <a:fillRect/>
              </a:stretch>
            </p:blipFill>
            <p:spPr>
              <a:xfrm>
                <a:off x="3748211" y="1575966"/>
                <a:ext cx="2347789" cy="1081589"/>
              </a:xfrm>
              <a:prstGeom prst="rect">
                <a:avLst/>
              </a:prstGeom>
            </p:spPr>
          </p:pic>
          <p:sp>
            <p:nvSpPr>
              <p:cNvPr id="23" name="Freeform: Shape 22">
                <a:extLst>
                  <a:ext uri="{FF2B5EF4-FFF2-40B4-BE49-F238E27FC236}">
                    <a16:creationId xmlns:a16="http://schemas.microsoft.com/office/drawing/2014/main" id="{7655D752-6270-482A-AF2C-3DE0377B96A6}"/>
                  </a:ext>
                </a:extLst>
              </p:cNvPr>
              <p:cNvSpPr/>
              <p:nvPr/>
            </p:nvSpPr>
            <p:spPr>
              <a:xfrm>
                <a:off x="1781837" y="3329933"/>
                <a:ext cx="606522" cy="2203801"/>
              </a:xfrm>
              <a:custGeom>
                <a:avLst/>
                <a:gdLst>
                  <a:gd name="connsiteX0" fmla="*/ 0 w 409433"/>
                  <a:gd name="connsiteY0" fmla="*/ 354963 h 2203801"/>
                  <a:gd name="connsiteX1" fmla="*/ 136478 w 409433"/>
                  <a:gd name="connsiteY1" fmla="*/ 122951 h 2203801"/>
                  <a:gd name="connsiteX2" fmla="*/ 191069 w 409433"/>
                  <a:gd name="connsiteY2" fmla="*/ 2047285 h 2203801"/>
                  <a:gd name="connsiteX3" fmla="*/ 409433 w 409433"/>
                  <a:gd name="connsiteY3" fmla="*/ 1951751 h 2203801"/>
                </a:gdLst>
                <a:ahLst/>
                <a:cxnLst>
                  <a:cxn ang="0">
                    <a:pos x="connsiteX0" y="connsiteY0"/>
                  </a:cxn>
                  <a:cxn ang="0">
                    <a:pos x="connsiteX1" y="connsiteY1"/>
                  </a:cxn>
                  <a:cxn ang="0">
                    <a:pos x="connsiteX2" y="connsiteY2"/>
                  </a:cxn>
                  <a:cxn ang="0">
                    <a:pos x="connsiteX3" y="connsiteY3"/>
                  </a:cxn>
                </a:cxnLst>
                <a:rect l="l" t="t" r="r" b="b"/>
                <a:pathLst>
                  <a:path w="409433" h="2203801">
                    <a:moveTo>
                      <a:pt x="0" y="354963"/>
                    </a:moveTo>
                    <a:cubicBezTo>
                      <a:pt x="52316" y="97930"/>
                      <a:pt x="104633" y="-159103"/>
                      <a:pt x="136478" y="122951"/>
                    </a:cubicBezTo>
                    <a:cubicBezTo>
                      <a:pt x="168323" y="405005"/>
                      <a:pt x="145577" y="1742485"/>
                      <a:pt x="191069" y="2047285"/>
                    </a:cubicBezTo>
                    <a:cubicBezTo>
                      <a:pt x="236561" y="2352085"/>
                      <a:pt x="322997" y="2151918"/>
                      <a:pt x="409433" y="1951751"/>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Shape 25">
                <a:extLst>
                  <a:ext uri="{FF2B5EF4-FFF2-40B4-BE49-F238E27FC236}">
                    <a16:creationId xmlns:a16="http://schemas.microsoft.com/office/drawing/2014/main" id="{CF566CB7-A4ED-42BB-AD0B-EE064391B176}"/>
                  </a:ext>
                </a:extLst>
              </p:cNvPr>
              <p:cNvSpPr/>
              <p:nvPr/>
            </p:nvSpPr>
            <p:spPr>
              <a:xfrm>
                <a:off x="2370865" y="2314110"/>
                <a:ext cx="1848853" cy="1343490"/>
              </a:xfrm>
              <a:custGeom>
                <a:avLst/>
                <a:gdLst>
                  <a:gd name="connsiteX0" fmla="*/ 3845 w 1848853"/>
                  <a:gd name="connsiteY0" fmla="*/ 561978 h 561978"/>
                  <a:gd name="connsiteX1" fmla="*/ 263153 w 1848853"/>
                  <a:gd name="connsiteY1" fmla="*/ 84306 h 561978"/>
                  <a:gd name="connsiteX2" fmla="*/ 1682520 w 1848853"/>
                  <a:gd name="connsiteY2" fmla="*/ 2420 h 561978"/>
                  <a:gd name="connsiteX3" fmla="*/ 1764407 w 1848853"/>
                  <a:gd name="connsiteY3" fmla="*/ 29715 h 561978"/>
                </a:gdLst>
                <a:ahLst/>
                <a:cxnLst>
                  <a:cxn ang="0">
                    <a:pos x="connsiteX0" y="connsiteY0"/>
                  </a:cxn>
                  <a:cxn ang="0">
                    <a:pos x="connsiteX1" y="connsiteY1"/>
                  </a:cxn>
                  <a:cxn ang="0">
                    <a:pos x="connsiteX2" y="connsiteY2"/>
                  </a:cxn>
                  <a:cxn ang="0">
                    <a:pos x="connsiteX3" y="connsiteY3"/>
                  </a:cxn>
                </a:cxnLst>
                <a:rect l="l" t="t" r="r" b="b"/>
                <a:pathLst>
                  <a:path w="1848853" h="561978">
                    <a:moveTo>
                      <a:pt x="3845" y="561978"/>
                    </a:moveTo>
                    <a:cubicBezTo>
                      <a:pt x="-6391" y="369772"/>
                      <a:pt x="-16626" y="177566"/>
                      <a:pt x="263153" y="84306"/>
                    </a:cubicBezTo>
                    <a:cubicBezTo>
                      <a:pt x="542932" y="-8954"/>
                      <a:pt x="1432311" y="11518"/>
                      <a:pt x="1682520" y="2420"/>
                    </a:cubicBezTo>
                    <a:cubicBezTo>
                      <a:pt x="1932729" y="-6679"/>
                      <a:pt x="1848568" y="11518"/>
                      <a:pt x="1764407" y="29715"/>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Shape 26">
                <a:extLst>
                  <a:ext uri="{FF2B5EF4-FFF2-40B4-BE49-F238E27FC236}">
                    <a16:creationId xmlns:a16="http://schemas.microsoft.com/office/drawing/2014/main" id="{3F5735D6-A59C-4CE9-B907-9180A5146B5F}"/>
                  </a:ext>
                </a:extLst>
              </p:cNvPr>
              <p:cNvSpPr/>
              <p:nvPr/>
            </p:nvSpPr>
            <p:spPr>
              <a:xfrm>
                <a:off x="5186149" y="2295338"/>
                <a:ext cx="2764159" cy="1648865"/>
              </a:xfrm>
              <a:custGeom>
                <a:avLst/>
                <a:gdLst>
                  <a:gd name="connsiteX0" fmla="*/ 0 w 2764159"/>
                  <a:gd name="connsiteY0" fmla="*/ 42267 h 915724"/>
                  <a:gd name="connsiteX1" fmla="*/ 777923 w 2764159"/>
                  <a:gd name="connsiteY1" fmla="*/ 14972 h 915724"/>
                  <a:gd name="connsiteX2" fmla="*/ 2483893 w 2764159"/>
                  <a:gd name="connsiteY2" fmla="*/ 246984 h 915724"/>
                  <a:gd name="connsiteX3" fmla="*/ 2743200 w 2764159"/>
                  <a:gd name="connsiteY3" fmla="*/ 915724 h 915724"/>
                </a:gdLst>
                <a:ahLst/>
                <a:cxnLst>
                  <a:cxn ang="0">
                    <a:pos x="connsiteX0" y="connsiteY0"/>
                  </a:cxn>
                  <a:cxn ang="0">
                    <a:pos x="connsiteX1" y="connsiteY1"/>
                  </a:cxn>
                  <a:cxn ang="0">
                    <a:pos x="connsiteX2" y="connsiteY2"/>
                  </a:cxn>
                  <a:cxn ang="0">
                    <a:pos x="connsiteX3" y="connsiteY3"/>
                  </a:cxn>
                </a:cxnLst>
                <a:rect l="l" t="t" r="r" b="b"/>
                <a:pathLst>
                  <a:path w="2764159" h="915724">
                    <a:moveTo>
                      <a:pt x="0" y="42267"/>
                    </a:moveTo>
                    <a:cubicBezTo>
                      <a:pt x="181970" y="11560"/>
                      <a:pt x="363941" y="-19147"/>
                      <a:pt x="777923" y="14972"/>
                    </a:cubicBezTo>
                    <a:cubicBezTo>
                      <a:pt x="1191905" y="49091"/>
                      <a:pt x="2156347" y="96859"/>
                      <a:pt x="2483893" y="246984"/>
                    </a:cubicBezTo>
                    <a:cubicBezTo>
                      <a:pt x="2811439" y="397109"/>
                      <a:pt x="2777319" y="656416"/>
                      <a:pt x="2743200" y="91572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Shape 28">
                <a:extLst>
                  <a:ext uri="{FF2B5EF4-FFF2-40B4-BE49-F238E27FC236}">
                    <a16:creationId xmlns:a16="http://schemas.microsoft.com/office/drawing/2014/main" id="{57B3A214-E0EE-4BDD-8A4C-AEC62ADD3F06}"/>
                  </a:ext>
                </a:extLst>
              </p:cNvPr>
              <p:cNvSpPr/>
              <p:nvPr/>
            </p:nvSpPr>
            <p:spPr>
              <a:xfrm>
                <a:off x="1524017" y="5131558"/>
                <a:ext cx="6339200" cy="1188167"/>
              </a:xfrm>
              <a:custGeom>
                <a:avLst/>
                <a:gdLst>
                  <a:gd name="connsiteX0" fmla="*/ 6309798 w 6339200"/>
                  <a:gd name="connsiteY0" fmla="*/ 0 h 636249"/>
                  <a:gd name="connsiteX1" fmla="*/ 5477284 w 6339200"/>
                  <a:gd name="connsiteY1" fmla="*/ 491320 h 636249"/>
                  <a:gd name="connsiteX2" fmla="*/ 591386 w 6339200"/>
                  <a:gd name="connsiteY2" fmla="*/ 614149 h 636249"/>
                  <a:gd name="connsiteX3" fmla="*/ 263840 w 6339200"/>
                  <a:gd name="connsiteY3" fmla="*/ 109182 h 636249"/>
                </a:gdLst>
                <a:ahLst/>
                <a:cxnLst>
                  <a:cxn ang="0">
                    <a:pos x="connsiteX0" y="connsiteY0"/>
                  </a:cxn>
                  <a:cxn ang="0">
                    <a:pos x="connsiteX1" y="connsiteY1"/>
                  </a:cxn>
                  <a:cxn ang="0">
                    <a:pos x="connsiteX2" y="connsiteY2"/>
                  </a:cxn>
                  <a:cxn ang="0">
                    <a:pos x="connsiteX3" y="connsiteY3"/>
                  </a:cxn>
                </a:cxnLst>
                <a:rect l="l" t="t" r="r" b="b"/>
                <a:pathLst>
                  <a:path w="6339200" h="636249">
                    <a:moveTo>
                      <a:pt x="6309798" y="0"/>
                    </a:moveTo>
                    <a:cubicBezTo>
                      <a:pt x="6370075" y="194481"/>
                      <a:pt x="6430353" y="388962"/>
                      <a:pt x="5477284" y="491320"/>
                    </a:cubicBezTo>
                    <a:cubicBezTo>
                      <a:pt x="4524215" y="593678"/>
                      <a:pt x="1460293" y="677839"/>
                      <a:pt x="591386" y="614149"/>
                    </a:cubicBezTo>
                    <a:cubicBezTo>
                      <a:pt x="-277521" y="550459"/>
                      <a:pt x="-6841" y="329820"/>
                      <a:pt x="263840" y="109182"/>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extLst>
                  <a:ext uri="{FF2B5EF4-FFF2-40B4-BE49-F238E27FC236}">
                    <a16:creationId xmlns:a16="http://schemas.microsoft.com/office/drawing/2014/main" id="{5D5572C9-5B44-46E0-95C6-A237FBEE6F1E}"/>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5000"/>
                        </a14:imgEffect>
                      </a14:imgLayer>
                    </a14:imgProps>
                  </a:ext>
                </a:extLst>
              </a:blip>
              <a:stretch>
                <a:fillRect/>
              </a:stretch>
            </p:blipFill>
            <p:spPr>
              <a:xfrm>
                <a:off x="3579139" y="2852098"/>
                <a:ext cx="494986" cy="505010"/>
              </a:xfrm>
              <a:prstGeom prst="rect">
                <a:avLst/>
              </a:prstGeom>
            </p:spPr>
          </p:pic>
          <p:pic>
            <p:nvPicPr>
              <p:cNvPr id="31" name="Picture 30">
                <a:extLst>
                  <a:ext uri="{FF2B5EF4-FFF2-40B4-BE49-F238E27FC236}">
                    <a16:creationId xmlns:a16="http://schemas.microsoft.com/office/drawing/2014/main" id="{DB967688-0081-4988-9541-AFAD25257529}"/>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5000"/>
                        </a14:imgEffect>
                      </a14:imgLayer>
                    </a14:imgProps>
                  </a:ext>
                </a:extLst>
              </a:blip>
              <a:stretch>
                <a:fillRect/>
              </a:stretch>
            </p:blipFill>
            <p:spPr>
              <a:xfrm>
                <a:off x="4848502" y="2833712"/>
                <a:ext cx="494986" cy="505010"/>
              </a:xfrm>
              <a:prstGeom prst="rect">
                <a:avLst/>
              </a:prstGeom>
            </p:spPr>
          </p:pic>
          <p:pic>
            <p:nvPicPr>
              <p:cNvPr id="32" name="Picture 31">
                <a:extLst>
                  <a:ext uri="{FF2B5EF4-FFF2-40B4-BE49-F238E27FC236}">
                    <a16:creationId xmlns:a16="http://schemas.microsoft.com/office/drawing/2014/main" id="{F065F0BC-2C7E-4031-A47D-A7127E0B3259}"/>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5000"/>
                        </a14:imgEffect>
                      </a14:imgLayer>
                    </a14:imgProps>
                  </a:ext>
                </a:extLst>
              </a:blip>
              <a:stretch>
                <a:fillRect/>
              </a:stretch>
            </p:blipFill>
            <p:spPr>
              <a:xfrm>
                <a:off x="3568731" y="5613398"/>
                <a:ext cx="494986" cy="505010"/>
              </a:xfrm>
              <a:prstGeom prst="rect">
                <a:avLst/>
              </a:prstGeom>
            </p:spPr>
          </p:pic>
          <p:pic>
            <p:nvPicPr>
              <p:cNvPr id="33" name="Picture 32">
                <a:extLst>
                  <a:ext uri="{FF2B5EF4-FFF2-40B4-BE49-F238E27FC236}">
                    <a16:creationId xmlns:a16="http://schemas.microsoft.com/office/drawing/2014/main" id="{9FCACB0D-5171-482F-ACE1-7B6AB434C5E5}"/>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5000"/>
                        </a14:imgEffect>
                      </a14:imgLayer>
                    </a14:imgProps>
                  </a:ext>
                </a:extLst>
              </a:blip>
              <a:stretch>
                <a:fillRect/>
              </a:stretch>
            </p:blipFill>
            <p:spPr>
              <a:xfrm>
                <a:off x="4837914" y="5590959"/>
                <a:ext cx="494986" cy="505010"/>
              </a:xfrm>
              <a:prstGeom prst="rect">
                <a:avLst/>
              </a:prstGeom>
            </p:spPr>
          </p:pic>
          <p:cxnSp>
            <p:nvCxnSpPr>
              <p:cNvPr id="35" name="Straight Connector 34">
                <a:extLst>
                  <a:ext uri="{FF2B5EF4-FFF2-40B4-BE49-F238E27FC236}">
                    <a16:creationId xmlns:a16="http://schemas.microsoft.com/office/drawing/2014/main" id="{3EA067C7-51F8-4109-93D6-E1400C477270}"/>
                  </a:ext>
                </a:extLst>
              </p:cNvPr>
              <p:cNvCxnSpPr/>
              <p:nvPr/>
            </p:nvCxnSpPr>
            <p:spPr>
              <a:xfrm flipV="1">
                <a:off x="3811301" y="5246688"/>
                <a:ext cx="0" cy="28704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CC3D88C-1E4E-4257-81A8-722B53CF2A28}"/>
                  </a:ext>
                </a:extLst>
              </p:cNvPr>
              <p:cNvCxnSpPr/>
              <p:nvPr/>
            </p:nvCxnSpPr>
            <p:spPr>
              <a:xfrm flipV="1">
                <a:off x="3843855" y="3429000"/>
                <a:ext cx="0" cy="28704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15BEC2E-8653-4AF4-8A39-4909653409FC}"/>
                  </a:ext>
                </a:extLst>
              </p:cNvPr>
              <p:cNvCxnSpPr>
                <a:cxnSpLocks/>
              </p:cNvCxnSpPr>
              <p:nvPr/>
            </p:nvCxnSpPr>
            <p:spPr>
              <a:xfrm flipV="1">
                <a:off x="5085407" y="5238180"/>
                <a:ext cx="0" cy="28704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E86C5B1-C686-4562-A1E3-8041C8B5981D}"/>
                  </a:ext>
                </a:extLst>
              </p:cNvPr>
              <p:cNvCxnSpPr>
                <a:cxnSpLocks/>
                <a:endCxn id="31" idx="2"/>
              </p:cNvCxnSpPr>
              <p:nvPr/>
            </p:nvCxnSpPr>
            <p:spPr>
              <a:xfrm flipH="1" flipV="1">
                <a:off x="5095995" y="3338722"/>
                <a:ext cx="0" cy="36881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F4E11D6-898B-4207-A68D-E074C15FFC8C}"/>
                  </a:ext>
                </a:extLst>
              </p:cNvPr>
              <p:cNvSpPr txBox="1"/>
              <p:nvPr/>
            </p:nvSpPr>
            <p:spPr>
              <a:xfrm>
                <a:off x="4168468" y="3327111"/>
                <a:ext cx="675185" cy="369332"/>
              </a:xfrm>
              <a:prstGeom prst="rect">
                <a:avLst/>
              </a:prstGeom>
              <a:noFill/>
            </p:spPr>
            <p:txBody>
              <a:bodyPr wrap="none" rtlCol="0">
                <a:spAutoFit/>
              </a:bodyPr>
              <a:lstStyle/>
              <a:p>
                <a:r>
                  <a:rPr lang="en-GB" dirty="0">
                    <a:solidFill>
                      <a:schemeClr val="bg2">
                        <a:lumMod val="25000"/>
                      </a:schemeClr>
                    </a:solidFill>
                  </a:rPr>
                  <a:t>Axles</a:t>
                </a:r>
              </a:p>
            </p:txBody>
          </p:sp>
        </p:grpSp>
        <p:sp>
          <p:nvSpPr>
            <p:cNvPr id="44" name="TextBox 43">
              <a:extLst>
                <a:ext uri="{FF2B5EF4-FFF2-40B4-BE49-F238E27FC236}">
                  <a16:creationId xmlns:a16="http://schemas.microsoft.com/office/drawing/2014/main" id="{1914DD7C-424F-4A85-B9D8-814F51A4B24D}"/>
                </a:ext>
              </a:extLst>
            </p:cNvPr>
            <p:cNvSpPr txBox="1"/>
            <p:nvPr/>
          </p:nvSpPr>
          <p:spPr>
            <a:xfrm>
              <a:off x="8903256" y="2223853"/>
              <a:ext cx="2044991" cy="1200329"/>
            </a:xfrm>
            <a:prstGeom prst="rect">
              <a:avLst/>
            </a:prstGeom>
            <a:solidFill>
              <a:srgbClr val="FFFF00"/>
            </a:solidFill>
          </p:spPr>
          <p:txBody>
            <a:bodyPr wrap="square" rtlCol="0">
              <a:spAutoFit/>
            </a:bodyPr>
            <a:lstStyle/>
            <a:p>
              <a:pPr algn="ctr"/>
              <a:r>
                <a:rPr lang="en-GB" sz="2400" b="1" dirty="0">
                  <a:solidFill>
                    <a:srgbClr val="008000"/>
                  </a:solidFill>
                </a:rPr>
                <a:t>Watch it run across the floor</a:t>
              </a:r>
            </a:p>
          </p:txBody>
        </p:sp>
      </p:grpSp>
    </p:spTree>
    <p:extLst>
      <p:ext uri="{BB962C8B-B14F-4D97-AF65-F5344CB8AC3E}">
        <p14:creationId xmlns:p14="http://schemas.microsoft.com/office/powerpoint/2010/main" val="2747554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35810F-EA3A-4519-9054-D57D203E119C}"/>
              </a:ext>
            </a:extLst>
          </p:cNvPr>
          <p:cNvGrpSpPr/>
          <p:nvPr/>
        </p:nvGrpSpPr>
        <p:grpSpPr>
          <a:xfrm>
            <a:off x="634306" y="508442"/>
            <a:ext cx="11048111" cy="5915708"/>
            <a:chOff x="634306" y="508442"/>
            <a:chExt cx="11048111" cy="5915708"/>
          </a:xfrm>
        </p:grpSpPr>
        <p:pic>
          <p:nvPicPr>
            <p:cNvPr id="22" name="Picture 21">
              <a:extLst>
                <a:ext uri="{FF2B5EF4-FFF2-40B4-BE49-F238E27FC236}">
                  <a16:creationId xmlns:a16="http://schemas.microsoft.com/office/drawing/2014/main" id="{489AD0E7-8251-49CC-AD19-038DAC1C4891}"/>
                </a:ext>
              </a:extLst>
            </p:cNvPr>
            <p:cNvPicPr>
              <a:picLocks noChangeAspect="1"/>
            </p:cNvPicPr>
            <p:nvPr/>
          </p:nvPicPr>
          <p:blipFill>
            <a:blip r:embed="rId2"/>
            <a:stretch>
              <a:fillRect/>
            </a:stretch>
          </p:blipFill>
          <p:spPr>
            <a:xfrm rot="5400000">
              <a:off x="3221821" y="3218488"/>
              <a:ext cx="1404098" cy="699183"/>
            </a:xfrm>
            <a:prstGeom prst="rect">
              <a:avLst/>
            </a:prstGeom>
          </p:spPr>
        </p:pic>
        <p:sp>
          <p:nvSpPr>
            <p:cNvPr id="2" name="TextBox 1">
              <a:extLst>
                <a:ext uri="{FF2B5EF4-FFF2-40B4-BE49-F238E27FC236}">
                  <a16:creationId xmlns:a16="http://schemas.microsoft.com/office/drawing/2014/main" id="{5F9B2E5E-361E-4103-B18D-FAABF7601908}"/>
                </a:ext>
              </a:extLst>
            </p:cNvPr>
            <p:cNvSpPr txBox="1"/>
            <p:nvPr/>
          </p:nvSpPr>
          <p:spPr>
            <a:xfrm>
              <a:off x="634306" y="508442"/>
              <a:ext cx="2257926" cy="584775"/>
            </a:xfrm>
            <a:prstGeom prst="rect">
              <a:avLst/>
            </a:prstGeom>
            <a:noFill/>
          </p:spPr>
          <p:txBody>
            <a:bodyPr wrap="none" rtlCol="0">
              <a:spAutoFit/>
            </a:bodyPr>
            <a:lstStyle/>
            <a:p>
              <a:r>
                <a:rPr lang="en-GB" sz="3200" b="1" dirty="0">
                  <a:solidFill>
                    <a:srgbClr val="FF0000"/>
                  </a:solidFill>
                </a:rPr>
                <a:t>Circuit No 7 </a:t>
              </a:r>
            </a:p>
          </p:txBody>
        </p:sp>
        <p:sp>
          <p:nvSpPr>
            <p:cNvPr id="3" name="TextBox 2">
              <a:extLst>
                <a:ext uri="{FF2B5EF4-FFF2-40B4-BE49-F238E27FC236}">
                  <a16:creationId xmlns:a16="http://schemas.microsoft.com/office/drawing/2014/main" id="{A52E148E-B962-4C3E-9FEE-481DF8E423B3}"/>
                </a:ext>
              </a:extLst>
            </p:cNvPr>
            <p:cNvSpPr txBox="1"/>
            <p:nvPr/>
          </p:nvSpPr>
          <p:spPr>
            <a:xfrm>
              <a:off x="667759" y="1560121"/>
              <a:ext cx="3430876" cy="461665"/>
            </a:xfrm>
            <a:prstGeom prst="rect">
              <a:avLst/>
            </a:prstGeom>
            <a:noFill/>
          </p:spPr>
          <p:txBody>
            <a:bodyPr wrap="none" rtlCol="0">
              <a:spAutoFit/>
            </a:bodyPr>
            <a:lstStyle/>
            <a:p>
              <a:r>
                <a:rPr lang="en-GB" sz="2400" b="1" dirty="0">
                  <a:solidFill>
                    <a:srgbClr val="008000"/>
                  </a:solidFill>
                </a:rPr>
                <a:t>This is the circuit diagram</a:t>
              </a:r>
            </a:p>
          </p:txBody>
        </p:sp>
        <p:sp>
          <p:nvSpPr>
            <p:cNvPr id="4" name="TextBox 3">
              <a:extLst>
                <a:ext uri="{FF2B5EF4-FFF2-40B4-BE49-F238E27FC236}">
                  <a16:creationId xmlns:a16="http://schemas.microsoft.com/office/drawing/2014/main" id="{096483A4-84DF-4218-9F08-1D30DED8B8E6}"/>
                </a:ext>
              </a:extLst>
            </p:cNvPr>
            <p:cNvSpPr txBox="1"/>
            <p:nvPr/>
          </p:nvSpPr>
          <p:spPr>
            <a:xfrm>
              <a:off x="7396820" y="1612721"/>
              <a:ext cx="4285597" cy="461665"/>
            </a:xfrm>
            <a:prstGeom prst="rect">
              <a:avLst/>
            </a:prstGeom>
            <a:noFill/>
          </p:spPr>
          <p:txBody>
            <a:bodyPr wrap="none" rtlCol="0">
              <a:spAutoFit/>
            </a:bodyPr>
            <a:lstStyle/>
            <a:p>
              <a:r>
                <a:rPr lang="en-GB" sz="2400" b="1" dirty="0">
                  <a:solidFill>
                    <a:srgbClr val="C00000"/>
                  </a:solidFill>
                </a:rPr>
                <a:t>This is the circuit using the parts</a:t>
              </a:r>
            </a:p>
          </p:txBody>
        </p:sp>
        <p:grpSp>
          <p:nvGrpSpPr>
            <p:cNvPr id="39" name="Group 38">
              <a:extLst>
                <a:ext uri="{FF2B5EF4-FFF2-40B4-BE49-F238E27FC236}">
                  <a16:creationId xmlns:a16="http://schemas.microsoft.com/office/drawing/2014/main" id="{B59F0185-6280-43C3-8234-C28ECAB0E996}"/>
                </a:ext>
              </a:extLst>
            </p:cNvPr>
            <p:cNvGrpSpPr/>
            <p:nvPr/>
          </p:nvGrpSpPr>
          <p:grpSpPr>
            <a:xfrm>
              <a:off x="6512731" y="2180925"/>
              <a:ext cx="5169686" cy="4243225"/>
              <a:chOff x="5323139" y="1843553"/>
              <a:chExt cx="6301697" cy="4243225"/>
            </a:xfrm>
          </p:grpSpPr>
          <p:pic>
            <p:nvPicPr>
              <p:cNvPr id="5" name="Picture 4" descr="A close-up of a computer&#10;&#10;Description automatically generated with low confidence">
                <a:extLst>
                  <a:ext uri="{FF2B5EF4-FFF2-40B4-BE49-F238E27FC236}">
                    <a16:creationId xmlns:a16="http://schemas.microsoft.com/office/drawing/2014/main" id="{5659AE5B-40C7-4569-94E5-2130B2B41AAE}"/>
                  </a:ext>
                </a:extLst>
              </p:cNvPr>
              <p:cNvPicPr>
                <a:picLocks noChangeAspect="1"/>
              </p:cNvPicPr>
              <p:nvPr/>
            </p:nvPicPr>
            <p:blipFill>
              <a:blip r:embed="rId3"/>
              <a:stretch>
                <a:fillRect/>
              </a:stretch>
            </p:blipFill>
            <p:spPr>
              <a:xfrm flipH="1" flipV="1">
                <a:off x="7783571" y="2733675"/>
                <a:ext cx="1695450" cy="1390650"/>
              </a:xfrm>
              <a:prstGeom prst="rect">
                <a:avLst/>
              </a:prstGeom>
            </p:spPr>
          </p:pic>
          <p:pic>
            <p:nvPicPr>
              <p:cNvPr id="6" name="Picture 5">
                <a:extLst>
                  <a:ext uri="{FF2B5EF4-FFF2-40B4-BE49-F238E27FC236}">
                    <a16:creationId xmlns:a16="http://schemas.microsoft.com/office/drawing/2014/main" id="{5D82A8AA-87F0-46F4-B418-C16FD82F9F73}"/>
                  </a:ext>
                </a:extLst>
              </p:cNvPr>
              <p:cNvPicPr>
                <a:picLocks noChangeAspect="1"/>
              </p:cNvPicPr>
              <p:nvPr/>
            </p:nvPicPr>
            <p:blipFill>
              <a:blip r:embed="rId4">
                <a:lum bright="25000"/>
              </a:blip>
              <a:stretch>
                <a:fillRect/>
              </a:stretch>
            </p:blipFill>
            <p:spPr>
              <a:xfrm rot="10860000">
                <a:off x="5323139" y="2749034"/>
                <a:ext cx="1782804" cy="2598020"/>
              </a:xfrm>
              <a:prstGeom prst="rect">
                <a:avLst/>
              </a:prstGeom>
            </p:spPr>
          </p:pic>
          <p:pic>
            <p:nvPicPr>
              <p:cNvPr id="8" name="Picture 7" descr="A close up of a green object&#10;&#10;Description automatically generated with low confidence">
                <a:extLst>
                  <a:ext uri="{FF2B5EF4-FFF2-40B4-BE49-F238E27FC236}">
                    <a16:creationId xmlns:a16="http://schemas.microsoft.com/office/drawing/2014/main" id="{DDC1F789-B062-477E-9EF3-7984D9871088}"/>
                  </a:ext>
                </a:extLst>
              </p:cNvPr>
              <p:cNvPicPr>
                <a:picLocks noChangeAspect="1"/>
              </p:cNvPicPr>
              <p:nvPr/>
            </p:nvPicPr>
            <p:blipFill>
              <a:blip r:embed="rId5"/>
              <a:stretch>
                <a:fillRect/>
              </a:stretch>
            </p:blipFill>
            <p:spPr>
              <a:xfrm rot="799870" flipH="1">
                <a:off x="7927763" y="4404133"/>
                <a:ext cx="1885950" cy="581025"/>
              </a:xfrm>
              <a:prstGeom prst="rect">
                <a:avLst/>
              </a:prstGeom>
            </p:spPr>
          </p:pic>
          <p:pic>
            <p:nvPicPr>
              <p:cNvPr id="9" name="Picture 8">
                <a:extLst>
                  <a:ext uri="{FF2B5EF4-FFF2-40B4-BE49-F238E27FC236}">
                    <a16:creationId xmlns:a16="http://schemas.microsoft.com/office/drawing/2014/main" id="{3C0009AF-6886-4573-8CB7-B63A2AF40BC6}"/>
                  </a:ext>
                </a:extLst>
              </p:cNvPr>
              <p:cNvPicPr>
                <a:picLocks noChangeAspect="1"/>
              </p:cNvPicPr>
              <p:nvPr/>
            </p:nvPicPr>
            <p:blipFill>
              <a:blip r:embed="rId6">
                <a:lum bright="25000"/>
              </a:blip>
              <a:stretch>
                <a:fillRect/>
              </a:stretch>
            </p:blipFill>
            <p:spPr>
              <a:xfrm rot="10800000">
                <a:off x="10631062" y="2733674"/>
                <a:ext cx="993774" cy="1750696"/>
              </a:xfrm>
              <a:prstGeom prst="rect">
                <a:avLst/>
              </a:prstGeom>
            </p:spPr>
          </p:pic>
          <p:cxnSp>
            <p:nvCxnSpPr>
              <p:cNvPr id="11" name="Straight Arrow Connector 10">
                <a:extLst>
                  <a:ext uri="{FF2B5EF4-FFF2-40B4-BE49-F238E27FC236}">
                    <a16:creationId xmlns:a16="http://schemas.microsoft.com/office/drawing/2014/main" id="{CC34E977-7805-4522-8B7F-73F861A6B2C1}"/>
                  </a:ext>
                </a:extLst>
              </p:cNvPr>
              <p:cNvCxnSpPr/>
              <p:nvPr/>
            </p:nvCxnSpPr>
            <p:spPr>
              <a:xfrm flipH="1">
                <a:off x="6550925" y="3429000"/>
                <a:ext cx="1064526"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B2588E6-E677-423B-8408-DD978B3D9A95}"/>
                  </a:ext>
                </a:extLst>
              </p:cNvPr>
              <p:cNvCxnSpPr/>
              <p:nvPr/>
            </p:nvCxnSpPr>
            <p:spPr>
              <a:xfrm flipH="1">
                <a:off x="6817067" y="4664564"/>
                <a:ext cx="1064526"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36C55F5-EA32-4AFB-8170-5E41086841D1}"/>
                  </a:ext>
                </a:extLst>
              </p:cNvPr>
              <p:cNvSpPr txBox="1"/>
              <p:nvPr/>
            </p:nvSpPr>
            <p:spPr>
              <a:xfrm>
                <a:off x="6200535" y="1843553"/>
                <a:ext cx="2430761" cy="1569660"/>
              </a:xfrm>
              <a:prstGeom prst="rect">
                <a:avLst/>
              </a:prstGeom>
              <a:noFill/>
            </p:spPr>
            <p:txBody>
              <a:bodyPr wrap="square" rtlCol="0">
                <a:spAutoFit/>
              </a:bodyPr>
              <a:lstStyle/>
              <a:p>
                <a:pPr algn="ctr"/>
                <a:r>
                  <a:rPr lang="en-GB" sz="2400" b="1" dirty="0"/>
                  <a:t>Insert the motor into the gear holder</a:t>
                </a:r>
              </a:p>
            </p:txBody>
          </p:sp>
          <p:sp>
            <p:nvSpPr>
              <p:cNvPr id="15" name="TextBox 14">
                <a:extLst>
                  <a:ext uri="{FF2B5EF4-FFF2-40B4-BE49-F238E27FC236}">
                    <a16:creationId xmlns:a16="http://schemas.microsoft.com/office/drawing/2014/main" id="{D2252977-5689-4B5B-89C3-1F7421D7146E}"/>
                  </a:ext>
                </a:extLst>
              </p:cNvPr>
              <p:cNvSpPr txBox="1"/>
              <p:nvPr/>
            </p:nvSpPr>
            <p:spPr>
              <a:xfrm>
                <a:off x="5772063" y="5255781"/>
                <a:ext cx="4721591" cy="830997"/>
              </a:xfrm>
              <a:prstGeom prst="rect">
                <a:avLst/>
              </a:prstGeom>
              <a:noFill/>
            </p:spPr>
            <p:txBody>
              <a:bodyPr wrap="square" rtlCol="0">
                <a:spAutoFit/>
              </a:bodyPr>
              <a:lstStyle/>
              <a:p>
                <a:pPr algn="ctr"/>
                <a:r>
                  <a:rPr lang="en-GB" sz="2400" b="1" dirty="0"/>
                  <a:t>Insert the handle into the other side of  the gear holder</a:t>
                </a:r>
              </a:p>
            </p:txBody>
          </p:sp>
          <p:sp>
            <p:nvSpPr>
              <p:cNvPr id="16" name="Freeform: Shape 15">
                <a:extLst>
                  <a:ext uri="{FF2B5EF4-FFF2-40B4-BE49-F238E27FC236}">
                    <a16:creationId xmlns:a16="http://schemas.microsoft.com/office/drawing/2014/main" id="{56FBA77A-CF2D-44FD-B6FE-B23103B4906A}"/>
                  </a:ext>
                </a:extLst>
              </p:cNvPr>
              <p:cNvSpPr/>
              <p:nvPr/>
            </p:nvSpPr>
            <p:spPr>
              <a:xfrm>
                <a:off x="9212239" y="2592969"/>
                <a:ext cx="1610436" cy="273061"/>
              </a:xfrm>
              <a:custGeom>
                <a:avLst/>
                <a:gdLst>
                  <a:gd name="connsiteX0" fmla="*/ 0 w 1610436"/>
                  <a:gd name="connsiteY0" fmla="*/ 218470 h 273061"/>
                  <a:gd name="connsiteX1" fmla="*/ 232012 w 1610436"/>
                  <a:gd name="connsiteY1" fmla="*/ 27401 h 273061"/>
                  <a:gd name="connsiteX2" fmla="*/ 1296537 w 1610436"/>
                  <a:gd name="connsiteY2" fmla="*/ 27401 h 273061"/>
                  <a:gd name="connsiteX3" fmla="*/ 1610436 w 1610436"/>
                  <a:gd name="connsiteY3" fmla="*/ 273061 h 273061"/>
                </a:gdLst>
                <a:ahLst/>
                <a:cxnLst>
                  <a:cxn ang="0">
                    <a:pos x="connsiteX0" y="connsiteY0"/>
                  </a:cxn>
                  <a:cxn ang="0">
                    <a:pos x="connsiteX1" y="connsiteY1"/>
                  </a:cxn>
                  <a:cxn ang="0">
                    <a:pos x="connsiteX2" y="connsiteY2"/>
                  </a:cxn>
                  <a:cxn ang="0">
                    <a:pos x="connsiteX3" y="connsiteY3"/>
                  </a:cxn>
                </a:cxnLst>
                <a:rect l="l" t="t" r="r" b="b"/>
                <a:pathLst>
                  <a:path w="1610436" h="273061">
                    <a:moveTo>
                      <a:pt x="0" y="218470"/>
                    </a:moveTo>
                    <a:cubicBezTo>
                      <a:pt x="7961" y="138858"/>
                      <a:pt x="15923" y="59246"/>
                      <a:pt x="232012" y="27401"/>
                    </a:cubicBezTo>
                    <a:cubicBezTo>
                      <a:pt x="448101" y="-4444"/>
                      <a:pt x="1066800" y="-13542"/>
                      <a:pt x="1296537" y="27401"/>
                    </a:cubicBezTo>
                    <a:cubicBezTo>
                      <a:pt x="1526274" y="68344"/>
                      <a:pt x="1568355" y="170702"/>
                      <a:pt x="1610436" y="273061"/>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DE115083-8808-491B-B750-1DEBA77872D3}"/>
                  </a:ext>
                </a:extLst>
              </p:cNvPr>
              <p:cNvSpPr/>
              <p:nvPr/>
            </p:nvSpPr>
            <p:spPr>
              <a:xfrm>
                <a:off x="9182760" y="4026090"/>
                <a:ext cx="1597882" cy="492068"/>
              </a:xfrm>
              <a:custGeom>
                <a:avLst/>
                <a:gdLst>
                  <a:gd name="connsiteX0" fmla="*/ 29479 w 1597882"/>
                  <a:gd name="connsiteY0" fmla="*/ 0 h 492068"/>
                  <a:gd name="connsiteX1" fmla="*/ 179604 w 1597882"/>
                  <a:gd name="connsiteY1" fmla="*/ 300250 h 492068"/>
                  <a:gd name="connsiteX2" fmla="*/ 1394255 w 1597882"/>
                  <a:gd name="connsiteY2" fmla="*/ 491319 h 492068"/>
                  <a:gd name="connsiteX3" fmla="*/ 1585324 w 1597882"/>
                  <a:gd name="connsiteY3" fmla="*/ 232011 h 492068"/>
                </a:gdLst>
                <a:ahLst/>
                <a:cxnLst>
                  <a:cxn ang="0">
                    <a:pos x="connsiteX0" y="connsiteY0"/>
                  </a:cxn>
                  <a:cxn ang="0">
                    <a:pos x="connsiteX1" y="connsiteY1"/>
                  </a:cxn>
                  <a:cxn ang="0">
                    <a:pos x="connsiteX2" y="connsiteY2"/>
                  </a:cxn>
                  <a:cxn ang="0">
                    <a:pos x="connsiteX3" y="connsiteY3"/>
                  </a:cxn>
                </a:cxnLst>
                <a:rect l="l" t="t" r="r" b="b"/>
                <a:pathLst>
                  <a:path w="1597882" h="492068">
                    <a:moveTo>
                      <a:pt x="29479" y="0"/>
                    </a:moveTo>
                    <a:cubicBezTo>
                      <a:pt x="-9190" y="109182"/>
                      <a:pt x="-47858" y="218364"/>
                      <a:pt x="179604" y="300250"/>
                    </a:cubicBezTo>
                    <a:cubicBezTo>
                      <a:pt x="407066" y="382136"/>
                      <a:pt x="1159968" y="502692"/>
                      <a:pt x="1394255" y="491319"/>
                    </a:cubicBezTo>
                    <a:cubicBezTo>
                      <a:pt x="1628542" y="479946"/>
                      <a:pt x="1606933" y="355978"/>
                      <a:pt x="1585324" y="232011"/>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17">
              <a:extLst>
                <a:ext uri="{FF2B5EF4-FFF2-40B4-BE49-F238E27FC236}">
                  <a16:creationId xmlns:a16="http://schemas.microsoft.com/office/drawing/2014/main" id="{5032CB8B-8AA5-4D6C-AA34-B0CD68479C18}"/>
                </a:ext>
              </a:extLst>
            </p:cNvPr>
            <p:cNvPicPr>
              <a:picLocks noChangeAspect="1"/>
            </p:cNvPicPr>
            <p:nvPr/>
          </p:nvPicPr>
          <p:blipFill>
            <a:blip r:embed="rId7"/>
            <a:stretch>
              <a:fillRect/>
            </a:stretch>
          </p:blipFill>
          <p:spPr>
            <a:xfrm>
              <a:off x="724011" y="3253483"/>
              <a:ext cx="2228708" cy="2228708"/>
            </a:xfrm>
            <a:prstGeom prst="rect">
              <a:avLst/>
            </a:prstGeom>
          </p:spPr>
        </p:pic>
        <p:cxnSp>
          <p:nvCxnSpPr>
            <p:cNvPr id="19" name="Straight Connector 18">
              <a:extLst>
                <a:ext uri="{FF2B5EF4-FFF2-40B4-BE49-F238E27FC236}">
                  <a16:creationId xmlns:a16="http://schemas.microsoft.com/office/drawing/2014/main" id="{845E6111-0094-4125-B5C3-4816E40D24FD}"/>
                </a:ext>
              </a:extLst>
            </p:cNvPr>
            <p:cNvCxnSpPr>
              <a:cxnSpLocks/>
            </p:cNvCxnSpPr>
            <p:nvPr/>
          </p:nvCxnSpPr>
          <p:spPr>
            <a:xfrm flipV="1">
              <a:off x="3808922" y="2838368"/>
              <a:ext cx="0" cy="41511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510EEB-1147-4826-A2D1-5A58C2D351F0}"/>
                </a:ext>
              </a:extLst>
            </p:cNvPr>
            <p:cNvCxnSpPr>
              <a:cxnSpLocks/>
            </p:cNvCxnSpPr>
            <p:nvPr/>
          </p:nvCxnSpPr>
          <p:spPr>
            <a:xfrm>
              <a:off x="3808921" y="3623158"/>
              <a:ext cx="0" cy="71398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a16="http://schemas.microsoft.com/office/drawing/2014/main" id="{BE5F7587-5D10-4055-A5ED-214812161F63}"/>
                </a:ext>
              </a:extLst>
            </p:cNvPr>
            <p:cNvSpPr/>
            <p:nvPr/>
          </p:nvSpPr>
          <p:spPr>
            <a:xfrm rot="10800000">
              <a:off x="3657789" y="3453801"/>
              <a:ext cx="302265" cy="227895"/>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a:extLst>
                <a:ext uri="{FF2B5EF4-FFF2-40B4-BE49-F238E27FC236}">
                  <a16:creationId xmlns:a16="http://schemas.microsoft.com/office/drawing/2014/main" id="{2A4FEA18-FD41-4E36-9C11-D008B430C73B}"/>
                </a:ext>
              </a:extLst>
            </p:cNvPr>
            <p:cNvCxnSpPr/>
            <p:nvPr/>
          </p:nvCxnSpPr>
          <p:spPr>
            <a:xfrm flipH="1">
              <a:off x="928048" y="4337144"/>
              <a:ext cx="4503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5C127F8-D38D-4478-8360-679B5B3DCFBB}"/>
                </a:ext>
              </a:extLst>
            </p:cNvPr>
            <p:cNvCxnSpPr>
              <a:cxnSpLocks/>
            </p:cNvCxnSpPr>
            <p:nvPr/>
          </p:nvCxnSpPr>
          <p:spPr>
            <a:xfrm flipH="1">
              <a:off x="928048" y="2826818"/>
              <a:ext cx="29102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D7F1BF0-9E35-4315-9E3F-45A3C94EDAE8}"/>
                </a:ext>
              </a:extLst>
            </p:cNvPr>
            <p:cNvCxnSpPr>
              <a:cxnSpLocks/>
            </p:cNvCxnSpPr>
            <p:nvPr/>
          </p:nvCxnSpPr>
          <p:spPr>
            <a:xfrm>
              <a:off x="928048" y="2813170"/>
              <a:ext cx="0" cy="15546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881E14C-DF4C-4708-A110-FF235A8CC83A}"/>
                </a:ext>
              </a:extLst>
            </p:cNvPr>
            <p:cNvCxnSpPr>
              <a:cxnSpLocks/>
            </p:cNvCxnSpPr>
            <p:nvPr/>
          </p:nvCxnSpPr>
          <p:spPr>
            <a:xfrm flipH="1">
              <a:off x="2292824" y="4337144"/>
              <a:ext cx="1516097" cy="130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F4B26B28-0A95-4479-9C7B-427680CF04E0}"/>
                </a:ext>
              </a:extLst>
            </p:cNvPr>
            <p:cNvSpPr txBox="1"/>
            <p:nvPr/>
          </p:nvSpPr>
          <p:spPr>
            <a:xfrm>
              <a:off x="4349833" y="2693612"/>
              <a:ext cx="1908610" cy="2308324"/>
            </a:xfrm>
            <a:prstGeom prst="rect">
              <a:avLst/>
            </a:prstGeom>
            <a:solidFill>
              <a:srgbClr val="FFFF00"/>
            </a:solidFill>
          </p:spPr>
          <p:txBody>
            <a:bodyPr wrap="square" rtlCol="0">
              <a:spAutoFit/>
            </a:bodyPr>
            <a:lstStyle/>
            <a:p>
              <a:pPr algn="ctr"/>
              <a:r>
                <a:rPr lang="en-GB" sz="2400" b="1" dirty="0">
                  <a:solidFill>
                    <a:srgbClr val="008000"/>
                  </a:solidFill>
                </a:rPr>
                <a:t>Turn the handle </a:t>
              </a:r>
              <a:r>
                <a:rPr lang="en-GB" sz="2400" b="1" dirty="0">
                  <a:solidFill>
                    <a:srgbClr val="FF0000"/>
                  </a:solidFill>
                </a:rPr>
                <a:t>GENTLY</a:t>
              </a:r>
              <a:r>
                <a:rPr lang="en-GB" sz="2400" b="1" dirty="0">
                  <a:solidFill>
                    <a:srgbClr val="008000"/>
                  </a:solidFill>
                </a:rPr>
                <a:t> to generate electricity to light the LED</a:t>
              </a:r>
            </a:p>
          </p:txBody>
        </p:sp>
        <p:sp>
          <p:nvSpPr>
            <p:cNvPr id="41" name="TextBox 40">
              <a:extLst>
                <a:ext uri="{FF2B5EF4-FFF2-40B4-BE49-F238E27FC236}">
                  <a16:creationId xmlns:a16="http://schemas.microsoft.com/office/drawing/2014/main" id="{955E4B4E-F66A-4050-B708-2285AA235EE9}"/>
                </a:ext>
              </a:extLst>
            </p:cNvPr>
            <p:cNvSpPr txBox="1"/>
            <p:nvPr/>
          </p:nvSpPr>
          <p:spPr>
            <a:xfrm>
              <a:off x="3759382" y="1039701"/>
              <a:ext cx="3760581" cy="584775"/>
            </a:xfrm>
            <a:prstGeom prst="rect">
              <a:avLst/>
            </a:prstGeom>
            <a:solidFill>
              <a:srgbClr val="8AFD6B"/>
            </a:solidFill>
          </p:spPr>
          <p:txBody>
            <a:bodyPr wrap="none" rtlCol="0">
              <a:spAutoFit/>
            </a:bodyPr>
            <a:lstStyle/>
            <a:p>
              <a:r>
                <a:rPr lang="en-GB" sz="3200" b="1" dirty="0">
                  <a:solidFill>
                    <a:srgbClr val="FF0000"/>
                  </a:solidFill>
                </a:rPr>
                <a:t>Let’s make electricity</a:t>
              </a:r>
            </a:p>
          </p:txBody>
        </p:sp>
      </p:grpSp>
    </p:spTree>
    <p:extLst>
      <p:ext uri="{BB962C8B-B14F-4D97-AF65-F5344CB8AC3E}">
        <p14:creationId xmlns:p14="http://schemas.microsoft.com/office/powerpoint/2010/main" val="3718436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0D92DCBD-7679-4473-9AF5-EF24A80FC7D7}"/>
              </a:ext>
            </a:extLst>
          </p:cNvPr>
          <p:cNvPicPr>
            <a:picLocks noChangeAspect="1"/>
          </p:cNvPicPr>
          <p:nvPr/>
        </p:nvPicPr>
        <p:blipFill rotWithShape="1">
          <a:blip r:embed="rId2"/>
          <a:srcRect l="7111" r="-1" b="-1"/>
          <a:stretch/>
        </p:blipFill>
        <p:spPr>
          <a:xfrm>
            <a:off x="1923252" y="1604210"/>
            <a:ext cx="7685949" cy="4323347"/>
          </a:xfrm>
          <a:prstGeom prst="rect">
            <a:avLst/>
          </a:prstGeom>
        </p:spPr>
      </p:pic>
      <p:sp>
        <p:nvSpPr>
          <p:cNvPr id="3" name="TextBox 2">
            <a:extLst>
              <a:ext uri="{FF2B5EF4-FFF2-40B4-BE49-F238E27FC236}">
                <a16:creationId xmlns:a16="http://schemas.microsoft.com/office/drawing/2014/main" id="{F4BDF40E-991D-41C2-8237-CE77CA53CB94}"/>
              </a:ext>
            </a:extLst>
          </p:cNvPr>
          <p:cNvSpPr txBox="1"/>
          <p:nvPr/>
        </p:nvSpPr>
        <p:spPr>
          <a:xfrm>
            <a:off x="1560748" y="1604210"/>
            <a:ext cx="3160802" cy="923330"/>
          </a:xfrm>
          <a:prstGeom prst="rect">
            <a:avLst/>
          </a:prstGeom>
          <a:noFill/>
        </p:spPr>
        <p:txBody>
          <a:bodyPr wrap="none" rtlCol="0">
            <a:spAutoFit/>
          </a:bodyPr>
          <a:lstStyle/>
          <a:p>
            <a:r>
              <a:rPr lang="en-GB" sz="5400" b="1" dirty="0">
                <a:solidFill>
                  <a:srgbClr val="FF0000"/>
                </a:solidFill>
              </a:rPr>
              <a:t>Well Done</a:t>
            </a:r>
          </a:p>
        </p:txBody>
      </p:sp>
      <p:sp>
        <p:nvSpPr>
          <p:cNvPr id="4" name="TextBox 3">
            <a:extLst>
              <a:ext uri="{FF2B5EF4-FFF2-40B4-BE49-F238E27FC236}">
                <a16:creationId xmlns:a16="http://schemas.microsoft.com/office/drawing/2014/main" id="{10DE7161-9C16-4BEE-8F81-3ED4B1D9C5EE}"/>
              </a:ext>
            </a:extLst>
          </p:cNvPr>
          <p:cNvSpPr txBox="1"/>
          <p:nvPr/>
        </p:nvSpPr>
        <p:spPr>
          <a:xfrm>
            <a:off x="7384239" y="4607459"/>
            <a:ext cx="3148939" cy="923330"/>
          </a:xfrm>
          <a:prstGeom prst="rect">
            <a:avLst/>
          </a:prstGeom>
          <a:noFill/>
        </p:spPr>
        <p:txBody>
          <a:bodyPr wrap="none" rtlCol="0">
            <a:spAutoFit/>
          </a:bodyPr>
          <a:lstStyle/>
          <a:p>
            <a:r>
              <a:rPr lang="en-GB" sz="5400" b="1" dirty="0">
                <a:solidFill>
                  <a:srgbClr val="008000"/>
                </a:solidFill>
              </a:rPr>
              <a:t>Thank You</a:t>
            </a:r>
          </a:p>
        </p:txBody>
      </p:sp>
    </p:spTree>
    <p:extLst>
      <p:ext uri="{BB962C8B-B14F-4D97-AF65-F5344CB8AC3E}">
        <p14:creationId xmlns:p14="http://schemas.microsoft.com/office/powerpoint/2010/main" val="885523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7B5CA7-DDBD-41B6-AE78-22F6D75ABEDB}"/>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4E4269-454A-4047-9C75-986738555058}"/>
              </a:ext>
            </a:extLst>
          </p:cNvPr>
          <p:cNvSpPr txBox="1"/>
          <p:nvPr/>
        </p:nvSpPr>
        <p:spPr>
          <a:xfrm>
            <a:off x="315171" y="1077572"/>
            <a:ext cx="9594165" cy="584775"/>
          </a:xfrm>
          <a:prstGeom prst="rect">
            <a:avLst/>
          </a:prstGeom>
          <a:noFill/>
        </p:spPr>
        <p:txBody>
          <a:bodyPr wrap="none" rtlCol="0">
            <a:spAutoFit/>
          </a:bodyPr>
          <a:lstStyle/>
          <a:p>
            <a:r>
              <a:rPr lang="en-GB" sz="3200" b="1" dirty="0"/>
              <a:t>Coventry and Warwickshire Schools Liaison Community</a:t>
            </a:r>
          </a:p>
        </p:txBody>
      </p:sp>
      <p:sp>
        <p:nvSpPr>
          <p:cNvPr id="3" name="TextBox 2">
            <a:extLst>
              <a:ext uri="{FF2B5EF4-FFF2-40B4-BE49-F238E27FC236}">
                <a16:creationId xmlns:a16="http://schemas.microsoft.com/office/drawing/2014/main" id="{0F92D24A-5371-4F68-9249-4ABC7F126E7F}"/>
              </a:ext>
            </a:extLst>
          </p:cNvPr>
          <p:cNvSpPr txBox="1"/>
          <p:nvPr/>
        </p:nvSpPr>
        <p:spPr>
          <a:xfrm>
            <a:off x="419549" y="2858844"/>
            <a:ext cx="3775393" cy="3631763"/>
          </a:xfrm>
          <a:prstGeom prst="rect">
            <a:avLst/>
          </a:prstGeom>
          <a:noFill/>
        </p:spPr>
        <p:txBody>
          <a:bodyPr wrap="none" rtlCol="0">
            <a:spAutoFit/>
          </a:bodyPr>
          <a:lstStyle/>
          <a:p>
            <a:r>
              <a:rPr lang="en-GB" sz="2400" b="1" dirty="0"/>
              <a:t>Derrick Willer</a:t>
            </a:r>
          </a:p>
          <a:p>
            <a:endParaRPr lang="en-GB" sz="2400" b="1" dirty="0"/>
          </a:p>
          <a:p>
            <a:r>
              <a:rPr lang="en-GB" sz="2400" b="1" dirty="0"/>
              <a:t>24, </a:t>
            </a:r>
            <a:r>
              <a:rPr lang="en-GB" sz="2400" b="1" dirty="0" err="1"/>
              <a:t>Woodloes</a:t>
            </a:r>
            <a:r>
              <a:rPr lang="en-GB" sz="2400" b="1" dirty="0"/>
              <a:t> Avenue South</a:t>
            </a:r>
          </a:p>
          <a:p>
            <a:r>
              <a:rPr lang="en-GB" sz="2400" b="1" dirty="0"/>
              <a:t>Warwick</a:t>
            </a:r>
          </a:p>
          <a:p>
            <a:r>
              <a:rPr lang="en-GB" sz="2400" b="1" dirty="0"/>
              <a:t>CV34 5TF</a:t>
            </a:r>
          </a:p>
          <a:p>
            <a:endParaRPr lang="en-GB" sz="2400" b="1" dirty="0"/>
          </a:p>
          <a:p>
            <a:r>
              <a:rPr lang="en-GB" sz="2400" b="1" dirty="0"/>
              <a:t>01926 490 456</a:t>
            </a:r>
          </a:p>
          <a:p>
            <a:r>
              <a:rPr lang="en-GB" sz="2400" b="1" dirty="0"/>
              <a:t>07764 970 273</a:t>
            </a:r>
          </a:p>
          <a:p>
            <a:endParaRPr lang="en-GB" sz="2400" b="1" dirty="0"/>
          </a:p>
          <a:p>
            <a:r>
              <a:rPr lang="en-GB" sz="1600" b="1" dirty="0">
                <a:hlinkClick r:id="rId2"/>
              </a:rPr>
              <a:t>www.dwiller.com</a:t>
            </a:r>
            <a:r>
              <a:rPr lang="en-GB" sz="1600" b="1" dirty="0"/>
              <a:t> </a:t>
            </a:r>
          </a:p>
        </p:txBody>
      </p:sp>
      <p:sp>
        <p:nvSpPr>
          <p:cNvPr id="4" name="Rectangle 3">
            <a:extLst>
              <a:ext uri="{FF2B5EF4-FFF2-40B4-BE49-F238E27FC236}">
                <a16:creationId xmlns:a16="http://schemas.microsoft.com/office/drawing/2014/main" id="{643FDF26-EB32-4EEA-A9B7-DF86102BA3B3}"/>
              </a:ext>
            </a:extLst>
          </p:cNvPr>
          <p:cNvSpPr/>
          <p:nvPr/>
        </p:nvSpPr>
        <p:spPr>
          <a:xfrm>
            <a:off x="3431689" y="6529892"/>
            <a:ext cx="5497158" cy="3281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1D505FA-EF1A-475B-982A-3138FA89420A}"/>
              </a:ext>
            </a:extLst>
          </p:cNvPr>
          <p:cNvSpPr txBox="1"/>
          <p:nvPr/>
        </p:nvSpPr>
        <p:spPr>
          <a:xfrm>
            <a:off x="8919632" y="6160560"/>
            <a:ext cx="3045439" cy="338554"/>
          </a:xfrm>
          <a:prstGeom prst="rect">
            <a:avLst/>
          </a:prstGeom>
          <a:noFill/>
        </p:spPr>
        <p:txBody>
          <a:bodyPr wrap="square">
            <a:spAutoFit/>
          </a:bodyPr>
          <a:lstStyle/>
          <a:p>
            <a:r>
              <a:rPr lang="en-GB" sz="1600" b="1" dirty="0">
                <a:hlinkClick r:id="rId3"/>
              </a:rPr>
              <a:t>www.dwiller.com/CWSLC.htm</a:t>
            </a:r>
            <a:r>
              <a:rPr lang="en-GB" sz="1600" b="1" dirty="0"/>
              <a:t> </a:t>
            </a:r>
          </a:p>
        </p:txBody>
      </p:sp>
      <p:pic>
        <p:nvPicPr>
          <p:cNvPr id="7" name="Picture 6">
            <a:extLst>
              <a:ext uri="{FF2B5EF4-FFF2-40B4-BE49-F238E27FC236}">
                <a16:creationId xmlns:a16="http://schemas.microsoft.com/office/drawing/2014/main" id="{D832D781-C77A-4E14-BB4D-B47EF9357851}"/>
              </a:ext>
            </a:extLst>
          </p:cNvPr>
          <p:cNvPicPr>
            <a:picLocks noChangeAspect="1"/>
          </p:cNvPicPr>
          <p:nvPr/>
        </p:nvPicPr>
        <p:blipFill>
          <a:blip r:embed="rId4"/>
          <a:stretch>
            <a:fillRect/>
          </a:stretch>
        </p:blipFill>
        <p:spPr>
          <a:xfrm>
            <a:off x="8495466" y="2858844"/>
            <a:ext cx="2827740" cy="2747898"/>
          </a:xfrm>
          <a:prstGeom prst="rect">
            <a:avLst/>
          </a:prstGeom>
        </p:spPr>
      </p:pic>
      <p:sp>
        <p:nvSpPr>
          <p:cNvPr id="8" name="TextBox 7">
            <a:extLst>
              <a:ext uri="{FF2B5EF4-FFF2-40B4-BE49-F238E27FC236}">
                <a16:creationId xmlns:a16="http://schemas.microsoft.com/office/drawing/2014/main" id="{5487BC48-7F88-484D-A5EC-31F4F89E85DF}"/>
              </a:ext>
            </a:extLst>
          </p:cNvPr>
          <p:cNvSpPr txBox="1"/>
          <p:nvPr/>
        </p:nvSpPr>
        <p:spPr>
          <a:xfrm>
            <a:off x="4931334" y="2866912"/>
            <a:ext cx="2827739" cy="2862322"/>
          </a:xfrm>
          <a:prstGeom prst="rect">
            <a:avLst/>
          </a:prstGeom>
          <a:noFill/>
        </p:spPr>
        <p:txBody>
          <a:bodyPr wrap="square">
            <a:spAutoFit/>
          </a:bodyPr>
          <a:lstStyle/>
          <a:p>
            <a:r>
              <a:rPr lang="en-GB" b="1" dirty="0" err="1">
                <a:solidFill>
                  <a:srgbClr val="002060"/>
                </a:solidFill>
              </a:rPr>
              <a:t>AchidistviQ</a:t>
            </a:r>
            <a:r>
              <a:rPr lang="en-GB" b="1" dirty="0">
                <a:solidFill>
                  <a:srgbClr val="002060"/>
                </a:solidFill>
              </a:rPr>
              <a:t> Physics Science Lab Circuit Learning Electronics Exploration Kit.</a:t>
            </a:r>
          </a:p>
          <a:p>
            <a:endParaRPr lang="en-GB" b="1" dirty="0">
              <a:solidFill>
                <a:srgbClr val="002060"/>
              </a:solidFill>
            </a:endParaRPr>
          </a:p>
          <a:p>
            <a:r>
              <a:rPr lang="en-GB" b="1" dirty="0">
                <a:solidFill>
                  <a:srgbClr val="002060"/>
                </a:solidFill>
              </a:rPr>
              <a:t>STEM Electric Education Tools for Beginner, Junior and Senior High School Pupils.</a:t>
            </a:r>
          </a:p>
          <a:p>
            <a:endParaRPr lang="en-GB" b="1" dirty="0">
              <a:solidFill>
                <a:srgbClr val="002060"/>
              </a:solidFill>
            </a:endParaRPr>
          </a:p>
          <a:p>
            <a:r>
              <a:rPr lang="en-GB" b="1" dirty="0">
                <a:solidFill>
                  <a:srgbClr val="002060"/>
                </a:solidFill>
              </a:rPr>
              <a:t>Eight kits.</a:t>
            </a:r>
          </a:p>
        </p:txBody>
      </p:sp>
    </p:spTree>
    <p:extLst>
      <p:ext uri="{BB962C8B-B14F-4D97-AF65-F5344CB8AC3E}">
        <p14:creationId xmlns:p14="http://schemas.microsoft.com/office/powerpoint/2010/main" val="914140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AACBA-57A7-462E-8E75-FF7038694C61}"/>
              </a:ext>
            </a:extLst>
          </p:cNvPr>
          <p:cNvPicPr>
            <a:picLocks noChangeAspect="1"/>
          </p:cNvPicPr>
          <p:nvPr/>
        </p:nvPicPr>
        <p:blipFill>
          <a:blip r:embed="rId2"/>
          <a:stretch>
            <a:fillRect/>
          </a:stretch>
        </p:blipFill>
        <p:spPr>
          <a:xfrm>
            <a:off x="282623" y="876821"/>
            <a:ext cx="5647653" cy="2768253"/>
          </a:xfrm>
          <a:prstGeom prst="rect">
            <a:avLst/>
          </a:prstGeom>
          <a:ln>
            <a:solidFill>
              <a:srgbClr val="002060"/>
            </a:solidFill>
          </a:ln>
        </p:spPr>
      </p:pic>
      <p:pic>
        <p:nvPicPr>
          <p:cNvPr id="5" name="Picture 4">
            <a:extLst>
              <a:ext uri="{FF2B5EF4-FFF2-40B4-BE49-F238E27FC236}">
                <a16:creationId xmlns:a16="http://schemas.microsoft.com/office/drawing/2014/main" id="{6AD8B6B0-406F-48C1-98AD-66239E9AFBCE}"/>
              </a:ext>
            </a:extLst>
          </p:cNvPr>
          <p:cNvPicPr>
            <a:picLocks noChangeAspect="1"/>
          </p:cNvPicPr>
          <p:nvPr/>
        </p:nvPicPr>
        <p:blipFill>
          <a:blip r:embed="rId3"/>
          <a:stretch>
            <a:fillRect/>
          </a:stretch>
        </p:blipFill>
        <p:spPr>
          <a:xfrm>
            <a:off x="6096000" y="876822"/>
            <a:ext cx="5466824" cy="2768252"/>
          </a:xfrm>
          <a:prstGeom prst="rect">
            <a:avLst/>
          </a:prstGeom>
          <a:ln>
            <a:solidFill>
              <a:srgbClr val="002060"/>
            </a:solidFill>
          </a:ln>
        </p:spPr>
      </p:pic>
      <p:pic>
        <p:nvPicPr>
          <p:cNvPr id="7" name="Picture 6">
            <a:extLst>
              <a:ext uri="{FF2B5EF4-FFF2-40B4-BE49-F238E27FC236}">
                <a16:creationId xmlns:a16="http://schemas.microsoft.com/office/drawing/2014/main" id="{08428CA2-A868-423C-951C-63EC86C43F28}"/>
              </a:ext>
            </a:extLst>
          </p:cNvPr>
          <p:cNvPicPr>
            <a:picLocks noChangeAspect="1"/>
          </p:cNvPicPr>
          <p:nvPr/>
        </p:nvPicPr>
        <p:blipFill>
          <a:blip r:embed="rId4"/>
          <a:stretch>
            <a:fillRect/>
          </a:stretch>
        </p:blipFill>
        <p:spPr>
          <a:xfrm>
            <a:off x="282623" y="3915764"/>
            <a:ext cx="5647653" cy="2422406"/>
          </a:xfrm>
          <a:prstGeom prst="rect">
            <a:avLst/>
          </a:prstGeom>
          <a:ln>
            <a:solidFill>
              <a:srgbClr val="002060"/>
            </a:solidFill>
          </a:ln>
        </p:spPr>
      </p:pic>
      <p:pic>
        <p:nvPicPr>
          <p:cNvPr id="9" name="Picture 8">
            <a:extLst>
              <a:ext uri="{FF2B5EF4-FFF2-40B4-BE49-F238E27FC236}">
                <a16:creationId xmlns:a16="http://schemas.microsoft.com/office/drawing/2014/main" id="{AECEF995-73BA-4082-9F68-108EE019C15E}"/>
              </a:ext>
            </a:extLst>
          </p:cNvPr>
          <p:cNvPicPr>
            <a:picLocks noChangeAspect="1"/>
          </p:cNvPicPr>
          <p:nvPr/>
        </p:nvPicPr>
        <p:blipFill>
          <a:blip r:embed="rId5"/>
          <a:stretch>
            <a:fillRect/>
          </a:stretch>
        </p:blipFill>
        <p:spPr>
          <a:xfrm>
            <a:off x="6261726" y="3982128"/>
            <a:ext cx="5301098" cy="2356042"/>
          </a:xfrm>
          <a:prstGeom prst="rect">
            <a:avLst/>
          </a:prstGeom>
          <a:ln>
            <a:solidFill>
              <a:srgbClr val="002060"/>
            </a:solidFill>
          </a:ln>
        </p:spPr>
      </p:pic>
    </p:spTree>
    <p:extLst>
      <p:ext uri="{BB962C8B-B14F-4D97-AF65-F5344CB8AC3E}">
        <p14:creationId xmlns:p14="http://schemas.microsoft.com/office/powerpoint/2010/main" val="248852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FF1197-1248-42CB-8207-9E15C33B73AC}"/>
              </a:ext>
            </a:extLst>
          </p:cNvPr>
          <p:cNvSpPr txBox="1">
            <a:spLocks noChangeArrowheads="1"/>
          </p:cNvSpPr>
          <p:nvPr/>
        </p:nvSpPr>
        <p:spPr bwMode="auto">
          <a:xfrm>
            <a:off x="3395703" y="998730"/>
            <a:ext cx="4860131" cy="86320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GB" altLang="en-US" sz="6600" dirty="0">
                <a:solidFill>
                  <a:srgbClr val="000099"/>
                </a:solidFill>
                <a:latin typeface="Arial" panose="020B0604020202020204" pitchFamily="34" charset="0"/>
                <a:cs typeface="Arial" panose="020B0604020202020204" pitchFamily="34" charset="0"/>
              </a:rPr>
              <a:t>Welcome</a:t>
            </a:r>
          </a:p>
        </p:txBody>
      </p:sp>
      <p:pic>
        <p:nvPicPr>
          <p:cNvPr id="3" name="Picture 2" descr="A person in a suit&#10;&#10;Description automatically generated with medium confidence">
            <a:extLst>
              <a:ext uri="{FF2B5EF4-FFF2-40B4-BE49-F238E27FC236}">
                <a16:creationId xmlns:a16="http://schemas.microsoft.com/office/drawing/2014/main" id="{4B865105-B9F8-41E4-B57B-16E91B1F38F8}"/>
              </a:ext>
            </a:extLst>
          </p:cNvPr>
          <p:cNvPicPr>
            <a:picLocks noChangeAspect="1"/>
          </p:cNvPicPr>
          <p:nvPr/>
        </p:nvPicPr>
        <p:blipFill>
          <a:blip r:embed="rId2"/>
          <a:stretch>
            <a:fillRect/>
          </a:stretch>
        </p:blipFill>
        <p:spPr>
          <a:xfrm>
            <a:off x="3009086" y="2446608"/>
            <a:ext cx="2160936" cy="2160936"/>
          </a:xfrm>
          <a:prstGeom prst="rect">
            <a:avLst/>
          </a:prstGeom>
        </p:spPr>
      </p:pic>
      <p:sp>
        <p:nvSpPr>
          <p:cNvPr id="4" name="TextBox 3">
            <a:extLst>
              <a:ext uri="{FF2B5EF4-FFF2-40B4-BE49-F238E27FC236}">
                <a16:creationId xmlns:a16="http://schemas.microsoft.com/office/drawing/2014/main" id="{C4188E2B-9176-4D59-A99E-7BC1390EAFF4}"/>
              </a:ext>
            </a:extLst>
          </p:cNvPr>
          <p:cNvSpPr txBox="1"/>
          <p:nvPr/>
        </p:nvSpPr>
        <p:spPr>
          <a:xfrm>
            <a:off x="5519984" y="2446609"/>
            <a:ext cx="3996444" cy="2262158"/>
          </a:xfrm>
          <a:prstGeom prst="rect">
            <a:avLst/>
          </a:prstGeom>
          <a:noFill/>
        </p:spPr>
        <p:txBody>
          <a:bodyPr wrap="square">
            <a:spAutoFit/>
          </a:bodyPr>
          <a:lstStyle/>
          <a:p>
            <a:pPr>
              <a:spcBef>
                <a:spcPts val="900"/>
              </a:spcBef>
            </a:pPr>
            <a:r>
              <a:rPr lang="en-GB" b="1" dirty="0">
                <a:solidFill>
                  <a:srgbClr val="4B1E46"/>
                </a:solidFill>
                <a:cs typeface="Arial" panose="020B0604020202020204" pitchFamily="34" charset="0"/>
              </a:rPr>
              <a:t>I very much hope that you will enjoy this fun activity and learn about electricity.</a:t>
            </a:r>
          </a:p>
          <a:p>
            <a:pPr>
              <a:spcBef>
                <a:spcPts val="900"/>
              </a:spcBef>
            </a:pPr>
            <a:r>
              <a:rPr lang="en-GB" b="1" dirty="0">
                <a:solidFill>
                  <a:srgbClr val="4B1E46"/>
                </a:solidFill>
                <a:cs typeface="Arial" panose="020B0604020202020204" pitchFamily="34" charset="0"/>
              </a:rPr>
              <a:t>We suggest that all the pupils are given slides 23 and 24 to take home to show their parents or guardians.</a:t>
            </a:r>
          </a:p>
          <a:p>
            <a:pPr>
              <a:spcBef>
                <a:spcPts val="900"/>
              </a:spcBef>
            </a:pPr>
            <a:endParaRPr lang="en-GB" b="1" dirty="0">
              <a:solidFill>
                <a:srgbClr val="4B1E46"/>
              </a:solidFill>
              <a:cs typeface="Arial" panose="020B0604020202020204" pitchFamily="34" charset="0"/>
            </a:endParaRPr>
          </a:p>
        </p:txBody>
      </p:sp>
    </p:spTree>
    <p:extLst>
      <p:ext uri="{BB962C8B-B14F-4D97-AF65-F5344CB8AC3E}">
        <p14:creationId xmlns:p14="http://schemas.microsoft.com/office/powerpoint/2010/main" val="3899241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106456-ED5A-4886-89FC-B3BC0CB94CFE}"/>
              </a:ext>
            </a:extLst>
          </p:cNvPr>
          <p:cNvPicPr>
            <a:picLocks noChangeAspect="1"/>
          </p:cNvPicPr>
          <p:nvPr/>
        </p:nvPicPr>
        <p:blipFill>
          <a:blip r:embed="rId2"/>
          <a:stretch>
            <a:fillRect/>
          </a:stretch>
        </p:blipFill>
        <p:spPr>
          <a:xfrm>
            <a:off x="5757861" y="963450"/>
            <a:ext cx="5452933" cy="2626147"/>
          </a:xfrm>
          <a:prstGeom prst="rect">
            <a:avLst/>
          </a:prstGeom>
          <a:ln>
            <a:solidFill>
              <a:srgbClr val="002060"/>
            </a:solidFill>
          </a:ln>
        </p:spPr>
      </p:pic>
      <p:pic>
        <p:nvPicPr>
          <p:cNvPr id="7" name="Picture 6">
            <a:extLst>
              <a:ext uri="{FF2B5EF4-FFF2-40B4-BE49-F238E27FC236}">
                <a16:creationId xmlns:a16="http://schemas.microsoft.com/office/drawing/2014/main" id="{F89E707E-7BFA-48E5-AE9A-D05131FC3C83}"/>
              </a:ext>
            </a:extLst>
          </p:cNvPr>
          <p:cNvPicPr>
            <a:picLocks noChangeAspect="1"/>
          </p:cNvPicPr>
          <p:nvPr/>
        </p:nvPicPr>
        <p:blipFill>
          <a:blip r:embed="rId3"/>
          <a:stretch>
            <a:fillRect/>
          </a:stretch>
        </p:blipFill>
        <p:spPr>
          <a:xfrm>
            <a:off x="514024" y="3769336"/>
            <a:ext cx="4539433" cy="2626147"/>
          </a:xfrm>
          <a:prstGeom prst="rect">
            <a:avLst/>
          </a:prstGeom>
          <a:ln>
            <a:solidFill>
              <a:srgbClr val="002060"/>
            </a:solidFill>
          </a:ln>
        </p:spPr>
      </p:pic>
      <p:pic>
        <p:nvPicPr>
          <p:cNvPr id="9" name="Picture 8">
            <a:extLst>
              <a:ext uri="{FF2B5EF4-FFF2-40B4-BE49-F238E27FC236}">
                <a16:creationId xmlns:a16="http://schemas.microsoft.com/office/drawing/2014/main" id="{DCEE3288-502D-49F2-A9D7-C28C8BED1CFF}"/>
              </a:ext>
            </a:extLst>
          </p:cNvPr>
          <p:cNvPicPr>
            <a:picLocks noChangeAspect="1"/>
          </p:cNvPicPr>
          <p:nvPr/>
        </p:nvPicPr>
        <p:blipFill>
          <a:blip r:embed="rId4"/>
          <a:stretch>
            <a:fillRect/>
          </a:stretch>
        </p:blipFill>
        <p:spPr>
          <a:xfrm>
            <a:off x="5757862" y="3793043"/>
            <a:ext cx="5452932" cy="2602440"/>
          </a:xfrm>
          <a:prstGeom prst="rect">
            <a:avLst/>
          </a:prstGeom>
          <a:ln>
            <a:solidFill>
              <a:srgbClr val="002060"/>
            </a:solidFill>
          </a:ln>
        </p:spPr>
      </p:pic>
      <p:pic>
        <p:nvPicPr>
          <p:cNvPr id="4" name="Picture 3">
            <a:extLst>
              <a:ext uri="{FF2B5EF4-FFF2-40B4-BE49-F238E27FC236}">
                <a16:creationId xmlns:a16="http://schemas.microsoft.com/office/drawing/2014/main" id="{CF9D3ED8-4EEB-47F4-9BC0-2F9C0BD7BC61}"/>
              </a:ext>
            </a:extLst>
          </p:cNvPr>
          <p:cNvPicPr>
            <a:picLocks noChangeAspect="1"/>
          </p:cNvPicPr>
          <p:nvPr/>
        </p:nvPicPr>
        <p:blipFill>
          <a:blip r:embed="rId5"/>
          <a:stretch>
            <a:fillRect/>
          </a:stretch>
        </p:blipFill>
        <p:spPr>
          <a:xfrm>
            <a:off x="514023" y="1012500"/>
            <a:ext cx="4539434" cy="2577097"/>
          </a:xfrm>
          <a:prstGeom prst="rect">
            <a:avLst/>
          </a:prstGeom>
          <a:ln>
            <a:solidFill>
              <a:schemeClr val="accent1"/>
            </a:solidFill>
          </a:ln>
        </p:spPr>
      </p:pic>
    </p:spTree>
    <p:extLst>
      <p:ext uri="{BB962C8B-B14F-4D97-AF65-F5344CB8AC3E}">
        <p14:creationId xmlns:p14="http://schemas.microsoft.com/office/powerpoint/2010/main" val="4145319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3C6B16-3748-4E53-8EF6-E01B38BD5932}"/>
              </a:ext>
            </a:extLst>
          </p:cNvPr>
          <p:cNvPicPr>
            <a:picLocks noChangeAspect="1"/>
          </p:cNvPicPr>
          <p:nvPr/>
        </p:nvPicPr>
        <p:blipFill>
          <a:blip r:embed="rId2"/>
          <a:stretch>
            <a:fillRect/>
          </a:stretch>
        </p:blipFill>
        <p:spPr>
          <a:xfrm>
            <a:off x="6096000" y="2137631"/>
            <a:ext cx="3192984" cy="3102829"/>
          </a:xfrm>
          <a:prstGeom prst="rect">
            <a:avLst/>
          </a:prstGeom>
        </p:spPr>
      </p:pic>
      <p:sp>
        <p:nvSpPr>
          <p:cNvPr id="3" name="TextBox 2">
            <a:extLst>
              <a:ext uri="{FF2B5EF4-FFF2-40B4-BE49-F238E27FC236}">
                <a16:creationId xmlns:a16="http://schemas.microsoft.com/office/drawing/2014/main" id="{C9C437C5-0898-4A3E-A85C-80AA6329EA53}"/>
              </a:ext>
            </a:extLst>
          </p:cNvPr>
          <p:cNvSpPr txBox="1"/>
          <p:nvPr/>
        </p:nvSpPr>
        <p:spPr>
          <a:xfrm>
            <a:off x="970023" y="1809815"/>
            <a:ext cx="5125978" cy="830997"/>
          </a:xfrm>
          <a:prstGeom prst="rect">
            <a:avLst/>
          </a:prstGeom>
          <a:noFill/>
        </p:spPr>
        <p:txBody>
          <a:bodyPr wrap="square" rtlCol="0">
            <a:spAutoFit/>
          </a:bodyPr>
          <a:lstStyle/>
          <a:p>
            <a:r>
              <a:rPr lang="en-GB" sz="2400" b="1" dirty="0">
                <a:solidFill>
                  <a:srgbClr val="008000"/>
                </a:solidFill>
              </a:rPr>
              <a:t>This activity utilises a simple kit available from several sources.</a:t>
            </a:r>
          </a:p>
        </p:txBody>
      </p:sp>
      <p:sp>
        <p:nvSpPr>
          <p:cNvPr id="5" name="TextBox 4">
            <a:extLst>
              <a:ext uri="{FF2B5EF4-FFF2-40B4-BE49-F238E27FC236}">
                <a16:creationId xmlns:a16="http://schemas.microsoft.com/office/drawing/2014/main" id="{A030D755-7EF6-4250-A996-C6CAB5202706}"/>
              </a:ext>
            </a:extLst>
          </p:cNvPr>
          <p:cNvSpPr txBox="1"/>
          <p:nvPr/>
        </p:nvSpPr>
        <p:spPr>
          <a:xfrm>
            <a:off x="970023" y="3038064"/>
            <a:ext cx="4048125" cy="1477328"/>
          </a:xfrm>
          <a:prstGeom prst="rect">
            <a:avLst/>
          </a:prstGeom>
          <a:noFill/>
        </p:spPr>
        <p:txBody>
          <a:bodyPr wrap="square">
            <a:spAutoFit/>
          </a:bodyPr>
          <a:lstStyle/>
          <a:p>
            <a:r>
              <a:rPr lang="en-GB" b="1" dirty="0" err="1">
                <a:solidFill>
                  <a:srgbClr val="002060"/>
                </a:solidFill>
              </a:rPr>
              <a:t>AchidistviQ</a:t>
            </a:r>
            <a:r>
              <a:rPr lang="en-GB" b="1" dirty="0">
                <a:solidFill>
                  <a:srgbClr val="002060"/>
                </a:solidFill>
              </a:rPr>
              <a:t> Physics Science Lab Circuit Learning Electronics Exploration Kit, STEM Electric Education Tools for Beginner, Junior and Senior High School Pupils.</a:t>
            </a:r>
          </a:p>
        </p:txBody>
      </p:sp>
      <p:sp>
        <p:nvSpPr>
          <p:cNvPr id="4" name="TextBox 3">
            <a:extLst>
              <a:ext uri="{FF2B5EF4-FFF2-40B4-BE49-F238E27FC236}">
                <a16:creationId xmlns:a16="http://schemas.microsoft.com/office/drawing/2014/main" id="{4614FD55-B436-40B7-A01A-1D40F04A76CE}"/>
              </a:ext>
            </a:extLst>
          </p:cNvPr>
          <p:cNvSpPr txBox="1"/>
          <p:nvPr/>
        </p:nvSpPr>
        <p:spPr>
          <a:xfrm>
            <a:off x="970023" y="4737279"/>
            <a:ext cx="4209121" cy="1569660"/>
          </a:xfrm>
          <a:prstGeom prst="rect">
            <a:avLst/>
          </a:prstGeom>
          <a:noFill/>
        </p:spPr>
        <p:txBody>
          <a:bodyPr wrap="square" rtlCol="0">
            <a:spAutoFit/>
          </a:bodyPr>
          <a:lstStyle/>
          <a:p>
            <a:r>
              <a:rPr lang="en-GB" sz="2400" b="1" dirty="0">
                <a:solidFill>
                  <a:srgbClr val="FF0000"/>
                </a:solidFill>
              </a:rPr>
              <a:t>It is recommended that slides 21 and 22 showing the circuits are provided to each pupil to take home.</a:t>
            </a:r>
          </a:p>
        </p:txBody>
      </p:sp>
      <p:pic>
        <p:nvPicPr>
          <p:cNvPr id="9" name="Picture 8">
            <a:extLst>
              <a:ext uri="{FF2B5EF4-FFF2-40B4-BE49-F238E27FC236}">
                <a16:creationId xmlns:a16="http://schemas.microsoft.com/office/drawing/2014/main" id="{EE894168-5E1F-4D6F-93F2-50D93EC866F5}"/>
              </a:ext>
            </a:extLst>
          </p:cNvPr>
          <p:cNvPicPr>
            <a:picLocks noChangeAspect="1"/>
          </p:cNvPicPr>
          <p:nvPr/>
        </p:nvPicPr>
        <p:blipFill>
          <a:blip r:embed="rId3"/>
          <a:stretch>
            <a:fillRect/>
          </a:stretch>
        </p:blipFill>
        <p:spPr>
          <a:xfrm>
            <a:off x="9643875" y="2137631"/>
            <a:ext cx="2229928" cy="2221906"/>
          </a:xfrm>
          <a:prstGeom prst="rect">
            <a:avLst/>
          </a:prstGeom>
        </p:spPr>
      </p:pic>
      <p:sp>
        <p:nvSpPr>
          <p:cNvPr id="10" name="TextBox 9">
            <a:extLst>
              <a:ext uri="{FF2B5EF4-FFF2-40B4-BE49-F238E27FC236}">
                <a16:creationId xmlns:a16="http://schemas.microsoft.com/office/drawing/2014/main" id="{B4F36E00-0512-4B6F-99F5-5DDA059EEDBC}"/>
              </a:ext>
            </a:extLst>
          </p:cNvPr>
          <p:cNvSpPr txBox="1"/>
          <p:nvPr/>
        </p:nvSpPr>
        <p:spPr>
          <a:xfrm>
            <a:off x="9841216" y="4552613"/>
            <a:ext cx="1869807" cy="369332"/>
          </a:xfrm>
          <a:prstGeom prst="rect">
            <a:avLst/>
          </a:prstGeom>
          <a:noFill/>
        </p:spPr>
        <p:txBody>
          <a:bodyPr wrap="none" rtlCol="0">
            <a:spAutoFit/>
          </a:bodyPr>
          <a:lstStyle/>
          <a:p>
            <a:r>
              <a:rPr lang="en-GB" b="1" dirty="0">
                <a:solidFill>
                  <a:srgbClr val="002060"/>
                </a:solidFill>
              </a:rPr>
              <a:t>And a </a:t>
            </a:r>
            <a:r>
              <a:rPr lang="en-GB" b="1" dirty="0" err="1">
                <a:solidFill>
                  <a:srgbClr val="002060"/>
                </a:solidFill>
              </a:rPr>
              <a:t>multimeter</a:t>
            </a:r>
            <a:endParaRPr lang="en-GB" b="1" dirty="0">
              <a:solidFill>
                <a:srgbClr val="002060"/>
              </a:solidFill>
            </a:endParaRPr>
          </a:p>
        </p:txBody>
      </p:sp>
    </p:spTree>
    <p:extLst>
      <p:ext uri="{BB962C8B-B14F-4D97-AF65-F5344CB8AC3E}">
        <p14:creationId xmlns:p14="http://schemas.microsoft.com/office/powerpoint/2010/main" val="17401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CA9217-2B63-4C2E-8E49-364D0C1CFF16}"/>
              </a:ext>
            </a:extLst>
          </p:cNvPr>
          <p:cNvSpPr txBox="1"/>
          <p:nvPr/>
        </p:nvSpPr>
        <p:spPr>
          <a:xfrm>
            <a:off x="631968" y="789626"/>
            <a:ext cx="2944076" cy="523220"/>
          </a:xfrm>
          <a:prstGeom prst="rect">
            <a:avLst/>
          </a:prstGeom>
          <a:noFill/>
        </p:spPr>
        <p:txBody>
          <a:bodyPr wrap="none" rtlCol="0">
            <a:spAutoFit/>
          </a:bodyPr>
          <a:lstStyle/>
          <a:p>
            <a:r>
              <a:rPr lang="en-GB" sz="2800" b="1" dirty="0">
                <a:solidFill>
                  <a:srgbClr val="008000"/>
                </a:solidFill>
              </a:rPr>
              <a:t>The kit consists of:</a:t>
            </a:r>
          </a:p>
        </p:txBody>
      </p:sp>
      <p:pic>
        <p:nvPicPr>
          <p:cNvPr id="4" name="Picture 3">
            <a:extLst>
              <a:ext uri="{FF2B5EF4-FFF2-40B4-BE49-F238E27FC236}">
                <a16:creationId xmlns:a16="http://schemas.microsoft.com/office/drawing/2014/main" id="{F92550BD-FDB1-4A48-B5B9-42C2078FB96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2000"/>
                    </a14:imgEffect>
                  </a14:imgLayer>
                </a14:imgProps>
              </a:ext>
            </a:extLst>
          </a:blip>
          <a:stretch>
            <a:fillRect/>
          </a:stretch>
        </p:blipFill>
        <p:spPr>
          <a:xfrm rot="21427642">
            <a:off x="3799113" y="1554871"/>
            <a:ext cx="2614850" cy="934143"/>
          </a:xfrm>
          <a:prstGeom prst="rect">
            <a:avLst/>
          </a:prstGeom>
        </p:spPr>
      </p:pic>
      <p:sp>
        <p:nvSpPr>
          <p:cNvPr id="5" name="TextBox 4">
            <a:extLst>
              <a:ext uri="{FF2B5EF4-FFF2-40B4-BE49-F238E27FC236}">
                <a16:creationId xmlns:a16="http://schemas.microsoft.com/office/drawing/2014/main" id="{4DFC4584-63B0-47E2-BB9A-22A904CE42D5}"/>
              </a:ext>
            </a:extLst>
          </p:cNvPr>
          <p:cNvSpPr txBox="1"/>
          <p:nvPr/>
        </p:nvSpPr>
        <p:spPr>
          <a:xfrm>
            <a:off x="863356" y="1782922"/>
            <a:ext cx="2832122" cy="461665"/>
          </a:xfrm>
          <a:prstGeom prst="rect">
            <a:avLst/>
          </a:prstGeom>
          <a:noFill/>
        </p:spPr>
        <p:txBody>
          <a:bodyPr wrap="none" rtlCol="0">
            <a:spAutoFit/>
          </a:bodyPr>
          <a:lstStyle/>
          <a:p>
            <a:r>
              <a:rPr lang="en-GB" sz="2400" b="1" dirty="0">
                <a:solidFill>
                  <a:srgbClr val="002060"/>
                </a:solidFill>
              </a:rPr>
              <a:t>Two Battery Holders</a:t>
            </a:r>
          </a:p>
        </p:txBody>
      </p:sp>
      <p:sp>
        <p:nvSpPr>
          <p:cNvPr id="10" name="TextBox 9">
            <a:extLst>
              <a:ext uri="{FF2B5EF4-FFF2-40B4-BE49-F238E27FC236}">
                <a16:creationId xmlns:a16="http://schemas.microsoft.com/office/drawing/2014/main" id="{47BA34FE-F02E-499E-91CD-CEF34E30BEB8}"/>
              </a:ext>
            </a:extLst>
          </p:cNvPr>
          <p:cNvSpPr txBox="1"/>
          <p:nvPr/>
        </p:nvSpPr>
        <p:spPr>
          <a:xfrm>
            <a:off x="200162" y="2866600"/>
            <a:ext cx="3495316" cy="461665"/>
          </a:xfrm>
          <a:prstGeom prst="rect">
            <a:avLst/>
          </a:prstGeom>
          <a:noFill/>
        </p:spPr>
        <p:txBody>
          <a:bodyPr wrap="none" rtlCol="0">
            <a:spAutoFit/>
          </a:bodyPr>
          <a:lstStyle/>
          <a:p>
            <a:r>
              <a:rPr lang="en-GB" sz="2400" b="1" dirty="0">
                <a:solidFill>
                  <a:srgbClr val="002060"/>
                </a:solidFill>
              </a:rPr>
              <a:t>Two Cross-Over Switches</a:t>
            </a:r>
          </a:p>
        </p:txBody>
      </p:sp>
      <p:sp>
        <p:nvSpPr>
          <p:cNvPr id="14" name="TextBox 13">
            <a:extLst>
              <a:ext uri="{FF2B5EF4-FFF2-40B4-BE49-F238E27FC236}">
                <a16:creationId xmlns:a16="http://schemas.microsoft.com/office/drawing/2014/main" id="{EFE7A04F-574B-4112-A170-E859BE8ECAD2}"/>
              </a:ext>
            </a:extLst>
          </p:cNvPr>
          <p:cNvSpPr txBox="1"/>
          <p:nvPr/>
        </p:nvSpPr>
        <p:spPr>
          <a:xfrm>
            <a:off x="1127659" y="3950278"/>
            <a:ext cx="2567819" cy="461665"/>
          </a:xfrm>
          <a:prstGeom prst="rect">
            <a:avLst/>
          </a:prstGeom>
          <a:noFill/>
        </p:spPr>
        <p:txBody>
          <a:bodyPr wrap="none" rtlCol="0">
            <a:spAutoFit/>
          </a:bodyPr>
          <a:lstStyle/>
          <a:p>
            <a:r>
              <a:rPr lang="en-GB" sz="2400" b="1" dirty="0">
                <a:solidFill>
                  <a:srgbClr val="002060"/>
                </a:solidFill>
              </a:rPr>
              <a:t>One On-Off Switch</a:t>
            </a:r>
          </a:p>
        </p:txBody>
      </p:sp>
      <p:pic>
        <p:nvPicPr>
          <p:cNvPr id="17" name="Picture 16">
            <a:extLst>
              <a:ext uri="{FF2B5EF4-FFF2-40B4-BE49-F238E27FC236}">
                <a16:creationId xmlns:a16="http://schemas.microsoft.com/office/drawing/2014/main" id="{A7DB62F4-261E-4EF5-B1F8-B8B4F8E2370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8000"/>
                    </a14:imgEffect>
                  </a14:imgLayer>
                </a14:imgProps>
              </a:ext>
            </a:extLst>
          </a:blip>
          <a:stretch>
            <a:fillRect/>
          </a:stretch>
        </p:blipFill>
        <p:spPr>
          <a:xfrm rot="16200000" flipH="1">
            <a:off x="4295554" y="4341138"/>
            <a:ext cx="1094673" cy="2131086"/>
          </a:xfrm>
          <a:prstGeom prst="rect">
            <a:avLst/>
          </a:prstGeom>
        </p:spPr>
      </p:pic>
      <p:sp>
        <p:nvSpPr>
          <p:cNvPr id="18" name="TextBox 17">
            <a:extLst>
              <a:ext uri="{FF2B5EF4-FFF2-40B4-BE49-F238E27FC236}">
                <a16:creationId xmlns:a16="http://schemas.microsoft.com/office/drawing/2014/main" id="{AEC9E959-2302-44E7-8EB2-B7CAF5AA6FCA}"/>
              </a:ext>
            </a:extLst>
          </p:cNvPr>
          <p:cNvSpPr txBox="1"/>
          <p:nvPr/>
        </p:nvSpPr>
        <p:spPr>
          <a:xfrm>
            <a:off x="1275585" y="5033956"/>
            <a:ext cx="2419893" cy="461665"/>
          </a:xfrm>
          <a:prstGeom prst="rect">
            <a:avLst/>
          </a:prstGeom>
          <a:noFill/>
        </p:spPr>
        <p:txBody>
          <a:bodyPr wrap="none" rtlCol="0">
            <a:spAutoFit/>
          </a:bodyPr>
          <a:lstStyle/>
          <a:p>
            <a:r>
              <a:rPr lang="en-GB" sz="2400" b="1" dirty="0">
                <a:solidFill>
                  <a:srgbClr val="002060"/>
                </a:solidFill>
              </a:rPr>
              <a:t>Two Bulb Holders</a:t>
            </a:r>
          </a:p>
        </p:txBody>
      </p:sp>
      <p:sp>
        <p:nvSpPr>
          <p:cNvPr id="19" name="TextBox 18">
            <a:extLst>
              <a:ext uri="{FF2B5EF4-FFF2-40B4-BE49-F238E27FC236}">
                <a16:creationId xmlns:a16="http://schemas.microsoft.com/office/drawing/2014/main" id="{D383CD89-F93A-45FA-ACE5-D36F6BB64046}"/>
              </a:ext>
            </a:extLst>
          </p:cNvPr>
          <p:cNvSpPr txBox="1"/>
          <p:nvPr/>
        </p:nvSpPr>
        <p:spPr>
          <a:xfrm>
            <a:off x="1476155" y="6049925"/>
            <a:ext cx="1530740" cy="461665"/>
          </a:xfrm>
          <a:prstGeom prst="rect">
            <a:avLst/>
          </a:prstGeom>
          <a:noFill/>
        </p:spPr>
        <p:txBody>
          <a:bodyPr wrap="none" rtlCol="0">
            <a:spAutoFit/>
          </a:bodyPr>
          <a:lstStyle/>
          <a:p>
            <a:r>
              <a:rPr lang="en-GB" sz="2400" b="1" dirty="0">
                <a:solidFill>
                  <a:srgbClr val="002060"/>
                </a:solidFill>
              </a:rPr>
              <a:t>Four Bulbs</a:t>
            </a:r>
          </a:p>
        </p:txBody>
      </p:sp>
      <p:pic>
        <p:nvPicPr>
          <p:cNvPr id="28" name="Picture 27">
            <a:extLst>
              <a:ext uri="{FF2B5EF4-FFF2-40B4-BE49-F238E27FC236}">
                <a16:creationId xmlns:a16="http://schemas.microsoft.com/office/drawing/2014/main" id="{90BC847C-892D-4E08-83E9-44DA59AAF34D}"/>
              </a:ext>
            </a:extLst>
          </p:cNvPr>
          <p:cNvPicPr>
            <a:picLocks noChangeAspect="1"/>
          </p:cNvPicPr>
          <p:nvPr/>
        </p:nvPicPr>
        <p:blipFill>
          <a:blip r:embed="rId6"/>
          <a:stretch>
            <a:fillRect/>
          </a:stretch>
        </p:blipFill>
        <p:spPr>
          <a:xfrm>
            <a:off x="3940278" y="2438107"/>
            <a:ext cx="2247900" cy="1257300"/>
          </a:xfrm>
          <a:prstGeom prst="rect">
            <a:avLst/>
          </a:prstGeom>
        </p:spPr>
      </p:pic>
      <p:pic>
        <p:nvPicPr>
          <p:cNvPr id="30" name="Picture 29">
            <a:extLst>
              <a:ext uri="{FF2B5EF4-FFF2-40B4-BE49-F238E27FC236}">
                <a16:creationId xmlns:a16="http://schemas.microsoft.com/office/drawing/2014/main" id="{934EA840-C563-4285-B49A-05B7C57EC66A}"/>
              </a:ext>
            </a:extLst>
          </p:cNvPr>
          <p:cNvPicPr>
            <a:picLocks noChangeAspect="1"/>
          </p:cNvPicPr>
          <p:nvPr/>
        </p:nvPicPr>
        <p:blipFill>
          <a:blip r:embed="rId7"/>
          <a:stretch>
            <a:fillRect/>
          </a:stretch>
        </p:blipFill>
        <p:spPr>
          <a:xfrm>
            <a:off x="3830159" y="3626151"/>
            <a:ext cx="2495550" cy="1295400"/>
          </a:xfrm>
          <a:prstGeom prst="rect">
            <a:avLst/>
          </a:prstGeom>
        </p:spPr>
      </p:pic>
      <p:pic>
        <p:nvPicPr>
          <p:cNvPr id="34" name="Picture 33">
            <a:extLst>
              <a:ext uri="{FF2B5EF4-FFF2-40B4-BE49-F238E27FC236}">
                <a16:creationId xmlns:a16="http://schemas.microsoft.com/office/drawing/2014/main" id="{7982D82D-7FB3-4ACA-BDB0-8EC8009FB3AD}"/>
              </a:ext>
            </a:extLst>
          </p:cNvPr>
          <p:cNvPicPr>
            <a:picLocks noChangeAspect="1"/>
          </p:cNvPicPr>
          <p:nvPr/>
        </p:nvPicPr>
        <p:blipFill>
          <a:blip r:embed="rId8"/>
          <a:stretch>
            <a:fillRect/>
          </a:stretch>
        </p:blipFill>
        <p:spPr>
          <a:xfrm>
            <a:off x="3940278" y="5993752"/>
            <a:ext cx="440455" cy="869320"/>
          </a:xfrm>
          <a:prstGeom prst="rect">
            <a:avLst/>
          </a:prstGeom>
        </p:spPr>
      </p:pic>
      <p:pic>
        <p:nvPicPr>
          <p:cNvPr id="35" name="Picture 34">
            <a:extLst>
              <a:ext uri="{FF2B5EF4-FFF2-40B4-BE49-F238E27FC236}">
                <a16:creationId xmlns:a16="http://schemas.microsoft.com/office/drawing/2014/main" id="{9670D843-1B3E-4343-81B7-A9B819472DC1}"/>
              </a:ext>
            </a:extLst>
          </p:cNvPr>
          <p:cNvPicPr>
            <a:picLocks noChangeAspect="1"/>
          </p:cNvPicPr>
          <p:nvPr/>
        </p:nvPicPr>
        <p:blipFill>
          <a:blip r:embed="rId8"/>
          <a:stretch>
            <a:fillRect/>
          </a:stretch>
        </p:blipFill>
        <p:spPr>
          <a:xfrm>
            <a:off x="4397144" y="5993752"/>
            <a:ext cx="440455" cy="869320"/>
          </a:xfrm>
          <a:prstGeom prst="rect">
            <a:avLst/>
          </a:prstGeom>
        </p:spPr>
      </p:pic>
      <p:pic>
        <p:nvPicPr>
          <p:cNvPr id="36" name="Picture 35">
            <a:extLst>
              <a:ext uri="{FF2B5EF4-FFF2-40B4-BE49-F238E27FC236}">
                <a16:creationId xmlns:a16="http://schemas.microsoft.com/office/drawing/2014/main" id="{7AF58BA2-D6C0-4445-9D1D-E3FC3F71E7A8}"/>
              </a:ext>
            </a:extLst>
          </p:cNvPr>
          <p:cNvPicPr>
            <a:picLocks noChangeAspect="1"/>
          </p:cNvPicPr>
          <p:nvPr/>
        </p:nvPicPr>
        <p:blipFill>
          <a:blip r:embed="rId8"/>
          <a:stretch>
            <a:fillRect/>
          </a:stretch>
        </p:blipFill>
        <p:spPr>
          <a:xfrm>
            <a:off x="4854010" y="5993752"/>
            <a:ext cx="440455" cy="869320"/>
          </a:xfrm>
          <a:prstGeom prst="rect">
            <a:avLst/>
          </a:prstGeom>
        </p:spPr>
      </p:pic>
      <p:pic>
        <p:nvPicPr>
          <p:cNvPr id="37" name="Picture 36">
            <a:extLst>
              <a:ext uri="{FF2B5EF4-FFF2-40B4-BE49-F238E27FC236}">
                <a16:creationId xmlns:a16="http://schemas.microsoft.com/office/drawing/2014/main" id="{74D7BF74-7E48-49F4-BB24-9006A54CCF7E}"/>
              </a:ext>
            </a:extLst>
          </p:cNvPr>
          <p:cNvPicPr>
            <a:picLocks noChangeAspect="1"/>
          </p:cNvPicPr>
          <p:nvPr/>
        </p:nvPicPr>
        <p:blipFill>
          <a:blip r:embed="rId8"/>
          <a:stretch>
            <a:fillRect/>
          </a:stretch>
        </p:blipFill>
        <p:spPr>
          <a:xfrm>
            <a:off x="5310876" y="5993752"/>
            <a:ext cx="440455" cy="869320"/>
          </a:xfrm>
          <a:prstGeom prst="rect">
            <a:avLst/>
          </a:prstGeom>
        </p:spPr>
      </p:pic>
      <p:pic>
        <p:nvPicPr>
          <p:cNvPr id="40" name="Picture 39">
            <a:extLst>
              <a:ext uri="{FF2B5EF4-FFF2-40B4-BE49-F238E27FC236}">
                <a16:creationId xmlns:a16="http://schemas.microsoft.com/office/drawing/2014/main" id="{4077746E-BBFA-4FEA-9040-ACC594D44AB2}"/>
              </a:ext>
            </a:extLst>
          </p:cNvPr>
          <p:cNvPicPr>
            <a:picLocks noChangeAspect="1"/>
          </p:cNvPicPr>
          <p:nvPr/>
        </p:nvPicPr>
        <p:blipFill>
          <a:blip r:embed="rId9">
            <a:lum bright="25000"/>
          </a:blip>
          <a:stretch>
            <a:fillRect/>
          </a:stretch>
        </p:blipFill>
        <p:spPr>
          <a:xfrm rot="5400000">
            <a:off x="10023829" y="1161925"/>
            <a:ext cx="1094675" cy="1750696"/>
          </a:xfrm>
          <a:prstGeom prst="rect">
            <a:avLst/>
          </a:prstGeom>
        </p:spPr>
      </p:pic>
      <p:sp>
        <p:nvSpPr>
          <p:cNvPr id="41" name="TextBox 40">
            <a:extLst>
              <a:ext uri="{FF2B5EF4-FFF2-40B4-BE49-F238E27FC236}">
                <a16:creationId xmlns:a16="http://schemas.microsoft.com/office/drawing/2014/main" id="{3046CF6A-83D4-4D75-96FF-51E5312DBACE}"/>
              </a:ext>
            </a:extLst>
          </p:cNvPr>
          <p:cNvSpPr txBox="1"/>
          <p:nvPr/>
        </p:nvSpPr>
        <p:spPr>
          <a:xfrm>
            <a:off x="7132994" y="1956055"/>
            <a:ext cx="2296141" cy="461665"/>
          </a:xfrm>
          <a:prstGeom prst="rect">
            <a:avLst/>
          </a:prstGeom>
          <a:noFill/>
        </p:spPr>
        <p:txBody>
          <a:bodyPr wrap="none" rtlCol="0">
            <a:spAutoFit/>
          </a:bodyPr>
          <a:lstStyle/>
          <a:p>
            <a:r>
              <a:rPr lang="en-GB" sz="2400" b="1" dirty="0">
                <a:solidFill>
                  <a:srgbClr val="002060"/>
                </a:solidFill>
              </a:rPr>
              <a:t>LED Diode Lights</a:t>
            </a:r>
          </a:p>
        </p:txBody>
      </p:sp>
      <p:pic>
        <p:nvPicPr>
          <p:cNvPr id="43" name="Picture 42">
            <a:extLst>
              <a:ext uri="{FF2B5EF4-FFF2-40B4-BE49-F238E27FC236}">
                <a16:creationId xmlns:a16="http://schemas.microsoft.com/office/drawing/2014/main" id="{9AB569E9-E05D-4A1A-9681-493232F1D345}"/>
              </a:ext>
            </a:extLst>
          </p:cNvPr>
          <p:cNvPicPr>
            <a:picLocks noChangeAspect="1"/>
          </p:cNvPicPr>
          <p:nvPr/>
        </p:nvPicPr>
        <p:blipFill>
          <a:blip r:embed="rId10">
            <a:lum bright="5000"/>
          </a:blip>
          <a:stretch>
            <a:fillRect/>
          </a:stretch>
        </p:blipFill>
        <p:spPr>
          <a:xfrm rot="16200000">
            <a:off x="9853315" y="2458598"/>
            <a:ext cx="1387415" cy="1692086"/>
          </a:xfrm>
          <a:prstGeom prst="rect">
            <a:avLst/>
          </a:prstGeom>
        </p:spPr>
      </p:pic>
      <p:sp>
        <p:nvSpPr>
          <p:cNvPr id="44" name="TextBox 43">
            <a:extLst>
              <a:ext uri="{FF2B5EF4-FFF2-40B4-BE49-F238E27FC236}">
                <a16:creationId xmlns:a16="http://schemas.microsoft.com/office/drawing/2014/main" id="{27F791C4-321B-4C39-AC6C-4BE658C16D97}"/>
              </a:ext>
            </a:extLst>
          </p:cNvPr>
          <p:cNvSpPr txBox="1"/>
          <p:nvPr/>
        </p:nvSpPr>
        <p:spPr>
          <a:xfrm>
            <a:off x="8431554" y="3105722"/>
            <a:ext cx="997581" cy="461665"/>
          </a:xfrm>
          <a:prstGeom prst="rect">
            <a:avLst/>
          </a:prstGeom>
          <a:noFill/>
        </p:spPr>
        <p:txBody>
          <a:bodyPr wrap="none" rtlCol="0">
            <a:spAutoFit/>
          </a:bodyPr>
          <a:lstStyle/>
          <a:p>
            <a:r>
              <a:rPr lang="en-GB" sz="2400" b="1" dirty="0">
                <a:solidFill>
                  <a:srgbClr val="002060"/>
                </a:solidFill>
              </a:rPr>
              <a:t>Motor</a:t>
            </a:r>
          </a:p>
        </p:txBody>
      </p:sp>
      <p:sp>
        <p:nvSpPr>
          <p:cNvPr id="47" name="TextBox 46">
            <a:extLst>
              <a:ext uri="{FF2B5EF4-FFF2-40B4-BE49-F238E27FC236}">
                <a16:creationId xmlns:a16="http://schemas.microsoft.com/office/drawing/2014/main" id="{54C1486B-E9F9-44D8-8AC5-3CDF81253152}"/>
              </a:ext>
            </a:extLst>
          </p:cNvPr>
          <p:cNvSpPr txBox="1"/>
          <p:nvPr/>
        </p:nvSpPr>
        <p:spPr>
          <a:xfrm>
            <a:off x="7612419" y="4529344"/>
            <a:ext cx="1816716" cy="461665"/>
          </a:xfrm>
          <a:prstGeom prst="rect">
            <a:avLst/>
          </a:prstGeom>
          <a:noFill/>
        </p:spPr>
        <p:txBody>
          <a:bodyPr wrap="none" rtlCol="0">
            <a:spAutoFit/>
          </a:bodyPr>
          <a:lstStyle/>
          <a:p>
            <a:r>
              <a:rPr lang="en-GB" sz="2400" b="1" dirty="0">
                <a:solidFill>
                  <a:srgbClr val="002060"/>
                </a:solidFill>
              </a:rPr>
              <a:t>Inductor Coil</a:t>
            </a:r>
          </a:p>
        </p:txBody>
      </p:sp>
      <p:sp>
        <p:nvSpPr>
          <p:cNvPr id="50" name="TextBox 49">
            <a:extLst>
              <a:ext uri="{FF2B5EF4-FFF2-40B4-BE49-F238E27FC236}">
                <a16:creationId xmlns:a16="http://schemas.microsoft.com/office/drawing/2014/main" id="{C566C864-5CA5-4EE7-B977-626DD98A6694}"/>
              </a:ext>
            </a:extLst>
          </p:cNvPr>
          <p:cNvSpPr txBox="1"/>
          <p:nvPr/>
        </p:nvSpPr>
        <p:spPr>
          <a:xfrm>
            <a:off x="8101527" y="5655969"/>
            <a:ext cx="1327608" cy="461665"/>
          </a:xfrm>
          <a:prstGeom prst="rect">
            <a:avLst/>
          </a:prstGeom>
          <a:noFill/>
        </p:spPr>
        <p:txBody>
          <a:bodyPr wrap="none" rtlCol="0">
            <a:spAutoFit/>
          </a:bodyPr>
          <a:lstStyle/>
          <a:p>
            <a:r>
              <a:rPr lang="en-GB" sz="2400" b="1" dirty="0">
                <a:solidFill>
                  <a:srgbClr val="002060"/>
                </a:solidFill>
              </a:rPr>
              <a:t>Compass</a:t>
            </a:r>
          </a:p>
        </p:txBody>
      </p:sp>
      <p:sp>
        <p:nvSpPr>
          <p:cNvPr id="51" name="TextBox 50">
            <a:extLst>
              <a:ext uri="{FF2B5EF4-FFF2-40B4-BE49-F238E27FC236}">
                <a16:creationId xmlns:a16="http://schemas.microsoft.com/office/drawing/2014/main" id="{3B6BAC94-A4DD-4111-93BA-3D09DC219AF3}"/>
              </a:ext>
            </a:extLst>
          </p:cNvPr>
          <p:cNvSpPr txBox="1"/>
          <p:nvPr/>
        </p:nvSpPr>
        <p:spPr>
          <a:xfrm>
            <a:off x="10638532" y="6348466"/>
            <a:ext cx="1509067" cy="461665"/>
          </a:xfrm>
          <a:prstGeom prst="rect">
            <a:avLst/>
          </a:prstGeom>
          <a:noFill/>
        </p:spPr>
        <p:txBody>
          <a:bodyPr wrap="none" rtlCol="0">
            <a:spAutoFit/>
          </a:bodyPr>
          <a:lstStyle/>
          <a:p>
            <a:r>
              <a:rPr lang="en-GB" sz="2400" b="1" dirty="0">
                <a:solidFill>
                  <a:srgbClr val="FF0000"/>
                </a:solidFill>
              </a:rPr>
              <a:t>Continued</a:t>
            </a:r>
          </a:p>
        </p:txBody>
      </p:sp>
      <p:pic>
        <p:nvPicPr>
          <p:cNvPr id="25" name="Picture 24">
            <a:extLst>
              <a:ext uri="{FF2B5EF4-FFF2-40B4-BE49-F238E27FC236}">
                <a16:creationId xmlns:a16="http://schemas.microsoft.com/office/drawing/2014/main" id="{5CF3A351-D9A3-4FD4-8F95-1C9675938C50}"/>
              </a:ext>
            </a:extLst>
          </p:cNvPr>
          <p:cNvPicPr>
            <a:picLocks noChangeAspect="1"/>
          </p:cNvPicPr>
          <p:nvPr/>
        </p:nvPicPr>
        <p:blipFill>
          <a:blip r:embed="rId11"/>
          <a:stretch>
            <a:fillRect/>
          </a:stretch>
        </p:blipFill>
        <p:spPr>
          <a:xfrm>
            <a:off x="9695818" y="4418685"/>
            <a:ext cx="1476375" cy="847725"/>
          </a:xfrm>
          <a:prstGeom prst="rect">
            <a:avLst/>
          </a:prstGeom>
        </p:spPr>
      </p:pic>
      <p:pic>
        <p:nvPicPr>
          <p:cNvPr id="3" name="Picture 2">
            <a:extLst>
              <a:ext uri="{FF2B5EF4-FFF2-40B4-BE49-F238E27FC236}">
                <a16:creationId xmlns:a16="http://schemas.microsoft.com/office/drawing/2014/main" id="{12A40BA2-A5C5-47F0-932F-DB7E7911B670}"/>
              </a:ext>
            </a:extLst>
          </p:cNvPr>
          <p:cNvPicPr>
            <a:picLocks noChangeAspect="1"/>
          </p:cNvPicPr>
          <p:nvPr/>
        </p:nvPicPr>
        <p:blipFill>
          <a:blip r:embed="rId12"/>
          <a:stretch>
            <a:fillRect/>
          </a:stretch>
        </p:blipFill>
        <p:spPr>
          <a:xfrm>
            <a:off x="9661430" y="5336851"/>
            <a:ext cx="1265030" cy="1313802"/>
          </a:xfrm>
          <a:prstGeom prst="rect">
            <a:avLst/>
          </a:prstGeom>
        </p:spPr>
      </p:pic>
    </p:spTree>
    <p:extLst>
      <p:ext uri="{BB962C8B-B14F-4D97-AF65-F5344CB8AC3E}">
        <p14:creationId xmlns:p14="http://schemas.microsoft.com/office/powerpoint/2010/main" val="1397450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6683CC-7556-4261-9C8B-3B3D3ED06FC2}"/>
              </a:ext>
            </a:extLst>
          </p:cNvPr>
          <p:cNvSpPr txBox="1"/>
          <p:nvPr/>
        </p:nvSpPr>
        <p:spPr>
          <a:xfrm>
            <a:off x="631968" y="789626"/>
            <a:ext cx="2944076" cy="523220"/>
          </a:xfrm>
          <a:prstGeom prst="rect">
            <a:avLst/>
          </a:prstGeom>
          <a:noFill/>
        </p:spPr>
        <p:txBody>
          <a:bodyPr wrap="none" rtlCol="0">
            <a:spAutoFit/>
          </a:bodyPr>
          <a:lstStyle/>
          <a:p>
            <a:r>
              <a:rPr lang="en-GB" sz="2800" b="1" dirty="0">
                <a:solidFill>
                  <a:srgbClr val="008000"/>
                </a:solidFill>
              </a:rPr>
              <a:t>The kit consists of:</a:t>
            </a:r>
          </a:p>
        </p:txBody>
      </p:sp>
      <p:sp>
        <p:nvSpPr>
          <p:cNvPr id="3" name="TextBox 2">
            <a:extLst>
              <a:ext uri="{FF2B5EF4-FFF2-40B4-BE49-F238E27FC236}">
                <a16:creationId xmlns:a16="http://schemas.microsoft.com/office/drawing/2014/main" id="{67713448-6450-473F-8B43-EC2180F18045}"/>
              </a:ext>
            </a:extLst>
          </p:cNvPr>
          <p:cNvSpPr txBox="1"/>
          <p:nvPr/>
        </p:nvSpPr>
        <p:spPr>
          <a:xfrm>
            <a:off x="905524" y="1765117"/>
            <a:ext cx="2411750" cy="461665"/>
          </a:xfrm>
          <a:prstGeom prst="rect">
            <a:avLst/>
          </a:prstGeom>
          <a:noFill/>
        </p:spPr>
        <p:txBody>
          <a:bodyPr wrap="none" rtlCol="0">
            <a:spAutoFit/>
          </a:bodyPr>
          <a:lstStyle/>
          <a:p>
            <a:r>
              <a:rPr lang="en-GB" sz="2400" b="1" dirty="0">
                <a:solidFill>
                  <a:srgbClr val="002060"/>
                </a:solidFill>
              </a:rPr>
              <a:t>Base (e.g. for car)</a:t>
            </a:r>
          </a:p>
        </p:txBody>
      </p:sp>
      <p:pic>
        <p:nvPicPr>
          <p:cNvPr id="5" name="Picture 4">
            <a:extLst>
              <a:ext uri="{FF2B5EF4-FFF2-40B4-BE49-F238E27FC236}">
                <a16:creationId xmlns:a16="http://schemas.microsoft.com/office/drawing/2014/main" id="{1E5D4767-47A9-48F3-922B-3A7572F7FDD5}"/>
              </a:ext>
            </a:extLst>
          </p:cNvPr>
          <p:cNvPicPr>
            <a:picLocks noChangeAspect="1"/>
          </p:cNvPicPr>
          <p:nvPr/>
        </p:nvPicPr>
        <p:blipFill>
          <a:blip r:embed="rId2">
            <a:lum bright="25000"/>
          </a:blip>
          <a:stretch>
            <a:fillRect/>
          </a:stretch>
        </p:blipFill>
        <p:spPr>
          <a:xfrm rot="21367889">
            <a:off x="3911439" y="1409901"/>
            <a:ext cx="1960243" cy="1398184"/>
          </a:xfrm>
          <a:prstGeom prst="rect">
            <a:avLst/>
          </a:prstGeom>
        </p:spPr>
      </p:pic>
      <p:pic>
        <p:nvPicPr>
          <p:cNvPr id="7" name="Picture 6">
            <a:extLst>
              <a:ext uri="{FF2B5EF4-FFF2-40B4-BE49-F238E27FC236}">
                <a16:creationId xmlns:a16="http://schemas.microsoft.com/office/drawing/2014/main" id="{E178837D-2644-4619-AF42-336C8AE9556C}"/>
              </a:ext>
            </a:extLst>
          </p:cNvPr>
          <p:cNvPicPr>
            <a:picLocks noChangeAspect="1"/>
          </p:cNvPicPr>
          <p:nvPr/>
        </p:nvPicPr>
        <p:blipFill>
          <a:blip r:embed="rId3">
            <a:lum bright="25000"/>
          </a:blip>
          <a:stretch>
            <a:fillRect/>
          </a:stretch>
        </p:blipFill>
        <p:spPr>
          <a:xfrm>
            <a:off x="3761492" y="2713945"/>
            <a:ext cx="2778047" cy="811701"/>
          </a:xfrm>
          <a:prstGeom prst="rect">
            <a:avLst/>
          </a:prstGeom>
        </p:spPr>
      </p:pic>
      <p:sp>
        <p:nvSpPr>
          <p:cNvPr id="10" name="TextBox 9">
            <a:extLst>
              <a:ext uri="{FF2B5EF4-FFF2-40B4-BE49-F238E27FC236}">
                <a16:creationId xmlns:a16="http://schemas.microsoft.com/office/drawing/2014/main" id="{192D7AA6-9AC1-4E2F-8342-5558332A30AE}"/>
              </a:ext>
            </a:extLst>
          </p:cNvPr>
          <p:cNvSpPr txBox="1"/>
          <p:nvPr/>
        </p:nvSpPr>
        <p:spPr>
          <a:xfrm>
            <a:off x="888660" y="2810116"/>
            <a:ext cx="2428614" cy="461665"/>
          </a:xfrm>
          <a:prstGeom prst="rect">
            <a:avLst/>
          </a:prstGeom>
          <a:noFill/>
        </p:spPr>
        <p:txBody>
          <a:bodyPr wrap="none" rtlCol="0">
            <a:spAutoFit/>
          </a:bodyPr>
          <a:lstStyle/>
          <a:p>
            <a:r>
              <a:rPr lang="en-GB" sz="2400" b="1" dirty="0">
                <a:solidFill>
                  <a:srgbClr val="002060"/>
                </a:solidFill>
              </a:rPr>
              <a:t>Connecting Wires</a:t>
            </a:r>
          </a:p>
        </p:txBody>
      </p:sp>
      <p:pic>
        <p:nvPicPr>
          <p:cNvPr id="12" name="Picture 11">
            <a:extLst>
              <a:ext uri="{FF2B5EF4-FFF2-40B4-BE49-F238E27FC236}">
                <a16:creationId xmlns:a16="http://schemas.microsoft.com/office/drawing/2014/main" id="{031CE387-7EA4-4B54-B277-FE56866C8202}"/>
              </a:ext>
            </a:extLst>
          </p:cNvPr>
          <p:cNvPicPr>
            <a:picLocks noChangeAspect="1"/>
          </p:cNvPicPr>
          <p:nvPr/>
        </p:nvPicPr>
        <p:blipFill>
          <a:blip r:embed="rId4">
            <a:lum bright="25000"/>
          </a:blip>
          <a:stretch>
            <a:fillRect/>
          </a:stretch>
        </p:blipFill>
        <p:spPr>
          <a:xfrm rot="5460000">
            <a:off x="9649478" y="906847"/>
            <a:ext cx="1782804" cy="2598020"/>
          </a:xfrm>
          <a:prstGeom prst="rect">
            <a:avLst/>
          </a:prstGeom>
        </p:spPr>
      </p:pic>
      <p:sp>
        <p:nvSpPr>
          <p:cNvPr id="13" name="TextBox 12">
            <a:extLst>
              <a:ext uri="{FF2B5EF4-FFF2-40B4-BE49-F238E27FC236}">
                <a16:creationId xmlns:a16="http://schemas.microsoft.com/office/drawing/2014/main" id="{E0AA6D0C-B971-43CB-A98A-EF7D9A9D1222}"/>
              </a:ext>
            </a:extLst>
          </p:cNvPr>
          <p:cNvSpPr txBox="1"/>
          <p:nvPr/>
        </p:nvSpPr>
        <p:spPr>
          <a:xfrm>
            <a:off x="6792001" y="1917697"/>
            <a:ext cx="2421881" cy="461665"/>
          </a:xfrm>
          <a:prstGeom prst="rect">
            <a:avLst/>
          </a:prstGeom>
          <a:noFill/>
        </p:spPr>
        <p:txBody>
          <a:bodyPr wrap="none" rtlCol="0">
            <a:spAutoFit/>
          </a:bodyPr>
          <a:lstStyle/>
          <a:p>
            <a:r>
              <a:rPr lang="en-GB" sz="2400" b="1" dirty="0">
                <a:solidFill>
                  <a:srgbClr val="002060"/>
                </a:solidFill>
              </a:rPr>
              <a:t>Connecting Gears</a:t>
            </a:r>
          </a:p>
        </p:txBody>
      </p:sp>
      <p:pic>
        <p:nvPicPr>
          <p:cNvPr id="15" name="Picture 14">
            <a:extLst>
              <a:ext uri="{FF2B5EF4-FFF2-40B4-BE49-F238E27FC236}">
                <a16:creationId xmlns:a16="http://schemas.microsoft.com/office/drawing/2014/main" id="{91982AB8-DB50-4CC1-AB13-55F38BC5BF9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5000"/>
                    </a14:imgEffect>
                  </a14:imgLayer>
                </a14:imgProps>
              </a:ext>
            </a:extLst>
          </a:blip>
          <a:stretch>
            <a:fillRect/>
          </a:stretch>
        </p:blipFill>
        <p:spPr>
          <a:xfrm>
            <a:off x="3708524" y="3599265"/>
            <a:ext cx="1333222" cy="1206750"/>
          </a:xfrm>
          <a:prstGeom prst="rect">
            <a:avLst/>
          </a:prstGeom>
        </p:spPr>
      </p:pic>
      <p:sp>
        <p:nvSpPr>
          <p:cNvPr id="16" name="TextBox 15">
            <a:extLst>
              <a:ext uri="{FF2B5EF4-FFF2-40B4-BE49-F238E27FC236}">
                <a16:creationId xmlns:a16="http://schemas.microsoft.com/office/drawing/2014/main" id="{F16C9D2C-DADE-4D9D-A00A-06324BABB8E0}"/>
              </a:ext>
            </a:extLst>
          </p:cNvPr>
          <p:cNvSpPr txBox="1"/>
          <p:nvPr/>
        </p:nvSpPr>
        <p:spPr>
          <a:xfrm>
            <a:off x="1533388" y="3830731"/>
            <a:ext cx="1783886" cy="461665"/>
          </a:xfrm>
          <a:prstGeom prst="rect">
            <a:avLst/>
          </a:prstGeom>
          <a:noFill/>
        </p:spPr>
        <p:txBody>
          <a:bodyPr wrap="none" rtlCol="0">
            <a:spAutoFit/>
          </a:bodyPr>
          <a:lstStyle/>
          <a:p>
            <a:r>
              <a:rPr lang="en-GB" sz="2400" b="1" dirty="0">
                <a:solidFill>
                  <a:srgbClr val="002060"/>
                </a:solidFill>
              </a:rPr>
              <a:t>Four Wheels</a:t>
            </a:r>
          </a:p>
        </p:txBody>
      </p:sp>
      <p:pic>
        <p:nvPicPr>
          <p:cNvPr id="18" name="Picture 17">
            <a:extLst>
              <a:ext uri="{FF2B5EF4-FFF2-40B4-BE49-F238E27FC236}">
                <a16:creationId xmlns:a16="http://schemas.microsoft.com/office/drawing/2014/main" id="{A627C90D-4945-4D41-96D4-165B1A309FAF}"/>
              </a:ext>
            </a:extLst>
          </p:cNvPr>
          <p:cNvPicPr>
            <a:picLocks noChangeAspect="1"/>
          </p:cNvPicPr>
          <p:nvPr/>
        </p:nvPicPr>
        <p:blipFill>
          <a:blip r:embed="rId7">
            <a:lum bright="25000"/>
          </a:blip>
          <a:stretch>
            <a:fillRect/>
          </a:stretch>
        </p:blipFill>
        <p:spPr>
          <a:xfrm rot="5520000" flipH="1">
            <a:off x="4557170" y="3978854"/>
            <a:ext cx="452542" cy="2182767"/>
          </a:xfrm>
          <a:prstGeom prst="rect">
            <a:avLst/>
          </a:prstGeom>
        </p:spPr>
      </p:pic>
      <p:sp>
        <p:nvSpPr>
          <p:cNvPr id="19" name="TextBox 18">
            <a:extLst>
              <a:ext uri="{FF2B5EF4-FFF2-40B4-BE49-F238E27FC236}">
                <a16:creationId xmlns:a16="http://schemas.microsoft.com/office/drawing/2014/main" id="{53B2A2C6-AFD5-4788-81C9-9F91873A2591}"/>
              </a:ext>
            </a:extLst>
          </p:cNvPr>
          <p:cNvSpPr txBox="1"/>
          <p:nvPr/>
        </p:nvSpPr>
        <p:spPr>
          <a:xfrm>
            <a:off x="1847384" y="4823154"/>
            <a:ext cx="1469890" cy="461665"/>
          </a:xfrm>
          <a:prstGeom prst="rect">
            <a:avLst/>
          </a:prstGeom>
          <a:noFill/>
        </p:spPr>
        <p:txBody>
          <a:bodyPr wrap="none" rtlCol="0">
            <a:spAutoFit/>
          </a:bodyPr>
          <a:lstStyle/>
          <a:p>
            <a:r>
              <a:rPr lang="en-GB" sz="2400" b="1" dirty="0">
                <a:solidFill>
                  <a:srgbClr val="002060"/>
                </a:solidFill>
              </a:rPr>
              <a:t>Two Axles</a:t>
            </a:r>
          </a:p>
        </p:txBody>
      </p:sp>
      <p:pic>
        <p:nvPicPr>
          <p:cNvPr id="21" name="Picture 20">
            <a:extLst>
              <a:ext uri="{FF2B5EF4-FFF2-40B4-BE49-F238E27FC236}">
                <a16:creationId xmlns:a16="http://schemas.microsoft.com/office/drawing/2014/main" id="{B7A567F6-36C8-412A-AC66-16E3AFF364C8}"/>
              </a:ext>
            </a:extLst>
          </p:cNvPr>
          <p:cNvPicPr>
            <a:picLocks noChangeAspect="1"/>
          </p:cNvPicPr>
          <p:nvPr/>
        </p:nvPicPr>
        <p:blipFill>
          <a:blip r:embed="rId8">
            <a:lum bright="25000"/>
          </a:blip>
          <a:stretch>
            <a:fillRect/>
          </a:stretch>
        </p:blipFill>
        <p:spPr>
          <a:xfrm rot="5460000">
            <a:off x="10068749" y="2643812"/>
            <a:ext cx="923889" cy="2218403"/>
          </a:xfrm>
          <a:prstGeom prst="rect">
            <a:avLst/>
          </a:prstGeom>
        </p:spPr>
      </p:pic>
      <p:sp>
        <p:nvSpPr>
          <p:cNvPr id="22" name="TextBox 21">
            <a:extLst>
              <a:ext uri="{FF2B5EF4-FFF2-40B4-BE49-F238E27FC236}">
                <a16:creationId xmlns:a16="http://schemas.microsoft.com/office/drawing/2014/main" id="{72CB9657-6BF4-41E8-AB46-41CCB4595B32}"/>
              </a:ext>
            </a:extLst>
          </p:cNvPr>
          <p:cNvSpPr txBox="1"/>
          <p:nvPr/>
        </p:nvSpPr>
        <p:spPr>
          <a:xfrm>
            <a:off x="7440640" y="3450044"/>
            <a:ext cx="1773242" cy="461665"/>
          </a:xfrm>
          <a:prstGeom prst="rect">
            <a:avLst/>
          </a:prstGeom>
          <a:noFill/>
        </p:spPr>
        <p:txBody>
          <a:bodyPr wrap="none" rtlCol="0">
            <a:spAutoFit/>
          </a:bodyPr>
          <a:lstStyle/>
          <a:p>
            <a:r>
              <a:rPr lang="en-GB" sz="2400" b="1" dirty="0">
                <a:solidFill>
                  <a:srgbClr val="002060"/>
                </a:solidFill>
              </a:rPr>
              <a:t>Gear Handle</a:t>
            </a:r>
          </a:p>
        </p:txBody>
      </p:sp>
      <p:pic>
        <p:nvPicPr>
          <p:cNvPr id="24" name="Picture 23">
            <a:extLst>
              <a:ext uri="{FF2B5EF4-FFF2-40B4-BE49-F238E27FC236}">
                <a16:creationId xmlns:a16="http://schemas.microsoft.com/office/drawing/2014/main" id="{E01E1D51-141A-4E23-BB77-B64CE87F95BE}"/>
              </a:ext>
            </a:extLst>
          </p:cNvPr>
          <p:cNvPicPr>
            <a:picLocks noChangeAspect="1"/>
          </p:cNvPicPr>
          <p:nvPr/>
        </p:nvPicPr>
        <p:blipFill>
          <a:blip r:embed="rId9">
            <a:lum bright="25000"/>
          </a:blip>
          <a:stretch>
            <a:fillRect/>
          </a:stretch>
        </p:blipFill>
        <p:spPr>
          <a:xfrm>
            <a:off x="9310616" y="4347338"/>
            <a:ext cx="1081832" cy="1050940"/>
          </a:xfrm>
          <a:prstGeom prst="rect">
            <a:avLst/>
          </a:prstGeom>
        </p:spPr>
      </p:pic>
      <p:sp>
        <p:nvSpPr>
          <p:cNvPr id="25" name="TextBox 24">
            <a:extLst>
              <a:ext uri="{FF2B5EF4-FFF2-40B4-BE49-F238E27FC236}">
                <a16:creationId xmlns:a16="http://schemas.microsoft.com/office/drawing/2014/main" id="{B885CE87-10DB-4142-8FDA-2FF0A1B1B901}"/>
              </a:ext>
            </a:extLst>
          </p:cNvPr>
          <p:cNvSpPr txBox="1"/>
          <p:nvPr/>
        </p:nvSpPr>
        <p:spPr>
          <a:xfrm>
            <a:off x="5716899" y="4617371"/>
            <a:ext cx="3496983" cy="461665"/>
          </a:xfrm>
          <a:prstGeom prst="rect">
            <a:avLst/>
          </a:prstGeom>
          <a:noFill/>
        </p:spPr>
        <p:txBody>
          <a:bodyPr wrap="none" rtlCol="0">
            <a:spAutoFit/>
          </a:bodyPr>
          <a:lstStyle/>
          <a:p>
            <a:r>
              <a:rPr lang="en-GB" sz="2400" b="1" dirty="0">
                <a:solidFill>
                  <a:srgbClr val="002060"/>
                </a:solidFill>
              </a:rPr>
              <a:t>Small and Large Propeller </a:t>
            </a:r>
          </a:p>
        </p:txBody>
      </p:sp>
      <p:pic>
        <p:nvPicPr>
          <p:cNvPr id="27" name="Picture 26">
            <a:extLst>
              <a:ext uri="{FF2B5EF4-FFF2-40B4-BE49-F238E27FC236}">
                <a16:creationId xmlns:a16="http://schemas.microsoft.com/office/drawing/2014/main" id="{C2F803C3-7AB0-4F20-B70E-B5612C6DBCCE}"/>
              </a:ext>
            </a:extLst>
          </p:cNvPr>
          <p:cNvPicPr>
            <a:picLocks noChangeAspect="1"/>
          </p:cNvPicPr>
          <p:nvPr/>
        </p:nvPicPr>
        <p:blipFill>
          <a:blip r:embed="rId10">
            <a:lum bright="25000"/>
          </a:blip>
          <a:stretch>
            <a:fillRect/>
          </a:stretch>
        </p:blipFill>
        <p:spPr>
          <a:xfrm>
            <a:off x="10560307" y="4229967"/>
            <a:ext cx="1448132" cy="1206750"/>
          </a:xfrm>
          <a:prstGeom prst="rect">
            <a:avLst/>
          </a:prstGeom>
        </p:spPr>
      </p:pic>
      <p:pic>
        <p:nvPicPr>
          <p:cNvPr id="29" name="Picture 28">
            <a:extLst>
              <a:ext uri="{FF2B5EF4-FFF2-40B4-BE49-F238E27FC236}">
                <a16:creationId xmlns:a16="http://schemas.microsoft.com/office/drawing/2014/main" id="{25C65750-C1B8-4DE4-BF4B-ADBC40AD6AC7}"/>
              </a:ext>
            </a:extLst>
          </p:cNvPr>
          <p:cNvPicPr>
            <a:picLocks noChangeAspect="1"/>
          </p:cNvPicPr>
          <p:nvPr/>
        </p:nvPicPr>
        <p:blipFill>
          <a:blip r:embed="rId11">
            <a:lum bright="25000"/>
          </a:blip>
          <a:stretch>
            <a:fillRect/>
          </a:stretch>
        </p:blipFill>
        <p:spPr>
          <a:xfrm rot="5199153">
            <a:off x="9655266" y="5118621"/>
            <a:ext cx="557889" cy="1162372"/>
          </a:xfrm>
          <a:prstGeom prst="rect">
            <a:avLst/>
          </a:prstGeom>
        </p:spPr>
      </p:pic>
      <p:pic>
        <p:nvPicPr>
          <p:cNvPr id="31" name="Picture 30">
            <a:extLst>
              <a:ext uri="{FF2B5EF4-FFF2-40B4-BE49-F238E27FC236}">
                <a16:creationId xmlns:a16="http://schemas.microsoft.com/office/drawing/2014/main" id="{E26B6ACA-E758-4A15-94C5-3DF413E9D8A3}"/>
              </a:ext>
            </a:extLst>
          </p:cNvPr>
          <p:cNvPicPr>
            <a:picLocks noChangeAspect="1"/>
          </p:cNvPicPr>
          <p:nvPr/>
        </p:nvPicPr>
        <p:blipFill>
          <a:blip r:embed="rId12">
            <a:lum bright="25000"/>
          </a:blip>
          <a:stretch>
            <a:fillRect/>
          </a:stretch>
        </p:blipFill>
        <p:spPr>
          <a:xfrm rot="5098308">
            <a:off x="10989835" y="4889424"/>
            <a:ext cx="380891" cy="1380554"/>
          </a:xfrm>
          <a:prstGeom prst="rect">
            <a:avLst/>
          </a:prstGeom>
        </p:spPr>
      </p:pic>
      <p:sp>
        <p:nvSpPr>
          <p:cNvPr id="32" name="TextBox 31">
            <a:extLst>
              <a:ext uri="{FF2B5EF4-FFF2-40B4-BE49-F238E27FC236}">
                <a16:creationId xmlns:a16="http://schemas.microsoft.com/office/drawing/2014/main" id="{61CB2621-84FD-4782-B3FC-BEC0F7691CF8}"/>
              </a:ext>
            </a:extLst>
          </p:cNvPr>
          <p:cNvSpPr txBox="1"/>
          <p:nvPr/>
        </p:nvSpPr>
        <p:spPr>
          <a:xfrm>
            <a:off x="6370924" y="5394721"/>
            <a:ext cx="2842958" cy="461665"/>
          </a:xfrm>
          <a:prstGeom prst="rect">
            <a:avLst/>
          </a:prstGeom>
          <a:noFill/>
        </p:spPr>
        <p:txBody>
          <a:bodyPr wrap="none" rtlCol="0">
            <a:spAutoFit/>
          </a:bodyPr>
          <a:lstStyle/>
          <a:p>
            <a:r>
              <a:rPr lang="en-GB" sz="2400" b="1" dirty="0">
                <a:solidFill>
                  <a:srgbClr val="002060"/>
                </a:solidFill>
              </a:rPr>
              <a:t>Paper Clips and Nails</a:t>
            </a:r>
          </a:p>
        </p:txBody>
      </p:sp>
      <p:pic>
        <p:nvPicPr>
          <p:cNvPr id="34" name="Picture 33">
            <a:extLst>
              <a:ext uri="{FF2B5EF4-FFF2-40B4-BE49-F238E27FC236}">
                <a16:creationId xmlns:a16="http://schemas.microsoft.com/office/drawing/2014/main" id="{87688C2B-C7CE-4575-9065-D05FA0AB5D53}"/>
              </a:ext>
            </a:extLst>
          </p:cNvPr>
          <p:cNvPicPr>
            <a:picLocks noChangeAspect="1"/>
          </p:cNvPicPr>
          <p:nvPr/>
        </p:nvPicPr>
        <p:blipFill>
          <a:blip r:embed="rId13">
            <a:lum bright="25000"/>
          </a:blip>
          <a:stretch>
            <a:fillRect/>
          </a:stretch>
        </p:blipFill>
        <p:spPr>
          <a:xfrm rot="5400000">
            <a:off x="4256826" y="5031399"/>
            <a:ext cx="528445" cy="1625050"/>
          </a:xfrm>
          <a:prstGeom prst="rect">
            <a:avLst/>
          </a:prstGeom>
        </p:spPr>
      </p:pic>
      <p:sp>
        <p:nvSpPr>
          <p:cNvPr id="35" name="TextBox 34">
            <a:extLst>
              <a:ext uri="{FF2B5EF4-FFF2-40B4-BE49-F238E27FC236}">
                <a16:creationId xmlns:a16="http://schemas.microsoft.com/office/drawing/2014/main" id="{01603867-93A2-49B5-8976-05FC6CBA548E}"/>
              </a:ext>
            </a:extLst>
          </p:cNvPr>
          <p:cNvSpPr txBox="1"/>
          <p:nvPr/>
        </p:nvSpPr>
        <p:spPr>
          <a:xfrm>
            <a:off x="236302" y="5550547"/>
            <a:ext cx="3080972" cy="461665"/>
          </a:xfrm>
          <a:prstGeom prst="rect">
            <a:avLst/>
          </a:prstGeom>
          <a:noFill/>
        </p:spPr>
        <p:txBody>
          <a:bodyPr wrap="none" rtlCol="0">
            <a:spAutoFit/>
          </a:bodyPr>
          <a:lstStyle/>
          <a:p>
            <a:r>
              <a:rPr lang="en-GB" sz="2400" b="1" dirty="0">
                <a:solidFill>
                  <a:srgbClr val="002060"/>
                </a:solidFill>
              </a:rPr>
              <a:t>Through Tube and Bolt</a:t>
            </a:r>
          </a:p>
        </p:txBody>
      </p:sp>
      <p:sp>
        <p:nvSpPr>
          <p:cNvPr id="36" name="Rectangle 35">
            <a:extLst>
              <a:ext uri="{FF2B5EF4-FFF2-40B4-BE49-F238E27FC236}">
                <a16:creationId xmlns:a16="http://schemas.microsoft.com/office/drawing/2014/main" id="{C7855DD6-E8E4-4A38-8A1D-FA79A048E2DB}"/>
              </a:ext>
            </a:extLst>
          </p:cNvPr>
          <p:cNvSpPr/>
          <p:nvPr/>
        </p:nvSpPr>
        <p:spPr>
          <a:xfrm>
            <a:off x="4698609" y="1100126"/>
            <a:ext cx="1183448" cy="3769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38">
            <a:extLst>
              <a:ext uri="{FF2B5EF4-FFF2-40B4-BE49-F238E27FC236}">
                <a16:creationId xmlns:a16="http://schemas.microsoft.com/office/drawing/2014/main" id="{C17D5D9B-60C2-4EF9-A9F0-8611E39A01F9}"/>
              </a:ext>
            </a:extLst>
          </p:cNvPr>
          <p:cNvPicPr>
            <a:picLocks noChangeAspect="1"/>
          </p:cNvPicPr>
          <p:nvPr/>
        </p:nvPicPr>
        <p:blipFill>
          <a:blip r:embed="rId14"/>
          <a:stretch>
            <a:fillRect/>
          </a:stretch>
        </p:blipFill>
        <p:spPr>
          <a:xfrm>
            <a:off x="9337728" y="6077696"/>
            <a:ext cx="1333222" cy="477722"/>
          </a:xfrm>
          <a:prstGeom prst="rect">
            <a:avLst/>
          </a:prstGeom>
        </p:spPr>
      </p:pic>
      <p:sp>
        <p:nvSpPr>
          <p:cNvPr id="40" name="TextBox 39">
            <a:extLst>
              <a:ext uri="{FF2B5EF4-FFF2-40B4-BE49-F238E27FC236}">
                <a16:creationId xmlns:a16="http://schemas.microsoft.com/office/drawing/2014/main" id="{EA9FBA91-5D50-41DE-A75A-2DE18216DCEF}"/>
              </a:ext>
            </a:extLst>
          </p:cNvPr>
          <p:cNvSpPr txBox="1"/>
          <p:nvPr/>
        </p:nvSpPr>
        <p:spPr>
          <a:xfrm>
            <a:off x="4936418" y="6143363"/>
            <a:ext cx="4304576" cy="461665"/>
          </a:xfrm>
          <a:prstGeom prst="rect">
            <a:avLst/>
          </a:prstGeom>
          <a:noFill/>
        </p:spPr>
        <p:txBody>
          <a:bodyPr wrap="none" rtlCol="0">
            <a:spAutoFit/>
          </a:bodyPr>
          <a:lstStyle/>
          <a:p>
            <a:r>
              <a:rPr lang="en-GB" sz="2400" b="1" dirty="0">
                <a:solidFill>
                  <a:srgbClr val="FF0000"/>
                </a:solidFill>
              </a:rPr>
              <a:t>You also need 2 AA 3V Batteries </a:t>
            </a:r>
          </a:p>
        </p:txBody>
      </p:sp>
    </p:spTree>
    <p:extLst>
      <p:ext uri="{BB962C8B-B14F-4D97-AF65-F5344CB8AC3E}">
        <p14:creationId xmlns:p14="http://schemas.microsoft.com/office/powerpoint/2010/main" val="3187158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2AE4C5E-73C0-496C-B024-EB44CED8820C}"/>
              </a:ext>
            </a:extLst>
          </p:cNvPr>
          <p:cNvGrpSpPr/>
          <p:nvPr/>
        </p:nvGrpSpPr>
        <p:grpSpPr>
          <a:xfrm>
            <a:off x="6645765" y="1756623"/>
            <a:ext cx="4796122" cy="1672377"/>
            <a:chOff x="3183663" y="1266766"/>
            <a:chExt cx="4796122" cy="1672377"/>
          </a:xfrm>
        </p:grpSpPr>
        <p:pic>
          <p:nvPicPr>
            <p:cNvPr id="3" name="Picture 2">
              <a:extLst>
                <a:ext uri="{FF2B5EF4-FFF2-40B4-BE49-F238E27FC236}">
                  <a16:creationId xmlns:a16="http://schemas.microsoft.com/office/drawing/2014/main" id="{A934113B-8A07-4187-B09D-EB67C920EF5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2000"/>
                      </a14:imgEffect>
                    </a14:imgLayer>
                  </a14:imgProps>
                </a:ext>
              </a:extLst>
            </a:blip>
            <a:stretch>
              <a:fillRect/>
            </a:stretch>
          </p:blipFill>
          <p:spPr>
            <a:xfrm rot="172358" flipH="1">
              <a:off x="3183663" y="1266766"/>
              <a:ext cx="2614850" cy="934143"/>
            </a:xfrm>
            <a:prstGeom prst="rect">
              <a:avLst/>
            </a:prstGeom>
          </p:spPr>
        </p:pic>
        <p:pic>
          <p:nvPicPr>
            <p:cNvPr id="6" name="Picture 5">
              <a:extLst>
                <a:ext uri="{FF2B5EF4-FFF2-40B4-BE49-F238E27FC236}">
                  <a16:creationId xmlns:a16="http://schemas.microsoft.com/office/drawing/2014/main" id="{F841496B-69EC-4CDB-B99E-47BB7DD32FC2}"/>
                </a:ext>
              </a:extLst>
            </p:cNvPr>
            <p:cNvPicPr>
              <a:picLocks noChangeAspect="1"/>
            </p:cNvPicPr>
            <p:nvPr/>
          </p:nvPicPr>
          <p:blipFill>
            <a:blip r:embed="rId4"/>
            <a:stretch>
              <a:fillRect/>
            </a:stretch>
          </p:blipFill>
          <p:spPr>
            <a:xfrm rot="21660000">
              <a:off x="3573843" y="2281805"/>
              <a:ext cx="1834493" cy="657338"/>
            </a:xfrm>
            <a:prstGeom prst="rect">
              <a:avLst/>
            </a:prstGeom>
          </p:spPr>
        </p:pic>
        <p:pic>
          <p:nvPicPr>
            <p:cNvPr id="8" name="Picture 7">
              <a:extLst>
                <a:ext uri="{FF2B5EF4-FFF2-40B4-BE49-F238E27FC236}">
                  <a16:creationId xmlns:a16="http://schemas.microsoft.com/office/drawing/2014/main" id="{8BDA758F-43C2-4052-88C0-E47D2F615FDA}"/>
                </a:ext>
              </a:extLst>
            </p:cNvPr>
            <p:cNvPicPr>
              <a:picLocks noChangeAspect="1"/>
            </p:cNvPicPr>
            <p:nvPr/>
          </p:nvPicPr>
          <p:blipFill>
            <a:blip r:embed="rId5"/>
            <a:stretch>
              <a:fillRect/>
            </a:stretch>
          </p:blipFill>
          <p:spPr>
            <a:xfrm>
              <a:off x="5569960" y="1459922"/>
              <a:ext cx="2409825" cy="723900"/>
            </a:xfrm>
            <a:prstGeom prst="rect">
              <a:avLst/>
            </a:prstGeom>
          </p:spPr>
        </p:pic>
        <p:pic>
          <p:nvPicPr>
            <p:cNvPr id="9" name="Picture 8">
              <a:extLst>
                <a:ext uri="{FF2B5EF4-FFF2-40B4-BE49-F238E27FC236}">
                  <a16:creationId xmlns:a16="http://schemas.microsoft.com/office/drawing/2014/main" id="{63A91E89-BF55-49F8-ABB4-55E20BA02F43}"/>
                </a:ext>
              </a:extLst>
            </p:cNvPr>
            <p:cNvPicPr>
              <a:picLocks noChangeAspect="1"/>
            </p:cNvPicPr>
            <p:nvPr/>
          </p:nvPicPr>
          <p:blipFill>
            <a:blip r:embed="rId4"/>
            <a:stretch>
              <a:fillRect/>
            </a:stretch>
          </p:blipFill>
          <p:spPr>
            <a:xfrm rot="21660000">
              <a:off x="5825874" y="2271461"/>
              <a:ext cx="1834493" cy="657338"/>
            </a:xfrm>
            <a:prstGeom prst="rect">
              <a:avLst/>
            </a:prstGeom>
          </p:spPr>
        </p:pic>
      </p:grpSp>
      <p:sp>
        <p:nvSpPr>
          <p:cNvPr id="11" name="TextBox 10">
            <a:extLst>
              <a:ext uri="{FF2B5EF4-FFF2-40B4-BE49-F238E27FC236}">
                <a16:creationId xmlns:a16="http://schemas.microsoft.com/office/drawing/2014/main" id="{B240700A-4452-46F3-8192-A74240AB375E}"/>
              </a:ext>
            </a:extLst>
          </p:cNvPr>
          <p:cNvSpPr txBox="1"/>
          <p:nvPr/>
        </p:nvSpPr>
        <p:spPr>
          <a:xfrm>
            <a:off x="1289237" y="1465004"/>
            <a:ext cx="5267465" cy="4770537"/>
          </a:xfrm>
          <a:prstGeom prst="rect">
            <a:avLst/>
          </a:prstGeom>
          <a:noFill/>
        </p:spPr>
        <p:txBody>
          <a:bodyPr wrap="square" rtlCol="0">
            <a:spAutoFit/>
          </a:bodyPr>
          <a:lstStyle/>
          <a:p>
            <a:r>
              <a:rPr lang="en-GB" sz="3600" b="1" dirty="0">
                <a:solidFill>
                  <a:srgbClr val="FF0000"/>
                </a:solidFill>
              </a:rPr>
              <a:t>Supervision</a:t>
            </a:r>
          </a:p>
          <a:p>
            <a:endParaRPr lang="en-GB" sz="3600" b="1" dirty="0"/>
          </a:p>
          <a:p>
            <a:r>
              <a:rPr lang="en-GB" sz="2800" b="1" dirty="0"/>
              <a:t>Please ensure that the batteries are put into the holders correctly</a:t>
            </a:r>
          </a:p>
          <a:p>
            <a:endParaRPr lang="en-GB" sz="2800" b="1" dirty="0"/>
          </a:p>
          <a:p>
            <a:r>
              <a:rPr lang="en-GB" sz="2800" b="1" dirty="0"/>
              <a:t>Also the holders clip together as above</a:t>
            </a:r>
          </a:p>
          <a:p>
            <a:endParaRPr lang="en-GB" sz="2800" b="1" dirty="0"/>
          </a:p>
          <a:p>
            <a:r>
              <a:rPr lang="en-GB" sz="2800" b="1" dirty="0"/>
              <a:t>Or like this but with a lead</a:t>
            </a:r>
          </a:p>
          <a:p>
            <a:endParaRPr lang="en-GB" sz="3600" b="1" dirty="0"/>
          </a:p>
        </p:txBody>
      </p:sp>
      <p:grpSp>
        <p:nvGrpSpPr>
          <p:cNvPr id="23" name="Group 22">
            <a:extLst>
              <a:ext uri="{FF2B5EF4-FFF2-40B4-BE49-F238E27FC236}">
                <a16:creationId xmlns:a16="http://schemas.microsoft.com/office/drawing/2014/main" id="{FF05ACF5-3847-4BD7-9A03-401CAFC4E6F4}"/>
              </a:ext>
            </a:extLst>
          </p:cNvPr>
          <p:cNvGrpSpPr/>
          <p:nvPr/>
        </p:nvGrpSpPr>
        <p:grpSpPr>
          <a:xfrm>
            <a:off x="7413831" y="3910739"/>
            <a:ext cx="2651266" cy="2511148"/>
            <a:chOff x="7483104" y="3724393"/>
            <a:chExt cx="2651266" cy="2511148"/>
          </a:xfrm>
        </p:grpSpPr>
        <p:pic>
          <p:nvPicPr>
            <p:cNvPr id="12" name="Picture 11">
              <a:extLst>
                <a:ext uri="{FF2B5EF4-FFF2-40B4-BE49-F238E27FC236}">
                  <a16:creationId xmlns:a16="http://schemas.microsoft.com/office/drawing/2014/main" id="{0022E473-47C5-49A6-AE17-1BE55BA4793F}"/>
                </a:ext>
              </a:extLst>
            </p:cNvPr>
            <p:cNvPicPr>
              <a:picLocks noChangeAspect="1"/>
            </p:cNvPicPr>
            <p:nvPr/>
          </p:nvPicPr>
          <p:blipFill>
            <a:blip r:embed="rId5"/>
            <a:stretch>
              <a:fillRect/>
            </a:stretch>
          </p:blipFill>
          <p:spPr>
            <a:xfrm>
              <a:off x="7483104" y="3957463"/>
              <a:ext cx="2409825" cy="7239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838C1345-1CA5-41BA-BCD1-D2EE53EEE6BD}"/>
                </a:ext>
              </a:extLst>
            </p:cNvPr>
            <p:cNvPicPr>
              <a:picLocks noChangeAspect="1"/>
            </p:cNvPicPr>
            <p:nvPr/>
          </p:nvPicPr>
          <p:blipFill>
            <a:blip r:embed="rId6"/>
            <a:stretch>
              <a:fillRect/>
            </a:stretch>
          </p:blipFill>
          <p:spPr>
            <a:xfrm>
              <a:off x="7492629" y="4564134"/>
              <a:ext cx="2400300" cy="609600"/>
            </a:xfrm>
            <a:prstGeom prst="rect">
              <a:avLst/>
            </a:prstGeom>
          </p:spPr>
        </p:pic>
        <p:sp>
          <p:nvSpPr>
            <p:cNvPr id="17" name="Freeform: Shape 16">
              <a:extLst>
                <a:ext uri="{FF2B5EF4-FFF2-40B4-BE49-F238E27FC236}">
                  <a16:creationId xmlns:a16="http://schemas.microsoft.com/office/drawing/2014/main" id="{BE3F5349-F21B-4230-81C9-875FB10836A0}"/>
                </a:ext>
              </a:extLst>
            </p:cNvPr>
            <p:cNvSpPr/>
            <p:nvPr/>
          </p:nvSpPr>
          <p:spPr>
            <a:xfrm>
              <a:off x="7617700" y="3724393"/>
              <a:ext cx="2516670" cy="1113254"/>
            </a:xfrm>
            <a:custGeom>
              <a:avLst/>
              <a:gdLst>
                <a:gd name="connsiteX0" fmla="*/ 15155 w 2516670"/>
                <a:gd name="connsiteY0" fmla="*/ 348929 h 1113254"/>
                <a:gd name="connsiteX1" fmla="*/ 29010 w 2516670"/>
                <a:gd name="connsiteY1" fmla="*/ 238093 h 1113254"/>
                <a:gd name="connsiteX2" fmla="*/ 278391 w 2516670"/>
                <a:gd name="connsiteY2" fmla="*/ 16420 h 1113254"/>
                <a:gd name="connsiteX3" fmla="*/ 1345191 w 2516670"/>
                <a:gd name="connsiteY3" fmla="*/ 16420 h 1113254"/>
                <a:gd name="connsiteX4" fmla="*/ 2121046 w 2516670"/>
                <a:gd name="connsiteY4" fmla="*/ 16420 h 1113254"/>
                <a:gd name="connsiteX5" fmla="*/ 2398137 w 2516670"/>
                <a:gd name="connsiteY5" fmla="*/ 141111 h 1113254"/>
                <a:gd name="connsiteX6" fmla="*/ 2508973 w 2516670"/>
                <a:gd name="connsiteY6" fmla="*/ 695293 h 1113254"/>
                <a:gd name="connsiteX7" fmla="*/ 2495119 w 2516670"/>
                <a:gd name="connsiteY7" fmla="*/ 986238 h 1113254"/>
                <a:gd name="connsiteX8" fmla="*/ 2398137 w 2516670"/>
                <a:gd name="connsiteY8" fmla="*/ 1110929 h 1113254"/>
                <a:gd name="connsiteX9" fmla="*/ 2176464 w 2516670"/>
                <a:gd name="connsiteY9" fmla="*/ 1055511 h 111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6670" h="1113254">
                  <a:moveTo>
                    <a:pt x="15155" y="348929"/>
                  </a:moveTo>
                  <a:cubicBezTo>
                    <a:pt x="146" y="321220"/>
                    <a:pt x="-14863" y="293511"/>
                    <a:pt x="29010" y="238093"/>
                  </a:cubicBezTo>
                  <a:cubicBezTo>
                    <a:pt x="72883" y="182675"/>
                    <a:pt x="59028" y="53365"/>
                    <a:pt x="278391" y="16420"/>
                  </a:cubicBezTo>
                  <a:cubicBezTo>
                    <a:pt x="497754" y="-20525"/>
                    <a:pt x="1038082" y="16420"/>
                    <a:pt x="1345191" y="16420"/>
                  </a:cubicBezTo>
                  <a:cubicBezTo>
                    <a:pt x="1652300" y="16420"/>
                    <a:pt x="1945555" y="-4362"/>
                    <a:pt x="2121046" y="16420"/>
                  </a:cubicBezTo>
                  <a:cubicBezTo>
                    <a:pt x="2296537" y="37202"/>
                    <a:pt x="2333483" y="27965"/>
                    <a:pt x="2398137" y="141111"/>
                  </a:cubicBezTo>
                  <a:cubicBezTo>
                    <a:pt x="2462792" y="254256"/>
                    <a:pt x="2492809" y="554439"/>
                    <a:pt x="2508973" y="695293"/>
                  </a:cubicBezTo>
                  <a:cubicBezTo>
                    <a:pt x="2525137" y="836148"/>
                    <a:pt x="2513592" y="916965"/>
                    <a:pt x="2495119" y="986238"/>
                  </a:cubicBezTo>
                  <a:cubicBezTo>
                    <a:pt x="2476646" y="1055511"/>
                    <a:pt x="2451246" y="1099384"/>
                    <a:pt x="2398137" y="1110929"/>
                  </a:cubicBezTo>
                  <a:cubicBezTo>
                    <a:pt x="2345028" y="1122474"/>
                    <a:pt x="2260746" y="1088992"/>
                    <a:pt x="2176464" y="1055511"/>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94BF5D6E-A643-47F3-A2D1-D38B1DE76553}"/>
                </a:ext>
              </a:extLst>
            </p:cNvPr>
            <p:cNvPicPr>
              <a:picLocks noChangeAspect="1"/>
            </p:cNvPicPr>
            <p:nvPr/>
          </p:nvPicPr>
          <p:blipFill>
            <a:blip r:embed="rId7"/>
            <a:stretch>
              <a:fillRect/>
            </a:stretch>
          </p:blipFill>
          <p:spPr>
            <a:xfrm>
              <a:off x="7838347" y="5258511"/>
              <a:ext cx="1647825" cy="457200"/>
            </a:xfrm>
            <a:prstGeom prst="rect">
              <a:avLst/>
            </a:prstGeom>
          </p:spPr>
        </p:pic>
        <p:pic>
          <p:nvPicPr>
            <p:cNvPr id="22" name="Picture 21">
              <a:extLst>
                <a:ext uri="{FF2B5EF4-FFF2-40B4-BE49-F238E27FC236}">
                  <a16:creationId xmlns:a16="http://schemas.microsoft.com/office/drawing/2014/main" id="{E5ECB821-426E-4541-9290-EB1E216D6FBC}"/>
                </a:ext>
              </a:extLst>
            </p:cNvPr>
            <p:cNvPicPr>
              <a:picLocks noChangeAspect="1"/>
            </p:cNvPicPr>
            <p:nvPr/>
          </p:nvPicPr>
          <p:blipFill>
            <a:blip r:embed="rId7"/>
            <a:stretch>
              <a:fillRect/>
            </a:stretch>
          </p:blipFill>
          <p:spPr>
            <a:xfrm>
              <a:off x="7864103" y="5778341"/>
              <a:ext cx="1647825" cy="457200"/>
            </a:xfrm>
            <a:prstGeom prst="rect">
              <a:avLst/>
            </a:prstGeom>
          </p:spPr>
        </p:pic>
      </p:grpSp>
    </p:spTree>
    <p:extLst>
      <p:ext uri="{BB962C8B-B14F-4D97-AF65-F5344CB8AC3E}">
        <p14:creationId xmlns:p14="http://schemas.microsoft.com/office/powerpoint/2010/main" val="1466163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E2DC9893-2011-4E5F-88A4-516CC80570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81075"/>
            <a:ext cx="91440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1">
            <a:extLst>
              <a:ext uri="{FF2B5EF4-FFF2-40B4-BE49-F238E27FC236}">
                <a16:creationId xmlns:a16="http://schemas.microsoft.com/office/drawing/2014/main" id="{863838B5-3E80-4A34-AE4F-D0307AB71505}"/>
              </a:ext>
            </a:extLst>
          </p:cNvPr>
          <p:cNvSpPr txBox="1">
            <a:spLocks noChangeArrowheads="1"/>
          </p:cNvSpPr>
          <p:nvPr/>
        </p:nvSpPr>
        <p:spPr bwMode="auto">
          <a:xfrm>
            <a:off x="4079876" y="333376"/>
            <a:ext cx="4638675" cy="6461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GB" altLang="en-US" sz="3600" b="1">
                <a:solidFill>
                  <a:srgbClr val="FFFF00"/>
                </a:solidFill>
              </a:rPr>
              <a:t>Danger – 240 Volts AC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reeform 3">
            <a:extLst>
              <a:ext uri="{FF2B5EF4-FFF2-40B4-BE49-F238E27FC236}">
                <a16:creationId xmlns:a16="http://schemas.microsoft.com/office/drawing/2014/main" id="{8F85907A-1B37-482C-B61D-9591694228DD}"/>
              </a:ext>
            </a:extLst>
          </p:cNvPr>
          <p:cNvSpPr>
            <a:spLocks/>
          </p:cNvSpPr>
          <p:nvPr/>
        </p:nvSpPr>
        <p:spPr bwMode="auto">
          <a:xfrm>
            <a:off x="-447675" y="2720975"/>
            <a:ext cx="5357813" cy="1366838"/>
          </a:xfrm>
          <a:custGeom>
            <a:avLst/>
            <a:gdLst>
              <a:gd name="T0" fmla="*/ 5354789 w 5358191"/>
              <a:gd name="T1" fmla="*/ 0 h 1366734"/>
              <a:gd name="T2" fmla="*/ 4254824 w 5358191"/>
              <a:gd name="T3" fmla="*/ 1331385 h 1366734"/>
              <a:gd name="T4" fmla="*/ 0 w 5358191"/>
              <a:gd name="T5" fmla="*/ 1258768 h 1366734"/>
              <a:gd name="T6" fmla="*/ 0 60000 65536"/>
              <a:gd name="T7" fmla="*/ 0 60000 65536"/>
              <a:gd name="T8" fmla="*/ 0 60000 65536"/>
            </a:gdLst>
            <a:ahLst/>
            <a:cxnLst>
              <a:cxn ang="T6">
                <a:pos x="T0" y="T1"/>
              </a:cxn>
              <a:cxn ang="T7">
                <a:pos x="T2" y="T3"/>
              </a:cxn>
              <a:cxn ang="T8">
                <a:pos x="T4" y="T5"/>
              </a:cxn>
            </a:cxnLst>
            <a:rect l="0" t="0" r="r" b="b"/>
            <a:pathLst>
              <a:path w="5358191" h="1366734">
                <a:moveTo>
                  <a:pt x="5358191" y="0"/>
                </a:moveTo>
                <a:cubicBezTo>
                  <a:pt x="5254373" y="560412"/>
                  <a:pt x="5150556" y="1120825"/>
                  <a:pt x="4257524" y="1330476"/>
                </a:cubicBezTo>
                <a:cubicBezTo>
                  <a:pt x="3364492" y="1540127"/>
                  <a:pt x="1050270" y="749904"/>
                  <a:pt x="0" y="12579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195" name="TextBox 8">
            <a:extLst>
              <a:ext uri="{FF2B5EF4-FFF2-40B4-BE49-F238E27FC236}">
                <a16:creationId xmlns:a16="http://schemas.microsoft.com/office/drawing/2014/main" id="{086EEE7F-E3D6-447F-AEB8-B77EBECA03B9}"/>
              </a:ext>
            </a:extLst>
          </p:cNvPr>
          <p:cNvSpPr txBox="1">
            <a:spLocks noChangeArrowheads="1"/>
          </p:cNvSpPr>
          <p:nvPr/>
        </p:nvSpPr>
        <p:spPr bwMode="auto">
          <a:xfrm>
            <a:off x="277233" y="567532"/>
            <a:ext cx="24903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GB" altLang="en-US" sz="3200" b="1" dirty="0">
                <a:solidFill>
                  <a:srgbClr val="FF0000"/>
                </a:solidFill>
              </a:rPr>
              <a:t>Volt</a:t>
            </a:r>
          </a:p>
          <a:p>
            <a:pPr algn="ctr"/>
            <a:r>
              <a:rPr lang="en-GB" altLang="en-US" sz="3200" b="1" dirty="0">
                <a:solidFill>
                  <a:srgbClr val="FF0000"/>
                </a:solidFill>
              </a:rPr>
              <a:t>(like </a:t>
            </a:r>
            <a:r>
              <a:rPr lang="en-GB" altLang="en-GB" sz="3200" b="1" dirty="0">
                <a:solidFill>
                  <a:srgbClr val="FF0000"/>
                </a:solidFill>
              </a:rPr>
              <a:t>“</a:t>
            </a:r>
            <a:r>
              <a:rPr lang="en-GB" altLang="en-US" sz="3200" b="1" dirty="0">
                <a:solidFill>
                  <a:srgbClr val="FF0000"/>
                </a:solidFill>
              </a:rPr>
              <a:t>force</a:t>
            </a:r>
            <a:r>
              <a:rPr lang="en-GB" altLang="en-GB" sz="3200" b="1" dirty="0">
                <a:solidFill>
                  <a:srgbClr val="FF0000"/>
                </a:solidFill>
              </a:rPr>
              <a:t>”</a:t>
            </a:r>
            <a:r>
              <a:rPr lang="en-GB" altLang="en-US" sz="3200" b="1" dirty="0">
                <a:solidFill>
                  <a:srgbClr val="FF0000"/>
                </a:solidFill>
              </a:rPr>
              <a:t>)</a:t>
            </a:r>
          </a:p>
        </p:txBody>
      </p:sp>
      <p:sp>
        <p:nvSpPr>
          <p:cNvPr id="8196" name="TextBox 9">
            <a:extLst>
              <a:ext uri="{FF2B5EF4-FFF2-40B4-BE49-F238E27FC236}">
                <a16:creationId xmlns:a16="http://schemas.microsoft.com/office/drawing/2014/main" id="{0E401F5E-2193-4468-8371-AD71A10775FE}"/>
              </a:ext>
            </a:extLst>
          </p:cNvPr>
          <p:cNvSpPr txBox="1">
            <a:spLocks noChangeArrowheads="1"/>
          </p:cNvSpPr>
          <p:nvPr/>
        </p:nvSpPr>
        <p:spPr bwMode="auto">
          <a:xfrm>
            <a:off x="6240464" y="1989139"/>
            <a:ext cx="18002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GB" altLang="en-US" b="1"/>
              <a:t>Named after Italian Count Allessandro Volta </a:t>
            </a:r>
          </a:p>
        </p:txBody>
      </p:sp>
      <p:pic>
        <p:nvPicPr>
          <p:cNvPr id="8197" name="Picture 10">
            <a:extLst>
              <a:ext uri="{FF2B5EF4-FFF2-40B4-BE49-F238E27FC236}">
                <a16:creationId xmlns:a16="http://schemas.microsoft.com/office/drawing/2014/main" id="{430AD60E-3534-480A-BA20-D64B19FE17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3564" y="1700213"/>
            <a:ext cx="2035175"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4">
            <a:extLst>
              <a:ext uri="{FF2B5EF4-FFF2-40B4-BE49-F238E27FC236}">
                <a16:creationId xmlns:a16="http://schemas.microsoft.com/office/drawing/2014/main" id="{DAFDA8AD-4335-473B-85FA-5CA3516CD3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1519" y="1907381"/>
            <a:ext cx="3527425"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79218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1670</TotalTime>
  <Words>1026</Words>
  <Application>Microsoft Office PowerPoint</Application>
  <PresentationFormat>Widescreen</PresentationFormat>
  <Paragraphs>216</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Derrick Willer</dc:creator>
  <cp:lastModifiedBy>Derrick Willer</cp:lastModifiedBy>
  <cp:revision>90</cp:revision>
  <cp:lastPrinted>2021-09-04T10:28:23Z</cp:lastPrinted>
  <dcterms:created xsi:type="dcterms:W3CDTF">2021-07-03T15:22:26Z</dcterms:created>
  <dcterms:modified xsi:type="dcterms:W3CDTF">2023-06-29T09:07:42Z</dcterms:modified>
</cp:coreProperties>
</file>