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76" r:id="rId2"/>
    <p:sldId id="358" r:id="rId3"/>
    <p:sldId id="377" r:id="rId4"/>
    <p:sldId id="293" r:id="rId5"/>
    <p:sldId id="260" r:id="rId6"/>
    <p:sldId id="259" r:id="rId7"/>
    <p:sldId id="263" r:id="rId8"/>
    <p:sldId id="257" r:id="rId9"/>
    <p:sldId id="261" r:id="rId10"/>
    <p:sldId id="267" r:id="rId11"/>
    <p:sldId id="262" r:id="rId12"/>
    <p:sldId id="268" r:id="rId13"/>
    <p:sldId id="269" r:id="rId14"/>
    <p:sldId id="264" r:id="rId15"/>
    <p:sldId id="265" r:id="rId16"/>
    <p:sldId id="270" r:id="rId17"/>
    <p:sldId id="266" r:id="rId18"/>
    <p:sldId id="271" r:id="rId19"/>
    <p:sldId id="274" r:id="rId20"/>
    <p:sldId id="275" r:id="rId21"/>
    <p:sldId id="278" r:id="rId22"/>
    <p:sldId id="279" r:id="rId23"/>
    <p:sldId id="283" r:id="rId24"/>
    <p:sldId id="282" r:id="rId25"/>
    <p:sldId id="284" r:id="rId26"/>
    <p:sldId id="286" r:id="rId27"/>
    <p:sldId id="288" r:id="rId28"/>
    <p:sldId id="287" r:id="rId29"/>
    <p:sldId id="289" r:id="rId30"/>
    <p:sldId id="291" r:id="rId31"/>
    <p:sldId id="290" r:id="rId32"/>
    <p:sldId id="292" r:id="rId33"/>
    <p:sldId id="276" r:id="rId34"/>
    <p:sldId id="277" r:id="rId35"/>
    <p:sldId id="280" r:id="rId36"/>
    <p:sldId id="281" r:id="rId37"/>
    <p:sldId id="339" r:id="rId38"/>
    <p:sldId id="341" r:id="rId39"/>
    <p:sldId id="344" r:id="rId40"/>
    <p:sldId id="342" r:id="rId41"/>
    <p:sldId id="343" r:id="rId42"/>
    <p:sldId id="37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IQxOHLqNy2W/aTt+6Lzag==" hashData="usrzvB/wODUkfdnJiG+auUvleRc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rick Willer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65218-EAC8-4F4E-8590-874F64BC87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8D88F-06D8-4282-96A5-E4E713D55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45602-A9B5-4FEF-A8D2-4AC472D21154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D0FF6-F694-40BD-88A5-D2BF1E37C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7C36F-4E28-4DB5-9EE9-E1DAD2BA64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17F4F-03E3-4982-878A-8E29AC486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5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83397-098C-40D2-AA98-218680F33442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262FF-68F0-4C18-A858-0530E0B4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2BA8118-E176-4F27-A409-54F6D7DC3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A881B6-DF72-43E4-85C3-FEBFDA3EF55C}" type="slidenum">
              <a:rPr lang="en-GB" altLang="en-US" sz="1200"/>
              <a:pPr/>
              <a:t>3</a:t>
            </a:fld>
            <a:endParaRPr lang="en-GB" altLang="en-US" sz="12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210D141-BEB4-4304-91E1-4FA77AD8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A3423E2-641F-4EF6-9CAA-AD22E72AD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F8E4-B2C5-492D-AE87-51746F253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9466A-D44D-4203-861F-68BDD31C8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33776-0449-4E8A-9CC4-9AA12965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3A2FB-C5C3-4BF0-8F58-045BDDA0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507B9-74EB-4200-9C32-89D958FA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4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E9F2-951D-495D-8CE1-56E6AF6E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12763-02AC-4C04-84C3-CD3613ED7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EF6D-4210-46F8-84B5-176914A4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67AAD-8BCD-4B49-B42F-7B82388F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7B9E7-4A87-4A24-BAAE-2C48AE00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8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501BA1-D086-4140-A9D4-E61FF5D4F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81C26-61C8-48F1-A03A-0708B147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83543-A008-42D1-8E6F-D99CA3F3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49AD-E3DD-4A07-A453-6D4D5DD0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CD417-5905-4C06-8D40-06F8751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868E-E436-4E16-9B45-50016187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6978-F7C2-48BD-9A58-59835B707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D8857-E45A-483F-92F6-283558C9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2A6F5-6DF7-44D7-B46B-A12E49B8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E82D7-3AC1-41A0-8E38-D330358B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8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B3C3-3234-4C61-9C80-C7F85504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A4480-4D18-43B5-A243-8518CB9F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748CB-DCEF-4395-82D8-605C9D5B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8929A-2B2F-43D2-A7AF-E511969B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3BEA5-AE69-4ED8-ABFC-85F5D71B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1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B110-94D8-494C-8108-C6AEA3F91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EE3CD-3C6A-400D-8E18-A3EE947C4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EDADD-608C-43D4-95F7-BDDAE4AAA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C8CFD-B5F4-43EE-824A-9DD3F32F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3F2B6-7395-4BAF-BC61-16F72BFB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2B10-E804-4282-94A7-5C947BA1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3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7177-B2D2-4A11-B066-D4C59AA5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EFD1B-0558-4096-8C77-CD7AA68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743F7-EE7F-407A-945C-6A6360A4B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D396F-100C-4338-9112-3A6AC956D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61BF6-1AB1-4FE2-876D-1BC4968BA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9A483-CF93-4CF6-A903-F0392A98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D417F-A273-4A2B-9026-00860527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3D668-098E-46AC-A0EC-EDEE125A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6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8AF7-CE89-4F5A-B320-D472A972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3AB87-1F62-4F83-B4F9-C857990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BE5C9-2651-466F-9B7A-9832950C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18581-5784-442B-B962-1E11AD6A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0BAC6-6D98-4046-B3A5-A9CF97C4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E8FAD-0BB1-4B3A-98DF-45E10AA2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7700E-F393-435F-82C3-E5E2D541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CDC8-CD01-4796-9E43-77C8AFA8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E9C6-BCAA-4D43-ACA7-8CB6E028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D4032-C3AC-4666-A858-BB09158B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787D7-1916-4036-BEB2-D4149313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CCE14-27F4-4FBF-A67B-9D81780A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B25C9-A196-40A0-ABEB-3F11BFD3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6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954E-15E1-44A1-BF8B-DF2507A0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2AFE2-B02D-4214-8EA8-EC6F5B56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CDB32-A087-452E-B157-5A92FA8CD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83BFD-B929-4588-9E0D-3C7CFEE3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6DA38-C08A-4AA7-A9AF-822940993B2B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37B97-B9D3-44E6-8E0B-5F5D664E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7566B-16CD-4775-87AE-5FFC64C8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84C562-9044-4D20-9E12-AA0B2B38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0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C6DA-D15D-4BAB-AECB-92FE40EE9AA5}"/>
              </a:ext>
            </a:extLst>
          </p:cNvPr>
          <p:cNvSpPr/>
          <p:nvPr userDrawn="1"/>
        </p:nvSpPr>
        <p:spPr>
          <a:xfrm>
            <a:off x="4025248" y="181272"/>
            <a:ext cx="3697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rgbClr val="008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Funny </a:t>
            </a:r>
            <a:r>
              <a:rPr lang="en-US" sz="5400" b="1" cap="none" spc="0" dirty="0" err="1">
                <a:ln w="9525">
                  <a:solidFill>
                    <a:srgbClr val="008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Maths</a:t>
            </a:r>
            <a:endParaRPr lang="en-US" sz="5400" b="1" cap="none" spc="0" dirty="0">
              <a:ln w="9525">
                <a:solidFill>
                  <a:srgbClr val="008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EF169-2101-4DE2-99F1-A118CC25FBA8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1C9F7-D906-4FE0-9E46-F9D79F4B9D2D}"/>
              </a:ext>
            </a:extLst>
          </p:cNvPr>
          <p:cNvSpPr txBox="1"/>
          <p:nvPr userDrawn="1"/>
        </p:nvSpPr>
        <p:spPr>
          <a:xfrm>
            <a:off x="10860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6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5641C39-768F-4AAF-BD43-15747067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151" y="860848"/>
            <a:ext cx="6480175" cy="1150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8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2051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4D94F19-0667-4C98-865F-84CA83D8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14" y="2516610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>
            <a:extLst>
              <a:ext uri="{FF2B5EF4-FFF2-40B4-BE49-F238E27FC236}">
                <a16:creationId xmlns:a16="http://schemas.microsoft.com/office/drawing/2014/main" id="{9D87D27A-7C1B-4B2E-93F4-9B668761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364" y="2516610"/>
            <a:ext cx="5329237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altLang="en-US" sz="1200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D5EFE-F591-4921-AB56-0E0F98F88A34}"/>
              </a:ext>
            </a:extLst>
          </p:cNvPr>
          <p:cNvSpPr txBox="1"/>
          <p:nvPr/>
        </p:nvSpPr>
        <p:spPr>
          <a:xfrm>
            <a:off x="4559322" y="762789"/>
            <a:ext cx="288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Multiplication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48BBEB7-64BD-440F-BB48-52F792734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04" y="1491380"/>
            <a:ext cx="6442919" cy="536662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883C1CF-B590-4845-888C-3B754F04065D}"/>
              </a:ext>
            </a:extLst>
          </p:cNvPr>
          <p:cNvSpPr txBox="1"/>
          <p:nvPr/>
        </p:nvSpPr>
        <p:spPr>
          <a:xfrm>
            <a:off x="498310" y="1636848"/>
            <a:ext cx="5136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How can </a:t>
            </a:r>
            <a:r>
              <a:rPr lang="en-GB" sz="3200" b="1" dirty="0">
                <a:solidFill>
                  <a:srgbClr val="FF0000"/>
                </a:solidFill>
              </a:rPr>
              <a:t>you multiply by using two </a:t>
            </a:r>
            <a:r>
              <a:rPr lang="en-GB" sz="3200" b="1">
                <a:solidFill>
                  <a:srgbClr val="FF0000"/>
                </a:solidFill>
              </a:rPr>
              <a:t>lines at an angle</a:t>
            </a:r>
            <a:r>
              <a:rPr lang="en-GB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11EC7E-9467-41A9-B497-7C8AF7BCE8C4}"/>
              </a:ext>
            </a:extLst>
          </p:cNvPr>
          <p:cNvSpPr txBox="1"/>
          <p:nvPr/>
        </p:nvSpPr>
        <p:spPr>
          <a:xfrm>
            <a:off x="578992" y="3099446"/>
            <a:ext cx="61049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008000"/>
                </a:solidFill>
              </a:rPr>
              <a:t>Hippocrates </a:t>
            </a:r>
            <a:r>
              <a:rPr lang="en-GB" sz="3200" b="1" dirty="0">
                <a:solidFill>
                  <a:srgbClr val="008000"/>
                </a:solidFill>
              </a:rPr>
              <a:t>of </a:t>
            </a:r>
            <a:r>
              <a:rPr lang="en-GB" sz="3200" b="1">
                <a:solidFill>
                  <a:srgbClr val="008000"/>
                </a:solidFill>
              </a:rPr>
              <a:t>Chios was </a:t>
            </a:r>
            <a:br>
              <a:rPr lang="en-GB" sz="3200" b="1" dirty="0">
                <a:solidFill>
                  <a:srgbClr val="008000"/>
                </a:solidFill>
              </a:rPr>
            </a:br>
            <a:r>
              <a:rPr lang="en-GB" sz="3200" b="1" dirty="0">
                <a:solidFill>
                  <a:srgbClr val="008000"/>
                </a:solidFill>
              </a:rPr>
              <a:t>first to discover this in</a:t>
            </a:r>
          </a:p>
          <a:p>
            <a:r>
              <a:rPr lang="en-GB" sz="3200" b="1">
                <a:solidFill>
                  <a:srgbClr val="008000"/>
                </a:solidFill>
              </a:rPr>
              <a:t>Ancient </a:t>
            </a:r>
            <a:r>
              <a:rPr lang="en-GB" sz="3200" b="1" dirty="0">
                <a:solidFill>
                  <a:srgbClr val="008000"/>
                </a:solidFill>
              </a:rPr>
              <a:t>Greece</a:t>
            </a:r>
          </a:p>
          <a:p>
            <a:endParaRPr lang="en-GB" sz="3200" b="1" dirty="0">
              <a:solidFill>
                <a:srgbClr val="008000"/>
              </a:solidFill>
            </a:endParaRPr>
          </a:p>
          <a:p>
            <a:r>
              <a:rPr lang="en-GB" sz="3200" b="1" dirty="0">
                <a:solidFill>
                  <a:srgbClr val="008000"/>
                </a:solidFill>
              </a:rPr>
              <a:t>He uses geometry</a:t>
            </a:r>
            <a:endParaRPr lang="en-GB" sz="3200" dirty="0">
              <a:solidFill>
                <a:srgbClr val="008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E7EBC9-5F1C-49C4-9791-549EA24362EB}"/>
              </a:ext>
            </a:extLst>
          </p:cNvPr>
          <p:cNvSpPr txBox="1"/>
          <p:nvPr/>
        </p:nvSpPr>
        <p:spPr>
          <a:xfrm>
            <a:off x="6556210" y="3451361"/>
            <a:ext cx="54949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Suppose we need to work out 4 x 5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002060"/>
                </a:solidFill>
              </a:rPr>
              <a:t>First draw </a:t>
            </a:r>
            <a:r>
              <a:rPr lang="en-GB" sz="2400" b="1" dirty="0">
                <a:solidFill>
                  <a:srgbClr val="002060"/>
                </a:solidFill>
              </a:rPr>
              <a:t>two grids </a:t>
            </a:r>
            <a:r>
              <a:rPr lang="en-GB" sz="2400" b="1">
                <a:solidFill>
                  <a:srgbClr val="002060"/>
                </a:solidFill>
              </a:rPr>
              <a:t>with equal spaces</a:t>
            </a:r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Between number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It does </a:t>
            </a:r>
            <a:r>
              <a:rPr lang="en-GB" sz="2400" b="1">
                <a:solidFill>
                  <a:srgbClr val="002060"/>
                </a:solidFill>
              </a:rPr>
              <a:t>not matter what angle </a:t>
            </a:r>
            <a:r>
              <a:rPr lang="en-GB" sz="2400" b="1" dirty="0">
                <a:solidFill>
                  <a:srgbClr val="002060"/>
                </a:solidFill>
              </a:rPr>
              <a:t>you choose</a:t>
            </a:r>
          </a:p>
        </p:txBody>
      </p:sp>
    </p:spTree>
    <p:extLst>
      <p:ext uri="{BB962C8B-B14F-4D97-AF65-F5344CB8AC3E}">
        <p14:creationId xmlns:p14="http://schemas.microsoft.com/office/powerpoint/2010/main" val="19873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D5EFE-F591-4921-AB56-0E0F98F88A34}"/>
              </a:ext>
            </a:extLst>
          </p:cNvPr>
          <p:cNvSpPr txBox="1"/>
          <p:nvPr/>
        </p:nvSpPr>
        <p:spPr>
          <a:xfrm>
            <a:off x="4611573" y="640080"/>
            <a:ext cx="288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008000"/>
                </a:solidFill>
              </a:rPr>
              <a:t>Multiplication</a:t>
            </a:r>
            <a:endParaRPr lang="en-GB" sz="3600" b="1" dirty="0">
              <a:solidFill>
                <a:srgbClr val="00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0BD5D-FAE6-43FD-A53D-64574F47B0E0}"/>
              </a:ext>
            </a:extLst>
          </p:cNvPr>
          <p:cNvSpPr txBox="1"/>
          <p:nvPr/>
        </p:nvSpPr>
        <p:spPr>
          <a:xfrm>
            <a:off x="442145" y="2972305"/>
            <a:ext cx="369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Now join the points </a:t>
            </a:r>
            <a:r>
              <a:rPr lang="en-GB" sz="2400" b="1">
                <a:solidFill>
                  <a:srgbClr val="008000"/>
                </a:solidFill>
              </a:rPr>
              <a:t>5 and </a:t>
            </a:r>
            <a:r>
              <a:rPr lang="en-GB" sz="2400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6A4DC5-A7BB-43DE-BF77-9C32528634F6}"/>
              </a:ext>
            </a:extLst>
          </p:cNvPr>
          <p:cNvSpPr txBox="1"/>
          <p:nvPr/>
        </p:nvSpPr>
        <p:spPr>
          <a:xfrm>
            <a:off x="474920" y="1432616"/>
            <a:ext cx="36806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Multiplication </a:t>
            </a:r>
            <a:r>
              <a:rPr lang="en-GB" sz="3200" b="1" dirty="0">
                <a:solidFill>
                  <a:srgbClr val="FF0000"/>
                </a:solidFill>
              </a:rPr>
              <a:t>using </a:t>
            </a:r>
          </a:p>
          <a:p>
            <a:r>
              <a:rPr lang="en-GB" sz="3200" b="1">
                <a:solidFill>
                  <a:srgbClr val="FF0000"/>
                </a:solidFill>
              </a:rPr>
              <a:t>Hippocrates </a:t>
            </a:r>
            <a:r>
              <a:rPr lang="en-GB" sz="3200" b="1" dirty="0">
                <a:solidFill>
                  <a:srgbClr val="FF0000"/>
                </a:solidFill>
              </a:rPr>
              <a:t>of Chios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B5EE5-247F-406D-B188-F15A3CA7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044" y="1220753"/>
            <a:ext cx="6442919" cy="53666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5881FE-3D01-425E-9850-76998E4D65C7}"/>
              </a:ext>
            </a:extLst>
          </p:cNvPr>
          <p:cNvCxnSpPr>
            <a:cxnSpLocks/>
          </p:cNvCxnSpPr>
          <p:nvPr/>
        </p:nvCxnSpPr>
        <p:spPr>
          <a:xfrm flipH="1">
            <a:off x="5001540" y="4916244"/>
            <a:ext cx="658904" cy="10488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4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D5EFE-F591-4921-AB56-0E0F98F88A34}"/>
              </a:ext>
            </a:extLst>
          </p:cNvPr>
          <p:cNvSpPr txBox="1"/>
          <p:nvPr/>
        </p:nvSpPr>
        <p:spPr>
          <a:xfrm>
            <a:off x="4729138" y="718457"/>
            <a:ext cx="288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008000"/>
                </a:solidFill>
              </a:rPr>
              <a:t>Multiplication</a:t>
            </a:r>
            <a:endParaRPr lang="en-GB" sz="3600" b="1" dirty="0">
              <a:solidFill>
                <a:srgbClr val="008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6A4DC5-A7BB-43DE-BF77-9C32528634F6}"/>
              </a:ext>
            </a:extLst>
          </p:cNvPr>
          <p:cNvSpPr txBox="1"/>
          <p:nvPr/>
        </p:nvSpPr>
        <p:spPr>
          <a:xfrm>
            <a:off x="592485" y="1510993"/>
            <a:ext cx="36806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Multiplication </a:t>
            </a:r>
            <a:r>
              <a:rPr lang="en-GB" sz="3200" b="1" dirty="0">
                <a:solidFill>
                  <a:srgbClr val="FF0000"/>
                </a:solidFill>
              </a:rPr>
              <a:t>using </a:t>
            </a:r>
          </a:p>
          <a:p>
            <a:r>
              <a:rPr lang="en-GB" sz="3200" b="1">
                <a:solidFill>
                  <a:srgbClr val="FF0000"/>
                </a:solidFill>
              </a:rPr>
              <a:t>Hippocrates </a:t>
            </a:r>
            <a:r>
              <a:rPr lang="en-GB" sz="3200" b="1" dirty="0">
                <a:solidFill>
                  <a:srgbClr val="FF0000"/>
                </a:solidFill>
              </a:rPr>
              <a:t>of Chios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63EAE-DA2B-4C3D-86AC-578AFC2CB7AA}"/>
              </a:ext>
            </a:extLst>
          </p:cNvPr>
          <p:cNvSpPr txBox="1"/>
          <p:nvPr/>
        </p:nvSpPr>
        <p:spPr>
          <a:xfrm>
            <a:off x="519369" y="2912009"/>
            <a:ext cx="4034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Using </a:t>
            </a:r>
            <a:r>
              <a:rPr lang="en-GB" sz="2400" b="1">
                <a:solidFill>
                  <a:srgbClr val="008000"/>
                </a:solidFill>
              </a:rPr>
              <a:t>the same </a:t>
            </a:r>
            <a:r>
              <a:rPr lang="en-GB" sz="2400" b="1" dirty="0">
                <a:solidFill>
                  <a:srgbClr val="008000"/>
                </a:solidFill>
              </a:rPr>
              <a:t>slope connect</a:t>
            </a:r>
          </a:p>
          <a:p>
            <a:r>
              <a:rPr lang="en-GB" sz="2400" b="1">
                <a:solidFill>
                  <a:srgbClr val="008000"/>
                </a:solidFill>
              </a:rPr>
              <a:t> all </a:t>
            </a:r>
            <a:r>
              <a:rPr lang="en-GB" sz="2400" b="1" dirty="0">
                <a:solidFill>
                  <a:srgbClr val="008000"/>
                </a:solidFill>
              </a:rPr>
              <a:t>the points from </a:t>
            </a:r>
            <a:r>
              <a:rPr lang="en-GB" sz="2400" b="1">
                <a:solidFill>
                  <a:srgbClr val="008000"/>
                </a:solidFill>
              </a:rPr>
              <a:t>2,3 and </a:t>
            </a:r>
            <a:r>
              <a:rPr lang="en-GB" sz="2400" b="1" dirty="0">
                <a:solidFill>
                  <a:srgbClr val="008000"/>
                </a:solidFill>
              </a:rPr>
              <a:t>4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You get the </a:t>
            </a:r>
            <a:r>
              <a:rPr lang="en-GB" sz="2400" b="1">
                <a:solidFill>
                  <a:srgbClr val="002060"/>
                </a:solidFill>
              </a:rPr>
              <a:t>correct answer that </a:t>
            </a:r>
            <a:r>
              <a:rPr lang="en-GB" sz="2400" b="1" dirty="0">
                <a:solidFill>
                  <a:srgbClr val="002060"/>
                </a:solidFill>
              </a:rPr>
              <a:t>4 x 5 = 20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527C53-5276-4D0B-92DB-079FBB954FCA}"/>
              </a:ext>
            </a:extLst>
          </p:cNvPr>
          <p:cNvGrpSpPr/>
          <p:nvPr/>
        </p:nvGrpSpPr>
        <p:grpSpPr>
          <a:xfrm>
            <a:off x="4283608" y="1352918"/>
            <a:ext cx="6442919" cy="5366620"/>
            <a:chOff x="3400329" y="1185791"/>
            <a:chExt cx="6442919" cy="536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AB5EE5-247F-406D-B188-F15A3CA76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0329" y="1185791"/>
              <a:ext cx="6442919" cy="536662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5881FE-3D01-425E-9850-76998E4D65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5825" y="4840941"/>
              <a:ext cx="658904" cy="10892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1D4C98-5413-4D09-A3B6-48FDE5B687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144" y="3805518"/>
              <a:ext cx="1286432" cy="21156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6F8EA0-8E2C-4A55-8241-0B6A4CEBCF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122" y="2716306"/>
              <a:ext cx="1981196" cy="32228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E582AB3-45F7-4E71-BA2D-09EACAF23C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1955" y="1680882"/>
              <a:ext cx="2599763" cy="42447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975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D5EFE-F591-4921-AB56-0E0F98F88A34}"/>
              </a:ext>
            </a:extLst>
          </p:cNvPr>
          <p:cNvSpPr txBox="1"/>
          <p:nvPr/>
        </p:nvSpPr>
        <p:spPr>
          <a:xfrm>
            <a:off x="4652624" y="705395"/>
            <a:ext cx="2886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008000"/>
                </a:solidFill>
              </a:rPr>
              <a:t>Multiplication</a:t>
            </a:r>
            <a:endParaRPr lang="en-GB" sz="3600" b="1" dirty="0">
              <a:solidFill>
                <a:srgbClr val="008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6A4DC5-A7BB-43DE-BF77-9C32528634F6}"/>
              </a:ext>
            </a:extLst>
          </p:cNvPr>
          <p:cNvSpPr txBox="1"/>
          <p:nvPr/>
        </p:nvSpPr>
        <p:spPr>
          <a:xfrm>
            <a:off x="515971" y="1497931"/>
            <a:ext cx="5139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And you can also </a:t>
            </a:r>
            <a:r>
              <a:rPr lang="en-GB" sz="3200" b="1" dirty="0">
                <a:solidFill>
                  <a:srgbClr val="FF0000"/>
                </a:solidFill>
              </a:rPr>
              <a:t>do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63EAE-DA2B-4C3D-86AC-578AFC2CB7AA}"/>
              </a:ext>
            </a:extLst>
          </p:cNvPr>
          <p:cNvSpPr txBox="1"/>
          <p:nvPr/>
        </p:nvSpPr>
        <p:spPr>
          <a:xfrm>
            <a:off x="617667" y="2253489"/>
            <a:ext cx="4034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Divide 18 by 3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Connect </a:t>
            </a:r>
            <a:r>
              <a:rPr lang="en-GB" sz="2400" b="1">
                <a:solidFill>
                  <a:srgbClr val="008000"/>
                </a:solidFill>
              </a:rPr>
              <a:t>18 and 3 and </a:t>
            </a:r>
            <a:r>
              <a:rPr lang="en-GB" sz="2400" b="1" dirty="0">
                <a:solidFill>
                  <a:srgbClr val="008000"/>
                </a:solidFill>
              </a:rPr>
              <a:t>copy the </a:t>
            </a:r>
            <a:r>
              <a:rPr lang="en-GB" sz="2400" b="1" dirty="0" err="1">
                <a:solidFill>
                  <a:srgbClr val="008000"/>
                </a:solidFill>
              </a:rPr>
              <a:t>slpes</a:t>
            </a:r>
            <a:r>
              <a:rPr lang="en-GB" sz="2400" b="1" dirty="0">
                <a:solidFill>
                  <a:srgbClr val="008000"/>
                </a:solidFill>
              </a:rPr>
              <a:t> of the lies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You get the </a:t>
            </a:r>
            <a:r>
              <a:rPr lang="en-GB" sz="2400" b="1">
                <a:solidFill>
                  <a:srgbClr val="002060"/>
                </a:solidFill>
              </a:rPr>
              <a:t>correct answer that </a:t>
            </a:r>
            <a:r>
              <a:rPr lang="en-GB" sz="2400" b="1" dirty="0">
                <a:solidFill>
                  <a:srgbClr val="002060"/>
                </a:solidFill>
              </a:rPr>
              <a:t>18 divided by 3 = 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1A427A-462B-4E35-80E2-3A7BF9209661}"/>
              </a:ext>
            </a:extLst>
          </p:cNvPr>
          <p:cNvGrpSpPr/>
          <p:nvPr/>
        </p:nvGrpSpPr>
        <p:grpSpPr>
          <a:xfrm>
            <a:off x="4381906" y="1232280"/>
            <a:ext cx="6442919" cy="5366620"/>
            <a:chOff x="3400329" y="1185791"/>
            <a:chExt cx="6442919" cy="53666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AB5EE5-247F-406D-B188-F15A3CA76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0329" y="1185791"/>
              <a:ext cx="6442919" cy="536662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5881FE-3D01-425E-9850-76998E4D65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5825" y="4652682"/>
              <a:ext cx="847163" cy="12774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1D4C98-5413-4D09-A3B6-48FDE5B687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144" y="3388659"/>
              <a:ext cx="1662950" cy="25325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6F8EA0-8E2C-4A55-8241-0B6A4CEBCF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0" y="2097741"/>
              <a:ext cx="2514600" cy="38189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510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D5EFE-F591-4921-AB56-0E0F98F88A34}"/>
              </a:ext>
            </a:extLst>
          </p:cNvPr>
          <p:cNvSpPr txBox="1"/>
          <p:nvPr/>
        </p:nvSpPr>
        <p:spPr>
          <a:xfrm>
            <a:off x="4650761" y="862578"/>
            <a:ext cx="27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008000"/>
                </a:solidFill>
              </a:rPr>
              <a:t>Square </a:t>
            </a:r>
            <a:r>
              <a:rPr lang="en-GB" sz="3600" b="1" dirty="0">
                <a:solidFill>
                  <a:srgbClr val="008000"/>
                </a:solidFill>
              </a:rPr>
              <a:t>Roots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ECDD0-1F17-4B60-B91C-10C50A193C10}"/>
              </a:ext>
            </a:extLst>
          </p:cNvPr>
          <p:cNvSpPr txBox="1"/>
          <p:nvPr/>
        </p:nvSpPr>
        <p:spPr>
          <a:xfrm>
            <a:off x="482172" y="1531800"/>
            <a:ext cx="78934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Hippocrates </a:t>
            </a:r>
            <a:r>
              <a:rPr lang="en-GB" sz="3200" b="1" dirty="0">
                <a:solidFill>
                  <a:srgbClr val="FF0000"/>
                </a:solidFill>
              </a:rPr>
              <a:t>of </a:t>
            </a:r>
            <a:r>
              <a:rPr lang="en-GB" sz="3200" b="1">
                <a:solidFill>
                  <a:srgbClr val="FF0000"/>
                </a:solidFill>
              </a:rPr>
              <a:t>Chios also </a:t>
            </a:r>
            <a:r>
              <a:rPr lang="en-GB" sz="3200" b="1" dirty="0">
                <a:solidFill>
                  <a:srgbClr val="FF0000"/>
                </a:solidFill>
              </a:rPr>
              <a:t>discovered how </a:t>
            </a:r>
            <a:r>
              <a:rPr lang="en-GB" sz="3200" b="1">
                <a:solidFill>
                  <a:srgbClr val="FF0000"/>
                </a:solidFill>
              </a:rPr>
              <a:t>to calculate square </a:t>
            </a:r>
            <a:r>
              <a:rPr lang="en-GB" sz="3200" b="1" dirty="0">
                <a:solidFill>
                  <a:srgbClr val="FF0000"/>
                </a:solidFill>
              </a:rPr>
              <a:t>roots using geometry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F6B04-B96C-4CAF-A3D4-C27345916FCD}"/>
              </a:ext>
            </a:extLst>
          </p:cNvPr>
          <p:cNvSpPr txBox="1"/>
          <p:nvPr/>
        </p:nvSpPr>
        <p:spPr>
          <a:xfrm>
            <a:off x="441830" y="3078212"/>
            <a:ext cx="6104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He uses </a:t>
            </a:r>
            <a:r>
              <a:rPr lang="en-GB" sz="3200" b="1">
                <a:solidFill>
                  <a:srgbClr val="002060"/>
                </a:solidFill>
              </a:rPr>
              <a:t>the Mesolabe Compass</a:t>
            </a:r>
            <a:endParaRPr lang="en-GB" sz="3200" dirty="0">
              <a:solidFill>
                <a:srgbClr val="00206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994600-DDF3-4183-85DB-538C786E32E5}"/>
              </a:ext>
            </a:extLst>
          </p:cNvPr>
          <p:cNvGrpSpPr/>
          <p:nvPr/>
        </p:nvGrpSpPr>
        <p:grpSpPr>
          <a:xfrm>
            <a:off x="6732534" y="1951790"/>
            <a:ext cx="4937591" cy="4906210"/>
            <a:chOff x="4986338" y="1117739"/>
            <a:chExt cx="6000750" cy="594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4DC752-40A9-4D5D-99E6-E04627CD199C}"/>
                </a:ext>
              </a:extLst>
            </p:cNvPr>
            <p:cNvSpPr/>
            <p:nvPr/>
          </p:nvSpPr>
          <p:spPr>
            <a:xfrm>
              <a:off x="5014913" y="1117739"/>
              <a:ext cx="5943600" cy="59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9E4A165-160F-463A-98EA-DD1E1768EFBF}"/>
                </a:ext>
              </a:extLst>
            </p:cNvPr>
            <p:cNvSpPr/>
            <p:nvPr/>
          </p:nvSpPr>
          <p:spPr>
            <a:xfrm>
              <a:off x="5000626" y="2286000"/>
              <a:ext cx="5957887" cy="1789255"/>
            </a:xfrm>
            <a:prstGeom prst="triangle">
              <a:avLst>
                <a:gd name="adj" fmla="val 89649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85AF582-D949-4FD0-9AC2-9A321887B0D7}"/>
                </a:ext>
              </a:extLst>
            </p:cNvPr>
            <p:cNvCxnSpPr>
              <a:cxnSpLocks/>
            </p:cNvCxnSpPr>
            <p:nvPr/>
          </p:nvCxnSpPr>
          <p:spPr>
            <a:xfrm>
              <a:off x="4986338" y="4129088"/>
              <a:ext cx="524351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75E8A8D-AE26-460B-8FFE-74FF9F8B128B}"/>
                </a:ext>
              </a:extLst>
            </p:cNvPr>
            <p:cNvCxnSpPr>
              <a:cxnSpLocks/>
            </p:cNvCxnSpPr>
            <p:nvPr/>
          </p:nvCxnSpPr>
          <p:spPr>
            <a:xfrm>
              <a:off x="10326046" y="2332178"/>
              <a:ext cx="0" cy="171118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B31A81-289B-4BCF-B205-7EE09F7709A4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800" y="4110038"/>
              <a:ext cx="77628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86BF9F-8374-4C63-9CD4-0A752D879E9A}"/>
                </a:ext>
              </a:extLst>
            </p:cNvPr>
            <p:cNvSpPr txBox="1"/>
            <p:nvPr/>
          </p:nvSpPr>
          <p:spPr>
            <a:xfrm>
              <a:off x="7843838" y="4071938"/>
              <a:ext cx="304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F3392D-705A-44E1-893C-9D2BD4B90E83}"/>
                </a:ext>
              </a:extLst>
            </p:cNvPr>
            <p:cNvSpPr txBox="1"/>
            <p:nvPr/>
          </p:nvSpPr>
          <p:spPr>
            <a:xfrm>
              <a:off x="9710737" y="2738438"/>
              <a:ext cx="604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√</a:t>
              </a:r>
              <a:r>
                <a:rPr lang="en-GB" sz="2800" dirty="0"/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1DC07A-FE1F-4625-A69B-AFDDEE85D432}"/>
                </a:ext>
              </a:extLst>
            </p:cNvPr>
            <p:cNvSpPr txBox="1"/>
            <p:nvPr/>
          </p:nvSpPr>
          <p:spPr>
            <a:xfrm>
              <a:off x="10439401" y="4138613"/>
              <a:ext cx="304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47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C176584-967E-434B-B8E9-7CDD9DEDADF2}"/>
              </a:ext>
            </a:extLst>
          </p:cNvPr>
          <p:cNvSpPr/>
          <p:nvPr/>
        </p:nvSpPr>
        <p:spPr>
          <a:xfrm>
            <a:off x="2757488" y="1517790"/>
            <a:ext cx="5943600" cy="517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16839C-631B-43BA-9419-D2FFC7B5B6B1}"/>
              </a:ext>
            </a:extLst>
          </p:cNvPr>
          <p:cNvGrpSpPr/>
          <p:nvPr/>
        </p:nvGrpSpPr>
        <p:grpSpPr>
          <a:xfrm>
            <a:off x="2787465" y="4319397"/>
            <a:ext cx="5915541" cy="208851"/>
            <a:chOff x="2015940" y="5573383"/>
            <a:chExt cx="5915541" cy="20885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0D215B9-738F-4213-A1BD-ED0FF8D31544}"/>
                </a:ext>
              </a:extLst>
            </p:cNvPr>
            <p:cNvCxnSpPr/>
            <p:nvPr/>
          </p:nvCxnSpPr>
          <p:spPr>
            <a:xfrm>
              <a:off x="2015940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F8405F-7365-4CF3-99F8-38375FA2C6DD}"/>
                </a:ext>
              </a:extLst>
            </p:cNvPr>
            <p:cNvCxnSpPr/>
            <p:nvPr/>
          </p:nvCxnSpPr>
          <p:spPr>
            <a:xfrm>
              <a:off x="2363913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92BF21B-DFC7-4454-BBCC-77E6111EC0C1}"/>
                </a:ext>
              </a:extLst>
            </p:cNvPr>
            <p:cNvCxnSpPr/>
            <p:nvPr/>
          </p:nvCxnSpPr>
          <p:spPr>
            <a:xfrm>
              <a:off x="2711886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5E6866-01DE-4E7A-BF57-E96949CAC0BD}"/>
                </a:ext>
              </a:extLst>
            </p:cNvPr>
            <p:cNvCxnSpPr/>
            <p:nvPr/>
          </p:nvCxnSpPr>
          <p:spPr>
            <a:xfrm>
              <a:off x="3059859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32C89B-F42A-4730-8628-1D450059A54F}"/>
                </a:ext>
              </a:extLst>
            </p:cNvPr>
            <p:cNvCxnSpPr/>
            <p:nvPr/>
          </p:nvCxnSpPr>
          <p:spPr>
            <a:xfrm>
              <a:off x="3407832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833427-598A-44AB-A3CB-90AAB94666EA}"/>
                </a:ext>
              </a:extLst>
            </p:cNvPr>
            <p:cNvCxnSpPr/>
            <p:nvPr/>
          </p:nvCxnSpPr>
          <p:spPr>
            <a:xfrm>
              <a:off x="3755805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18F60F-8080-43FD-A494-99427020AD2D}"/>
                </a:ext>
              </a:extLst>
            </p:cNvPr>
            <p:cNvCxnSpPr/>
            <p:nvPr/>
          </p:nvCxnSpPr>
          <p:spPr>
            <a:xfrm>
              <a:off x="4103778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231D13-0C1B-4A2A-A819-3A1715D613C5}"/>
                </a:ext>
              </a:extLst>
            </p:cNvPr>
            <p:cNvCxnSpPr/>
            <p:nvPr/>
          </p:nvCxnSpPr>
          <p:spPr>
            <a:xfrm>
              <a:off x="4451751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C8ED35-A64C-408E-8502-3FC6B6E5E7D8}"/>
                </a:ext>
              </a:extLst>
            </p:cNvPr>
            <p:cNvCxnSpPr/>
            <p:nvPr/>
          </p:nvCxnSpPr>
          <p:spPr>
            <a:xfrm>
              <a:off x="4799724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AAE20E-4EE5-4796-B0D2-35C6A2F26DC9}"/>
                </a:ext>
              </a:extLst>
            </p:cNvPr>
            <p:cNvCxnSpPr/>
            <p:nvPr/>
          </p:nvCxnSpPr>
          <p:spPr>
            <a:xfrm>
              <a:off x="5147697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D90F9C0-245C-4099-A8CC-F16916703454}"/>
                </a:ext>
              </a:extLst>
            </p:cNvPr>
            <p:cNvCxnSpPr/>
            <p:nvPr/>
          </p:nvCxnSpPr>
          <p:spPr>
            <a:xfrm>
              <a:off x="5495670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EA9DF5C-94D1-4725-B4AE-B336432A6B3F}"/>
                </a:ext>
              </a:extLst>
            </p:cNvPr>
            <p:cNvCxnSpPr/>
            <p:nvPr/>
          </p:nvCxnSpPr>
          <p:spPr>
            <a:xfrm>
              <a:off x="5843643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F7FE47-2C1C-4261-BBE8-80A810AC07C2}"/>
                </a:ext>
              </a:extLst>
            </p:cNvPr>
            <p:cNvCxnSpPr/>
            <p:nvPr/>
          </p:nvCxnSpPr>
          <p:spPr>
            <a:xfrm>
              <a:off x="6191616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60C82F-D4EC-45E1-958B-718D24B48968}"/>
                </a:ext>
              </a:extLst>
            </p:cNvPr>
            <p:cNvCxnSpPr/>
            <p:nvPr/>
          </p:nvCxnSpPr>
          <p:spPr>
            <a:xfrm>
              <a:off x="6539589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7D185DB-698B-4A8B-88F3-36ABA6443C18}"/>
                </a:ext>
              </a:extLst>
            </p:cNvPr>
            <p:cNvCxnSpPr/>
            <p:nvPr/>
          </p:nvCxnSpPr>
          <p:spPr>
            <a:xfrm>
              <a:off x="6887562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AFC34ED-8719-4107-BD67-62A393849F0A}"/>
                </a:ext>
              </a:extLst>
            </p:cNvPr>
            <p:cNvCxnSpPr/>
            <p:nvPr/>
          </p:nvCxnSpPr>
          <p:spPr>
            <a:xfrm>
              <a:off x="7235535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6286F2-7FA7-43CE-94E7-D3389A694134}"/>
                </a:ext>
              </a:extLst>
            </p:cNvPr>
            <p:cNvCxnSpPr/>
            <p:nvPr/>
          </p:nvCxnSpPr>
          <p:spPr>
            <a:xfrm>
              <a:off x="7583508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B41BC9-7519-4DF8-A9E3-F4B6F6D28EA0}"/>
                </a:ext>
              </a:extLst>
            </p:cNvPr>
            <p:cNvCxnSpPr/>
            <p:nvPr/>
          </p:nvCxnSpPr>
          <p:spPr>
            <a:xfrm>
              <a:off x="7931481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AB82392-66BE-4E5F-BCC3-84B1ABEE4FE3}"/>
              </a:ext>
            </a:extLst>
          </p:cNvPr>
          <p:cNvSpPr/>
          <p:nvPr/>
        </p:nvSpPr>
        <p:spPr>
          <a:xfrm>
            <a:off x="2771775" y="2617927"/>
            <a:ext cx="5972176" cy="1657352"/>
          </a:xfrm>
          <a:prstGeom prst="triangle">
            <a:avLst>
              <a:gd name="adj" fmla="val 8964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1F2182-6CB4-47CD-B4A8-384DA75B0B49}"/>
              </a:ext>
            </a:extLst>
          </p:cNvPr>
          <p:cNvSpPr txBox="1"/>
          <p:nvPr/>
        </p:nvSpPr>
        <p:spPr>
          <a:xfrm>
            <a:off x="3936206" y="3868083"/>
            <a:ext cx="1330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BBAF3E-E105-4040-A8F9-4E0C3CB2A31D}"/>
              </a:ext>
            </a:extLst>
          </p:cNvPr>
          <p:cNvSpPr txBox="1"/>
          <p:nvPr/>
        </p:nvSpPr>
        <p:spPr>
          <a:xfrm>
            <a:off x="7246143" y="2791758"/>
            <a:ext cx="13305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0B3793-FA81-4078-A8AC-FFF845614569}"/>
              </a:ext>
            </a:extLst>
          </p:cNvPr>
          <p:cNvSpPr txBox="1"/>
          <p:nvPr/>
        </p:nvSpPr>
        <p:spPr>
          <a:xfrm>
            <a:off x="7886700" y="26322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5CE59A-BFA3-47D9-A255-B8B61D906789}"/>
              </a:ext>
            </a:extLst>
          </p:cNvPr>
          <p:cNvSpPr txBox="1"/>
          <p:nvPr/>
        </p:nvSpPr>
        <p:spPr>
          <a:xfrm>
            <a:off x="8296275" y="38561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6E8260-7681-4058-B92A-7D3752209949}"/>
              </a:ext>
            </a:extLst>
          </p:cNvPr>
          <p:cNvGrpSpPr/>
          <p:nvPr/>
        </p:nvGrpSpPr>
        <p:grpSpPr>
          <a:xfrm>
            <a:off x="4386263" y="1346338"/>
            <a:ext cx="3371850" cy="2228851"/>
            <a:chOff x="4386263" y="1346338"/>
            <a:chExt cx="3371850" cy="222885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1C7DFC6-B863-4B7D-B0F9-C83E6CB1BEC9}"/>
                </a:ext>
              </a:extLst>
            </p:cNvPr>
            <p:cNvCxnSpPr>
              <a:cxnSpLocks/>
            </p:cNvCxnSpPr>
            <p:nvPr/>
          </p:nvCxnSpPr>
          <p:spPr>
            <a:xfrm>
              <a:off x="5686426" y="2700338"/>
              <a:ext cx="0" cy="8748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3BB967-10E7-4755-9215-7EF6902D37B3}"/>
                </a:ext>
              </a:extLst>
            </p:cNvPr>
            <p:cNvSpPr txBox="1"/>
            <p:nvPr/>
          </p:nvSpPr>
          <p:spPr>
            <a:xfrm>
              <a:off x="4386263" y="1346338"/>
              <a:ext cx="3371850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this triangle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two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sides are equal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the radius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so the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two angles </a:t>
              </a:r>
              <a:r>
                <a:rPr lang="el-GR" sz="2000" b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α</a:t>
              </a:r>
              <a:r>
                <a:rPr lang="en-GB" sz="2000" b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are equal</a:t>
              </a:r>
              <a:endParaRPr lang="en-GB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  <a:p>
              <a:r>
                <a:rPr lang="en-GB" sz="2000" b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(Equilateral Triangle</a:t>
              </a:r>
              <a:r>
                <a:rPr lang="en-GB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)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16F26D-6EDD-41A0-BF01-600D6E64CF27}"/>
              </a:ext>
            </a:extLst>
          </p:cNvPr>
          <p:cNvGrpSpPr/>
          <p:nvPr/>
        </p:nvGrpSpPr>
        <p:grpSpPr>
          <a:xfrm>
            <a:off x="8143876" y="2470290"/>
            <a:ext cx="4048124" cy="1323439"/>
            <a:chOff x="8143876" y="2470290"/>
            <a:chExt cx="4048124" cy="13234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D2A5C8-14AA-428A-BAE0-5702A5DB2967}"/>
                </a:ext>
              </a:extLst>
            </p:cNvPr>
            <p:cNvSpPr txBox="1"/>
            <p:nvPr/>
          </p:nvSpPr>
          <p:spPr>
            <a:xfrm>
              <a:off x="8820150" y="2470290"/>
              <a:ext cx="33718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The same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for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this triangle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two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sides are equal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the radius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so the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two angles </a:t>
              </a:r>
              <a:r>
                <a:rPr lang="el-GR" sz="2000" b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β</a:t>
              </a:r>
              <a:r>
                <a:rPr lang="en-GB" sz="2000" b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are equal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D53546F-5CE2-494D-A8F8-2D7A3A596BE3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>
              <a:off x="8143876" y="3132010"/>
              <a:ext cx="676274" cy="145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54A712-9146-4383-A0AD-848EB445AE56}"/>
              </a:ext>
            </a:extLst>
          </p:cNvPr>
          <p:cNvGrpSpPr/>
          <p:nvPr/>
        </p:nvGrpSpPr>
        <p:grpSpPr>
          <a:xfrm>
            <a:off x="4876801" y="2956065"/>
            <a:ext cx="4910137" cy="3295511"/>
            <a:chOff x="4791076" y="2827477"/>
            <a:chExt cx="4910137" cy="329551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C447D9-733A-4246-9A2D-5AF41BF814D1}"/>
                </a:ext>
              </a:extLst>
            </p:cNvPr>
            <p:cNvSpPr txBox="1"/>
            <p:nvPr/>
          </p:nvSpPr>
          <p:spPr>
            <a:xfrm>
              <a:off x="4791076" y="4594364"/>
              <a:ext cx="4910137" cy="15286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The sum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of all the angles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the large triangle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(the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two smaller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ones combined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) are equal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to 180</a:t>
              </a:r>
              <a:r>
                <a:rPr lang="en-GB" sz="2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endParaRPr lang="en-GB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So 2</a:t>
              </a:r>
              <a:r>
                <a:rPr lang="el-GR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α</a:t>
              </a:r>
              <a:r>
                <a:rPr lang="en-GB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plus 2 </a:t>
              </a:r>
              <a:r>
                <a:rPr lang="el-GR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β</a:t>
              </a:r>
              <a:r>
                <a:rPr lang="en-GB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= 180</a:t>
              </a:r>
              <a:r>
                <a:rPr lang="en-GB" sz="2000" b="1" baseline="30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o        </a:t>
              </a:r>
              <a:r>
                <a:rPr lang="en-GB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So </a:t>
              </a:r>
              <a:r>
                <a:rPr lang="el-GR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α</a:t>
              </a:r>
              <a:r>
                <a:rPr lang="en-GB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+ </a:t>
              </a:r>
              <a:r>
                <a:rPr lang="el-GR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β</a:t>
              </a:r>
              <a:r>
                <a:rPr lang="en-GB" sz="2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= 90</a:t>
              </a:r>
              <a:r>
                <a:rPr lang="en-GB" sz="2000" b="1" baseline="30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o</a:t>
              </a:r>
              <a:endParaRPr lang="en-GB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2DAE815-8161-4169-ACB6-B54DFD4A7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3363" y="2827477"/>
              <a:ext cx="0" cy="17192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14BE5E7-69FB-4C26-9561-5FD9DC993136}"/>
              </a:ext>
            </a:extLst>
          </p:cNvPr>
          <p:cNvSpPr txBox="1"/>
          <p:nvPr/>
        </p:nvSpPr>
        <p:spPr>
          <a:xfrm>
            <a:off x="302559" y="1055826"/>
            <a:ext cx="372903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triangle 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GB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base is a diameter and the peak </a:t>
            </a: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 the circumference </a:t>
            </a:r>
            <a:r>
              <a:rPr lang="en-GB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always a </a:t>
            </a:r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right-angled triangle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C60B8F-14E2-4E12-9D60-3CB832E8F66D}"/>
              </a:ext>
            </a:extLst>
          </p:cNvPr>
          <p:cNvSpPr txBox="1"/>
          <p:nvPr/>
        </p:nvSpPr>
        <p:spPr>
          <a:xfrm>
            <a:off x="274965" y="4665520"/>
            <a:ext cx="377904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</a:t>
            </a:r>
            <a:r>
              <a:rPr lang="en-GB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as Thales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theorem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A769AC-14E0-48BE-8312-2AF664FC6AA2}"/>
              </a:ext>
            </a:extLst>
          </p:cNvPr>
          <p:cNvSpPr txBox="1"/>
          <p:nvPr/>
        </p:nvSpPr>
        <p:spPr>
          <a:xfrm>
            <a:off x="4561574" y="558561"/>
            <a:ext cx="27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8000"/>
                </a:solidFill>
              </a:rPr>
              <a:t>Square Roots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555EDC-F925-4174-8754-FE78825A7303}"/>
              </a:ext>
            </a:extLst>
          </p:cNvPr>
          <p:cNvGrpSpPr/>
          <p:nvPr/>
        </p:nvGrpSpPr>
        <p:grpSpPr>
          <a:xfrm>
            <a:off x="457200" y="2617927"/>
            <a:ext cx="7668571" cy="1657352"/>
            <a:chOff x="457200" y="2617927"/>
            <a:chExt cx="7668571" cy="165735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AD96B2-8A71-40EA-B571-5F6C93D07CF8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V="1">
              <a:off x="5772150" y="2617927"/>
              <a:ext cx="2353621" cy="16573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3886C4-7B62-445C-940F-E877D3AD42BA}"/>
                </a:ext>
              </a:extLst>
            </p:cNvPr>
            <p:cNvSpPr txBox="1"/>
            <p:nvPr/>
          </p:nvSpPr>
          <p:spPr>
            <a:xfrm>
              <a:off x="457200" y="3523129"/>
              <a:ext cx="341471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First draw </a:t>
              </a:r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GB" sz="2000" b="1">
                  <a:latin typeface="Arial" panose="020B0604020202020204" pitchFamily="34" charset="0"/>
                  <a:cs typeface="Arial" panose="020B0604020202020204" pitchFamily="34" charset="0"/>
                </a:rPr>
                <a:t>other radius</a:t>
              </a:r>
              <a:endParaRPr lang="en-GB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9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tial Circle 2">
            <a:extLst>
              <a:ext uri="{FF2B5EF4-FFF2-40B4-BE49-F238E27FC236}">
                <a16:creationId xmlns:a16="http://schemas.microsoft.com/office/drawing/2014/main" id="{1F0A51D8-B3A9-4982-BF34-F53FCC4BF675}"/>
              </a:ext>
            </a:extLst>
          </p:cNvPr>
          <p:cNvSpPr/>
          <p:nvPr/>
        </p:nvSpPr>
        <p:spPr>
          <a:xfrm flipV="1">
            <a:off x="1396686" y="2615686"/>
            <a:ext cx="6003119" cy="6004800"/>
          </a:xfrm>
          <a:prstGeom prst="pie">
            <a:avLst>
              <a:gd name="adj1" fmla="val 0"/>
              <a:gd name="adj2" fmla="val 10753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B718B74-FA86-4A62-8CB6-A094C0C6251B}"/>
              </a:ext>
            </a:extLst>
          </p:cNvPr>
          <p:cNvSpPr/>
          <p:nvPr/>
        </p:nvSpPr>
        <p:spPr>
          <a:xfrm>
            <a:off x="6971181" y="4049198"/>
            <a:ext cx="442912" cy="154305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F67E45F-899D-469B-9C91-6A9B5353977E}"/>
              </a:ext>
            </a:extLst>
          </p:cNvPr>
          <p:cNvSpPr/>
          <p:nvPr/>
        </p:nvSpPr>
        <p:spPr>
          <a:xfrm rot="5400000" flipH="1" flipV="1">
            <a:off x="3417168" y="2031091"/>
            <a:ext cx="1514474" cy="560783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A5CAB-F51E-4E55-8AB5-A88809202F32}"/>
              </a:ext>
            </a:extLst>
          </p:cNvPr>
          <p:cNvGrpSpPr/>
          <p:nvPr/>
        </p:nvGrpSpPr>
        <p:grpSpPr>
          <a:xfrm>
            <a:off x="1457608" y="5693518"/>
            <a:ext cx="5915541" cy="208851"/>
            <a:chOff x="2015940" y="5573383"/>
            <a:chExt cx="5915541" cy="2088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C384A2-23F6-4D39-B575-48B329CEDDE7}"/>
                </a:ext>
              </a:extLst>
            </p:cNvPr>
            <p:cNvCxnSpPr/>
            <p:nvPr/>
          </p:nvCxnSpPr>
          <p:spPr>
            <a:xfrm>
              <a:off x="2015940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86B10E-AD4E-4A5D-A778-3F2E4476BE5B}"/>
                </a:ext>
              </a:extLst>
            </p:cNvPr>
            <p:cNvCxnSpPr/>
            <p:nvPr/>
          </p:nvCxnSpPr>
          <p:spPr>
            <a:xfrm>
              <a:off x="2363913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9490A0-4088-42F5-927F-2301B0D5230F}"/>
                </a:ext>
              </a:extLst>
            </p:cNvPr>
            <p:cNvCxnSpPr/>
            <p:nvPr/>
          </p:nvCxnSpPr>
          <p:spPr>
            <a:xfrm>
              <a:off x="2711886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8B87FF-38B9-4444-B383-B6C78CAF1F53}"/>
                </a:ext>
              </a:extLst>
            </p:cNvPr>
            <p:cNvCxnSpPr/>
            <p:nvPr/>
          </p:nvCxnSpPr>
          <p:spPr>
            <a:xfrm>
              <a:off x="3059859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77DA5E-61BB-4E46-8E92-BC2093C0D8B9}"/>
                </a:ext>
              </a:extLst>
            </p:cNvPr>
            <p:cNvCxnSpPr/>
            <p:nvPr/>
          </p:nvCxnSpPr>
          <p:spPr>
            <a:xfrm>
              <a:off x="3407832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410EB5-806B-4DF8-AF06-F876F7986D57}"/>
                </a:ext>
              </a:extLst>
            </p:cNvPr>
            <p:cNvCxnSpPr/>
            <p:nvPr/>
          </p:nvCxnSpPr>
          <p:spPr>
            <a:xfrm>
              <a:off x="3755805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D17D0D-9F7C-4F1A-8F7F-21778C570764}"/>
                </a:ext>
              </a:extLst>
            </p:cNvPr>
            <p:cNvCxnSpPr/>
            <p:nvPr/>
          </p:nvCxnSpPr>
          <p:spPr>
            <a:xfrm>
              <a:off x="4103778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95DA02-E04F-43DD-9738-31DD466F2C62}"/>
                </a:ext>
              </a:extLst>
            </p:cNvPr>
            <p:cNvCxnSpPr/>
            <p:nvPr/>
          </p:nvCxnSpPr>
          <p:spPr>
            <a:xfrm>
              <a:off x="4451751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B5B185-6FB8-4C2A-A043-C417DD78BCE7}"/>
                </a:ext>
              </a:extLst>
            </p:cNvPr>
            <p:cNvCxnSpPr/>
            <p:nvPr/>
          </p:nvCxnSpPr>
          <p:spPr>
            <a:xfrm>
              <a:off x="4799724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DDACA4-E75F-4D09-A23E-332ADAB909DE}"/>
                </a:ext>
              </a:extLst>
            </p:cNvPr>
            <p:cNvCxnSpPr/>
            <p:nvPr/>
          </p:nvCxnSpPr>
          <p:spPr>
            <a:xfrm>
              <a:off x="5147697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ECCC6B-7E6D-47C4-86D8-27B1B34B8222}"/>
                </a:ext>
              </a:extLst>
            </p:cNvPr>
            <p:cNvCxnSpPr/>
            <p:nvPr/>
          </p:nvCxnSpPr>
          <p:spPr>
            <a:xfrm>
              <a:off x="5495670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AF3F2E-6FDE-4D0A-B1ED-08437B564E6D}"/>
                </a:ext>
              </a:extLst>
            </p:cNvPr>
            <p:cNvCxnSpPr/>
            <p:nvPr/>
          </p:nvCxnSpPr>
          <p:spPr>
            <a:xfrm>
              <a:off x="5843643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AAF207-8B5B-404F-9671-8C70597D1194}"/>
                </a:ext>
              </a:extLst>
            </p:cNvPr>
            <p:cNvCxnSpPr/>
            <p:nvPr/>
          </p:nvCxnSpPr>
          <p:spPr>
            <a:xfrm>
              <a:off x="6191616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9DB1F-A7BE-41E3-AF7F-A49B4E7610B7}"/>
                </a:ext>
              </a:extLst>
            </p:cNvPr>
            <p:cNvCxnSpPr/>
            <p:nvPr/>
          </p:nvCxnSpPr>
          <p:spPr>
            <a:xfrm>
              <a:off x="6539589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5473BB-3812-430A-A124-90F3CB23C9FB}"/>
                </a:ext>
              </a:extLst>
            </p:cNvPr>
            <p:cNvCxnSpPr/>
            <p:nvPr/>
          </p:nvCxnSpPr>
          <p:spPr>
            <a:xfrm>
              <a:off x="6887562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8749B78-EC6C-4805-86A2-EBAC364182FC}"/>
                </a:ext>
              </a:extLst>
            </p:cNvPr>
            <p:cNvCxnSpPr/>
            <p:nvPr/>
          </p:nvCxnSpPr>
          <p:spPr>
            <a:xfrm>
              <a:off x="7235535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7B8CE4-EC55-44F0-8F50-CF4373AC211F}"/>
                </a:ext>
              </a:extLst>
            </p:cNvPr>
            <p:cNvCxnSpPr/>
            <p:nvPr/>
          </p:nvCxnSpPr>
          <p:spPr>
            <a:xfrm>
              <a:off x="7583508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BAD159E-8E21-4AF3-9379-82656DBF001B}"/>
                </a:ext>
              </a:extLst>
            </p:cNvPr>
            <p:cNvCxnSpPr/>
            <p:nvPr/>
          </p:nvCxnSpPr>
          <p:spPr>
            <a:xfrm>
              <a:off x="7931481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EB66B9-2CAD-4D06-9BC3-60C617C98B85}"/>
              </a:ext>
            </a:extLst>
          </p:cNvPr>
          <p:cNvCxnSpPr/>
          <p:nvPr/>
        </p:nvCxnSpPr>
        <p:spPr>
          <a:xfrm rot="16200000">
            <a:off x="773855" y="5483313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D86C09-61E7-4A5F-AD05-8852D547FCDD}"/>
              </a:ext>
            </a:extLst>
          </p:cNvPr>
          <p:cNvCxnSpPr/>
          <p:nvPr/>
        </p:nvCxnSpPr>
        <p:spPr>
          <a:xfrm rot="16200000">
            <a:off x="773855" y="5135340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E99CF6-6222-4EA7-BAAC-185A4DCA61E0}"/>
              </a:ext>
            </a:extLst>
          </p:cNvPr>
          <p:cNvCxnSpPr/>
          <p:nvPr/>
        </p:nvCxnSpPr>
        <p:spPr>
          <a:xfrm rot="16200000">
            <a:off x="773855" y="4787367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23A3E3-5DFB-42E6-8224-74AFC019B8FF}"/>
              </a:ext>
            </a:extLst>
          </p:cNvPr>
          <p:cNvCxnSpPr/>
          <p:nvPr/>
        </p:nvCxnSpPr>
        <p:spPr>
          <a:xfrm rot="16200000">
            <a:off x="771473" y="4439394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D5FD25-2007-47BE-95B7-2CDC715F5298}"/>
              </a:ext>
            </a:extLst>
          </p:cNvPr>
          <p:cNvCxnSpPr/>
          <p:nvPr/>
        </p:nvCxnSpPr>
        <p:spPr>
          <a:xfrm rot="16200000">
            <a:off x="771473" y="4091421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3128C5-4D6D-455F-8075-3866A13BEF4B}"/>
              </a:ext>
            </a:extLst>
          </p:cNvPr>
          <p:cNvCxnSpPr/>
          <p:nvPr/>
        </p:nvCxnSpPr>
        <p:spPr>
          <a:xfrm rot="16200000">
            <a:off x="771473" y="3743448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61A3B2-0DC6-4EAA-A6F2-B2664CF01AE8}"/>
              </a:ext>
            </a:extLst>
          </p:cNvPr>
          <p:cNvCxnSpPr/>
          <p:nvPr/>
        </p:nvCxnSpPr>
        <p:spPr>
          <a:xfrm rot="16200000">
            <a:off x="769092" y="3395475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8E8E53-A619-4F51-9E09-B843B2D453D9}"/>
              </a:ext>
            </a:extLst>
          </p:cNvPr>
          <p:cNvCxnSpPr/>
          <p:nvPr/>
        </p:nvCxnSpPr>
        <p:spPr>
          <a:xfrm rot="16200000">
            <a:off x="769092" y="3047502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C0909B-C6DF-4F3D-9ED0-44E5C2A39053}"/>
              </a:ext>
            </a:extLst>
          </p:cNvPr>
          <p:cNvCxnSpPr/>
          <p:nvPr/>
        </p:nvCxnSpPr>
        <p:spPr>
          <a:xfrm rot="16200000">
            <a:off x="769092" y="2699529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5E0138-70E1-44B6-8823-72575F0F3CC6}"/>
              </a:ext>
            </a:extLst>
          </p:cNvPr>
          <p:cNvCxnSpPr/>
          <p:nvPr/>
        </p:nvCxnSpPr>
        <p:spPr>
          <a:xfrm rot="16200000">
            <a:off x="766710" y="2351556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40D7F1-062C-4017-987C-1FCB4016001D}"/>
              </a:ext>
            </a:extLst>
          </p:cNvPr>
          <p:cNvCxnSpPr/>
          <p:nvPr/>
        </p:nvCxnSpPr>
        <p:spPr>
          <a:xfrm rot="16200000">
            <a:off x="766710" y="2003583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E150655-37EB-44C2-9ED4-761AD9B9B1B3}"/>
              </a:ext>
            </a:extLst>
          </p:cNvPr>
          <p:cNvSpPr txBox="1"/>
          <p:nvPr/>
        </p:nvSpPr>
        <p:spPr>
          <a:xfrm rot="16200000">
            <a:off x="-727454" y="3652734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0     1     2    3    4     5    6    7     8     9 10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8F0213-65FD-4818-8BEB-51261B40103E}"/>
              </a:ext>
            </a:extLst>
          </p:cNvPr>
          <p:cNvSpPr/>
          <p:nvPr/>
        </p:nvSpPr>
        <p:spPr>
          <a:xfrm rot="20772215">
            <a:off x="6728293" y="4120635"/>
            <a:ext cx="285750" cy="271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A7DB23-C871-489D-8964-F99BDECBBDC6}"/>
              </a:ext>
            </a:extLst>
          </p:cNvPr>
          <p:cNvSpPr txBox="1"/>
          <p:nvPr/>
        </p:nvSpPr>
        <p:spPr>
          <a:xfrm flipH="1">
            <a:off x="1370481" y="5135047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B8D623-6453-4DD7-96A6-E1427296C4A1}"/>
              </a:ext>
            </a:extLst>
          </p:cNvPr>
          <p:cNvSpPr txBox="1"/>
          <p:nvPr/>
        </p:nvSpPr>
        <p:spPr>
          <a:xfrm flipH="1">
            <a:off x="6737819" y="3744397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6E89FE-77B2-49B3-9ADE-E0807E38A3DB}"/>
              </a:ext>
            </a:extLst>
          </p:cNvPr>
          <p:cNvSpPr txBox="1"/>
          <p:nvPr/>
        </p:nvSpPr>
        <p:spPr>
          <a:xfrm flipH="1">
            <a:off x="7472644" y="4825484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DF2198-6AFE-40C0-B43C-70ACE3E0FB3C}"/>
              </a:ext>
            </a:extLst>
          </p:cNvPr>
          <p:cNvSpPr txBox="1"/>
          <p:nvPr/>
        </p:nvSpPr>
        <p:spPr>
          <a:xfrm flipH="1">
            <a:off x="6814018" y="5277921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138DDF-37C0-4D3F-926A-0A23F53C7BB1}"/>
              </a:ext>
            </a:extLst>
          </p:cNvPr>
          <p:cNvSpPr txBox="1"/>
          <p:nvPr/>
        </p:nvSpPr>
        <p:spPr>
          <a:xfrm>
            <a:off x="7014043" y="55779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D800DB-48E1-4FF2-9C38-76D197A51B69}"/>
              </a:ext>
            </a:extLst>
          </p:cNvPr>
          <p:cNvSpPr txBox="1"/>
          <p:nvPr/>
        </p:nvSpPr>
        <p:spPr>
          <a:xfrm>
            <a:off x="4258236" y="637006"/>
            <a:ext cx="27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008000"/>
                </a:solidFill>
              </a:rPr>
              <a:t>Square </a:t>
            </a:r>
            <a:r>
              <a:rPr lang="en-GB" sz="3600" b="1" dirty="0">
                <a:solidFill>
                  <a:srgbClr val="008000"/>
                </a:solidFill>
              </a:rPr>
              <a:t>Roots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8A7EC5-48EC-4DDF-844E-F03506E4EA05}"/>
              </a:ext>
            </a:extLst>
          </p:cNvPr>
          <p:cNvSpPr txBox="1"/>
          <p:nvPr/>
        </p:nvSpPr>
        <p:spPr>
          <a:xfrm>
            <a:off x="7521389" y="1578299"/>
            <a:ext cx="467061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2060"/>
                </a:solidFill>
              </a:rPr>
              <a:t>Say we want to calculate or measure the square </a:t>
            </a:r>
            <a:r>
              <a:rPr lang="en-GB" sz="2400" b="1" dirty="0">
                <a:solidFill>
                  <a:srgbClr val="002060"/>
                </a:solidFill>
              </a:rPr>
              <a:t>root of X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002060"/>
                </a:solidFill>
              </a:rPr>
              <a:t>Draw a circle diameter </a:t>
            </a:r>
            <a:r>
              <a:rPr lang="en-GB" sz="2400" b="1" dirty="0">
                <a:solidFill>
                  <a:srgbClr val="002060"/>
                </a:solidFill>
              </a:rPr>
              <a:t>X + 1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>
                <a:solidFill>
                  <a:srgbClr val="002060"/>
                </a:solidFill>
              </a:rPr>
              <a:t>Measure the vertical at distance </a:t>
            </a:r>
            <a:r>
              <a:rPr lang="en-GB" sz="2400" b="1" dirty="0">
                <a:solidFill>
                  <a:srgbClr val="002060"/>
                </a:solidFill>
              </a:rPr>
              <a:t>X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The length of </a:t>
            </a:r>
            <a:r>
              <a:rPr lang="en-GB" sz="2400" b="1">
                <a:solidFill>
                  <a:srgbClr val="002060"/>
                </a:solidFill>
              </a:rPr>
              <a:t>this vertical </a:t>
            </a:r>
            <a:r>
              <a:rPr lang="en-GB" sz="2400" b="1" dirty="0">
                <a:solidFill>
                  <a:srgbClr val="002060"/>
                </a:solidFill>
              </a:rPr>
              <a:t>is </a:t>
            </a:r>
            <a:r>
              <a:rPr lang="en-GB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√</a:t>
            </a:r>
            <a:r>
              <a:rPr lang="en-GB" sz="2400" b="1" dirty="0">
                <a:solidFill>
                  <a:srgbClr val="002060"/>
                </a:solidFill>
              </a:rPr>
              <a:t>X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8FE38B5-F227-4A5E-9ED0-27101FAB8566}"/>
              </a:ext>
            </a:extLst>
          </p:cNvPr>
          <p:cNvCxnSpPr/>
          <p:nvPr/>
        </p:nvCxnSpPr>
        <p:spPr>
          <a:xfrm>
            <a:off x="1434353" y="6136854"/>
            <a:ext cx="55670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4D6C00-232C-481F-93AE-30D4900C6AA5}"/>
              </a:ext>
            </a:extLst>
          </p:cNvPr>
          <p:cNvSpPr txBox="1"/>
          <p:nvPr/>
        </p:nvSpPr>
        <p:spPr>
          <a:xfrm>
            <a:off x="4298576" y="5962041"/>
            <a:ext cx="3449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74766A-D0AD-44DA-8AF0-8D80B8E73E80}"/>
              </a:ext>
            </a:extLst>
          </p:cNvPr>
          <p:cNvSpPr txBox="1"/>
          <p:nvPr/>
        </p:nvSpPr>
        <p:spPr>
          <a:xfrm>
            <a:off x="1851212" y="1507934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</a:rPr>
              <a:t>Mesolabe Compass</a:t>
            </a:r>
            <a:endParaRPr lang="en-GB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8BEF9F-360C-4C61-8095-8DF0060F2BA2}"/>
              </a:ext>
            </a:extLst>
          </p:cNvPr>
          <p:cNvSpPr txBox="1"/>
          <p:nvPr/>
        </p:nvSpPr>
        <p:spPr>
          <a:xfrm>
            <a:off x="9126071" y="5074536"/>
            <a:ext cx="139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8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53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tial Circle 2">
            <a:extLst>
              <a:ext uri="{FF2B5EF4-FFF2-40B4-BE49-F238E27FC236}">
                <a16:creationId xmlns:a16="http://schemas.microsoft.com/office/drawing/2014/main" id="{1F0A51D8-B3A9-4982-BF34-F53FCC4BF675}"/>
              </a:ext>
            </a:extLst>
          </p:cNvPr>
          <p:cNvSpPr/>
          <p:nvPr/>
        </p:nvSpPr>
        <p:spPr>
          <a:xfrm flipV="1">
            <a:off x="1199078" y="2968383"/>
            <a:ext cx="6003119" cy="6004800"/>
          </a:xfrm>
          <a:prstGeom prst="pie">
            <a:avLst>
              <a:gd name="adj1" fmla="val 0"/>
              <a:gd name="adj2" fmla="val 10753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B718B74-FA86-4A62-8CB6-A094C0C6251B}"/>
              </a:ext>
            </a:extLst>
          </p:cNvPr>
          <p:cNvSpPr/>
          <p:nvPr/>
        </p:nvSpPr>
        <p:spPr>
          <a:xfrm>
            <a:off x="6773573" y="4401895"/>
            <a:ext cx="442912" cy="154305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F67E45F-899D-469B-9C91-6A9B5353977E}"/>
              </a:ext>
            </a:extLst>
          </p:cNvPr>
          <p:cNvSpPr/>
          <p:nvPr/>
        </p:nvSpPr>
        <p:spPr>
          <a:xfrm rot="5400000" flipH="1" flipV="1">
            <a:off x="3219560" y="2383788"/>
            <a:ext cx="1514474" cy="560783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A5CAB-F51E-4E55-8AB5-A88809202F32}"/>
              </a:ext>
            </a:extLst>
          </p:cNvPr>
          <p:cNvGrpSpPr/>
          <p:nvPr/>
        </p:nvGrpSpPr>
        <p:grpSpPr>
          <a:xfrm>
            <a:off x="1260000" y="6046215"/>
            <a:ext cx="5915541" cy="208851"/>
            <a:chOff x="2015940" y="5573383"/>
            <a:chExt cx="5915541" cy="2088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C384A2-23F6-4D39-B575-48B329CEDDE7}"/>
                </a:ext>
              </a:extLst>
            </p:cNvPr>
            <p:cNvCxnSpPr/>
            <p:nvPr/>
          </p:nvCxnSpPr>
          <p:spPr>
            <a:xfrm>
              <a:off x="2015940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86B10E-AD4E-4A5D-A778-3F2E4476BE5B}"/>
                </a:ext>
              </a:extLst>
            </p:cNvPr>
            <p:cNvCxnSpPr/>
            <p:nvPr/>
          </p:nvCxnSpPr>
          <p:spPr>
            <a:xfrm>
              <a:off x="2363913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9490A0-4088-42F5-927F-2301B0D5230F}"/>
                </a:ext>
              </a:extLst>
            </p:cNvPr>
            <p:cNvCxnSpPr/>
            <p:nvPr/>
          </p:nvCxnSpPr>
          <p:spPr>
            <a:xfrm>
              <a:off x="2711886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8B87FF-38B9-4444-B383-B6C78CAF1F53}"/>
                </a:ext>
              </a:extLst>
            </p:cNvPr>
            <p:cNvCxnSpPr/>
            <p:nvPr/>
          </p:nvCxnSpPr>
          <p:spPr>
            <a:xfrm>
              <a:off x="3059859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77DA5E-61BB-4E46-8E92-BC2093C0D8B9}"/>
                </a:ext>
              </a:extLst>
            </p:cNvPr>
            <p:cNvCxnSpPr/>
            <p:nvPr/>
          </p:nvCxnSpPr>
          <p:spPr>
            <a:xfrm>
              <a:off x="3407832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410EB5-806B-4DF8-AF06-F876F7986D57}"/>
                </a:ext>
              </a:extLst>
            </p:cNvPr>
            <p:cNvCxnSpPr/>
            <p:nvPr/>
          </p:nvCxnSpPr>
          <p:spPr>
            <a:xfrm>
              <a:off x="3755805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D17D0D-9F7C-4F1A-8F7F-21778C570764}"/>
                </a:ext>
              </a:extLst>
            </p:cNvPr>
            <p:cNvCxnSpPr/>
            <p:nvPr/>
          </p:nvCxnSpPr>
          <p:spPr>
            <a:xfrm>
              <a:off x="4103778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95DA02-E04F-43DD-9738-31DD466F2C62}"/>
                </a:ext>
              </a:extLst>
            </p:cNvPr>
            <p:cNvCxnSpPr/>
            <p:nvPr/>
          </p:nvCxnSpPr>
          <p:spPr>
            <a:xfrm>
              <a:off x="4451751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B5B185-6FB8-4C2A-A043-C417DD78BCE7}"/>
                </a:ext>
              </a:extLst>
            </p:cNvPr>
            <p:cNvCxnSpPr/>
            <p:nvPr/>
          </p:nvCxnSpPr>
          <p:spPr>
            <a:xfrm>
              <a:off x="4799724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DDACA4-E75F-4D09-A23E-332ADAB909DE}"/>
                </a:ext>
              </a:extLst>
            </p:cNvPr>
            <p:cNvCxnSpPr/>
            <p:nvPr/>
          </p:nvCxnSpPr>
          <p:spPr>
            <a:xfrm>
              <a:off x="5147697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ECCC6B-7E6D-47C4-86D8-27B1B34B8222}"/>
                </a:ext>
              </a:extLst>
            </p:cNvPr>
            <p:cNvCxnSpPr/>
            <p:nvPr/>
          </p:nvCxnSpPr>
          <p:spPr>
            <a:xfrm>
              <a:off x="5495670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AF3F2E-6FDE-4D0A-B1ED-08437B564E6D}"/>
                </a:ext>
              </a:extLst>
            </p:cNvPr>
            <p:cNvCxnSpPr/>
            <p:nvPr/>
          </p:nvCxnSpPr>
          <p:spPr>
            <a:xfrm>
              <a:off x="5843643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AAF207-8B5B-404F-9671-8C70597D1194}"/>
                </a:ext>
              </a:extLst>
            </p:cNvPr>
            <p:cNvCxnSpPr/>
            <p:nvPr/>
          </p:nvCxnSpPr>
          <p:spPr>
            <a:xfrm>
              <a:off x="6191616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9DB1F-A7BE-41E3-AF7F-A49B4E7610B7}"/>
                </a:ext>
              </a:extLst>
            </p:cNvPr>
            <p:cNvCxnSpPr/>
            <p:nvPr/>
          </p:nvCxnSpPr>
          <p:spPr>
            <a:xfrm>
              <a:off x="6539589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5473BB-3812-430A-A124-90F3CB23C9FB}"/>
                </a:ext>
              </a:extLst>
            </p:cNvPr>
            <p:cNvCxnSpPr/>
            <p:nvPr/>
          </p:nvCxnSpPr>
          <p:spPr>
            <a:xfrm>
              <a:off x="6887562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8749B78-EC6C-4805-86A2-EBAC364182FC}"/>
                </a:ext>
              </a:extLst>
            </p:cNvPr>
            <p:cNvCxnSpPr/>
            <p:nvPr/>
          </p:nvCxnSpPr>
          <p:spPr>
            <a:xfrm>
              <a:off x="7235535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7B8CE4-EC55-44F0-8F50-CF4373AC211F}"/>
                </a:ext>
              </a:extLst>
            </p:cNvPr>
            <p:cNvCxnSpPr/>
            <p:nvPr/>
          </p:nvCxnSpPr>
          <p:spPr>
            <a:xfrm>
              <a:off x="7583508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BAD159E-8E21-4AF3-9379-82656DBF001B}"/>
                </a:ext>
              </a:extLst>
            </p:cNvPr>
            <p:cNvCxnSpPr/>
            <p:nvPr/>
          </p:nvCxnSpPr>
          <p:spPr>
            <a:xfrm>
              <a:off x="7931481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EB66B9-2CAD-4D06-9BC3-60C617C98B85}"/>
              </a:ext>
            </a:extLst>
          </p:cNvPr>
          <p:cNvCxnSpPr/>
          <p:nvPr/>
        </p:nvCxnSpPr>
        <p:spPr>
          <a:xfrm rot="16200000">
            <a:off x="576247" y="5836010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D86C09-61E7-4A5F-AD05-8852D547FCDD}"/>
              </a:ext>
            </a:extLst>
          </p:cNvPr>
          <p:cNvCxnSpPr/>
          <p:nvPr/>
        </p:nvCxnSpPr>
        <p:spPr>
          <a:xfrm rot="16200000">
            <a:off x="576247" y="5488037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E99CF6-6222-4EA7-BAAC-185A4DCA61E0}"/>
              </a:ext>
            </a:extLst>
          </p:cNvPr>
          <p:cNvCxnSpPr/>
          <p:nvPr/>
        </p:nvCxnSpPr>
        <p:spPr>
          <a:xfrm rot="16200000">
            <a:off x="576247" y="5140064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23A3E3-5DFB-42E6-8224-74AFC019B8FF}"/>
              </a:ext>
            </a:extLst>
          </p:cNvPr>
          <p:cNvCxnSpPr/>
          <p:nvPr/>
        </p:nvCxnSpPr>
        <p:spPr>
          <a:xfrm rot="16200000">
            <a:off x="573865" y="4792091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D5FD25-2007-47BE-95B7-2CDC715F5298}"/>
              </a:ext>
            </a:extLst>
          </p:cNvPr>
          <p:cNvCxnSpPr/>
          <p:nvPr/>
        </p:nvCxnSpPr>
        <p:spPr>
          <a:xfrm rot="16200000">
            <a:off x="573865" y="4444118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3128C5-4D6D-455F-8075-3866A13BEF4B}"/>
              </a:ext>
            </a:extLst>
          </p:cNvPr>
          <p:cNvCxnSpPr/>
          <p:nvPr/>
        </p:nvCxnSpPr>
        <p:spPr>
          <a:xfrm rot="16200000">
            <a:off x="573865" y="4096145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61A3B2-0DC6-4EAA-A6F2-B2664CF01AE8}"/>
              </a:ext>
            </a:extLst>
          </p:cNvPr>
          <p:cNvCxnSpPr/>
          <p:nvPr/>
        </p:nvCxnSpPr>
        <p:spPr>
          <a:xfrm rot="16200000">
            <a:off x="571484" y="3748172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8E8E53-A619-4F51-9E09-B843B2D453D9}"/>
              </a:ext>
            </a:extLst>
          </p:cNvPr>
          <p:cNvCxnSpPr/>
          <p:nvPr/>
        </p:nvCxnSpPr>
        <p:spPr>
          <a:xfrm rot="16200000">
            <a:off x="571484" y="3400199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C0909B-C6DF-4F3D-9ED0-44E5C2A39053}"/>
              </a:ext>
            </a:extLst>
          </p:cNvPr>
          <p:cNvCxnSpPr/>
          <p:nvPr/>
        </p:nvCxnSpPr>
        <p:spPr>
          <a:xfrm rot="16200000">
            <a:off x="571484" y="3052226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5E0138-70E1-44B6-8823-72575F0F3CC6}"/>
              </a:ext>
            </a:extLst>
          </p:cNvPr>
          <p:cNvCxnSpPr/>
          <p:nvPr/>
        </p:nvCxnSpPr>
        <p:spPr>
          <a:xfrm rot="16200000">
            <a:off x="569102" y="2704253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40D7F1-062C-4017-987C-1FCB4016001D}"/>
              </a:ext>
            </a:extLst>
          </p:cNvPr>
          <p:cNvCxnSpPr/>
          <p:nvPr/>
        </p:nvCxnSpPr>
        <p:spPr>
          <a:xfrm rot="16200000">
            <a:off x="569102" y="2356280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E150655-37EB-44C2-9ED4-761AD9B9B1B3}"/>
              </a:ext>
            </a:extLst>
          </p:cNvPr>
          <p:cNvSpPr txBox="1"/>
          <p:nvPr/>
        </p:nvSpPr>
        <p:spPr>
          <a:xfrm rot="16200000">
            <a:off x="-925062" y="4005431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0     1     2    3    4     5    6    7     8     9 10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BA0245-70B5-4EEB-B2FD-1FDBA532C89A}"/>
              </a:ext>
            </a:extLst>
          </p:cNvPr>
          <p:cNvSpPr txBox="1"/>
          <p:nvPr/>
        </p:nvSpPr>
        <p:spPr>
          <a:xfrm>
            <a:off x="7484585" y="1644407"/>
            <a:ext cx="46053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triangle ABC this angle is always a right angle </a:t>
            </a:r>
            <a:br>
              <a:rPr lang="en-GB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(Thales </a:t>
            </a:r>
            <a:r>
              <a:rPr lang="en-GB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Theorem)</a:t>
            </a:r>
          </a:p>
          <a:p>
            <a:pPr>
              <a:spcBef>
                <a:spcPts val="1200"/>
              </a:spcBef>
            </a:pPr>
            <a:r>
              <a:rPr lang="en-GB"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angles are similar</a:t>
            </a:r>
            <a:endParaRPr lang="en-GB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</a:t>
            </a:r>
            <a:r>
              <a:rPr lang="en-GB"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smaller triangles are similar</a:t>
            </a:r>
            <a:endParaRPr lang="en-GB" sz="2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8F0213-65FD-4818-8BEB-51261B40103E}"/>
              </a:ext>
            </a:extLst>
          </p:cNvPr>
          <p:cNvSpPr/>
          <p:nvPr/>
        </p:nvSpPr>
        <p:spPr>
          <a:xfrm rot="20772215">
            <a:off x="6530685" y="4473332"/>
            <a:ext cx="285750" cy="271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A7DB23-C871-489D-8964-F99BDECBBDC6}"/>
              </a:ext>
            </a:extLst>
          </p:cNvPr>
          <p:cNvSpPr txBox="1"/>
          <p:nvPr/>
        </p:nvSpPr>
        <p:spPr>
          <a:xfrm flipH="1">
            <a:off x="1172873" y="5487744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B8D623-6453-4DD7-96A6-E1427296C4A1}"/>
              </a:ext>
            </a:extLst>
          </p:cNvPr>
          <p:cNvSpPr txBox="1"/>
          <p:nvPr/>
        </p:nvSpPr>
        <p:spPr>
          <a:xfrm flipH="1">
            <a:off x="6540211" y="4097094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6E89FE-77B2-49B3-9ADE-E0807E38A3DB}"/>
              </a:ext>
            </a:extLst>
          </p:cNvPr>
          <p:cNvSpPr txBox="1"/>
          <p:nvPr/>
        </p:nvSpPr>
        <p:spPr>
          <a:xfrm flipH="1">
            <a:off x="7234694" y="5675722"/>
            <a:ext cx="22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DF2198-6AFE-40C0-B43C-70ACE3E0FB3C}"/>
              </a:ext>
            </a:extLst>
          </p:cNvPr>
          <p:cNvSpPr txBox="1"/>
          <p:nvPr/>
        </p:nvSpPr>
        <p:spPr>
          <a:xfrm flipH="1">
            <a:off x="6616410" y="5630618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A4F58A-F78D-4F8B-9886-DEF9724BBDD4}"/>
              </a:ext>
            </a:extLst>
          </p:cNvPr>
          <p:cNvSpPr txBox="1"/>
          <p:nvPr/>
        </p:nvSpPr>
        <p:spPr>
          <a:xfrm>
            <a:off x="7676416" y="4003059"/>
            <a:ext cx="431797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ratio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to BD is 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as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 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0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0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so  DC 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AD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BD x BD</a:t>
            </a:r>
          </a:p>
          <a:p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    AD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DC = 1 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AD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BD</a:t>
            </a:r>
            <a:r>
              <a:rPr lang="en-GB" sz="2000" b="1" baseline="30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BD 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√AD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138DDF-37C0-4D3F-926A-0A23F53C7BB1}"/>
              </a:ext>
            </a:extLst>
          </p:cNvPr>
          <p:cNvSpPr txBox="1"/>
          <p:nvPr/>
        </p:nvSpPr>
        <p:spPr>
          <a:xfrm>
            <a:off x="6816435" y="59306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D800DB-48E1-4FF2-9C38-76D197A51B69}"/>
              </a:ext>
            </a:extLst>
          </p:cNvPr>
          <p:cNvSpPr txBox="1"/>
          <p:nvPr/>
        </p:nvSpPr>
        <p:spPr>
          <a:xfrm>
            <a:off x="4060628" y="989703"/>
            <a:ext cx="27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008000"/>
                </a:solidFill>
              </a:rPr>
              <a:t>Square </a:t>
            </a:r>
            <a:r>
              <a:rPr lang="en-GB" sz="3600" b="1" dirty="0">
                <a:solidFill>
                  <a:srgbClr val="008000"/>
                </a:solidFill>
              </a:rPr>
              <a:t>Roots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6C779D-D482-4442-AA02-40E2E459BC10}"/>
              </a:ext>
            </a:extLst>
          </p:cNvPr>
          <p:cNvSpPr txBox="1"/>
          <p:nvPr/>
        </p:nvSpPr>
        <p:spPr>
          <a:xfrm>
            <a:off x="1653604" y="1860631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</a:rPr>
              <a:t>Mesolabe Compass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51368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tial Circle 2">
            <a:extLst>
              <a:ext uri="{FF2B5EF4-FFF2-40B4-BE49-F238E27FC236}">
                <a16:creationId xmlns:a16="http://schemas.microsoft.com/office/drawing/2014/main" id="{1F0A51D8-B3A9-4982-BF34-F53FCC4BF675}"/>
              </a:ext>
            </a:extLst>
          </p:cNvPr>
          <p:cNvSpPr/>
          <p:nvPr/>
        </p:nvSpPr>
        <p:spPr>
          <a:xfrm flipV="1">
            <a:off x="1225203" y="2707126"/>
            <a:ext cx="6003119" cy="6004800"/>
          </a:xfrm>
          <a:prstGeom prst="pie">
            <a:avLst>
              <a:gd name="adj1" fmla="val 0"/>
              <a:gd name="adj2" fmla="val 10753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B718B74-FA86-4A62-8CB6-A094C0C6251B}"/>
              </a:ext>
            </a:extLst>
          </p:cNvPr>
          <p:cNvSpPr/>
          <p:nvPr/>
        </p:nvSpPr>
        <p:spPr>
          <a:xfrm>
            <a:off x="6799698" y="4140638"/>
            <a:ext cx="442912" cy="154305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F67E45F-899D-469B-9C91-6A9B5353977E}"/>
              </a:ext>
            </a:extLst>
          </p:cNvPr>
          <p:cNvSpPr/>
          <p:nvPr/>
        </p:nvSpPr>
        <p:spPr>
          <a:xfrm rot="5400000" flipH="1" flipV="1">
            <a:off x="3245685" y="2122531"/>
            <a:ext cx="1514474" cy="5607838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A5CAB-F51E-4E55-8AB5-A88809202F32}"/>
              </a:ext>
            </a:extLst>
          </p:cNvPr>
          <p:cNvGrpSpPr/>
          <p:nvPr/>
        </p:nvGrpSpPr>
        <p:grpSpPr>
          <a:xfrm>
            <a:off x="1286125" y="5784958"/>
            <a:ext cx="5915541" cy="208851"/>
            <a:chOff x="2015940" y="5573383"/>
            <a:chExt cx="5915541" cy="2088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9C384A2-23F6-4D39-B575-48B329CEDDE7}"/>
                </a:ext>
              </a:extLst>
            </p:cNvPr>
            <p:cNvCxnSpPr/>
            <p:nvPr/>
          </p:nvCxnSpPr>
          <p:spPr>
            <a:xfrm>
              <a:off x="2015940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86B10E-AD4E-4A5D-A778-3F2E4476BE5B}"/>
                </a:ext>
              </a:extLst>
            </p:cNvPr>
            <p:cNvCxnSpPr/>
            <p:nvPr/>
          </p:nvCxnSpPr>
          <p:spPr>
            <a:xfrm>
              <a:off x="2363913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9490A0-4088-42F5-927F-2301B0D5230F}"/>
                </a:ext>
              </a:extLst>
            </p:cNvPr>
            <p:cNvCxnSpPr/>
            <p:nvPr/>
          </p:nvCxnSpPr>
          <p:spPr>
            <a:xfrm>
              <a:off x="2711886" y="5580528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8B87FF-38B9-4444-B383-B6C78CAF1F53}"/>
                </a:ext>
              </a:extLst>
            </p:cNvPr>
            <p:cNvCxnSpPr/>
            <p:nvPr/>
          </p:nvCxnSpPr>
          <p:spPr>
            <a:xfrm>
              <a:off x="3059859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77DA5E-61BB-4E46-8E92-BC2093C0D8B9}"/>
                </a:ext>
              </a:extLst>
            </p:cNvPr>
            <p:cNvCxnSpPr/>
            <p:nvPr/>
          </p:nvCxnSpPr>
          <p:spPr>
            <a:xfrm>
              <a:off x="3407832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410EB5-806B-4DF8-AF06-F876F7986D57}"/>
                </a:ext>
              </a:extLst>
            </p:cNvPr>
            <p:cNvCxnSpPr/>
            <p:nvPr/>
          </p:nvCxnSpPr>
          <p:spPr>
            <a:xfrm>
              <a:off x="3755805" y="5578146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D17D0D-9F7C-4F1A-8F7F-21778C570764}"/>
                </a:ext>
              </a:extLst>
            </p:cNvPr>
            <p:cNvCxnSpPr/>
            <p:nvPr/>
          </p:nvCxnSpPr>
          <p:spPr>
            <a:xfrm>
              <a:off x="4103778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95DA02-E04F-43DD-9738-31DD466F2C62}"/>
                </a:ext>
              </a:extLst>
            </p:cNvPr>
            <p:cNvCxnSpPr/>
            <p:nvPr/>
          </p:nvCxnSpPr>
          <p:spPr>
            <a:xfrm>
              <a:off x="4451751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B5B185-6FB8-4C2A-A043-C417DD78BCE7}"/>
                </a:ext>
              </a:extLst>
            </p:cNvPr>
            <p:cNvCxnSpPr/>
            <p:nvPr/>
          </p:nvCxnSpPr>
          <p:spPr>
            <a:xfrm>
              <a:off x="4799724" y="557576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DDACA4-E75F-4D09-A23E-332ADAB909DE}"/>
                </a:ext>
              </a:extLst>
            </p:cNvPr>
            <p:cNvCxnSpPr/>
            <p:nvPr/>
          </p:nvCxnSpPr>
          <p:spPr>
            <a:xfrm>
              <a:off x="5147697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ECCC6B-7E6D-47C4-86D8-27B1B34B8222}"/>
                </a:ext>
              </a:extLst>
            </p:cNvPr>
            <p:cNvCxnSpPr/>
            <p:nvPr/>
          </p:nvCxnSpPr>
          <p:spPr>
            <a:xfrm>
              <a:off x="5495670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AF3F2E-6FDE-4D0A-B1ED-08437B564E6D}"/>
                </a:ext>
              </a:extLst>
            </p:cNvPr>
            <p:cNvCxnSpPr/>
            <p:nvPr/>
          </p:nvCxnSpPr>
          <p:spPr>
            <a:xfrm>
              <a:off x="5843643" y="5573383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AAF207-8B5B-404F-9671-8C70597D1194}"/>
                </a:ext>
              </a:extLst>
            </p:cNvPr>
            <p:cNvCxnSpPr/>
            <p:nvPr/>
          </p:nvCxnSpPr>
          <p:spPr>
            <a:xfrm>
              <a:off x="6191616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9DB1F-A7BE-41E3-AF7F-A49B4E7610B7}"/>
                </a:ext>
              </a:extLst>
            </p:cNvPr>
            <p:cNvCxnSpPr/>
            <p:nvPr/>
          </p:nvCxnSpPr>
          <p:spPr>
            <a:xfrm>
              <a:off x="6539589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35473BB-3812-430A-A124-90F3CB23C9FB}"/>
                </a:ext>
              </a:extLst>
            </p:cNvPr>
            <p:cNvCxnSpPr/>
            <p:nvPr/>
          </p:nvCxnSpPr>
          <p:spPr>
            <a:xfrm>
              <a:off x="6887562" y="5580527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8749B78-EC6C-4805-86A2-EBAC364182FC}"/>
                </a:ext>
              </a:extLst>
            </p:cNvPr>
            <p:cNvCxnSpPr/>
            <p:nvPr/>
          </p:nvCxnSpPr>
          <p:spPr>
            <a:xfrm>
              <a:off x="7235535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7B8CE4-EC55-44F0-8F50-CF4373AC211F}"/>
                </a:ext>
              </a:extLst>
            </p:cNvPr>
            <p:cNvCxnSpPr/>
            <p:nvPr/>
          </p:nvCxnSpPr>
          <p:spPr>
            <a:xfrm>
              <a:off x="7583508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BAD159E-8E21-4AF3-9379-82656DBF001B}"/>
                </a:ext>
              </a:extLst>
            </p:cNvPr>
            <p:cNvCxnSpPr/>
            <p:nvPr/>
          </p:nvCxnSpPr>
          <p:spPr>
            <a:xfrm>
              <a:off x="7931481" y="5578145"/>
              <a:ext cx="0" cy="201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EB66B9-2CAD-4D06-9BC3-60C617C98B85}"/>
              </a:ext>
            </a:extLst>
          </p:cNvPr>
          <p:cNvCxnSpPr/>
          <p:nvPr/>
        </p:nvCxnSpPr>
        <p:spPr>
          <a:xfrm rot="16200000">
            <a:off x="602372" y="5574753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D86C09-61E7-4A5F-AD05-8852D547FCDD}"/>
              </a:ext>
            </a:extLst>
          </p:cNvPr>
          <p:cNvCxnSpPr/>
          <p:nvPr/>
        </p:nvCxnSpPr>
        <p:spPr>
          <a:xfrm rot="16200000">
            <a:off x="602372" y="5226780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1E99CF6-6222-4EA7-BAAC-185A4DCA61E0}"/>
              </a:ext>
            </a:extLst>
          </p:cNvPr>
          <p:cNvCxnSpPr/>
          <p:nvPr/>
        </p:nvCxnSpPr>
        <p:spPr>
          <a:xfrm rot="16200000">
            <a:off x="602372" y="4878807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23A3E3-5DFB-42E6-8224-74AFC019B8FF}"/>
              </a:ext>
            </a:extLst>
          </p:cNvPr>
          <p:cNvCxnSpPr/>
          <p:nvPr/>
        </p:nvCxnSpPr>
        <p:spPr>
          <a:xfrm rot="16200000">
            <a:off x="599990" y="4530834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D5FD25-2007-47BE-95B7-2CDC715F5298}"/>
              </a:ext>
            </a:extLst>
          </p:cNvPr>
          <p:cNvCxnSpPr/>
          <p:nvPr/>
        </p:nvCxnSpPr>
        <p:spPr>
          <a:xfrm rot="16200000">
            <a:off x="599990" y="4182861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F3128C5-4D6D-455F-8075-3866A13BEF4B}"/>
              </a:ext>
            </a:extLst>
          </p:cNvPr>
          <p:cNvCxnSpPr/>
          <p:nvPr/>
        </p:nvCxnSpPr>
        <p:spPr>
          <a:xfrm rot="16200000">
            <a:off x="599990" y="3834888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61A3B2-0DC6-4EAA-A6F2-B2664CF01AE8}"/>
              </a:ext>
            </a:extLst>
          </p:cNvPr>
          <p:cNvCxnSpPr/>
          <p:nvPr/>
        </p:nvCxnSpPr>
        <p:spPr>
          <a:xfrm rot="16200000">
            <a:off x="597609" y="3486915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8E8E53-A619-4F51-9E09-B843B2D453D9}"/>
              </a:ext>
            </a:extLst>
          </p:cNvPr>
          <p:cNvCxnSpPr/>
          <p:nvPr/>
        </p:nvCxnSpPr>
        <p:spPr>
          <a:xfrm rot="16200000">
            <a:off x="597609" y="3138942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C0909B-C6DF-4F3D-9ED0-44E5C2A39053}"/>
              </a:ext>
            </a:extLst>
          </p:cNvPr>
          <p:cNvCxnSpPr/>
          <p:nvPr/>
        </p:nvCxnSpPr>
        <p:spPr>
          <a:xfrm rot="16200000">
            <a:off x="597609" y="2790969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5E0138-70E1-44B6-8823-72575F0F3CC6}"/>
              </a:ext>
            </a:extLst>
          </p:cNvPr>
          <p:cNvCxnSpPr/>
          <p:nvPr/>
        </p:nvCxnSpPr>
        <p:spPr>
          <a:xfrm rot="16200000">
            <a:off x="595227" y="2442996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40D7F1-062C-4017-987C-1FCB4016001D}"/>
              </a:ext>
            </a:extLst>
          </p:cNvPr>
          <p:cNvCxnSpPr/>
          <p:nvPr/>
        </p:nvCxnSpPr>
        <p:spPr>
          <a:xfrm rot="16200000">
            <a:off x="595227" y="2095023"/>
            <a:ext cx="0" cy="201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E150655-37EB-44C2-9ED4-761AD9B9B1B3}"/>
              </a:ext>
            </a:extLst>
          </p:cNvPr>
          <p:cNvSpPr txBox="1"/>
          <p:nvPr/>
        </p:nvSpPr>
        <p:spPr>
          <a:xfrm rot="16200000">
            <a:off x="-898937" y="3744174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0     1     2    3    4     5    6    7     8     9 10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8F0213-65FD-4818-8BEB-51261B40103E}"/>
              </a:ext>
            </a:extLst>
          </p:cNvPr>
          <p:cNvSpPr/>
          <p:nvPr/>
        </p:nvSpPr>
        <p:spPr>
          <a:xfrm rot="20772215">
            <a:off x="6556810" y="4212075"/>
            <a:ext cx="285750" cy="271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A7DB23-C871-489D-8964-F99BDECBBDC6}"/>
              </a:ext>
            </a:extLst>
          </p:cNvPr>
          <p:cNvSpPr txBox="1"/>
          <p:nvPr/>
        </p:nvSpPr>
        <p:spPr>
          <a:xfrm flipH="1">
            <a:off x="1198998" y="5226487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B8D623-6453-4DD7-96A6-E1427296C4A1}"/>
              </a:ext>
            </a:extLst>
          </p:cNvPr>
          <p:cNvSpPr txBox="1"/>
          <p:nvPr/>
        </p:nvSpPr>
        <p:spPr>
          <a:xfrm flipH="1">
            <a:off x="6566336" y="3835837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6E89FE-77B2-49B3-9ADE-E0807E38A3DB}"/>
              </a:ext>
            </a:extLst>
          </p:cNvPr>
          <p:cNvSpPr txBox="1"/>
          <p:nvPr/>
        </p:nvSpPr>
        <p:spPr>
          <a:xfrm flipH="1">
            <a:off x="7301161" y="4916924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DF2198-6AFE-40C0-B43C-70ACE3E0FB3C}"/>
              </a:ext>
            </a:extLst>
          </p:cNvPr>
          <p:cNvSpPr txBox="1"/>
          <p:nvPr/>
        </p:nvSpPr>
        <p:spPr>
          <a:xfrm flipH="1">
            <a:off x="6642535" y="5369361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138DDF-37C0-4D3F-926A-0A23F53C7BB1}"/>
              </a:ext>
            </a:extLst>
          </p:cNvPr>
          <p:cNvSpPr txBox="1"/>
          <p:nvPr/>
        </p:nvSpPr>
        <p:spPr>
          <a:xfrm>
            <a:off x="6842560" y="5669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D800DB-48E1-4FF2-9C38-76D197A51B69}"/>
              </a:ext>
            </a:extLst>
          </p:cNvPr>
          <p:cNvSpPr txBox="1"/>
          <p:nvPr/>
        </p:nvSpPr>
        <p:spPr>
          <a:xfrm>
            <a:off x="4086753" y="728446"/>
            <a:ext cx="27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008000"/>
                </a:solidFill>
              </a:rPr>
              <a:t>Square </a:t>
            </a:r>
            <a:r>
              <a:rPr lang="en-GB" sz="3600" b="1" dirty="0">
                <a:solidFill>
                  <a:srgbClr val="008000"/>
                </a:solidFill>
              </a:rPr>
              <a:t>Roots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6C779D-D482-4442-AA02-40E2E459BC10}"/>
              </a:ext>
            </a:extLst>
          </p:cNvPr>
          <p:cNvSpPr txBox="1"/>
          <p:nvPr/>
        </p:nvSpPr>
        <p:spPr>
          <a:xfrm>
            <a:off x="1679729" y="1599374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rgbClr val="002060"/>
                </a:solidFill>
              </a:rPr>
              <a:t>Mesolabe Compass</a:t>
            </a:r>
            <a:endParaRPr lang="en-GB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3F61A-8A1F-474E-A650-CFE1814D2D97}"/>
              </a:ext>
            </a:extLst>
          </p:cNvPr>
          <p:cNvSpPr txBox="1"/>
          <p:nvPr/>
        </p:nvSpPr>
        <p:spPr>
          <a:xfrm>
            <a:off x="7730907" y="1454587"/>
            <a:ext cx="40744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Now you know how it works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>
                <a:solidFill>
                  <a:srgbClr val="FF0000"/>
                </a:solidFill>
              </a:rPr>
              <a:t>Measure the square </a:t>
            </a:r>
            <a:r>
              <a:rPr lang="en-GB" sz="2400" b="1" dirty="0">
                <a:solidFill>
                  <a:srgbClr val="FF0000"/>
                </a:solidFill>
              </a:rPr>
              <a:t>root of the following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16,  25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>
                <a:solidFill>
                  <a:srgbClr val="FF0000"/>
                </a:solidFill>
              </a:rPr>
              <a:t>And </a:t>
            </a:r>
            <a:r>
              <a:rPr lang="en-GB" sz="2400" b="1" dirty="0">
                <a:solidFill>
                  <a:srgbClr val="FF0000"/>
                </a:solidFill>
              </a:rPr>
              <a:t>if </a:t>
            </a:r>
            <a:r>
              <a:rPr lang="en-GB" sz="2400" b="1">
                <a:solidFill>
                  <a:srgbClr val="FF0000"/>
                </a:solidFill>
              </a:rPr>
              <a:t>you have large </a:t>
            </a:r>
            <a:r>
              <a:rPr lang="en-GB" sz="2400" b="1" dirty="0">
                <a:solidFill>
                  <a:srgbClr val="FF0000"/>
                </a:solidFill>
              </a:rPr>
              <a:t>enough sheets </a:t>
            </a:r>
            <a:r>
              <a:rPr lang="en-GB" sz="2400" b="1">
                <a:solidFill>
                  <a:srgbClr val="FF0000"/>
                </a:solidFill>
              </a:rPr>
              <a:t>of paper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36, 49</a:t>
            </a:r>
          </a:p>
        </p:txBody>
      </p:sp>
    </p:spTree>
    <p:extLst>
      <p:ext uri="{BB962C8B-B14F-4D97-AF65-F5344CB8AC3E}">
        <p14:creationId xmlns:p14="http://schemas.microsoft.com/office/powerpoint/2010/main" val="400199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DF768-8FC5-4371-96F9-F765877BFFDE}"/>
              </a:ext>
            </a:extLst>
          </p:cNvPr>
          <p:cNvSpPr txBox="1"/>
          <p:nvPr/>
        </p:nvSpPr>
        <p:spPr>
          <a:xfrm>
            <a:off x="4455454" y="656331"/>
            <a:ext cx="3281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Egyptian Counting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4FEAA-A484-42EE-8A33-FE7F5A98BF66}"/>
              </a:ext>
            </a:extLst>
          </p:cNvPr>
          <p:cNvSpPr txBox="1"/>
          <p:nvPr/>
        </p:nvSpPr>
        <p:spPr>
          <a:xfrm>
            <a:off x="833717" y="1317812"/>
            <a:ext cx="57418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>
                    <a:lumMod val="50000"/>
                  </a:schemeClr>
                </a:solidFill>
              </a:rPr>
              <a:t>Please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pretend </a:t>
            </a:r>
            <a:r>
              <a:rPr lang="en-GB" sz="2400" b="1">
                <a:solidFill>
                  <a:schemeClr val="accent5">
                    <a:lumMod val="50000"/>
                  </a:schemeClr>
                </a:solidFill>
              </a:rPr>
              <a:t>you are an Egyptian at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the time </a:t>
            </a:r>
            <a:r>
              <a:rPr lang="en-GB" sz="2400" b="1">
                <a:solidFill>
                  <a:schemeClr val="accent5">
                    <a:lumMod val="50000"/>
                  </a:schemeClr>
                </a:solidFill>
              </a:rPr>
              <a:t>of Tutankarmun</a:t>
            </a:r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>
                <a:solidFill>
                  <a:schemeClr val="accent5">
                    <a:lumMod val="50000"/>
                  </a:schemeClr>
                </a:solidFill>
              </a:rPr>
              <a:t>You have a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problem with </a:t>
            </a:r>
            <a:r>
              <a:rPr lang="en-GB" sz="2400" b="1">
                <a:solidFill>
                  <a:schemeClr val="accent5">
                    <a:lumMod val="50000"/>
                  </a:schemeClr>
                </a:solidFill>
              </a:rPr>
              <a:t>multiplying and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dividing </a:t>
            </a:r>
            <a:r>
              <a:rPr lang="en-GB" sz="2400" b="1">
                <a:solidFill>
                  <a:schemeClr val="accent5">
                    <a:lumMod val="50000"/>
                  </a:schemeClr>
                </a:solidFill>
              </a:rPr>
              <a:t>by any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number except 2</a:t>
            </a:r>
          </a:p>
          <a:p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>
                <a:solidFill>
                  <a:schemeClr val="accent5">
                    <a:lumMod val="50000"/>
                  </a:schemeClr>
                </a:solidFill>
              </a:rPr>
              <a:t>How can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you multiply</a:t>
            </a:r>
            <a:r>
              <a:rPr lang="en-GB" sz="2400" b="1">
                <a:solidFill>
                  <a:schemeClr val="accent5">
                    <a:lumMod val="50000"/>
                  </a:schemeClr>
                </a:solidFill>
              </a:rPr>
              <a:t>, say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, 17 X 23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74A88-1533-4265-9296-B2681F1B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829" y="1200149"/>
            <a:ext cx="1804147" cy="270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4E9C3-A27E-4509-81AF-8D3DCC24C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63" y="4148879"/>
            <a:ext cx="2796149" cy="24079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EA8601-F5CA-4F82-BB74-394BDC9BF022}"/>
              </a:ext>
            </a:extLst>
          </p:cNvPr>
          <p:cNvGrpSpPr/>
          <p:nvPr/>
        </p:nvGrpSpPr>
        <p:grpSpPr>
          <a:xfrm>
            <a:off x="6645928" y="4074459"/>
            <a:ext cx="5381625" cy="2323538"/>
            <a:chOff x="6645928" y="4074459"/>
            <a:chExt cx="5381625" cy="23235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B68A4C-C89B-4102-A9D1-2A78A7F63ECE}"/>
                </a:ext>
              </a:extLst>
            </p:cNvPr>
            <p:cNvSpPr txBox="1"/>
            <p:nvPr/>
          </p:nvSpPr>
          <p:spPr>
            <a:xfrm>
              <a:off x="7436223" y="4074459"/>
              <a:ext cx="41819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solidFill>
                    <a:srgbClr val="008000"/>
                  </a:solidFill>
                </a:rPr>
                <a:t>Don’t ask </a:t>
              </a:r>
              <a:r>
                <a:rPr lang="en-GB" sz="3200" b="1" dirty="0">
                  <a:solidFill>
                    <a:srgbClr val="008000"/>
                  </a:solidFill>
                </a:rPr>
                <a:t>your Mummy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908ABB-A7BB-4105-8755-8A4EF7436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5928" y="4816847"/>
              <a:ext cx="5381625" cy="1581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0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>
            <a:extLst>
              <a:ext uri="{FF2B5EF4-FFF2-40B4-BE49-F238E27FC236}">
                <a16:creationId xmlns:a16="http://schemas.microsoft.com/office/drawing/2014/main" id="{0E3212F2-20C1-4B1E-A2DF-78013888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661" y="991980"/>
            <a:ext cx="134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7514E0C3-2BEF-48E7-BE06-28378F88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465" y="2082891"/>
            <a:ext cx="8150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solve maths problems</a:t>
            </a: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F6C53D29-7FE3-49A7-9B1E-C7F384951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149" y="2589006"/>
            <a:ext cx="100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5E4E55-5097-40C5-B815-6BFE9EC0A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61954"/>
              </p:ext>
            </p:extLst>
          </p:nvPr>
        </p:nvGraphicFramePr>
        <p:xfrm>
          <a:off x="3076916" y="4204580"/>
          <a:ext cx="5761037" cy="1006853"/>
        </p:xfrm>
        <a:graphic>
          <a:graphicData uri="http://schemas.openxmlformats.org/drawingml/2006/table">
            <a:tbl>
              <a:tblPr firstRow="1" firstCol="1" bandRow="1"/>
              <a:tblGrid>
                <a:gridCol w="164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71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39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10" marR="65410" marT="952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3989493" y="3275112"/>
            <a:ext cx="400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C19F3-227E-485B-96B5-447878E5C088}"/>
              </a:ext>
            </a:extLst>
          </p:cNvPr>
          <p:cNvSpPr txBox="1"/>
          <p:nvPr/>
        </p:nvSpPr>
        <p:spPr>
          <a:xfrm>
            <a:off x="4385578" y="786825"/>
            <a:ext cx="3281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Egyptian Counting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65FF3-E1A0-41BB-9C60-2230EB7B7BE7}"/>
              </a:ext>
            </a:extLst>
          </p:cNvPr>
          <p:cNvSpPr txBox="1"/>
          <p:nvPr/>
        </p:nvSpPr>
        <p:spPr>
          <a:xfrm>
            <a:off x="1035424" y="2178423"/>
            <a:ext cx="5365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First </a:t>
            </a:r>
            <a:r>
              <a:rPr lang="en-GB" sz="2400" b="1">
                <a:solidFill>
                  <a:srgbClr val="002060"/>
                </a:solidFill>
              </a:rPr>
              <a:t>of all </a:t>
            </a:r>
            <a:r>
              <a:rPr lang="en-GB" sz="2400" b="1" dirty="0">
                <a:solidFill>
                  <a:srgbClr val="002060"/>
                </a:solidFill>
              </a:rPr>
              <a:t>put the numbers 1,2,4,8 …… </a:t>
            </a:r>
            <a:r>
              <a:rPr lang="en-GB" sz="2400" b="1">
                <a:solidFill>
                  <a:srgbClr val="002060"/>
                </a:solidFill>
              </a:rPr>
              <a:t>to a </a:t>
            </a:r>
            <a:r>
              <a:rPr lang="en-GB" sz="2400" b="1" dirty="0">
                <a:solidFill>
                  <a:srgbClr val="002060"/>
                </a:solidFill>
              </a:rPr>
              <a:t>number below </a:t>
            </a:r>
            <a:r>
              <a:rPr lang="en-GB" sz="2400" b="1">
                <a:solidFill>
                  <a:srgbClr val="002060"/>
                </a:solidFill>
              </a:rPr>
              <a:t>17 and arrange them largest </a:t>
            </a:r>
            <a:r>
              <a:rPr lang="en-GB" sz="2400" b="1" dirty="0">
                <a:solidFill>
                  <a:srgbClr val="002060"/>
                </a:solidFill>
              </a:rPr>
              <a:t>first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Which of </a:t>
            </a:r>
            <a:r>
              <a:rPr lang="en-GB" sz="2400" b="1">
                <a:solidFill>
                  <a:srgbClr val="002060"/>
                </a:solidFill>
              </a:rPr>
              <a:t>these adds </a:t>
            </a:r>
            <a:r>
              <a:rPr lang="en-GB" sz="2400" b="1" dirty="0">
                <a:solidFill>
                  <a:srgbClr val="002060"/>
                </a:solidFill>
              </a:rPr>
              <a:t>up to 17?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Cross out the ones </a:t>
            </a:r>
            <a:r>
              <a:rPr lang="en-GB" sz="2400" b="1">
                <a:solidFill>
                  <a:srgbClr val="002060"/>
                </a:solidFill>
              </a:rPr>
              <a:t>which are </a:t>
            </a:r>
            <a:r>
              <a:rPr lang="en-GB" sz="2400" b="1" dirty="0">
                <a:solidFill>
                  <a:srgbClr val="002060"/>
                </a:solidFill>
              </a:rPr>
              <a:t>not needed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0578B-A7D2-4ADC-AC44-639D843FFEF0}"/>
              </a:ext>
            </a:extLst>
          </p:cNvPr>
          <p:cNvSpPr txBox="1"/>
          <p:nvPr/>
        </p:nvSpPr>
        <p:spPr>
          <a:xfrm>
            <a:off x="954741" y="1371600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15 X 23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961AB-4F4E-4490-B505-43B9FB886B6C}"/>
              </a:ext>
            </a:extLst>
          </p:cNvPr>
          <p:cNvSpPr txBox="1"/>
          <p:nvPr/>
        </p:nvSpPr>
        <p:spPr>
          <a:xfrm>
            <a:off x="7170957" y="1721224"/>
            <a:ext cx="4957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/>
              <a:t>17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16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  <a:p>
            <a:pPr algn="r"/>
            <a:r>
              <a:rPr lang="en-GB" sz="2400" b="1" dirty="0"/>
              <a:t>1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>
                <a:solidFill>
                  <a:srgbClr val="FF0000"/>
                </a:solidFill>
              </a:rPr>
              <a:t>17</a:t>
            </a:r>
          </a:p>
          <a:p>
            <a:pPr algn="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4077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C19F3-227E-485B-96B5-447878E5C088}"/>
              </a:ext>
            </a:extLst>
          </p:cNvPr>
          <p:cNvSpPr txBox="1"/>
          <p:nvPr/>
        </p:nvSpPr>
        <p:spPr>
          <a:xfrm>
            <a:off x="4191511" y="793243"/>
            <a:ext cx="3281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Egyptian Counting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65FF3-E1A0-41BB-9C60-2230EB7B7BE7}"/>
              </a:ext>
            </a:extLst>
          </p:cNvPr>
          <p:cNvSpPr txBox="1"/>
          <p:nvPr/>
        </p:nvSpPr>
        <p:spPr>
          <a:xfrm>
            <a:off x="1035424" y="2178423"/>
            <a:ext cx="5217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Now write under the 23 put 2X23 etc., </a:t>
            </a:r>
            <a:r>
              <a:rPr lang="en-GB" sz="2400" b="1">
                <a:solidFill>
                  <a:srgbClr val="002060"/>
                </a:solidFill>
              </a:rPr>
              <a:t>double each </a:t>
            </a:r>
            <a:r>
              <a:rPr lang="en-GB" sz="2400" b="1" dirty="0">
                <a:solidFill>
                  <a:srgbClr val="002060"/>
                </a:solidFill>
              </a:rPr>
              <a:t>line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Now cross out the numbers opposite those crossed out under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0578B-A7D2-4ADC-AC44-639D843FFEF0}"/>
              </a:ext>
            </a:extLst>
          </p:cNvPr>
          <p:cNvSpPr txBox="1"/>
          <p:nvPr/>
        </p:nvSpPr>
        <p:spPr>
          <a:xfrm>
            <a:off x="954741" y="1371600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15 X 23 =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E410D-6CFB-4307-8849-CF674B262119}"/>
              </a:ext>
            </a:extLst>
          </p:cNvPr>
          <p:cNvSpPr txBox="1"/>
          <p:nvPr/>
        </p:nvSpPr>
        <p:spPr>
          <a:xfrm>
            <a:off x="9009465" y="1680883"/>
            <a:ext cx="6512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/>
              <a:t>23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23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46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92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184</a:t>
            </a:r>
          </a:p>
          <a:p>
            <a:pPr algn="r"/>
            <a:r>
              <a:rPr lang="en-GB" sz="2400" b="1" dirty="0"/>
              <a:t>368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36573-7B0F-4F05-9F3E-F98993B45394}"/>
              </a:ext>
            </a:extLst>
          </p:cNvPr>
          <p:cNvSpPr txBox="1"/>
          <p:nvPr/>
        </p:nvSpPr>
        <p:spPr>
          <a:xfrm>
            <a:off x="8928846" y="4609210"/>
            <a:ext cx="793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391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92729-8631-486F-A265-6BA75873B9C3}"/>
              </a:ext>
            </a:extLst>
          </p:cNvPr>
          <p:cNvSpPr txBox="1"/>
          <p:nvPr/>
        </p:nvSpPr>
        <p:spPr>
          <a:xfrm>
            <a:off x="1143000" y="4528528"/>
            <a:ext cx="4598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002060"/>
                </a:solidFill>
              </a:rPr>
              <a:t>Add those that are </a:t>
            </a:r>
            <a:r>
              <a:rPr lang="en-GB" sz="2400" b="1" dirty="0">
                <a:solidFill>
                  <a:srgbClr val="002060"/>
                </a:solidFill>
              </a:rPr>
              <a:t>left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177D4-49FD-41A4-956F-F575C96002D3}"/>
              </a:ext>
            </a:extLst>
          </p:cNvPr>
          <p:cNvSpPr txBox="1"/>
          <p:nvPr/>
        </p:nvSpPr>
        <p:spPr>
          <a:xfrm>
            <a:off x="3953435" y="5446059"/>
            <a:ext cx="4452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391 is the </a:t>
            </a:r>
            <a:r>
              <a:rPr lang="en-GB" sz="3200" b="1">
                <a:solidFill>
                  <a:srgbClr val="FF0000"/>
                </a:solidFill>
              </a:rPr>
              <a:t>correct answer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E28BBB-47D2-4F11-8057-3101947C8BD8}"/>
              </a:ext>
            </a:extLst>
          </p:cNvPr>
          <p:cNvSpPr txBox="1"/>
          <p:nvPr/>
        </p:nvSpPr>
        <p:spPr>
          <a:xfrm>
            <a:off x="7224746" y="1694330"/>
            <a:ext cx="4957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/>
              <a:t>17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16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  <a:p>
            <a:pPr algn="r"/>
            <a:r>
              <a:rPr lang="en-GB" sz="2400" b="1" dirty="0"/>
              <a:t>1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>
                <a:solidFill>
                  <a:srgbClr val="FF0000"/>
                </a:solidFill>
              </a:rPr>
              <a:t>17</a:t>
            </a:r>
          </a:p>
          <a:p>
            <a:pPr algn="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732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C19F3-227E-485B-96B5-447878E5C088}"/>
              </a:ext>
            </a:extLst>
          </p:cNvPr>
          <p:cNvSpPr txBox="1"/>
          <p:nvPr/>
        </p:nvSpPr>
        <p:spPr>
          <a:xfrm>
            <a:off x="4379769" y="667009"/>
            <a:ext cx="3281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Egyptian Counting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0578B-A7D2-4ADC-AC44-639D843FFEF0}"/>
              </a:ext>
            </a:extLst>
          </p:cNvPr>
          <p:cNvSpPr txBox="1"/>
          <p:nvPr/>
        </p:nvSpPr>
        <p:spPr>
          <a:xfrm>
            <a:off x="954741" y="1371600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15 X 23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961AB-4F4E-4490-B505-43B9FB886B6C}"/>
              </a:ext>
            </a:extLst>
          </p:cNvPr>
          <p:cNvSpPr txBox="1"/>
          <p:nvPr/>
        </p:nvSpPr>
        <p:spPr>
          <a:xfrm>
            <a:off x="-1112431" y="2635624"/>
            <a:ext cx="4957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/>
              <a:t>17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1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  <a:p>
            <a:pPr algn="r"/>
            <a:r>
              <a:rPr lang="en-GB" sz="2400" b="1" dirty="0"/>
              <a:t>16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>
                <a:solidFill>
                  <a:srgbClr val="FF0000"/>
                </a:solidFill>
              </a:rPr>
              <a:t>17</a:t>
            </a:r>
          </a:p>
          <a:p>
            <a:pPr algn="r"/>
            <a:endParaRPr lang="en-GB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E410D-6CFB-4307-8849-CF674B262119}"/>
              </a:ext>
            </a:extLst>
          </p:cNvPr>
          <p:cNvSpPr txBox="1"/>
          <p:nvPr/>
        </p:nvSpPr>
        <p:spPr>
          <a:xfrm>
            <a:off x="9076700" y="1748118"/>
            <a:ext cx="6512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/>
              <a:t>23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23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46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92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184</a:t>
            </a:r>
          </a:p>
          <a:p>
            <a:pPr algn="r"/>
            <a:r>
              <a:rPr lang="en-GB" sz="2400" b="1" dirty="0"/>
              <a:t>368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36573-7B0F-4F05-9F3E-F98993B45394}"/>
              </a:ext>
            </a:extLst>
          </p:cNvPr>
          <p:cNvSpPr txBox="1"/>
          <p:nvPr/>
        </p:nvSpPr>
        <p:spPr>
          <a:xfrm>
            <a:off x="8955741" y="4676445"/>
            <a:ext cx="793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rgbClr val="FF0000"/>
                </a:solidFill>
              </a:rPr>
              <a:t>391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84454D-33EE-4635-A784-C3BC2981CEDF}"/>
              </a:ext>
            </a:extLst>
          </p:cNvPr>
          <p:cNvSpPr txBox="1"/>
          <p:nvPr/>
        </p:nvSpPr>
        <p:spPr>
          <a:xfrm>
            <a:off x="766480" y="2729753"/>
            <a:ext cx="5741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Did you notice </a:t>
            </a:r>
            <a:r>
              <a:rPr lang="en-GB" sz="2400" b="1">
                <a:solidFill>
                  <a:srgbClr val="FF0000"/>
                </a:solidFill>
              </a:rPr>
              <a:t>these are Binary </a:t>
            </a:r>
            <a:r>
              <a:rPr lang="en-GB" sz="2400" b="1" dirty="0">
                <a:solidFill>
                  <a:srgbClr val="FF0000"/>
                </a:solidFill>
              </a:rPr>
              <a:t>numbers?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Like the computer uses to do sums.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3200" b="1" dirty="0">
                <a:solidFill>
                  <a:srgbClr val="008000"/>
                </a:solidFill>
              </a:rPr>
              <a:t>10001 </a:t>
            </a:r>
            <a:r>
              <a:rPr lang="en-GB" sz="3200" b="1">
                <a:solidFill>
                  <a:srgbClr val="008000"/>
                </a:solidFill>
              </a:rPr>
              <a:t>in Binary </a:t>
            </a:r>
            <a:r>
              <a:rPr lang="en-GB" sz="3200" b="1" dirty="0">
                <a:solidFill>
                  <a:srgbClr val="008000"/>
                </a:solidFill>
              </a:rPr>
              <a:t>is 16 </a:t>
            </a:r>
            <a:r>
              <a:rPr lang="en-GB" sz="3200" b="1">
                <a:solidFill>
                  <a:srgbClr val="008000"/>
                </a:solidFill>
              </a:rPr>
              <a:t>in Decimal</a:t>
            </a:r>
            <a:r>
              <a:rPr lang="en-GB" sz="3200" b="1">
                <a:solidFill>
                  <a:srgbClr val="FF0000"/>
                </a:solidFill>
              </a:rPr>
              <a:t>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128CB0-FA05-4BAC-941D-A5DFDCCABBB8}"/>
              </a:ext>
            </a:extLst>
          </p:cNvPr>
          <p:cNvCxnSpPr>
            <a:cxnSpLocks/>
          </p:cNvCxnSpPr>
          <p:nvPr/>
        </p:nvCxnSpPr>
        <p:spPr>
          <a:xfrm>
            <a:off x="6629400" y="2729753"/>
            <a:ext cx="47064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851526-AE66-4C70-A555-510A5B6EF973}"/>
              </a:ext>
            </a:extLst>
          </p:cNvPr>
          <p:cNvCxnSpPr>
            <a:cxnSpLocks/>
          </p:cNvCxnSpPr>
          <p:nvPr/>
        </p:nvCxnSpPr>
        <p:spPr>
          <a:xfrm>
            <a:off x="6629400" y="3083859"/>
            <a:ext cx="47064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959F55-D8C9-446F-A091-E436F852CC52}"/>
              </a:ext>
            </a:extLst>
          </p:cNvPr>
          <p:cNvCxnSpPr>
            <a:cxnSpLocks/>
          </p:cNvCxnSpPr>
          <p:nvPr/>
        </p:nvCxnSpPr>
        <p:spPr>
          <a:xfrm>
            <a:off x="6629400" y="3437965"/>
            <a:ext cx="47064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62FE83-8115-409A-94DF-0F40F809F2CA}"/>
              </a:ext>
            </a:extLst>
          </p:cNvPr>
          <p:cNvCxnSpPr>
            <a:cxnSpLocks/>
          </p:cNvCxnSpPr>
          <p:nvPr/>
        </p:nvCxnSpPr>
        <p:spPr>
          <a:xfrm>
            <a:off x="6629400" y="3792071"/>
            <a:ext cx="47064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12B6C2-369A-492E-AD5E-54A80979A4D4}"/>
              </a:ext>
            </a:extLst>
          </p:cNvPr>
          <p:cNvCxnSpPr>
            <a:cxnSpLocks/>
          </p:cNvCxnSpPr>
          <p:nvPr/>
        </p:nvCxnSpPr>
        <p:spPr>
          <a:xfrm>
            <a:off x="6629400" y="4146176"/>
            <a:ext cx="47064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9A83FC-C74C-420C-B80B-005EDEF76DD0}"/>
              </a:ext>
            </a:extLst>
          </p:cNvPr>
          <p:cNvSpPr txBox="1"/>
          <p:nvPr/>
        </p:nvSpPr>
        <p:spPr>
          <a:xfrm>
            <a:off x="8243048" y="2474260"/>
            <a:ext cx="3401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DEE19D-6509-44D5-BB9C-3AF6B9BCB7BF}"/>
              </a:ext>
            </a:extLst>
          </p:cNvPr>
          <p:cNvSpPr txBox="1"/>
          <p:nvPr/>
        </p:nvSpPr>
        <p:spPr>
          <a:xfrm>
            <a:off x="7413004" y="1721224"/>
            <a:ext cx="4957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/>
              <a:t>17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16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pPr algn="r"/>
            <a:r>
              <a:rPr lang="en-GB" sz="2400" b="1" strike="sngStrike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  <a:p>
            <a:pPr algn="r"/>
            <a:r>
              <a:rPr lang="en-GB" sz="2400" b="1" dirty="0"/>
              <a:t>1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>
                <a:solidFill>
                  <a:srgbClr val="FF0000"/>
                </a:solidFill>
              </a:rPr>
              <a:t>17</a:t>
            </a:r>
          </a:p>
          <a:p>
            <a:pPr algn="r"/>
            <a:endParaRPr lang="en-GB" sz="24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193A4F-D4DE-41AA-9B89-EE87708A1B71}"/>
              </a:ext>
            </a:extLst>
          </p:cNvPr>
          <p:cNvSpPr/>
          <p:nvPr/>
        </p:nvSpPr>
        <p:spPr>
          <a:xfrm>
            <a:off x="2904564" y="1949824"/>
            <a:ext cx="7342094" cy="3671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FF00"/>
                </a:solidFill>
              </a:rPr>
              <a:t>Now please </a:t>
            </a:r>
            <a:r>
              <a:rPr lang="en-GB" sz="3600" b="1" dirty="0">
                <a:solidFill>
                  <a:srgbClr val="FFFF00"/>
                </a:solidFill>
              </a:rPr>
              <a:t>do some sums of your own using </a:t>
            </a:r>
            <a:r>
              <a:rPr lang="en-GB" sz="3600" b="1">
                <a:solidFill>
                  <a:srgbClr val="FFFF00"/>
                </a:solidFill>
              </a:rPr>
              <a:t>the Egyptian </a:t>
            </a:r>
            <a:r>
              <a:rPr lang="en-GB" sz="3600" b="1" dirty="0">
                <a:solidFill>
                  <a:srgbClr val="FFFF00"/>
                </a:solidFill>
              </a:rPr>
              <a:t>method.</a:t>
            </a:r>
          </a:p>
        </p:txBody>
      </p:sp>
    </p:spTree>
    <p:extLst>
      <p:ext uri="{BB962C8B-B14F-4D97-AF65-F5344CB8AC3E}">
        <p14:creationId xmlns:p14="http://schemas.microsoft.com/office/powerpoint/2010/main" val="67110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4211413" y="786262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Handy Multiplication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4563B-DC81-444F-87BB-16C60AF6E522}"/>
              </a:ext>
            </a:extLst>
          </p:cNvPr>
          <p:cNvSpPr txBox="1"/>
          <p:nvPr/>
        </p:nvSpPr>
        <p:spPr>
          <a:xfrm>
            <a:off x="2526030" y="1497330"/>
            <a:ext cx="741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008000"/>
                </a:solidFill>
              </a:rPr>
              <a:t>How can </a:t>
            </a:r>
            <a:r>
              <a:rPr lang="en-GB" sz="3200" b="1" dirty="0">
                <a:solidFill>
                  <a:srgbClr val="008000"/>
                </a:solidFill>
              </a:rPr>
              <a:t>you multiply together two numbers from 6 to 10 by using </a:t>
            </a:r>
            <a:r>
              <a:rPr lang="en-GB" sz="3200" b="1">
                <a:solidFill>
                  <a:srgbClr val="008000"/>
                </a:solidFill>
              </a:rPr>
              <a:t>your hands</a:t>
            </a:r>
            <a:r>
              <a:rPr lang="en-GB" sz="3200" b="1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F2D5901-CE73-4EB0-B966-49483575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573" y="3255142"/>
            <a:ext cx="6931753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34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4211413" y="683955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Handy Multiplication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4563B-DC81-444F-87BB-16C60AF6E522}"/>
              </a:ext>
            </a:extLst>
          </p:cNvPr>
          <p:cNvSpPr txBox="1"/>
          <p:nvPr/>
        </p:nvSpPr>
        <p:spPr>
          <a:xfrm>
            <a:off x="1094704" y="1268730"/>
            <a:ext cx="10174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8000"/>
                </a:solidFill>
              </a:rPr>
              <a:t>First </a:t>
            </a:r>
            <a:r>
              <a:rPr lang="en-GB" sz="3200" b="1">
                <a:solidFill>
                  <a:srgbClr val="008000"/>
                </a:solidFill>
              </a:rPr>
              <a:t>of all allocate </a:t>
            </a:r>
            <a:r>
              <a:rPr lang="en-GB" sz="3200" b="1" dirty="0">
                <a:solidFill>
                  <a:srgbClr val="008000"/>
                </a:solidFill>
              </a:rPr>
              <a:t>the numbers 6 to 10 to your fingers</a:t>
            </a: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Begin with the thumb.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AA0B0-E904-4AFF-9B42-302B406E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64" y="2913416"/>
            <a:ext cx="2823060" cy="2818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1439C7-EE37-47B6-9854-81E51579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48135" y="2913416"/>
            <a:ext cx="2823060" cy="281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28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4170713" y="658785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Handy Multiplication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4563B-DC81-444F-87BB-16C60AF6E522}"/>
              </a:ext>
            </a:extLst>
          </p:cNvPr>
          <p:cNvSpPr txBox="1"/>
          <p:nvPr/>
        </p:nvSpPr>
        <p:spPr>
          <a:xfrm>
            <a:off x="1094704" y="1268730"/>
            <a:ext cx="10174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8000"/>
                </a:solidFill>
              </a:rPr>
              <a:t>First </a:t>
            </a:r>
            <a:r>
              <a:rPr lang="en-GB" sz="3200" b="1">
                <a:solidFill>
                  <a:srgbClr val="008000"/>
                </a:solidFill>
              </a:rPr>
              <a:t>of all allocate </a:t>
            </a:r>
            <a:r>
              <a:rPr lang="en-GB" sz="3200" b="1" dirty="0">
                <a:solidFill>
                  <a:srgbClr val="008000"/>
                </a:solidFill>
              </a:rPr>
              <a:t>the numbers 6 to 10 to your fingers</a:t>
            </a:r>
          </a:p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Begin with the thumb.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DEF2FD-A575-4B20-B203-C1B51B19FA32}"/>
              </a:ext>
            </a:extLst>
          </p:cNvPr>
          <p:cNvGrpSpPr/>
          <p:nvPr/>
        </p:nvGrpSpPr>
        <p:grpSpPr>
          <a:xfrm>
            <a:off x="2884170" y="2647950"/>
            <a:ext cx="3022398" cy="3083913"/>
            <a:chOff x="2884170" y="2647950"/>
            <a:chExt cx="3022398" cy="30839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1439C7-EE37-47B6-9854-81E515795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948135" y="2913416"/>
              <a:ext cx="2823060" cy="281844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2AE7C8-8A15-4F54-AD1C-820B233267C5}"/>
                </a:ext>
              </a:extLst>
            </p:cNvPr>
            <p:cNvGrpSpPr/>
            <p:nvPr/>
          </p:nvGrpSpPr>
          <p:grpSpPr>
            <a:xfrm>
              <a:off x="2884170" y="2647950"/>
              <a:ext cx="3022398" cy="2088534"/>
              <a:chOff x="2884170" y="2647950"/>
              <a:chExt cx="3022398" cy="208853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955F1F-EA53-41CC-877A-4DB9C632B30A}"/>
                  </a:ext>
                </a:extLst>
              </p:cNvPr>
              <p:cNvSpPr txBox="1"/>
              <p:nvPr/>
            </p:nvSpPr>
            <p:spPr>
              <a:xfrm rot="21133776">
                <a:off x="5566410" y="427481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6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481BB9-C9F3-4242-9368-916CA2033BAE}"/>
                  </a:ext>
                </a:extLst>
              </p:cNvPr>
              <p:cNvSpPr txBox="1"/>
              <p:nvPr/>
            </p:nvSpPr>
            <p:spPr>
              <a:xfrm rot="534181">
                <a:off x="4655820" y="279272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7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FB266-9802-4B96-B097-7D5D8306F17C}"/>
                  </a:ext>
                </a:extLst>
              </p:cNvPr>
              <p:cNvSpPr txBox="1"/>
              <p:nvPr/>
            </p:nvSpPr>
            <p:spPr>
              <a:xfrm>
                <a:off x="3950970" y="26479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C0EBA7-1E5B-4481-9E23-BDD973150CE9}"/>
                  </a:ext>
                </a:extLst>
              </p:cNvPr>
              <p:cNvSpPr txBox="1"/>
              <p:nvPr/>
            </p:nvSpPr>
            <p:spPr>
              <a:xfrm rot="21150080">
                <a:off x="3623310" y="275463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9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FAA2E8-7E78-42A6-9BA9-A180964EB8AF}"/>
                  </a:ext>
                </a:extLst>
              </p:cNvPr>
              <p:cNvSpPr txBox="1"/>
              <p:nvPr/>
            </p:nvSpPr>
            <p:spPr>
              <a:xfrm rot="20167710">
                <a:off x="2884170" y="324993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10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FAB251-7243-4E25-B522-61BB19AAD216}"/>
              </a:ext>
            </a:extLst>
          </p:cNvPr>
          <p:cNvGrpSpPr/>
          <p:nvPr/>
        </p:nvGrpSpPr>
        <p:grpSpPr>
          <a:xfrm>
            <a:off x="6911340" y="2651760"/>
            <a:ext cx="3022398" cy="3080103"/>
            <a:chOff x="6911340" y="2651760"/>
            <a:chExt cx="3022398" cy="30801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BAA0B0-E904-4AFF-9B42-302B406E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764" y="2913416"/>
              <a:ext cx="2823060" cy="281844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9D1546E-9964-4C30-99A2-063F03C11CDD}"/>
                </a:ext>
              </a:extLst>
            </p:cNvPr>
            <p:cNvGrpSpPr/>
            <p:nvPr/>
          </p:nvGrpSpPr>
          <p:grpSpPr>
            <a:xfrm flipH="1">
              <a:off x="6911340" y="2651760"/>
              <a:ext cx="3022398" cy="2088534"/>
              <a:chOff x="2884170" y="2647950"/>
              <a:chExt cx="3022398" cy="208853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B755F5-5060-4C69-87CA-A1C7198C35EA}"/>
                  </a:ext>
                </a:extLst>
              </p:cNvPr>
              <p:cNvSpPr txBox="1"/>
              <p:nvPr/>
            </p:nvSpPr>
            <p:spPr>
              <a:xfrm rot="21133776">
                <a:off x="5566410" y="427481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6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8259D0-E939-4AE3-820A-CF1D47934788}"/>
                  </a:ext>
                </a:extLst>
              </p:cNvPr>
              <p:cNvSpPr txBox="1"/>
              <p:nvPr/>
            </p:nvSpPr>
            <p:spPr>
              <a:xfrm rot="534181">
                <a:off x="4655820" y="279272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7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E436EA-BE5A-488B-911D-256F639E2995}"/>
                  </a:ext>
                </a:extLst>
              </p:cNvPr>
              <p:cNvSpPr txBox="1"/>
              <p:nvPr/>
            </p:nvSpPr>
            <p:spPr>
              <a:xfrm>
                <a:off x="3950970" y="26479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8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764010-4650-4F4C-95C8-3EEE5552FC96}"/>
                  </a:ext>
                </a:extLst>
              </p:cNvPr>
              <p:cNvSpPr txBox="1"/>
              <p:nvPr/>
            </p:nvSpPr>
            <p:spPr>
              <a:xfrm rot="21150080">
                <a:off x="3623310" y="275463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CE9538-A233-4C17-9367-63286427D298}"/>
                  </a:ext>
                </a:extLst>
              </p:cNvPr>
              <p:cNvSpPr txBox="1"/>
              <p:nvPr/>
            </p:nvSpPr>
            <p:spPr>
              <a:xfrm rot="20167710">
                <a:off x="2884170" y="324993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10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1FE20B-C202-4FE4-95AE-789E36385D53}"/>
              </a:ext>
            </a:extLst>
          </p:cNvPr>
          <p:cNvSpPr txBox="1"/>
          <p:nvPr/>
        </p:nvSpPr>
        <p:spPr>
          <a:xfrm>
            <a:off x="4705798" y="3622638"/>
            <a:ext cx="349781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Now let us try 7 X 8</a:t>
            </a:r>
          </a:p>
        </p:txBody>
      </p:sp>
    </p:spTree>
    <p:extLst>
      <p:ext uri="{BB962C8B-B14F-4D97-AF65-F5344CB8AC3E}">
        <p14:creationId xmlns:p14="http://schemas.microsoft.com/office/powerpoint/2010/main" val="26604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4127732" y="760889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Handy Multiplication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DEF2FD-A575-4B20-B203-C1B51B19FA32}"/>
              </a:ext>
            </a:extLst>
          </p:cNvPr>
          <p:cNvGrpSpPr/>
          <p:nvPr/>
        </p:nvGrpSpPr>
        <p:grpSpPr>
          <a:xfrm rot="4784020">
            <a:off x="2683329" y="2465070"/>
            <a:ext cx="3022398" cy="3083913"/>
            <a:chOff x="2884170" y="2647950"/>
            <a:chExt cx="3022398" cy="30839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1439C7-EE37-47B6-9854-81E515795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948135" y="2913416"/>
              <a:ext cx="2823060" cy="281844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2AE7C8-8A15-4F54-AD1C-820B233267C5}"/>
                </a:ext>
              </a:extLst>
            </p:cNvPr>
            <p:cNvGrpSpPr/>
            <p:nvPr/>
          </p:nvGrpSpPr>
          <p:grpSpPr>
            <a:xfrm>
              <a:off x="2884170" y="2647950"/>
              <a:ext cx="3022398" cy="2088534"/>
              <a:chOff x="2884170" y="2647950"/>
              <a:chExt cx="3022398" cy="208853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955F1F-EA53-41CC-877A-4DB9C632B30A}"/>
                  </a:ext>
                </a:extLst>
              </p:cNvPr>
              <p:cNvSpPr txBox="1"/>
              <p:nvPr/>
            </p:nvSpPr>
            <p:spPr>
              <a:xfrm rot="21133776">
                <a:off x="5566410" y="427481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6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481BB9-C9F3-4242-9368-916CA2033BAE}"/>
                  </a:ext>
                </a:extLst>
              </p:cNvPr>
              <p:cNvSpPr txBox="1"/>
              <p:nvPr/>
            </p:nvSpPr>
            <p:spPr>
              <a:xfrm rot="534181">
                <a:off x="4655820" y="279272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7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FB266-9802-4B96-B097-7D5D8306F17C}"/>
                  </a:ext>
                </a:extLst>
              </p:cNvPr>
              <p:cNvSpPr txBox="1"/>
              <p:nvPr/>
            </p:nvSpPr>
            <p:spPr>
              <a:xfrm>
                <a:off x="3950970" y="26479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C0EBA7-1E5B-4481-9E23-BDD973150CE9}"/>
                  </a:ext>
                </a:extLst>
              </p:cNvPr>
              <p:cNvSpPr txBox="1"/>
              <p:nvPr/>
            </p:nvSpPr>
            <p:spPr>
              <a:xfrm rot="21150080">
                <a:off x="3623310" y="275463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9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FAA2E8-7E78-42A6-9BA9-A180964EB8AF}"/>
                  </a:ext>
                </a:extLst>
              </p:cNvPr>
              <p:cNvSpPr txBox="1"/>
              <p:nvPr/>
            </p:nvSpPr>
            <p:spPr>
              <a:xfrm rot="20167710">
                <a:off x="2884170" y="324993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10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FAB251-7243-4E25-B522-61BB19AAD216}"/>
              </a:ext>
            </a:extLst>
          </p:cNvPr>
          <p:cNvGrpSpPr/>
          <p:nvPr/>
        </p:nvGrpSpPr>
        <p:grpSpPr>
          <a:xfrm rot="15990579">
            <a:off x="6161859" y="2834641"/>
            <a:ext cx="3022398" cy="3080103"/>
            <a:chOff x="6911340" y="2651760"/>
            <a:chExt cx="3022398" cy="30801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BAA0B0-E904-4AFF-9B42-302B406E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764" y="2913416"/>
              <a:ext cx="2823060" cy="281844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9D1546E-9964-4C30-99A2-063F03C11CDD}"/>
                </a:ext>
              </a:extLst>
            </p:cNvPr>
            <p:cNvGrpSpPr/>
            <p:nvPr/>
          </p:nvGrpSpPr>
          <p:grpSpPr>
            <a:xfrm flipH="1">
              <a:off x="6911340" y="2651760"/>
              <a:ext cx="3022398" cy="2088534"/>
              <a:chOff x="2884170" y="2647950"/>
              <a:chExt cx="3022398" cy="208853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B755F5-5060-4C69-87CA-A1C7198C35EA}"/>
                  </a:ext>
                </a:extLst>
              </p:cNvPr>
              <p:cNvSpPr txBox="1"/>
              <p:nvPr/>
            </p:nvSpPr>
            <p:spPr>
              <a:xfrm rot="21133776">
                <a:off x="5566410" y="427481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6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8259D0-E939-4AE3-820A-CF1D47934788}"/>
                  </a:ext>
                </a:extLst>
              </p:cNvPr>
              <p:cNvSpPr txBox="1"/>
              <p:nvPr/>
            </p:nvSpPr>
            <p:spPr>
              <a:xfrm rot="534181">
                <a:off x="4655820" y="279272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7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E436EA-BE5A-488B-911D-256F639E2995}"/>
                  </a:ext>
                </a:extLst>
              </p:cNvPr>
              <p:cNvSpPr txBox="1"/>
              <p:nvPr/>
            </p:nvSpPr>
            <p:spPr>
              <a:xfrm>
                <a:off x="3950970" y="26479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8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764010-4650-4F4C-95C8-3EEE5552FC96}"/>
                  </a:ext>
                </a:extLst>
              </p:cNvPr>
              <p:cNvSpPr txBox="1"/>
              <p:nvPr/>
            </p:nvSpPr>
            <p:spPr>
              <a:xfrm rot="21150080">
                <a:off x="3623310" y="275463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CE9538-A233-4C17-9367-63286427D298}"/>
                  </a:ext>
                </a:extLst>
              </p:cNvPr>
              <p:cNvSpPr txBox="1"/>
              <p:nvPr/>
            </p:nvSpPr>
            <p:spPr>
              <a:xfrm rot="20167710">
                <a:off x="2884170" y="324993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10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1FE20B-C202-4FE4-95AE-789E36385D53}"/>
              </a:ext>
            </a:extLst>
          </p:cNvPr>
          <p:cNvSpPr txBox="1"/>
          <p:nvPr/>
        </p:nvSpPr>
        <p:spPr>
          <a:xfrm>
            <a:off x="4325439" y="1314450"/>
            <a:ext cx="349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Now let us try 7 X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B4010-8209-423F-9035-E75199B49633}"/>
              </a:ext>
            </a:extLst>
          </p:cNvPr>
          <p:cNvSpPr txBox="1"/>
          <p:nvPr/>
        </p:nvSpPr>
        <p:spPr>
          <a:xfrm>
            <a:off x="1650819" y="1931670"/>
            <a:ext cx="894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</a:rPr>
              <a:t>Move each hand </a:t>
            </a:r>
            <a:r>
              <a:rPr lang="en-GB" sz="2400" b="1" dirty="0">
                <a:solidFill>
                  <a:srgbClr val="008000"/>
                </a:solidFill>
              </a:rPr>
              <a:t>so the 7 on </a:t>
            </a:r>
            <a:r>
              <a:rPr lang="en-GB" sz="2400" b="1">
                <a:solidFill>
                  <a:srgbClr val="008000"/>
                </a:solidFill>
              </a:rPr>
              <a:t>one hand </a:t>
            </a:r>
            <a:r>
              <a:rPr lang="en-GB" sz="2400" b="1" dirty="0">
                <a:solidFill>
                  <a:srgbClr val="008000"/>
                </a:solidFill>
              </a:rPr>
              <a:t>is opposite the 8 on the 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C40AF-FA95-4156-B9E0-4ABC6287EE0B}"/>
              </a:ext>
            </a:extLst>
          </p:cNvPr>
          <p:cNvSpPr txBox="1"/>
          <p:nvPr/>
        </p:nvSpPr>
        <p:spPr>
          <a:xfrm>
            <a:off x="1803219" y="6015990"/>
            <a:ext cx="894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</a:rPr>
              <a:t>Draw a line above </a:t>
            </a:r>
            <a:r>
              <a:rPr lang="en-GB" sz="2400" b="1" dirty="0">
                <a:solidFill>
                  <a:srgbClr val="008000"/>
                </a:solidFill>
              </a:rPr>
              <a:t>the two fingers </a:t>
            </a:r>
            <a:r>
              <a:rPr lang="en-GB" sz="2400" b="1">
                <a:solidFill>
                  <a:srgbClr val="008000"/>
                </a:solidFill>
              </a:rPr>
              <a:t>7 and </a:t>
            </a:r>
            <a:r>
              <a:rPr lang="en-GB" sz="2400" b="1" dirty="0">
                <a:solidFill>
                  <a:srgbClr val="008000"/>
                </a:solidFill>
              </a:rPr>
              <a:t>8 pointing </a:t>
            </a:r>
            <a:r>
              <a:rPr lang="en-GB" sz="2400" b="1">
                <a:solidFill>
                  <a:srgbClr val="008000"/>
                </a:solidFill>
              </a:rPr>
              <a:t>to each </a:t>
            </a:r>
            <a:r>
              <a:rPr lang="en-GB" sz="2400" b="1" dirty="0">
                <a:solidFill>
                  <a:srgbClr val="008000"/>
                </a:solidFill>
              </a:rPr>
              <a:t>other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2268A3-AACD-4807-AA2F-EC5A31E3478F}"/>
              </a:ext>
            </a:extLst>
          </p:cNvPr>
          <p:cNvCxnSpPr/>
          <p:nvPr/>
        </p:nvCxnSpPr>
        <p:spPr>
          <a:xfrm>
            <a:off x="1650819" y="3943350"/>
            <a:ext cx="8686800" cy="1485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3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3949978" y="856277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Handy Multiplication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DEF2FD-A575-4B20-B203-C1B51B19FA32}"/>
              </a:ext>
            </a:extLst>
          </p:cNvPr>
          <p:cNvGrpSpPr/>
          <p:nvPr/>
        </p:nvGrpSpPr>
        <p:grpSpPr>
          <a:xfrm rot="4784020">
            <a:off x="2853146" y="3346223"/>
            <a:ext cx="3022398" cy="3083913"/>
            <a:chOff x="2884170" y="2647950"/>
            <a:chExt cx="3022398" cy="30839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1439C7-EE37-47B6-9854-81E515795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948135" y="2913416"/>
              <a:ext cx="2823060" cy="281844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2AE7C8-8A15-4F54-AD1C-820B233267C5}"/>
                </a:ext>
              </a:extLst>
            </p:cNvPr>
            <p:cNvGrpSpPr/>
            <p:nvPr/>
          </p:nvGrpSpPr>
          <p:grpSpPr>
            <a:xfrm>
              <a:off x="2884170" y="2647950"/>
              <a:ext cx="3022398" cy="2088534"/>
              <a:chOff x="2884170" y="2647950"/>
              <a:chExt cx="3022398" cy="208853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955F1F-EA53-41CC-877A-4DB9C632B30A}"/>
                  </a:ext>
                </a:extLst>
              </p:cNvPr>
              <p:cNvSpPr txBox="1"/>
              <p:nvPr/>
            </p:nvSpPr>
            <p:spPr>
              <a:xfrm rot="21133776">
                <a:off x="5566410" y="427481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6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481BB9-C9F3-4242-9368-916CA2033BAE}"/>
                  </a:ext>
                </a:extLst>
              </p:cNvPr>
              <p:cNvSpPr txBox="1"/>
              <p:nvPr/>
            </p:nvSpPr>
            <p:spPr>
              <a:xfrm rot="534181">
                <a:off x="4655820" y="279272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7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FB266-9802-4B96-B097-7D5D8306F17C}"/>
                  </a:ext>
                </a:extLst>
              </p:cNvPr>
              <p:cNvSpPr txBox="1"/>
              <p:nvPr/>
            </p:nvSpPr>
            <p:spPr>
              <a:xfrm>
                <a:off x="3950970" y="26479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C0EBA7-1E5B-4481-9E23-BDD973150CE9}"/>
                  </a:ext>
                </a:extLst>
              </p:cNvPr>
              <p:cNvSpPr txBox="1"/>
              <p:nvPr/>
            </p:nvSpPr>
            <p:spPr>
              <a:xfrm rot="21150080">
                <a:off x="3623310" y="275463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9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FAA2E8-7E78-42A6-9BA9-A180964EB8AF}"/>
                  </a:ext>
                </a:extLst>
              </p:cNvPr>
              <p:cNvSpPr txBox="1"/>
              <p:nvPr/>
            </p:nvSpPr>
            <p:spPr>
              <a:xfrm rot="20167710">
                <a:off x="2884170" y="324993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10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FAB251-7243-4E25-B522-61BB19AAD216}"/>
              </a:ext>
            </a:extLst>
          </p:cNvPr>
          <p:cNvGrpSpPr/>
          <p:nvPr/>
        </p:nvGrpSpPr>
        <p:grpSpPr>
          <a:xfrm rot="15990579">
            <a:off x="6331676" y="3715794"/>
            <a:ext cx="3022398" cy="3080103"/>
            <a:chOff x="6911340" y="2651760"/>
            <a:chExt cx="3022398" cy="30801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BAA0B0-E904-4AFF-9B42-302B406E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764" y="2913416"/>
              <a:ext cx="2823060" cy="281844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9D1546E-9964-4C30-99A2-063F03C11CDD}"/>
                </a:ext>
              </a:extLst>
            </p:cNvPr>
            <p:cNvGrpSpPr/>
            <p:nvPr/>
          </p:nvGrpSpPr>
          <p:grpSpPr>
            <a:xfrm flipH="1">
              <a:off x="6911340" y="2651760"/>
              <a:ext cx="3022398" cy="2088534"/>
              <a:chOff x="2884170" y="2647950"/>
              <a:chExt cx="3022398" cy="208853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B755F5-5060-4C69-87CA-A1C7198C35EA}"/>
                  </a:ext>
                </a:extLst>
              </p:cNvPr>
              <p:cNvSpPr txBox="1"/>
              <p:nvPr/>
            </p:nvSpPr>
            <p:spPr>
              <a:xfrm rot="21133776">
                <a:off x="5566410" y="427481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6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8259D0-E939-4AE3-820A-CF1D47934788}"/>
                  </a:ext>
                </a:extLst>
              </p:cNvPr>
              <p:cNvSpPr txBox="1"/>
              <p:nvPr/>
            </p:nvSpPr>
            <p:spPr>
              <a:xfrm rot="534181">
                <a:off x="4655820" y="279272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7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E436EA-BE5A-488B-911D-256F639E2995}"/>
                  </a:ext>
                </a:extLst>
              </p:cNvPr>
              <p:cNvSpPr txBox="1"/>
              <p:nvPr/>
            </p:nvSpPr>
            <p:spPr>
              <a:xfrm>
                <a:off x="3950970" y="26479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8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764010-4650-4F4C-95C8-3EEE5552FC96}"/>
                  </a:ext>
                </a:extLst>
              </p:cNvPr>
              <p:cNvSpPr txBox="1"/>
              <p:nvPr/>
            </p:nvSpPr>
            <p:spPr>
              <a:xfrm rot="21150080">
                <a:off x="3623310" y="275463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CE9538-A233-4C17-9367-63286427D298}"/>
                  </a:ext>
                </a:extLst>
              </p:cNvPr>
              <p:cNvSpPr txBox="1"/>
              <p:nvPr/>
            </p:nvSpPr>
            <p:spPr>
              <a:xfrm rot="20167710">
                <a:off x="2884170" y="324993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10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1FE20B-C202-4FE4-95AE-789E36385D53}"/>
              </a:ext>
            </a:extLst>
          </p:cNvPr>
          <p:cNvSpPr txBox="1"/>
          <p:nvPr/>
        </p:nvSpPr>
        <p:spPr>
          <a:xfrm>
            <a:off x="4269346" y="1538715"/>
            <a:ext cx="349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Now let us try 7 X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B4010-8209-423F-9035-E75199B49633}"/>
              </a:ext>
            </a:extLst>
          </p:cNvPr>
          <p:cNvSpPr txBox="1"/>
          <p:nvPr/>
        </p:nvSpPr>
        <p:spPr>
          <a:xfrm>
            <a:off x="1752056" y="2344194"/>
            <a:ext cx="894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</a:rPr>
              <a:t>There are </a:t>
            </a:r>
            <a:r>
              <a:rPr lang="en-GB" sz="2400" b="1" dirty="0">
                <a:solidFill>
                  <a:srgbClr val="008000"/>
                </a:solidFill>
              </a:rPr>
              <a:t>five fingers below the line – this is the tens figure = 50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2268A3-AACD-4807-AA2F-EC5A31E3478F}"/>
              </a:ext>
            </a:extLst>
          </p:cNvPr>
          <p:cNvCxnSpPr/>
          <p:nvPr/>
        </p:nvCxnSpPr>
        <p:spPr>
          <a:xfrm>
            <a:off x="1820636" y="4824503"/>
            <a:ext cx="8686800" cy="1485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01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4404241" y="738052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Handy Multiplication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DEF2FD-A575-4B20-B203-C1B51B19FA32}"/>
              </a:ext>
            </a:extLst>
          </p:cNvPr>
          <p:cNvGrpSpPr/>
          <p:nvPr/>
        </p:nvGrpSpPr>
        <p:grpSpPr>
          <a:xfrm rot="4784020">
            <a:off x="3047881" y="3557452"/>
            <a:ext cx="3022398" cy="3083913"/>
            <a:chOff x="2884170" y="2647950"/>
            <a:chExt cx="3022398" cy="308391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1439C7-EE37-47B6-9854-81E515795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948135" y="2913416"/>
              <a:ext cx="2823060" cy="281844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2AE7C8-8A15-4F54-AD1C-820B233267C5}"/>
                </a:ext>
              </a:extLst>
            </p:cNvPr>
            <p:cNvGrpSpPr/>
            <p:nvPr/>
          </p:nvGrpSpPr>
          <p:grpSpPr>
            <a:xfrm>
              <a:off x="2884170" y="2647950"/>
              <a:ext cx="3022398" cy="2088534"/>
              <a:chOff x="2884170" y="2647950"/>
              <a:chExt cx="3022398" cy="208853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955F1F-EA53-41CC-877A-4DB9C632B30A}"/>
                  </a:ext>
                </a:extLst>
              </p:cNvPr>
              <p:cNvSpPr txBox="1"/>
              <p:nvPr/>
            </p:nvSpPr>
            <p:spPr>
              <a:xfrm rot="21133776">
                <a:off x="5566410" y="427481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6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481BB9-C9F3-4242-9368-916CA2033BAE}"/>
                  </a:ext>
                </a:extLst>
              </p:cNvPr>
              <p:cNvSpPr txBox="1"/>
              <p:nvPr/>
            </p:nvSpPr>
            <p:spPr>
              <a:xfrm rot="534181">
                <a:off x="4655820" y="279272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7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5FB266-9802-4B96-B097-7D5D8306F17C}"/>
                  </a:ext>
                </a:extLst>
              </p:cNvPr>
              <p:cNvSpPr txBox="1"/>
              <p:nvPr/>
            </p:nvSpPr>
            <p:spPr>
              <a:xfrm>
                <a:off x="3950970" y="26479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C0EBA7-1E5B-4481-9E23-BDD973150CE9}"/>
                  </a:ext>
                </a:extLst>
              </p:cNvPr>
              <p:cNvSpPr txBox="1"/>
              <p:nvPr/>
            </p:nvSpPr>
            <p:spPr>
              <a:xfrm rot="21150080">
                <a:off x="3623310" y="275463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9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FAA2E8-7E78-42A6-9BA9-A180964EB8AF}"/>
                  </a:ext>
                </a:extLst>
              </p:cNvPr>
              <p:cNvSpPr txBox="1"/>
              <p:nvPr/>
            </p:nvSpPr>
            <p:spPr>
              <a:xfrm rot="20167710">
                <a:off x="2884170" y="324993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10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FAB251-7243-4E25-B522-61BB19AAD216}"/>
              </a:ext>
            </a:extLst>
          </p:cNvPr>
          <p:cNvGrpSpPr/>
          <p:nvPr/>
        </p:nvGrpSpPr>
        <p:grpSpPr>
          <a:xfrm rot="15990579">
            <a:off x="6526411" y="3927023"/>
            <a:ext cx="3022398" cy="3080103"/>
            <a:chOff x="6911340" y="2651760"/>
            <a:chExt cx="3022398" cy="30801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BAA0B0-E904-4AFF-9B42-302B406E5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6764" y="2913416"/>
              <a:ext cx="2823060" cy="281844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9D1546E-9964-4C30-99A2-063F03C11CDD}"/>
                </a:ext>
              </a:extLst>
            </p:cNvPr>
            <p:cNvGrpSpPr/>
            <p:nvPr/>
          </p:nvGrpSpPr>
          <p:grpSpPr>
            <a:xfrm flipH="1">
              <a:off x="6911340" y="2651760"/>
              <a:ext cx="3022398" cy="2088534"/>
              <a:chOff x="2884170" y="2647950"/>
              <a:chExt cx="3022398" cy="208853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B755F5-5060-4C69-87CA-A1C7198C35EA}"/>
                  </a:ext>
                </a:extLst>
              </p:cNvPr>
              <p:cNvSpPr txBox="1"/>
              <p:nvPr/>
            </p:nvSpPr>
            <p:spPr>
              <a:xfrm rot="21133776">
                <a:off x="5566410" y="427481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6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8259D0-E939-4AE3-820A-CF1D47934788}"/>
                  </a:ext>
                </a:extLst>
              </p:cNvPr>
              <p:cNvSpPr txBox="1"/>
              <p:nvPr/>
            </p:nvSpPr>
            <p:spPr>
              <a:xfrm rot="534181">
                <a:off x="4655820" y="2792729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7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E436EA-BE5A-488B-911D-256F639E2995}"/>
                  </a:ext>
                </a:extLst>
              </p:cNvPr>
              <p:cNvSpPr txBox="1"/>
              <p:nvPr/>
            </p:nvSpPr>
            <p:spPr>
              <a:xfrm>
                <a:off x="3950970" y="26479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8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764010-4650-4F4C-95C8-3EEE5552FC96}"/>
                  </a:ext>
                </a:extLst>
              </p:cNvPr>
              <p:cNvSpPr txBox="1"/>
              <p:nvPr/>
            </p:nvSpPr>
            <p:spPr>
              <a:xfrm rot="21150080">
                <a:off x="3623310" y="275463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CE9538-A233-4C17-9367-63286427D298}"/>
                  </a:ext>
                </a:extLst>
              </p:cNvPr>
              <p:cNvSpPr txBox="1"/>
              <p:nvPr/>
            </p:nvSpPr>
            <p:spPr>
              <a:xfrm rot="20167710">
                <a:off x="2884170" y="3249930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10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1FE20B-C202-4FE4-95AE-789E36385D53}"/>
              </a:ext>
            </a:extLst>
          </p:cNvPr>
          <p:cNvSpPr txBox="1"/>
          <p:nvPr/>
        </p:nvSpPr>
        <p:spPr>
          <a:xfrm>
            <a:off x="4347091" y="1366702"/>
            <a:ext cx="349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Now let us try 7 X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C40AF-FA95-4156-B9E0-4ABC6287EE0B}"/>
              </a:ext>
            </a:extLst>
          </p:cNvPr>
          <p:cNvSpPr txBox="1"/>
          <p:nvPr/>
        </p:nvSpPr>
        <p:spPr>
          <a:xfrm>
            <a:off x="1481971" y="2113462"/>
            <a:ext cx="8949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</a:rPr>
              <a:t>Above </a:t>
            </a:r>
            <a:r>
              <a:rPr lang="en-GB" sz="2400" b="1" dirty="0">
                <a:solidFill>
                  <a:srgbClr val="008000"/>
                </a:solidFill>
              </a:rPr>
              <a:t>the line </a:t>
            </a:r>
            <a:r>
              <a:rPr lang="en-GB" sz="2400" b="1">
                <a:solidFill>
                  <a:srgbClr val="008000"/>
                </a:solidFill>
              </a:rPr>
              <a:t>there are </a:t>
            </a:r>
            <a:r>
              <a:rPr lang="en-GB" sz="2400" b="1" dirty="0">
                <a:solidFill>
                  <a:srgbClr val="008000"/>
                </a:solidFill>
              </a:rPr>
              <a:t>3 fingers on </a:t>
            </a:r>
            <a:r>
              <a:rPr lang="en-GB" sz="2400" b="1">
                <a:solidFill>
                  <a:srgbClr val="008000"/>
                </a:solidFill>
              </a:rPr>
              <a:t>one hand and </a:t>
            </a:r>
            <a:r>
              <a:rPr lang="en-GB" sz="2400" b="1" dirty="0">
                <a:solidFill>
                  <a:srgbClr val="008000"/>
                </a:solidFill>
              </a:rPr>
              <a:t>2 on the other</a:t>
            </a:r>
          </a:p>
          <a:p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Multiply these together = 3 X 2 = 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2268A3-AACD-4807-AA2F-EC5A31E3478F}"/>
              </a:ext>
            </a:extLst>
          </p:cNvPr>
          <p:cNvCxnSpPr/>
          <p:nvPr/>
        </p:nvCxnSpPr>
        <p:spPr>
          <a:xfrm>
            <a:off x="2015371" y="5035732"/>
            <a:ext cx="8686800" cy="1485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3A505C-B160-4488-A95D-CB08958A93F8}"/>
              </a:ext>
            </a:extLst>
          </p:cNvPr>
          <p:cNvSpPr txBox="1"/>
          <p:nvPr/>
        </p:nvSpPr>
        <p:spPr>
          <a:xfrm>
            <a:off x="6580648" y="2852126"/>
            <a:ext cx="2984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This is the units figure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CCF4D-3B18-4151-9595-C8FD3D5F6CA9}"/>
              </a:ext>
            </a:extLst>
          </p:cNvPr>
          <p:cNvSpPr txBox="1"/>
          <p:nvPr/>
        </p:nvSpPr>
        <p:spPr>
          <a:xfrm>
            <a:off x="1384032" y="3752882"/>
            <a:ext cx="892603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Add </a:t>
            </a:r>
            <a:r>
              <a:rPr lang="en-GB" sz="3200" b="1" dirty="0">
                <a:solidFill>
                  <a:srgbClr val="FF0000"/>
                </a:solidFill>
              </a:rPr>
              <a:t>the </a:t>
            </a:r>
            <a:r>
              <a:rPr lang="en-GB" sz="3200" b="1">
                <a:solidFill>
                  <a:srgbClr val="FF0000"/>
                </a:solidFill>
              </a:rPr>
              <a:t>tens and </a:t>
            </a:r>
            <a:r>
              <a:rPr lang="en-GB" sz="3200" b="1" dirty="0">
                <a:solidFill>
                  <a:srgbClr val="FF0000"/>
                </a:solidFill>
              </a:rPr>
              <a:t>units figures = 50 + 6 = 56  Correct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9B10A4E-7661-485C-B94C-26618A9AC339}"/>
              </a:ext>
            </a:extLst>
          </p:cNvPr>
          <p:cNvSpPr/>
          <p:nvPr/>
        </p:nvSpPr>
        <p:spPr>
          <a:xfrm>
            <a:off x="3038020" y="2085447"/>
            <a:ext cx="5876365" cy="41685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Try some other numbers </a:t>
            </a:r>
            <a:r>
              <a:rPr lang="en-GB" sz="3600" b="1">
                <a:solidFill>
                  <a:srgbClr val="FFFF00"/>
                </a:solidFill>
              </a:rPr>
              <a:t>to learn </a:t>
            </a:r>
            <a:r>
              <a:rPr lang="en-GB" sz="3600" b="1" dirty="0">
                <a:solidFill>
                  <a:srgbClr val="FFFF00"/>
                </a:solidFill>
              </a:rPr>
              <a:t>how it works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314FC817-5D68-4376-BEEA-1E11932D889D}"/>
              </a:ext>
            </a:extLst>
          </p:cNvPr>
          <p:cNvSpPr/>
          <p:nvPr/>
        </p:nvSpPr>
        <p:spPr>
          <a:xfrm>
            <a:off x="3042502" y="2076482"/>
            <a:ext cx="5876365" cy="416858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Can </a:t>
            </a:r>
            <a:r>
              <a:rPr lang="en-GB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</a:t>
            </a:r>
            <a:r>
              <a:rPr lang="en-GB" sz="36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prove that </a:t>
            </a:r>
            <a:r>
              <a:rPr lang="en-GB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it works </a:t>
            </a:r>
            <a:r>
              <a:rPr lang="en-GB" sz="36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for any </a:t>
            </a:r>
            <a:r>
              <a:rPr lang="en-GB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number 6,7,8,9 or 10</a:t>
            </a:r>
          </a:p>
        </p:txBody>
      </p:sp>
    </p:spTree>
    <p:extLst>
      <p:ext uri="{BB962C8B-B14F-4D97-AF65-F5344CB8AC3E}">
        <p14:creationId xmlns:p14="http://schemas.microsoft.com/office/powerpoint/2010/main" val="6420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4074458" y="787998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Handy Multiplication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439C7-EE37-47B6-9854-81E51579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84020" flipH="1">
            <a:off x="2606838" y="2769207"/>
            <a:ext cx="2823060" cy="281844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AE7C8-8A15-4F54-AD1C-820B233267C5}"/>
              </a:ext>
            </a:extLst>
          </p:cNvPr>
          <p:cNvGrpSpPr/>
          <p:nvPr/>
        </p:nvGrpSpPr>
        <p:grpSpPr>
          <a:xfrm rot="4784020">
            <a:off x="4129291" y="3968146"/>
            <a:ext cx="1188262" cy="1943757"/>
            <a:chOff x="4640593" y="2792728"/>
            <a:chExt cx="1188262" cy="19437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4955F1F-EA53-41CC-877A-4DB9C632B30A}"/>
                </a:ext>
              </a:extLst>
            </p:cNvPr>
            <p:cNvSpPr txBox="1"/>
            <p:nvPr/>
          </p:nvSpPr>
          <p:spPr>
            <a:xfrm rot="21133776">
              <a:off x="5644124" y="427482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4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481BB9-C9F3-4242-9368-916CA2033BAE}"/>
                </a:ext>
              </a:extLst>
            </p:cNvPr>
            <p:cNvSpPr txBox="1"/>
            <p:nvPr/>
          </p:nvSpPr>
          <p:spPr>
            <a:xfrm rot="534181">
              <a:off x="4640593" y="279272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/>
                <a:t>A</a:t>
              </a:r>
              <a:endParaRPr lang="en-GB" sz="2400" b="1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5BAA0B0-E904-4AFF-9B42-302B406E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90579">
            <a:off x="6350139" y="3094714"/>
            <a:ext cx="2823060" cy="281844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D1546E-9964-4C30-99A2-063F03C11CDD}"/>
              </a:ext>
            </a:extLst>
          </p:cNvPr>
          <p:cNvGrpSpPr/>
          <p:nvPr/>
        </p:nvGrpSpPr>
        <p:grpSpPr>
          <a:xfrm rot="15990579" flipH="1">
            <a:off x="5913399" y="4364425"/>
            <a:ext cx="976110" cy="606445"/>
            <a:chOff x="3942155" y="2647949"/>
            <a:chExt cx="976110" cy="6064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8259D0-E939-4AE3-820A-CF1D47934788}"/>
                </a:ext>
              </a:extLst>
            </p:cNvPr>
            <p:cNvSpPr txBox="1"/>
            <p:nvPr/>
          </p:nvSpPr>
          <p:spPr>
            <a:xfrm rot="534181">
              <a:off x="4733534" y="279272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E436EA-BE5A-488B-911D-256F639E2995}"/>
                </a:ext>
              </a:extLst>
            </p:cNvPr>
            <p:cNvSpPr txBox="1"/>
            <p:nvPr/>
          </p:nvSpPr>
          <p:spPr>
            <a:xfrm>
              <a:off x="3942155" y="264794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1FE20B-C202-4FE4-95AE-789E36385D53}"/>
              </a:ext>
            </a:extLst>
          </p:cNvPr>
          <p:cNvSpPr txBox="1"/>
          <p:nvPr/>
        </p:nvSpPr>
        <p:spPr>
          <a:xfrm>
            <a:off x="4985496" y="1349413"/>
            <a:ext cx="183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The Proof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B4010-8209-423F-9035-E75199B49633}"/>
              </a:ext>
            </a:extLst>
          </p:cNvPr>
          <p:cNvSpPr txBox="1"/>
          <p:nvPr/>
        </p:nvSpPr>
        <p:spPr>
          <a:xfrm>
            <a:off x="1490606" y="2060762"/>
            <a:ext cx="894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8000"/>
                </a:solidFill>
              </a:rPr>
              <a:t>Start </a:t>
            </a:r>
            <a:r>
              <a:rPr lang="en-GB" sz="2400" b="1" dirty="0">
                <a:solidFill>
                  <a:srgbClr val="008000"/>
                </a:solidFill>
              </a:rPr>
              <a:t>by </a:t>
            </a:r>
            <a:r>
              <a:rPr lang="en-GB" sz="2400" b="1">
                <a:solidFill>
                  <a:srgbClr val="008000"/>
                </a:solidFill>
              </a:rPr>
              <a:t>using a number A </a:t>
            </a:r>
            <a:r>
              <a:rPr lang="en-GB" sz="2400" b="1" dirty="0">
                <a:solidFill>
                  <a:srgbClr val="008000"/>
                </a:solidFill>
              </a:rPr>
              <a:t>for </a:t>
            </a:r>
            <a:r>
              <a:rPr lang="en-GB" sz="2400" b="1">
                <a:solidFill>
                  <a:srgbClr val="008000"/>
                </a:solidFill>
              </a:rPr>
              <a:t>one hand and </a:t>
            </a:r>
            <a:r>
              <a:rPr lang="en-GB" sz="2400" b="1" dirty="0">
                <a:solidFill>
                  <a:srgbClr val="008000"/>
                </a:solidFill>
              </a:rPr>
              <a:t>B for the other</a:t>
            </a:r>
          </a:p>
          <a:p>
            <a:pPr algn="ctr"/>
            <a:r>
              <a:rPr lang="en-GB" sz="2400" b="1">
                <a:solidFill>
                  <a:srgbClr val="008000"/>
                </a:solidFill>
              </a:rPr>
              <a:t>A and B each represent any </a:t>
            </a:r>
            <a:r>
              <a:rPr lang="en-GB" sz="2400" b="1" dirty="0">
                <a:solidFill>
                  <a:srgbClr val="008000"/>
                </a:solidFill>
              </a:rPr>
              <a:t>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2268A3-AACD-4807-AA2F-EC5A31E3478F}"/>
              </a:ext>
            </a:extLst>
          </p:cNvPr>
          <p:cNvCxnSpPr/>
          <p:nvPr/>
        </p:nvCxnSpPr>
        <p:spPr>
          <a:xfrm>
            <a:off x="1611630" y="4126230"/>
            <a:ext cx="8686800" cy="1485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BCB221-4DB4-40CA-BB3B-192528EAAFDD}"/>
              </a:ext>
            </a:extLst>
          </p:cNvPr>
          <p:cNvGrpSpPr/>
          <p:nvPr/>
        </p:nvGrpSpPr>
        <p:grpSpPr>
          <a:xfrm>
            <a:off x="1132017" y="2992874"/>
            <a:ext cx="10276467" cy="3371825"/>
            <a:chOff x="1314897" y="2444234"/>
            <a:chExt cx="10276467" cy="33718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2C40AF-FA95-4156-B9E0-4ABC6287EE0B}"/>
                </a:ext>
              </a:extLst>
            </p:cNvPr>
            <p:cNvSpPr txBox="1"/>
            <p:nvPr/>
          </p:nvSpPr>
          <p:spPr>
            <a:xfrm>
              <a:off x="1314897" y="5354394"/>
              <a:ext cx="10276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008000"/>
                  </a:solidFill>
                </a:rPr>
                <a:t>Above </a:t>
              </a:r>
              <a:r>
                <a:rPr lang="en-GB" sz="2400" b="1" dirty="0">
                  <a:solidFill>
                    <a:srgbClr val="008000"/>
                  </a:solidFill>
                </a:rPr>
                <a:t>the line </a:t>
              </a:r>
              <a:r>
                <a:rPr lang="en-GB" sz="2400" b="1">
                  <a:solidFill>
                    <a:srgbClr val="008000"/>
                  </a:solidFill>
                </a:rPr>
                <a:t>there are (10-A) </a:t>
              </a:r>
              <a:r>
                <a:rPr lang="en-GB" sz="2400" b="1" dirty="0">
                  <a:solidFill>
                    <a:srgbClr val="008000"/>
                  </a:solidFill>
                </a:rPr>
                <a:t>fingers on </a:t>
              </a:r>
              <a:r>
                <a:rPr lang="en-GB" sz="2400" b="1">
                  <a:solidFill>
                    <a:srgbClr val="008000"/>
                  </a:solidFill>
                </a:rPr>
                <a:t>one hand and </a:t>
              </a:r>
              <a:r>
                <a:rPr lang="en-GB" sz="2400" b="1" dirty="0">
                  <a:solidFill>
                    <a:srgbClr val="008000"/>
                  </a:solidFill>
                </a:rPr>
                <a:t>(10-B) on the other.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8FCDDE-FCA1-458E-A8D2-271F2468AEB2}"/>
                </a:ext>
              </a:extLst>
            </p:cNvPr>
            <p:cNvSpPr txBox="1"/>
            <p:nvPr/>
          </p:nvSpPr>
          <p:spPr>
            <a:xfrm>
              <a:off x="2164977" y="2444234"/>
              <a:ext cx="19632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/>
                <a:t>(10-A </a:t>
              </a:r>
              <a:r>
                <a:rPr lang="en-GB" sz="2400" b="1" dirty="0"/>
                <a:t>Fingers)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8AA2AB-F66D-4C0B-BD8B-5F0B1D5B83DD}"/>
                </a:ext>
              </a:extLst>
            </p:cNvPr>
            <p:cNvSpPr txBox="1"/>
            <p:nvPr/>
          </p:nvSpPr>
          <p:spPr>
            <a:xfrm>
              <a:off x="7265895" y="2444234"/>
              <a:ext cx="19632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b="1" dirty="0"/>
                <a:t>(10-B Fingers)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1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E954A38-2C8A-407F-8366-7E68B576FE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208213" y="1125539"/>
            <a:ext cx="7772400" cy="11509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8800" b="1" dirty="0">
                <a:solidFill>
                  <a:srgbClr val="000099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0D9FE8D-12FE-4E99-8DEE-591228B5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28098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8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BFDC54A7-E2EE-4665-9933-4FEA4EF9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1" y="2732860"/>
            <a:ext cx="28797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BFCBB-0FC1-417B-AFB3-0185872A1488}"/>
              </a:ext>
            </a:extLst>
          </p:cNvPr>
          <p:cNvSpPr txBox="1"/>
          <p:nvPr/>
        </p:nvSpPr>
        <p:spPr>
          <a:xfrm>
            <a:off x="5638800" y="2978332"/>
            <a:ext cx="3841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very much hope that you will enjoy this fun maths activity and learn new things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4057554" y="704923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Handy Multiplication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439C7-EE37-47B6-9854-81E51579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84020" flipH="1">
            <a:off x="2724404" y="2672685"/>
            <a:ext cx="2823060" cy="281844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AE7C8-8A15-4F54-AD1C-820B233267C5}"/>
              </a:ext>
            </a:extLst>
          </p:cNvPr>
          <p:cNvGrpSpPr/>
          <p:nvPr/>
        </p:nvGrpSpPr>
        <p:grpSpPr>
          <a:xfrm rot="4784020">
            <a:off x="4246857" y="3871624"/>
            <a:ext cx="1188262" cy="1943757"/>
            <a:chOff x="4640593" y="2792728"/>
            <a:chExt cx="1188262" cy="19437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4955F1F-EA53-41CC-877A-4DB9C632B30A}"/>
                </a:ext>
              </a:extLst>
            </p:cNvPr>
            <p:cNvSpPr txBox="1"/>
            <p:nvPr/>
          </p:nvSpPr>
          <p:spPr>
            <a:xfrm rot="21133776">
              <a:off x="5644124" y="427482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4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481BB9-C9F3-4242-9368-916CA2033BAE}"/>
                </a:ext>
              </a:extLst>
            </p:cNvPr>
            <p:cNvSpPr txBox="1"/>
            <p:nvPr/>
          </p:nvSpPr>
          <p:spPr>
            <a:xfrm rot="534181">
              <a:off x="4640593" y="279272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/>
                <a:t>A</a:t>
              </a:r>
              <a:endParaRPr lang="en-GB" sz="2400" b="1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5BAA0B0-E904-4AFF-9B42-302B406E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90579">
            <a:off x="6467705" y="2998192"/>
            <a:ext cx="2823060" cy="281844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D1546E-9964-4C30-99A2-063F03C11CDD}"/>
              </a:ext>
            </a:extLst>
          </p:cNvPr>
          <p:cNvGrpSpPr/>
          <p:nvPr/>
        </p:nvGrpSpPr>
        <p:grpSpPr>
          <a:xfrm rot="15990579" flipH="1">
            <a:off x="6030965" y="4267903"/>
            <a:ext cx="976110" cy="606445"/>
            <a:chOff x="3942155" y="2647949"/>
            <a:chExt cx="976110" cy="6064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8259D0-E939-4AE3-820A-CF1D47934788}"/>
                </a:ext>
              </a:extLst>
            </p:cNvPr>
            <p:cNvSpPr txBox="1"/>
            <p:nvPr/>
          </p:nvSpPr>
          <p:spPr>
            <a:xfrm rot="534181">
              <a:off x="4733534" y="279272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E436EA-BE5A-488B-911D-256F639E2995}"/>
                </a:ext>
              </a:extLst>
            </p:cNvPr>
            <p:cNvSpPr txBox="1"/>
            <p:nvPr/>
          </p:nvSpPr>
          <p:spPr>
            <a:xfrm>
              <a:off x="3942155" y="264794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1FE20B-C202-4FE4-95AE-789E36385D53}"/>
              </a:ext>
            </a:extLst>
          </p:cNvPr>
          <p:cNvSpPr txBox="1"/>
          <p:nvPr/>
        </p:nvSpPr>
        <p:spPr>
          <a:xfrm>
            <a:off x="4968592" y="1266338"/>
            <a:ext cx="183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The Proof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B4010-8209-423F-9035-E75199B49633}"/>
              </a:ext>
            </a:extLst>
          </p:cNvPr>
          <p:cNvSpPr txBox="1"/>
          <p:nvPr/>
        </p:nvSpPr>
        <p:spPr>
          <a:xfrm>
            <a:off x="1608172" y="1964240"/>
            <a:ext cx="894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Below the line </a:t>
            </a:r>
            <a:r>
              <a:rPr lang="en-GB" sz="2400" b="1">
                <a:solidFill>
                  <a:srgbClr val="008000"/>
                </a:solidFill>
              </a:rPr>
              <a:t>we have </a:t>
            </a:r>
            <a:endParaRPr lang="en-GB" sz="2400" b="1" dirty="0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C40AF-FA95-4156-B9E0-4ABC6287EE0B}"/>
              </a:ext>
            </a:extLst>
          </p:cNvPr>
          <p:cNvSpPr txBox="1"/>
          <p:nvPr/>
        </p:nvSpPr>
        <p:spPr>
          <a:xfrm>
            <a:off x="2137624" y="4574180"/>
            <a:ext cx="809804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Below the line there are 5-(10-A) and 5-(10-B) fingers.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Add these we get 5-10+A + 5-10+B = A+B-10 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So (A+B-10) is out tens figure = 10 x (A+B-10) = 10A + 10B - 100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2268A3-AACD-4807-AA2F-EC5A31E3478F}"/>
              </a:ext>
            </a:extLst>
          </p:cNvPr>
          <p:cNvCxnSpPr/>
          <p:nvPr/>
        </p:nvCxnSpPr>
        <p:spPr>
          <a:xfrm>
            <a:off x="1729196" y="4029708"/>
            <a:ext cx="8686800" cy="1485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43B06FD-2D35-4CC7-B92D-4AAA221F9181}"/>
              </a:ext>
            </a:extLst>
          </p:cNvPr>
          <p:cNvSpPr txBox="1"/>
          <p:nvPr/>
        </p:nvSpPr>
        <p:spPr>
          <a:xfrm>
            <a:off x="2180345" y="2640858"/>
            <a:ext cx="1963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/>
              <a:t>(10-A </a:t>
            </a:r>
            <a:r>
              <a:rPr lang="en-GB" sz="2400" b="1" dirty="0"/>
              <a:t>Fingers)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0DCC16-72A4-4F47-88C2-6958F0E4830B}"/>
              </a:ext>
            </a:extLst>
          </p:cNvPr>
          <p:cNvSpPr txBox="1"/>
          <p:nvPr/>
        </p:nvSpPr>
        <p:spPr>
          <a:xfrm>
            <a:off x="7281263" y="2640858"/>
            <a:ext cx="1963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(10-B Fingers)</a:t>
            </a:r>
          </a:p>
        </p:txBody>
      </p:sp>
    </p:spTree>
    <p:extLst>
      <p:ext uri="{BB962C8B-B14F-4D97-AF65-F5344CB8AC3E}">
        <p14:creationId xmlns:p14="http://schemas.microsoft.com/office/powerpoint/2010/main" val="1751236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4148609" y="745267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Handy Multiplication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439C7-EE37-47B6-9854-81E51579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84020" flipH="1">
            <a:off x="2828906" y="2713029"/>
            <a:ext cx="2823060" cy="281844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AE7C8-8A15-4F54-AD1C-820B233267C5}"/>
              </a:ext>
            </a:extLst>
          </p:cNvPr>
          <p:cNvGrpSpPr/>
          <p:nvPr/>
        </p:nvGrpSpPr>
        <p:grpSpPr>
          <a:xfrm rot="4784020">
            <a:off x="4351359" y="3911968"/>
            <a:ext cx="1188262" cy="1943757"/>
            <a:chOff x="4640593" y="2792728"/>
            <a:chExt cx="1188262" cy="19437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4955F1F-EA53-41CC-877A-4DB9C632B30A}"/>
                </a:ext>
              </a:extLst>
            </p:cNvPr>
            <p:cNvSpPr txBox="1"/>
            <p:nvPr/>
          </p:nvSpPr>
          <p:spPr>
            <a:xfrm rot="21133776">
              <a:off x="5644124" y="427482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4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481BB9-C9F3-4242-9368-916CA2033BAE}"/>
                </a:ext>
              </a:extLst>
            </p:cNvPr>
            <p:cNvSpPr txBox="1"/>
            <p:nvPr/>
          </p:nvSpPr>
          <p:spPr>
            <a:xfrm rot="534181">
              <a:off x="4640593" y="2792728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/>
                <a:t>A</a:t>
              </a:r>
              <a:endParaRPr lang="en-GB" sz="2400" b="1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5BAA0B0-E904-4AFF-9B42-302B406E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90579">
            <a:off x="6572207" y="3038536"/>
            <a:ext cx="2823060" cy="281844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D1546E-9964-4C30-99A2-063F03C11CDD}"/>
              </a:ext>
            </a:extLst>
          </p:cNvPr>
          <p:cNvGrpSpPr/>
          <p:nvPr/>
        </p:nvGrpSpPr>
        <p:grpSpPr>
          <a:xfrm rot="15990579" flipH="1">
            <a:off x="6135468" y="4308248"/>
            <a:ext cx="976109" cy="606445"/>
            <a:chOff x="3942156" y="2647949"/>
            <a:chExt cx="976109" cy="6064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8259D0-E939-4AE3-820A-CF1D47934788}"/>
                </a:ext>
              </a:extLst>
            </p:cNvPr>
            <p:cNvSpPr txBox="1"/>
            <p:nvPr/>
          </p:nvSpPr>
          <p:spPr>
            <a:xfrm rot="534181">
              <a:off x="4733534" y="279272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E436EA-BE5A-488B-911D-256F639E2995}"/>
                </a:ext>
              </a:extLst>
            </p:cNvPr>
            <p:cNvSpPr txBox="1"/>
            <p:nvPr/>
          </p:nvSpPr>
          <p:spPr>
            <a:xfrm>
              <a:off x="3942156" y="264794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B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1FE20B-C202-4FE4-95AE-789E36385D53}"/>
              </a:ext>
            </a:extLst>
          </p:cNvPr>
          <p:cNvSpPr txBox="1"/>
          <p:nvPr/>
        </p:nvSpPr>
        <p:spPr>
          <a:xfrm>
            <a:off x="5059647" y="1306682"/>
            <a:ext cx="183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The Proof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B4010-8209-423F-9035-E75199B49633}"/>
              </a:ext>
            </a:extLst>
          </p:cNvPr>
          <p:cNvSpPr txBox="1"/>
          <p:nvPr/>
        </p:nvSpPr>
        <p:spPr>
          <a:xfrm>
            <a:off x="1088059" y="2004584"/>
            <a:ext cx="978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8000"/>
                </a:solidFill>
              </a:rPr>
              <a:t>Above </a:t>
            </a:r>
            <a:r>
              <a:rPr lang="en-GB" sz="2400" b="1" dirty="0">
                <a:solidFill>
                  <a:srgbClr val="008000"/>
                </a:solidFill>
              </a:rPr>
              <a:t>the line </a:t>
            </a:r>
            <a:r>
              <a:rPr lang="en-GB" sz="2400" b="1">
                <a:solidFill>
                  <a:srgbClr val="008000"/>
                </a:solidFill>
              </a:rPr>
              <a:t>there are (10-A) </a:t>
            </a:r>
            <a:r>
              <a:rPr lang="en-GB" sz="2400" b="1" dirty="0">
                <a:solidFill>
                  <a:srgbClr val="008000"/>
                </a:solidFill>
              </a:rPr>
              <a:t>fingers on </a:t>
            </a:r>
            <a:r>
              <a:rPr lang="en-GB" sz="2400" b="1">
                <a:solidFill>
                  <a:srgbClr val="008000"/>
                </a:solidFill>
              </a:rPr>
              <a:t>one hand and </a:t>
            </a:r>
            <a:r>
              <a:rPr lang="en-GB" sz="2400" b="1" dirty="0">
                <a:solidFill>
                  <a:srgbClr val="008000"/>
                </a:solidFill>
              </a:rPr>
              <a:t>(10-B) on the other.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C40AF-FA95-4156-B9E0-4ABC6287EE0B}"/>
              </a:ext>
            </a:extLst>
          </p:cNvPr>
          <p:cNvSpPr txBox="1"/>
          <p:nvPr/>
        </p:nvSpPr>
        <p:spPr>
          <a:xfrm>
            <a:off x="1403822" y="4569329"/>
            <a:ext cx="894969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Multiply these together (10-A) x (10-B)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To do this we multiply each part of the (10-A) by each part of (10-B)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We get 10x10 - 10xB – 10xA + </a:t>
            </a:r>
            <a:r>
              <a:rPr lang="en-GB" sz="2400" b="1" dirty="0" err="1">
                <a:solidFill>
                  <a:srgbClr val="002060"/>
                </a:solidFill>
              </a:rPr>
              <a:t>AxB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Equals 100 – 10B – 10A +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2268A3-AACD-4807-AA2F-EC5A31E3478F}"/>
              </a:ext>
            </a:extLst>
          </p:cNvPr>
          <p:cNvCxnSpPr/>
          <p:nvPr/>
        </p:nvCxnSpPr>
        <p:spPr>
          <a:xfrm>
            <a:off x="1833698" y="4070052"/>
            <a:ext cx="8686800" cy="1485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AD2B18B-E550-4C81-96AD-53B8A8D81E67}"/>
              </a:ext>
            </a:extLst>
          </p:cNvPr>
          <p:cNvSpPr txBox="1"/>
          <p:nvPr/>
        </p:nvSpPr>
        <p:spPr>
          <a:xfrm>
            <a:off x="2284847" y="2681202"/>
            <a:ext cx="1963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/>
              <a:t>(10-A </a:t>
            </a:r>
            <a:r>
              <a:rPr lang="en-GB" sz="2400" b="1" dirty="0"/>
              <a:t>Fingers)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BC1B2-4987-47A9-9FA7-D8AC35EE8876}"/>
              </a:ext>
            </a:extLst>
          </p:cNvPr>
          <p:cNvSpPr txBox="1"/>
          <p:nvPr/>
        </p:nvSpPr>
        <p:spPr>
          <a:xfrm>
            <a:off x="7385765" y="2681202"/>
            <a:ext cx="1963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(10-B Fingers)</a:t>
            </a:r>
          </a:p>
        </p:txBody>
      </p:sp>
    </p:spTree>
    <p:extLst>
      <p:ext uri="{BB962C8B-B14F-4D97-AF65-F5344CB8AC3E}">
        <p14:creationId xmlns:p14="http://schemas.microsoft.com/office/powerpoint/2010/main" val="214057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9FBA95-79ED-4C9D-B327-13C0200C04B1}"/>
              </a:ext>
            </a:extLst>
          </p:cNvPr>
          <p:cNvSpPr txBox="1"/>
          <p:nvPr/>
        </p:nvSpPr>
        <p:spPr>
          <a:xfrm>
            <a:off x="4043339" y="723837"/>
            <a:ext cx="376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Handy Multiplication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439C7-EE37-47B6-9854-81E51579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84020" flipH="1">
            <a:off x="2965683" y="2637811"/>
            <a:ext cx="2823060" cy="281844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AE7C8-8A15-4F54-AD1C-820B233267C5}"/>
              </a:ext>
            </a:extLst>
          </p:cNvPr>
          <p:cNvGrpSpPr/>
          <p:nvPr/>
        </p:nvGrpSpPr>
        <p:grpSpPr>
          <a:xfrm rot="4784020">
            <a:off x="4492857" y="3840694"/>
            <a:ext cx="1180248" cy="1943756"/>
            <a:chOff x="4648607" y="2792729"/>
            <a:chExt cx="1180248" cy="19437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4955F1F-EA53-41CC-877A-4DB9C632B30A}"/>
                </a:ext>
              </a:extLst>
            </p:cNvPr>
            <p:cNvSpPr txBox="1"/>
            <p:nvPr/>
          </p:nvSpPr>
          <p:spPr>
            <a:xfrm rot="21133776">
              <a:off x="5644124" y="427482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4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481BB9-C9F3-4242-9368-916CA2033BAE}"/>
                </a:ext>
              </a:extLst>
            </p:cNvPr>
            <p:cNvSpPr txBox="1"/>
            <p:nvPr/>
          </p:nvSpPr>
          <p:spPr>
            <a:xfrm rot="534181">
              <a:off x="4648607" y="279272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X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5BAA0B0-E904-4AFF-9B42-302B406E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90579">
            <a:off x="6708984" y="2963318"/>
            <a:ext cx="2823060" cy="281844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9D1546E-9964-4C30-99A2-063F03C11CDD}"/>
              </a:ext>
            </a:extLst>
          </p:cNvPr>
          <p:cNvGrpSpPr/>
          <p:nvPr/>
        </p:nvGrpSpPr>
        <p:grpSpPr>
          <a:xfrm rot="15990579" flipH="1">
            <a:off x="6275646" y="4236230"/>
            <a:ext cx="969698" cy="606445"/>
            <a:chOff x="3948567" y="2647949"/>
            <a:chExt cx="969698" cy="6064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8259D0-E939-4AE3-820A-CF1D47934788}"/>
                </a:ext>
              </a:extLst>
            </p:cNvPr>
            <p:cNvSpPr txBox="1"/>
            <p:nvPr/>
          </p:nvSpPr>
          <p:spPr>
            <a:xfrm rot="534181">
              <a:off x="4733534" y="279272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24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E436EA-BE5A-488B-911D-256F639E2995}"/>
                </a:ext>
              </a:extLst>
            </p:cNvPr>
            <p:cNvSpPr txBox="1"/>
            <p:nvPr/>
          </p:nvSpPr>
          <p:spPr>
            <a:xfrm>
              <a:off x="3948567" y="2647949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Y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C1FE20B-C202-4FE4-95AE-789E36385D53}"/>
              </a:ext>
            </a:extLst>
          </p:cNvPr>
          <p:cNvSpPr txBox="1"/>
          <p:nvPr/>
        </p:nvSpPr>
        <p:spPr>
          <a:xfrm>
            <a:off x="4954377" y="1285252"/>
            <a:ext cx="183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The Proof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B4010-8209-423F-9035-E75199B49633}"/>
              </a:ext>
            </a:extLst>
          </p:cNvPr>
          <p:cNvSpPr txBox="1"/>
          <p:nvPr/>
        </p:nvSpPr>
        <p:spPr>
          <a:xfrm>
            <a:off x="922482" y="5027487"/>
            <a:ext cx="978945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2060"/>
                </a:solidFill>
              </a:rPr>
              <a:t>Now add </a:t>
            </a:r>
            <a:r>
              <a:rPr lang="en-GB" sz="2400" b="1" dirty="0">
                <a:solidFill>
                  <a:srgbClr val="002060"/>
                </a:solidFill>
              </a:rPr>
              <a:t>our </a:t>
            </a:r>
            <a:r>
              <a:rPr lang="en-GB" sz="2400" b="1">
                <a:solidFill>
                  <a:srgbClr val="002060"/>
                </a:solidFill>
              </a:rPr>
              <a:t>two answers </a:t>
            </a:r>
            <a:r>
              <a:rPr lang="en-GB" sz="2400" b="1" dirty="0">
                <a:solidFill>
                  <a:srgbClr val="002060"/>
                </a:solidFill>
              </a:rPr>
              <a:t>together.</a:t>
            </a:r>
          </a:p>
          <a:p>
            <a:pPr algn="ctr"/>
            <a:r>
              <a:rPr lang="en-GB" sz="2400" b="1">
                <a:solidFill>
                  <a:srgbClr val="002060"/>
                </a:solidFill>
              </a:rPr>
              <a:t>10A+</a:t>
            </a:r>
            <a:r>
              <a:rPr lang="en-GB" sz="2400" b="1" dirty="0">
                <a:solidFill>
                  <a:srgbClr val="002060"/>
                </a:solidFill>
              </a:rPr>
              <a:t>10B-100 </a:t>
            </a:r>
            <a:r>
              <a:rPr lang="en-GB" sz="2400" b="1">
                <a:solidFill>
                  <a:srgbClr val="002060"/>
                </a:solidFill>
              </a:rPr>
              <a:t>+ 100-10B-10A+AB =AB</a:t>
            </a:r>
            <a:endParaRPr lang="en-GB" sz="2400" b="1" dirty="0">
              <a:solidFill>
                <a:srgbClr val="002060"/>
              </a:solidFill>
            </a:endParaRP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b="1" dirty="0">
                <a:solidFill>
                  <a:srgbClr val="002060"/>
                </a:solidFill>
              </a:rPr>
              <a:t>But when we </a:t>
            </a:r>
            <a:r>
              <a:rPr lang="en-GB" sz="2400" b="1">
                <a:solidFill>
                  <a:srgbClr val="002060"/>
                </a:solidFill>
              </a:rPr>
              <a:t>write AB it means A </a:t>
            </a:r>
            <a:r>
              <a:rPr lang="en-GB" sz="2400" b="1" dirty="0">
                <a:solidFill>
                  <a:srgbClr val="002060"/>
                </a:solidFill>
              </a:rPr>
              <a:t>X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2C40AF-FA95-4156-B9E0-4ABC6287EE0B}"/>
              </a:ext>
            </a:extLst>
          </p:cNvPr>
          <p:cNvSpPr txBox="1"/>
          <p:nvPr/>
        </p:nvSpPr>
        <p:spPr>
          <a:xfrm>
            <a:off x="1540170" y="1821055"/>
            <a:ext cx="89496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8000"/>
                </a:solidFill>
              </a:rPr>
              <a:t>10A </a:t>
            </a:r>
            <a:r>
              <a:rPr lang="en-GB" sz="2400" b="1" dirty="0">
                <a:solidFill>
                  <a:srgbClr val="008000"/>
                </a:solidFill>
              </a:rPr>
              <a:t>+ 10B – 100 is out tens figure</a:t>
            </a:r>
          </a:p>
          <a:p>
            <a:pPr algn="ctr"/>
            <a:r>
              <a:rPr lang="en-GB" sz="2400" b="1" dirty="0">
                <a:solidFill>
                  <a:srgbClr val="008000"/>
                </a:solidFill>
              </a:rPr>
              <a:t>100 – 10B </a:t>
            </a:r>
            <a:r>
              <a:rPr lang="en-GB" sz="2400" b="1">
                <a:solidFill>
                  <a:srgbClr val="008000"/>
                </a:solidFill>
              </a:rPr>
              <a:t>– 10A + AB </a:t>
            </a:r>
            <a:r>
              <a:rPr lang="en-GB" sz="2400" b="1" dirty="0">
                <a:solidFill>
                  <a:srgbClr val="008000"/>
                </a:solidFill>
              </a:rPr>
              <a:t>is our units figure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2268A3-AACD-4807-AA2F-EC5A31E3478F}"/>
              </a:ext>
            </a:extLst>
          </p:cNvPr>
          <p:cNvCxnSpPr/>
          <p:nvPr/>
        </p:nvCxnSpPr>
        <p:spPr>
          <a:xfrm>
            <a:off x="1970475" y="3994834"/>
            <a:ext cx="8686800" cy="14859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AD2B18B-E550-4C81-96AD-53B8A8D81E67}"/>
              </a:ext>
            </a:extLst>
          </p:cNvPr>
          <p:cNvSpPr txBox="1"/>
          <p:nvPr/>
        </p:nvSpPr>
        <p:spPr>
          <a:xfrm>
            <a:off x="2421624" y="2605984"/>
            <a:ext cx="1963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/>
              <a:t>(10-A </a:t>
            </a:r>
            <a:r>
              <a:rPr lang="en-GB" sz="2400" b="1" dirty="0"/>
              <a:t>Fingers)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BC1B2-4987-47A9-9FA7-D8AC35EE8876}"/>
              </a:ext>
            </a:extLst>
          </p:cNvPr>
          <p:cNvSpPr txBox="1"/>
          <p:nvPr/>
        </p:nvSpPr>
        <p:spPr>
          <a:xfrm>
            <a:off x="7522542" y="2605984"/>
            <a:ext cx="19632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(10-B Fingers)</a:t>
            </a: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A67F5688-C62F-4EC1-9C49-60021968EE80}"/>
              </a:ext>
            </a:extLst>
          </p:cNvPr>
          <p:cNvSpPr/>
          <p:nvPr/>
        </p:nvSpPr>
        <p:spPr>
          <a:xfrm>
            <a:off x="3658753" y="2125020"/>
            <a:ext cx="5715000" cy="44644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9999"/>
                </a:solidFill>
              </a:rPr>
              <a:t>So </a:t>
            </a:r>
            <a:r>
              <a:rPr lang="en-GB" sz="3600" b="1">
                <a:solidFill>
                  <a:srgbClr val="FF9999"/>
                </a:solidFill>
              </a:rPr>
              <a:t>we have proved that </a:t>
            </a:r>
            <a:r>
              <a:rPr lang="en-GB" sz="3600" b="1" dirty="0">
                <a:solidFill>
                  <a:srgbClr val="FF9999"/>
                </a:solidFill>
              </a:rPr>
              <a:t>the method </a:t>
            </a:r>
            <a:r>
              <a:rPr lang="en-GB" sz="3600" b="1">
                <a:solidFill>
                  <a:srgbClr val="FF9999"/>
                </a:solidFill>
              </a:rPr>
              <a:t>for all </a:t>
            </a:r>
            <a:r>
              <a:rPr lang="en-GB" sz="3600" b="1" dirty="0">
                <a:solidFill>
                  <a:srgbClr val="FF9999"/>
                </a:solidFill>
              </a:rPr>
              <a:t>numbers 6 up to 10</a:t>
            </a:r>
          </a:p>
        </p:txBody>
      </p:sp>
    </p:spTree>
    <p:extLst>
      <p:ext uri="{BB962C8B-B14F-4D97-AF65-F5344CB8AC3E}">
        <p14:creationId xmlns:p14="http://schemas.microsoft.com/office/powerpoint/2010/main" val="16872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A2EE05-DBF4-4D76-87C5-9E802D621F00}"/>
              </a:ext>
            </a:extLst>
          </p:cNvPr>
          <p:cNvSpPr txBox="1"/>
          <p:nvPr/>
        </p:nvSpPr>
        <p:spPr>
          <a:xfrm>
            <a:off x="900952" y="850235"/>
            <a:ext cx="3199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Siberian Counting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DB80F-AB61-4055-8A53-2A2F5D4D556C}"/>
              </a:ext>
            </a:extLst>
          </p:cNvPr>
          <p:cNvSpPr txBox="1"/>
          <p:nvPr/>
        </p:nvSpPr>
        <p:spPr>
          <a:xfrm>
            <a:off x="900952" y="1573306"/>
            <a:ext cx="5257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Now </a:t>
            </a:r>
            <a:r>
              <a:rPr lang="en-GB" sz="3200" b="1">
                <a:solidFill>
                  <a:srgbClr val="008000"/>
                </a:solidFill>
              </a:rPr>
              <a:t>the Russians and particularly the Siberians have yet another </a:t>
            </a:r>
            <a:r>
              <a:rPr lang="en-GB" sz="3200" b="1" dirty="0">
                <a:solidFill>
                  <a:srgbClr val="008000"/>
                </a:solidFill>
              </a:rPr>
              <a:t>method of multiplying.</a:t>
            </a:r>
          </a:p>
          <a:p>
            <a:endParaRPr lang="en-GB" sz="3200" b="1" dirty="0">
              <a:solidFill>
                <a:srgbClr val="008000"/>
              </a:solidFill>
            </a:endParaRPr>
          </a:p>
          <a:p>
            <a:r>
              <a:rPr lang="en-GB" sz="3200" b="1" dirty="0">
                <a:solidFill>
                  <a:srgbClr val="008000"/>
                </a:solidFill>
              </a:rPr>
              <a:t>I will show you using 17 X 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16657-432B-4718-A56C-2028024C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185" y="1142623"/>
            <a:ext cx="4380380" cy="2702395"/>
          </a:xfrm>
          <a:prstGeom prst="rect">
            <a:avLst/>
          </a:prstGeom>
        </p:spPr>
      </p:pic>
      <p:pic>
        <p:nvPicPr>
          <p:cNvPr id="8" name="Picture 7" descr="A person that is standing in the snow&#10;&#10;Description automatically generated">
            <a:extLst>
              <a:ext uri="{FF2B5EF4-FFF2-40B4-BE49-F238E27FC236}">
                <a16:creationId xmlns:a16="http://schemas.microsoft.com/office/drawing/2014/main" id="{F88EF4D3-FE91-41DB-B123-E6467B4A1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533" y="3961792"/>
            <a:ext cx="4472268" cy="26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74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6A8531-3AA2-43D2-9EB6-DD61C79668C5}"/>
              </a:ext>
            </a:extLst>
          </p:cNvPr>
          <p:cNvSpPr txBox="1"/>
          <p:nvPr/>
        </p:nvSpPr>
        <p:spPr>
          <a:xfrm>
            <a:off x="4496331" y="1123023"/>
            <a:ext cx="3199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Siberian Counting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F7884-B92D-43DF-9F04-43D909E859A1}"/>
              </a:ext>
            </a:extLst>
          </p:cNvPr>
          <p:cNvSpPr txBox="1"/>
          <p:nvPr/>
        </p:nvSpPr>
        <p:spPr>
          <a:xfrm>
            <a:off x="7521745" y="2454713"/>
            <a:ext cx="6142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17</a:t>
            </a:r>
          </a:p>
          <a:p>
            <a:endParaRPr lang="en-GB" sz="2400" dirty="0"/>
          </a:p>
          <a:p>
            <a:r>
              <a:rPr lang="en-GB" sz="2400" dirty="0"/>
              <a:t>8</a:t>
            </a:r>
            <a:r>
              <a:rPr lang="en-GB" sz="2400" strike="sngStrike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½</a:t>
            </a:r>
          </a:p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40E78-F954-493E-BC5C-137283888B5D}"/>
              </a:ext>
            </a:extLst>
          </p:cNvPr>
          <p:cNvSpPr txBox="1"/>
          <p:nvPr/>
        </p:nvSpPr>
        <p:spPr>
          <a:xfrm>
            <a:off x="728461" y="2387421"/>
            <a:ext cx="64277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Write down 17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Write </a:t>
            </a:r>
            <a:r>
              <a:rPr lang="en-GB" sz="2400" b="1">
                <a:solidFill>
                  <a:srgbClr val="008000"/>
                </a:solidFill>
              </a:rPr>
              <a:t>down half </a:t>
            </a:r>
            <a:r>
              <a:rPr lang="en-GB" sz="2400" b="1" dirty="0">
                <a:solidFill>
                  <a:srgbClr val="008000"/>
                </a:solidFill>
              </a:rPr>
              <a:t>of 17 = 8</a:t>
            </a:r>
            <a: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  <a:t> ½</a:t>
            </a:r>
          </a:p>
          <a:p>
            <a:endParaRPr lang="en-GB" sz="2400" b="1" dirty="0">
              <a:solidFill>
                <a:srgbClr val="008000"/>
              </a:solidFill>
              <a:ea typeface="Cambria Math" panose="02040503050406030204" pitchFamily="18" charset="0"/>
            </a:endParaRPr>
          </a:p>
          <a:p>
            <a:r>
              <a:rPr lang="en-GB" sz="2400" b="1">
                <a:solidFill>
                  <a:srgbClr val="008000"/>
                </a:solidFill>
                <a:ea typeface="Cambria Math" panose="02040503050406030204" pitchFamily="18" charset="0"/>
              </a:rPr>
              <a:t>Russians </a:t>
            </a:r>
            <a: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  <a:t>do not </a:t>
            </a:r>
            <a:r>
              <a:rPr lang="en-GB" sz="2400" b="1">
                <a:solidFill>
                  <a:srgbClr val="008000"/>
                </a:solidFill>
                <a:ea typeface="Cambria Math" panose="02040503050406030204" pitchFamily="18" charset="0"/>
              </a:rPr>
              <a:t>like fractions </a:t>
            </a:r>
            <a: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  <a:t>so delete the  ½</a:t>
            </a:r>
          </a:p>
          <a:p>
            <a:endParaRPr lang="en-GB" sz="2400" b="1" dirty="0">
              <a:solidFill>
                <a:srgbClr val="008000"/>
              </a:solidFill>
              <a:ea typeface="Cambria Math" panose="02040503050406030204" pitchFamily="18" charset="0"/>
            </a:endParaRPr>
          </a:p>
          <a:p>
            <a:r>
              <a:rPr lang="en-GB" sz="2400" b="1">
                <a:solidFill>
                  <a:srgbClr val="008000"/>
                </a:solidFill>
                <a:ea typeface="Cambria Math" panose="02040503050406030204" pitchFamily="18" charset="0"/>
              </a:rPr>
              <a:t>Half </a:t>
            </a:r>
            <a: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  <a:t>of 8 is 4, </a:t>
            </a:r>
            <a:r>
              <a:rPr lang="en-GB" sz="2400" b="1">
                <a:solidFill>
                  <a:srgbClr val="008000"/>
                </a:solidFill>
                <a:ea typeface="Cambria Math" panose="02040503050406030204" pitchFamily="18" charset="0"/>
              </a:rPr>
              <a:t>then halve again </a:t>
            </a:r>
            <a: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  <a:t>= 2</a:t>
            </a:r>
            <a:r>
              <a:rPr lang="en-GB" sz="2400" b="1">
                <a:solidFill>
                  <a:srgbClr val="008000"/>
                </a:solidFill>
                <a:ea typeface="Cambria Math" panose="02040503050406030204" pitchFamily="18" charset="0"/>
              </a:rPr>
              <a:t>, and again </a:t>
            </a:r>
            <a:r>
              <a:rPr lang="en-GB" sz="2400" b="1" dirty="0">
                <a:solidFill>
                  <a:srgbClr val="008000"/>
                </a:solidFill>
                <a:ea typeface="Cambria Math" panose="02040503050406030204" pitchFamily="18" charset="0"/>
              </a:rPr>
              <a:t>= 1 </a:t>
            </a:r>
            <a:endParaRPr lang="en-GB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57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6A8531-3AA2-43D2-9EB6-DD61C79668C5}"/>
              </a:ext>
            </a:extLst>
          </p:cNvPr>
          <p:cNvSpPr txBox="1"/>
          <p:nvPr/>
        </p:nvSpPr>
        <p:spPr>
          <a:xfrm>
            <a:off x="4496331" y="1057708"/>
            <a:ext cx="3199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Siberian Counting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F7884-B92D-43DF-9F04-43D909E859A1}"/>
              </a:ext>
            </a:extLst>
          </p:cNvPr>
          <p:cNvSpPr txBox="1"/>
          <p:nvPr/>
        </p:nvSpPr>
        <p:spPr>
          <a:xfrm>
            <a:off x="7302804" y="2351683"/>
            <a:ext cx="6142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17</a:t>
            </a:r>
          </a:p>
          <a:p>
            <a:endParaRPr lang="en-GB" sz="2400" dirty="0"/>
          </a:p>
          <a:p>
            <a:r>
              <a:rPr lang="en-GB" sz="2400" dirty="0"/>
              <a:t>8</a:t>
            </a:r>
            <a:r>
              <a:rPr lang="en-GB" sz="2400" strike="sngStrike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½</a:t>
            </a:r>
          </a:p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CB0CE-257B-46DE-888C-5E88B041C77A}"/>
              </a:ext>
            </a:extLst>
          </p:cNvPr>
          <p:cNvSpPr txBox="1"/>
          <p:nvPr/>
        </p:nvSpPr>
        <p:spPr>
          <a:xfrm>
            <a:off x="8446770" y="2331720"/>
            <a:ext cx="6511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/>
              <a:t>23</a:t>
            </a:r>
          </a:p>
          <a:p>
            <a:pPr algn="r"/>
            <a:endParaRPr lang="en-GB" sz="2400" dirty="0"/>
          </a:p>
          <a:p>
            <a:pPr algn="r"/>
            <a:r>
              <a:rPr lang="en-GB" sz="2400" dirty="0"/>
              <a:t>46</a:t>
            </a:r>
          </a:p>
          <a:p>
            <a:pPr algn="r"/>
            <a:r>
              <a:rPr lang="en-GB" sz="2400" dirty="0"/>
              <a:t>92</a:t>
            </a:r>
          </a:p>
          <a:p>
            <a:pPr algn="r"/>
            <a:r>
              <a:rPr lang="en-GB" sz="2400" dirty="0"/>
              <a:t>184</a:t>
            </a:r>
          </a:p>
          <a:p>
            <a:pPr algn="r"/>
            <a:r>
              <a:rPr lang="en-GB" sz="2400" dirty="0"/>
              <a:t>368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40E78-F954-493E-BC5C-137283888B5D}"/>
              </a:ext>
            </a:extLst>
          </p:cNvPr>
          <p:cNvSpPr txBox="1"/>
          <p:nvPr/>
        </p:nvSpPr>
        <p:spPr>
          <a:xfrm>
            <a:off x="925830" y="2320290"/>
            <a:ext cx="5749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Now write down 23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Under it write down 2 X 23 = 46,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then double this, etc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until </a:t>
            </a:r>
            <a:r>
              <a:rPr lang="en-GB" sz="2400" b="1">
                <a:solidFill>
                  <a:srgbClr val="008000"/>
                </a:solidFill>
              </a:rPr>
              <a:t>you are </a:t>
            </a:r>
            <a:r>
              <a:rPr lang="en-GB" sz="2400" b="1" dirty="0">
                <a:solidFill>
                  <a:srgbClr val="008000"/>
                </a:solidFill>
              </a:rPr>
              <a:t>level with the 1.</a:t>
            </a:r>
          </a:p>
        </p:txBody>
      </p:sp>
    </p:spTree>
    <p:extLst>
      <p:ext uri="{BB962C8B-B14F-4D97-AF65-F5344CB8AC3E}">
        <p14:creationId xmlns:p14="http://schemas.microsoft.com/office/powerpoint/2010/main" val="1483274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6A8531-3AA2-43D2-9EB6-DD61C79668C5}"/>
              </a:ext>
            </a:extLst>
          </p:cNvPr>
          <p:cNvSpPr txBox="1"/>
          <p:nvPr/>
        </p:nvSpPr>
        <p:spPr>
          <a:xfrm>
            <a:off x="4421524" y="827166"/>
            <a:ext cx="3199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Siberian Counting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F7884-B92D-43DF-9F04-43D909E859A1}"/>
              </a:ext>
            </a:extLst>
          </p:cNvPr>
          <p:cNvSpPr txBox="1"/>
          <p:nvPr/>
        </p:nvSpPr>
        <p:spPr>
          <a:xfrm>
            <a:off x="7006590" y="2331720"/>
            <a:ext cx="6142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/>
              <a:t>17</a:t>
            </a:r>
          </a:p>
          <a:p>
            <a:pPr algn="r"/>
            <a:endParaRPr lang="en-GB" sz="2400" dirty="0"/>
          </a:p>
          <a:p>
            <a:pPr algn="r"/>
            <a:r>
              <a:rPr lang="en-GB" sz="2400" dirty="0"/>
              <a:t>8</a:t>
            </a:r>
            <a:r>
              <a:rPr lang="en-GB" sz="2400" strike="sngStrike" dirty="0">
                <a:solidFill>
                  <a:schemeClr val="bg1">
                    <a:lumMod val="6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½</a:t>
            </a:r>
          </a:p>
          <a:p>
            <a:pPr algn="r"/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  <a:p>
            <a:pPr algn="r"/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pPr algn="r"/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CB0CE-257B-46DE-888C-5E88B041C77A}"/>
              </a:ext>
            </a:extLst>
          </p:cNvPr>
          <p:cNvSpPr txBox="1"/>
          <p:nvPr/>
        </p:nvSpPr>
        <p:spPr>
          <a:xfrm>
            <a:off x="8446770" y="2331720"/>
            <a:ext cx="6511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/>
              <a:t>23</a:t>
            </a:r>
          </a:p>
          <a:p>
            <a:pPr algn="r"/>
            <a:endParaRPr lang="en-GB" sz="2400" dirty="0"/>
          </a:p>
          <a:p>
            <a:pPr algn="r"/>
            <a:r>
              <a:rPr lang="en-GB" sz="2400" dirty="0"/>
              <a:t>46</a:t>
            </a:r>
          </a:p>
          <a:p>
            <a:pPr algn="r"/>
            <a:r>
              <a:rPr lang="en-GB" sz="2400" dirty="0"/>
              <a:t>92</a:t>
            </a:r>
          </a:p>
          <a:p>
            <a:pPr algn="r"/>
            <a:r>
              <a:rPr lang="en-GB" sz="2400" dirty="0"/>
              <a:t>184</a:t>
            </a:r>
          </a:p>
          <a:p>
            <a:pPr algn="r"/>
            <a:r>
              <a:rPr lang="en-GB" sz="2400" dirty="0"/>
              <a:t>368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40E78-F954-493E-BC5C-137283888B5D}"/>
              </a:ext>
            </a:extLst>
          </p:cNvPr>
          <p:cNvSpPr txBox="1"/>
          <p:nvPr/>
        </p:nvSpPr>
        <p:spPr>
          <a:xfrm>
            <a:off x="925830" y="2320290"/>
            <a:ext cx="5749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</a:rPr>
              <a:t>Russians also </a:t>
            </a:r>
            <a:r>
              <a:rPr lang="en-GB" sz="2400" b="1" dirty="0">
                <a:solidFill>
                  <a:srgbClr val="008000"/>
                </a:solidFill>
              </a:rPr>
              <a:t>do not like even </a:t>
            </a:r>
            <a:r>
              <a:rPr lang="en-GB" sz="2400" b="1">
                <a:solidFill>
                  <a:srgbClr val="008000"/>
                </a:solidFill>
              </a:rPr>
              <a:t>numbers as well as fractions</a:t>
            </a:r>
            <a:r>
              <a:rPr lang="en-GB" sz="2400" b="1" dirty="0">
                <a:solidFill>
                  <a:srgbClr val="008000"/>
                </a:solidFill>
              </a:rPr>
              <a:t>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So cross out the lines with even numbers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6592D8-CC7A-4B76-ADAE-828BCB5BF316}"/>
              </a:ext>
            </a:extLst>
          </p:cNvPr>
          <p:cNvCxnSpPr/>
          <p:nvPr/>
        </p:nvCxnSpPr>
        <p:spPr>
          <a:xfrm>
            <a:off x="6835140" y="3326130"/>
            <a:ext cx="236601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B65B8D-B2A5-42E6-809D-B7009FC05C9E}"/>
              </a:ext>
            </a:extLst>
          </p:cNvPr>
          <p:cNvCxnSpPr/>
          <p:nvPr/>
        </p:nvCxnSpPr>
        <p:spPr>
          <a:xfrm>
            <a:off x="6832993" y="3710349"/>
            <a:ext cx="236601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C900DE-346C-49D4-834F-5272A8679ADF}"/>
              </a:ext>
            </a:extLst>
          </p:cNvPr>
          <p:cNvCxnSpPr/>
          <p:nvPr/>
        </p:nvCxnSpPr>
        <p:spPr>
          <a:xfrm>
            <a:off x="6871630" y="4083837"/>
            <a:ext cx="236601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C01D49-3BA4-46BB-BE0C-A9219C289289}"/>
              </a:ext>
            </a:extLst>
          </p:cNvPr>
          <p:cNvGrpSpPr/>
          <p:nvPr/>
        </p:nvGrpSpPr>
        <p:grpSpPr>
          <a:xfrm>
            <a:off x="885046" y="4198459"/>
            <a:ext cx="8227513" cy="1118541"/>
            <a:chOff x="885046" y="4198459"/>
            <a:chExt cx="8227513" cy="11185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1E1060-BFA8-44ED-9AD9-D56E39FBE43E}"/>
                </a:ext>
              </a:extLst>
            </p:cNvPr>
            <p:cNvSpPr txBox="1"/>
            <p:nvPr/>
          </p:nvSpPr>
          <p:spPr>
            <a:xfrm>
              <a:off x="885046" y="4198459"/>
              <a:ext cx="5749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>
                  <a:solidFill>
                    <a:srgbClr val="008000"/>
                  </a:solidFill>
                </a:rPr>
                <a:t>Now add </a:t>
              </a:r>
              <a:r>
                <a:rPr lang="en-GB" sz="2400" b="1" dirty="0">
                  <a:solidFill>
                    <a:srgbClr val="008000"/>
                  </a:solidFill>
                </a:rPr>
                <a:t>up the numbers left under the 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26A4C5-71BA-44A9-960D-A5FA223AD64D}"/>
                </a:ext>
              </a:extLst>
            </p:cNvPr>
            <p:cNvSpPr txBox="1"/>
            <p:nvPr/>
          </p:nvSpPr>
          <p:spPr>
            <a:xfrm>
              <a:off x="8461419" y="4855335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391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AA345C5-DE6E-4EA7-AD8B-B8493C87DFB8}"/>
              </a:ext>
            </a:extLst>
          </p:cNvPr>
          <p:cNvSpPr txBox="1"/>
          <p:nvPr/>
        </p:nvSpPr>
        <p:spPr>
          <a:xfrm>
            <a:off x="3953435" y="5446059"/>
            <a:ext cx="4452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391 is the </a:t>
            </a:r>
            <a:r>
              <a:rPr lang="en-GB" sz="3200" b="1">
                <a:solidFill>
                  <a:srgbClr val="FF0000"/>
                </a:solidFill>
              </a:rPr>
              <a:t>correct answer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759F9A-A435-4A4F-B87D-ACBF9A0182D1}"/>
              </a:ext>
            </a:extLst>
          </p:cNvPr>
          <p:cNvSpPr/>
          <p:nvPr/>
        </p:nvSpPr>
        <p:spPr>
          <a:xfrm>
            <a:off x="2865929" y="1841679"/>
            <a:ext cx="7342094" cy="3671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FF00"/>
                </a:solidFill>
              </a:rPr>
              <a:t>Now please </a:t>
            </a:r>
            <a:r>
              <a:rPr lang="en-GB" sz="3600" b="1" dirty="0">
                <a:solidFill>
                  <a:srgbClr val="FFFF00"/>
                </a:solidFill>
              </a:rPr>
              <a:t>do some sums of your own using </a:t>
            </a:r>
            <a:r>
              <a:rPr lang="en-GB" sz="3600" b="1">
                <a:solidFill>
                  <a:srgbClr val="FFFF00"/>
                </a:solidFill>
              </a:rPr>
              <a:t>the Siberian </a:t>
            </a:r>
            <a:r>
              <a:rPr lang="en-GB" sz="3600" b="1" dirty="0">
                <a:solidFill>
                  <a:srgbClr val="FFFF00"/>
                </a:solidFill>
              </a:rPr>
              <a:t>method.</a:t>
            </a:r>
          </a:p>
        </p:txBody>
      </p:sp>
    </p:spTree>
    <p:extLst>
      <p:ext uri="{BB962C8B-B14F-4D97-AF65-F5344CB8AC3E}">
        <p14:creationId xmlns:p14="http://schemas.microsoft.com/office/powerpoint/2010/main" val="7658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6EA4AA-6C49-49B1-8394-6E3E80B9F8F8}"/>
              </a:ext>
            </a:extLst>
          </p:cNvPr>
          <p:cNvSpPr txBox="1"/>
          <p:nvPr/>
        </p:nvSpPr>
        <p:spPr>
          <a:xfrm>
            <a:off x="3478179" y="586753"/>
            <a:ext cx="462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Sum Roman Arithmetic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0F2C8-13AB-42F3-B926-C210EBEF3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84" y="1496082"/>
            <a:ext cx="2539084" cy="4908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E1C8C-1BDF-498E-928F-0D28CC59EC5A}"/>
              </a:ext>
            </a:extLst>
          </p:cNvPr>
          <p:cNvSpPr txBox="1"/>
          <p:nvPr/>
        </p:nvSpPr>
        <p:spPr>
          <a:xfrm>
            <a:off x="4207393" y="1423468"/>
            <a:ext cx="192292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I = 1</a:t>
            </a:r>
          </a:p>
          <a:p>
            <a:pPr algn="ctr">
              <a:spcBef>
                <a:spcPts val="1200"/>
              </a:spcBef>
            </a:pPr>
            <a:r>
              <a:rPr lang="en-GB" sz="3200" b="1" dirty="0">
                <a:solidFill>
                  <a:srgbClr val="002060"/>
                </a:solidFill>
              </a:rPr>
              <a:t>V = 5</a:t>
            </a:r>
          </a:p>
          <a:p>
            <a:pPr algn="ctr">
              <a:spcBef>
                <a:spcPts val="1200"/>
              </a:spcBef>
            </a:pPr>
            <a:r>
              <a:rPr lang="en-GB" sz="3200" b="1" dirty="0">
                <a:solidFill>
                  <a:srgbClr val="008000"/>
                </a:solidFill>
              </a:rPr>
              <a:t>X = 10</a:t>
            </a:r>
          </a:p>
          <a:p>
            <a:pPr algn="ctr"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L = 50</a:t>
            </a:r>
          </a:p>
          <a:p>
            <a:pPr algn="ctr">
              <a:spcBef>
                <a:spcPts val="1200"/>
              </a:spcBef>
            </a:pPr>
            <a:r>
              <a:rPr lang="en-GB" sz="3200" b="1" dirty="0">
                <a:solidFill>
                  <a:srgbClr val="002060"/>
                </a:solidFill>
              </a:rPr>
              <a:t>C = 100</a:t>
            </a:r>
          </a:p>
          <a:p>
            <a:pPr algn="ctr">
              <a:spcBef>
                <a:spcPts val="1200"/>
              </a:spcBef>
            </a:pPr>
            <a:r>
              <a:rPr lang="en-GB" sz="3200" b="1" dirty="0">
                <a:solidFill>
                  <a:srgbClr val="008000"/>
                </a:solidFill>
              </a:rPr>
              <a:t>D = 500</a:t>
            </a:r>
          </a:p>
          <a:p>
            <a:pPr algn="ctr"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M = 1000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0FA384-DE1F-4BC5-B71B-E71CF572E392}"/>
              </a:ext>
            </a:extLst>
          </p:cNvPr>
          <p:cNvSpPr/>
          <p:nvPr/>
        </p:nvSpPr>
        <p:spPr>
          <a:xfrm>
            <a:off x="7125402" y="2343244"/>
            <a:ext cx="1869141" cy="1116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What </a:t>
            </a:r>
            <a:r>
              <a:rPr lang="en-GB" sz="2800" b="1" dirty="0">
                <a:solidFill>
                  <a:srgbClr val="FF0000"/>
                </a:solidFill>
              </a:rPr>
              <a:t>does 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XIX = 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4C50F3-0E4F-4549-9C1E-6F1655B6B423}"/>
              </a:ext>
            </a:extLst>
          </p:cNvPr>
          <p:cNvSpPr/>
          <p:nvPr/>
        </p:nvSpPr>
        <p:spPr>
          <a:xfrm>
            <a:off x="9146943" y="2347726"/>
            <a:ext cx="1869141" cy="1116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8000"/>
                </a:solidFill>
              </a:rPr>
              <a:t>XIX = 19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FC26E6-855A-4A12-ABE5-3E2155AF5D3A}"/>
              </a:ext>
            </a:extLst>
          </p:cNvPr>
          <p:cNvSpPr/>
          <p:nvPr/>
        </p:nvSpPr>
        <p:spPr>
          <a:xfrm>
            <a:off x="7102990" y="3786561"/>
            <a:ext cx="1869141" cy="1116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What </a:t>
            </a:r>
            <a:r>
              <a:rPr lang="en-GB" sz="2800" b="1" dirty="0">
                <a:solidFill>
                  <a:srgbClr val="FF0000"/>
                </a:solidFill>
              </a:rPr>
              <a:t>does 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XCV1 = 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13AF59-2E3A-40A1-9A20-4AA242161BBA}"/>
              </a:ext>
            </a:extLst>
          </p:cNvPr>
          <p:cNvSpPr/>
          <p:nvPr/>
        </p:nvSpPr>
        <p:spPr>
          <a:xfrm>
            <a:off x="9124531" y="3791043"/>
            <a:ext cx="1869141" cy="1116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8000"/>
                </a:solidFill>
              </a:rPr>
              <a:t>XCV1 = 96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BC83DD-3E3C-47DA-910B-9B0D1B4596AD}"/>
              </a:ext>
            </a:extLst>
          </p:cNvPr>
          <p:cNvSpPr/>
          <p:nvPr/>
        </p:nvSpPr>
        <p:spPr>
          <a:xfrm>
            <a:off x="6641310" y="5202984"/>
            <a:ext cx="2321857" cy="13760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0000"/>
                </a:solidFill>
              </a:rPr>
              <a:t>What </a:t>
            </a:r>
            <a:r>
              <a:rPr lang="en-GB" sz="2800" b="1" dirty="0">
                <a:solidFill>
                  <a:srgbClr val="FF0000"/>
                </a:solidFill>
              </a:rPr>
              <a:t>does 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MCDLXVI = ?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949A7-97DD-4B95-AD26-1B27DD11ABDB}"/>
              </a:ext>
            </a:extLst>
          </p:cNvPr>
          <p:cNvSpPr/>
          <p:nvPr/>
        </p:nvSpPr>
        <p:spPr>
          <a:xfrm>
            <a:off x="9115567" y="5207466"/>
            <a:ext cx="2043955" cy="1371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MCDLXVI = 1466</a:t>
            </a:r>
            <a:endParaRPr lang="en-GB" sz="2800" dirty="0">
              <a:solidFill>
                <a:srgbClr val="008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CEFFB-C3DA-4D99-B318-312A316A3FB0}"/>
              </a:ext>
            </a:extLst>
          </p:cNvPr>
          <p:cNvSpPr txBox="1"/>
          <p:nvPr/>
        </p:nvSpPr>
        <p:spPr>
          <a:xfrm>
            <a:off x="6990933" y="1576763"/>
            <a:ext cx="421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Convert to our normal numbers</a:t>
            </a:r>
          </a:p>
        </p:txBody>
      </p:sp>
    </p:spTree>
    <p:extLst>
      <p:ext uri="{BB962C8B-B14F-4D97-AF65-F5344CB8AC3E}">
        <p14:creationId xmlns:p14="http://schemas.microsoft.com/office/powerpoint/2010/main" val="9614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3A24ED-4A90-45DA-B2D3-749E4812D9AB}"/>
              </a:ext>
            </a:extLst>
          </p:cNvPr>
          <p:cNvSpPr txBox="1"/>
          <p:nvPr/>
        </p:nvSpPr>
        <p:spPr>
          <a:xfrm>
            <a:off x="3783540" y="710389"/>
            <a:ext cx="462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Sum Roman Arithmetic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BF50C-E5FF-4234-9F7B-F7A777DFCBF6}"/>
              </a:ext>
            </a:extLst>
          </p:cNvPr>
          <p:cNvSpPr txBox="1"/>
          <p:nvPr/>
        </p:nvSpPr>
        <p:spPr>
          <a:xfrm>
            <a:off x="744120" y="1630168"/>
            <a:ext cx="434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So lets </a:t>
            </a:r>
            <a:r>
              <a:rPr lang="en-GB" sz="3200" b="1">
                <a:solidFill>
                  <a:srgbClr val="008000"/>
                </a:solidFill>
              </a:rPr>
              <a:t>try multiplication</a:t>
            </a:r>
            <a:endParaRPr lang="en-GB" sz="3200" b="1" dirty="0">
              <a:solidFill>
                <a:srgbClr val="008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52A995-271C-4062-9F79-B4D0B491CC18}"/>
              </a:ext>
            </a:extLst>
          </p:cNvPr>
          <p:cNvSpPr/>
          <p:nvPr/>
        </p:nvSpPr>
        <p:spPr>
          <a:xfrm>
            <a:off x="1228214" y="2544568"/>
            <a:ext cx="3455894" cy="1035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XIX     x    X111 =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031D9F-F5A4-4CD9-84C1-B5D31D1FD486}"/>
              </a:ext>
            </a:extLst>
          </p:cNvPr>
          <p:cNvSpPr/>
          <p:nvPr/>
        </p:nvSpPr>
        <p:spPr>
          <a:xfrm>
            <a:off x="4930638" y="2535604"/>
            <a:ext cx="3455894" cy="103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8000"/>
                </a:solidFill>
              </a:rPr>
              <a:t>XIX     x    X111 = CCXLVII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036E-02EC-47D3-A95B-B157C92C2375}"/>
              </a:ext>
            </a:extLst>
          </p:cNvPr>
          <p:cNvSpPr/>
          <p:nvPr/>
        </p:nvSpPr>
        <p:spPr>
          <a:xfrm>
            <a:off x="1152013" y="4082014"/>
            <a:ext cx="3455894" cy="10354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XL     x    LX1 =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F0ADB1-E6ED-4873-9510-BE8D91CCB4EA}"/>
              </a:ext>
            </a:extLst>
          </p:cNvPr>
          <p:cNvSpPr/>
          <p:nvPr/>
        </p:nvSpPr>
        <p:spPr>
          <a:xfrm>
            <a:off x="4935120" y="4099945"/>
            <a:ext cx="3455894" cy="1035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XL     x    LX1 = MMCDXL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58A68-D323-4F48-8C10-315F7CE5A4BD}"/>
              </a:ext>
            </a:extLst>
          </p:cNvPr>
          <p:cNvSpPr txBox="1"/>
          <p:nvPr/>
        </p:nvSpPr>
        <p:spPr>
          <a:xfrm>
            <a:off x="542415" y="5731520"/>
            <a:ext cx="1111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Did you </a:t>
            </a:r>
            <a:r>
              <a:rPr lang="en-GB" sz="3200" b="1">
                <a:solidFill>
                  <a:srgbClr val="008000"/>
                </a:solidFill>
              </a:rPr>
              <a:t>convert each </a:t>
            </a:r>
            <a:r>
              <a:rPr lang="en-GB" sz="3200" b="1" dirty="0">
                <a:solidFill>
                  <a:srgbClr val="008000"/>
                </a:solidFill>
              </a:rPr>
              <a:t>sum to our number system 1,2,3,…..99,100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CEA040-C447-49D9-AD03-3BF6491D4CE6}"/>
              </a:ext>
            </a:extLst>
          </p:cNvPr>
          <p:cNvSpPr/>
          <p:nvPr/>
        </p:nvSpPr>
        <p:spPr>
          <a:xfrm>
            <a:off x="3207784" y="1958602"/>
            <a:ext cx="7086600" cy="442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Despite all of these problems the Romans had many good accountants</a:t>
            </a:r>
          </a:p>
        </p:txBody>
      </p:sp>
    </p:spTree>
    <p:extLst>
      <p:ext uri="{BB962C8B-B14F-4D97-AF65-F5344CB8AC3E}">
        <p14:creationId xmlns:p14="http://schemas.microsoft.com/office/powerpoint/2010/main" val="29023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D04679-69DE-40E8-BD8B-0227B6D500DA}"/>
              </a:ext>
            </a:extLst>
          </p:cNvPr>
          <p:cNvSpPr txBox="1"/>
          <p:nvPr/>
        </p:nvSpPr>
        <p:spPr>
          <a:xfrm>
            <a:off x="3783540" y="762641"/>
            <a:ext cx="462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Sum Roman Arithmetic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1FBE-9B0D-418E-BD0F-0D17023E0F85}"/>
              </a:ext>
            </a:extLst>
          </p:cNvPr>
          <p:cNvSpPr/>
          <p:nvPr/>
        </p:nvSpPr>
        <p:spPr>
          <a:xfrm>
            <a:off x="1244491" y="3247902"/>
            <a:ext cx="2729753" cy="79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XIX     x    X111 =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45543-8FC4-4A0E-A467-4B2C6E8AAC67}"/>
              </a:ext>
            </a:extLst>
          </p:cNvPr>
          <p:cNvSpPr/>
          <p:nvPr/>
        </p:nvSpPr>
        <p:spPr>
          <a:xfrm>
            <a:off x="1179292" y="4560824"/>
            <a:ext cx="2729753" cy="79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19     x    13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24AFB-1ED7-4B52-A636-74686D98C49C}"/>
              </a:ext>
            </a:extLst>
          </p:cNvPr>
          <p:cNvSpPr txBox="1"/>
          <p:nvPr/>
        </p:nvSpPr>
        <p:spPr>
          <a:xfrm>
            <a:off x="661785" y="1518936"/>
            <a:ext cx="434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So lets try multiplication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BCB10-A541-4358-A68B-25CC001F6FBC}"/>
              </a:ext>
            </a:extLst>
          </p:cNvPr>
          <p:cNvSpPr txBox="1"/>
          <p:nvPr/>
        </p:nvSpPr>
        <p:spPr>
          <a:xfrm>
            <a:off x="1251825" y="2472048"/>
            <a:ext cx="1153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is</a:t>
            </a:r>
          </a:p>
        </p:txBody>
      </p:sp>
    </p:spTree>
    <p:extLst>
      <p:ext uri="{BB962C8B-B14F-4D97-AF65-F5344CB8AC3E}">
        <p14:creationId xmlns:p14="http://schemas.microsoft.com/office/powerpoint/2010/main" val="42076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BD0F41-B664-4DDF-9932-598E64AA7CDE}"/>
              </a:ext>
            </a:extLst>
          </p:cNvPr>
          <p:cNvSpPr txBox="1"/>
          <p:nvPr/>
        </p:nvSpPr>
        <p:spPr>
          <a:xfrm>
            <a:off x="2675964" y="806823"/>
            <a:ext cx="7288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Here are some unusual if not funny mathematics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00B2F-0E75-4DCA-BA7D-D7AAE05B1447}"/>
              </a:ext>
            </a:extLst>
          </p:cNvPr>
          <p:cNvSpPr txBox="1"/>
          <p:nvPr/>
        </p:nvSpPr>
        <p:spPr>
          <a:xfrm>
            <a:off x="1169894" y="2393577"/>
            <a:ext cx="9843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We will </a:t>
            </a:r>
            <a:r>
              <a:rPr lang="en-GB" sz="2400" b="1">
                <a:solidFill>
                  <a:srgbClr val="008000"/>
                </a:solidFill>
              </a:rPr>
              <a:t>look at </a:t>
            </a:r>
            <a:r>
              <a:rPr lang="en-GB" sz="2400" b="1" dirty="0">
                <a:solidFill>
                  <a:srgbClr val="008000"/>
                </a:solidFill>
              </a:rPr>
              <a:t>ourselves, </a:t>
            </a:r>
            <a:r>
              <a:rPr lang="en-GB" sz="2400" b="1">
                <a:solidFill>
                  <a:srgbClr val="008000"/>
                </a:solidFill>
              </a:rPr>
              <a:t>some ancient peoples and some aliens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to see how they might </a:t>
            </a:r>
            <a:r>
              <a:rPr lang="en-GB" sz="2400" b="1">
                <a:solidFill>
                  <a:srgbClr val="008000"/>
                </a:solidFill>
              </a:rPr>
              <a:t>do basic mathematics</a:t>
            </a:r>
            <a:endParaRPr lang="en-GB" sz="2400" b="1" dirty="0">
              <a:solidFill>
                <a:srgbClr val="008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A3815-6508-44A9-BBDC-03A37D0BF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175" y="3617258"/>
            <a:ext cx="2514599" cy="2514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A4E96-E5D4-4691-9387-F83AB2AF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41" y="3576918"/>
            <a:ext cx="2610578" cy="2501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0C57F-570E-4858-AE54-E764D06B6A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686" y="3590365"/>
            <a:ext cx="2505933" cy="24473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FDAD25-2065-41E8-BA3F-EDFA7227E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280" y="3671046"/>
            <a:ext cx="2348742" cy="23565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01F7B1-2409-450D-9E39-24CB49C21E93}"/>
              </a:ext>
            </a:extLst>
          </p:cNvPr>
          <p:cNvSpPr txBox="1"/>
          <p:nvPr/>
        </p:nvSpPr>
        <p:spPr>
          <a:xfrm>
            <a:off x="9977718" y="364415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Alien Planet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2C84E-B144-4084-8FBE-82C104E82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0733" y="3576918"/>
            <a:ext cx="1242204" cy="24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4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D04679-69DE-40E8-BD8B-0227B6D500DA}"/>
              </a:ext>
            </a:extLst>
          </p:cNvPr>
          <p:cNvSpPr txBox="1"/>
          <p:nvPr/>
        </p:nvSpPr>
        <p:spPr>
          <a:xfrm>
            <a:off x="3783540" y="814892"/>
            <a:ext cx="462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Sum Roman Arithmetic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CEDF9-F39C-43D5-8EEE-AB84F66CABF0}"/>
              </a:ext>
            </a:extLst>
          </p:cNvPr>
          <p:cNvSpPr txBox="1"/>
          <p:nvPr/>
        </p:nvSpPr>
        <p:spPr>
          <a:xfrm>
            <a:off x="603106" y="2340521"/>
            <a:ext cx="850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It is actually easy to demonstrate doing it in our  normal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1FBE-9B0D-418E-BD0F-0D17023E0F85}"/>
              </a:ext>
            </a:extLst>
          </p:cNvPr>
          <p:cNvSpPr/>
          <p:nvPr/>
        </p:nvSpPr>
        <p:spPr>
          <a:xfrm>
            <a:off x="1161363" y="3383280"/>
            <a:ext cx="2729753" cy="79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XIX     x    X111 =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45405-FC01-4AAD-BF39-CEB95DA3E3F7}"/>
              </a:ext>
            </a:extLst>
          </p:cNvPr>
          <p:cNvSpPr txBox="1"/>
          <p:nvPr/>
        </p:nvSpPr>
        <p:spPr>
          <a:xfrm>
            <a:off x="4682864" y="3068292"/>
            <a:ext cx="6649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We multiply each digit at a time and add the result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45543-8FC4-4A0E-A467-4B2C6E8AAC67}"/>
              </a:ext>
            </a:extLst>
          </p:cNvPr>
          <p:cNvSpPr/>
          <p:nvPr/>
        </p:nvSpPr>
        <p:spPr>
          <a:xfrm>
            <a:off x="1179292" y="4557657"/>
            <a:ext cx="2729753" cy="79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19     x    13 =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9CBAD-743D-4F76-81C6-D7E85FA8E108}"/>
              </a:ext>
            </a:extLst>
          </p:cNvPr>
          <p:cNvSpPr txBox="1"/>
          <p:nvPr/>
        </p:nvSpPr>
        <p:spPr>
          <a:xfrm>
            <a:off x="4736650" y="3727198"/>
            <a:ext cx="62898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First multiply by the 10 in 13 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using each digit of the 19              10 X  10 = 100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                                                                10 x 9 = 90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Now by the 3 in 13                              3 X 10  = 30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                                                                  3 X 9 = 27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                                                                  -------------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Add them                                                         =  147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24AFB-1ED7-4B52-A636-74686D98C49C}"/>
              </a:ext>
            </a:extLst>
          </p:cNvPr>
          <p:cNvSpPr txBox="1"/>
          <p:nvPr/>
        </p:nvSpPr>
        <p:spPr>
          <a:xfrm>
            <a:off x="661785" y="1571187"/>
            <a:ext cx="434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So lets try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90269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D04679-69DE-40E8-BD8B-0227B6D500DA}"/>
              </a:ext>
            </a:extLst>
          </p:cNvPr>
          <p:cNvSpPr txBox="1"/>
          <p:nvPr/>
        </p:nvSpPr>
        <p:spPr>
          <a:xfrm>
            <a:off x="3783540" y="592824"/>
            <a:ext cx="462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Sum Roman Arithmetic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4C964-899D-46BB-B22C-B1FEA73B3F3A}"/>
              </a:ext>
            </a:extLst>
          </p:cNvPr>
          <p:cNvSpPr txBox="1"/>
          <p:nvPr/>
        </p:nvSpPr>
        <p:spPr>
          <a:xfrm>
            <a:off x="661785" y="1349119"/>
            <a:ext cx="434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So lets try multiplication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CEDF9-F39C-43D5-8EEE-AB84F66CABF0}"/>
              </a:ext>
            </a:extLst>
          </p:cNvPr>
          <p:cNvSpPr txBox="1"/>
          <p:nvPr/>
        </p:nvSpPr>
        <p:spPr>
          <a:xfrm>
            <a:off x="726983" y="2320567"/>
            <a:ext cx="3072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Now do the same with</a:t>
            </a:r>
            <a:br>
              <a:rPr lang="en-GB" sz="2400" b="1" dirty="0"/>
            </a:br>
            <a:r>
              <a:rPr lang="en-GB" sz="2400" b="1" dirty="0"/>
              <a:t>Roman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1FBE-9B0D-418E-BD0F-0D17023E0F85}"/>
              </a:ext>
            </a:extLst>
          </p:cNvPr>
          <p:cNvSpPr/>
          <p:nvPr/>
        </p:nvSpPr>
        <p:spPr>
          <a:xfrm>
            <a:off x="1022002" y="3377180"/>
            <a:ext cx="2729753" cy="79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XIX     x    X111 =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45405-FC01-4AAD-BF39-CEB95DA3E3F7}"/>
              </a:ext>
            </a:extLst>
          </p:cNvPr>
          <p:cNvSpPr txBox="1"/>
          <p:nvPr/>
        </p:nvSpPr>
        <p:spPr>
          <a:xfrm>
            <a:off x="625111" y="4521810"/>
            <a:ext cx="3720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We multiply each digit 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at a time and add the result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17C02-67DC-4D95-9720-BBEBE3AD9F16}"/>
              </a:ext>
            </a:extLst>
          </p:cNvPr>
          <p:cNvSpPr txBox="1"/>
          <p:nvPr/>
        </p:nvSpPr>
        <p:spPr>
          <a:xfrm>
            <a:off x="5273108" y="2076045"/>
            <a:ext cx="6102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Multiply by X in XIX             X  </a:t>
            </a:r>
            <a:r>
              <a:rPr lang="en-GB" sz="2400" b="1" dirty="0" err="1">
                <a:solidFill>
                  <a:srgbClr val="008000"/>
                </a:solidFill>
              </a:rPr>
              <a:t>x</a:t>
            </a:r>
            <a:r>
              <a:rPr lang="en-GB" sz="2400" b="1" dirty="0">
                <a:solidFill>
                  <a:srgbClr val="008000"/>
                </a:solidFill>
              </a:rPr>
              <a:t>  </a:t>
            </a:r>
            <a:r>
              <a:rPr lang="en-GB" sz="2400" b="1" dirty="0" err="1">
                <a:solidFill>
                  <a:srgbClr val="008000"/>
                </a:solidFill>
              </a:rPr>
              <a:t>X</a:t>
            </a:r>
            <a:r>
              <a:rPr lang="en-GB" sz="2400" b="1" dirty="0">
                <a:solidFill>
                  <a:srgbClr val="008000"/>
                </a:solidFill>
              </a:rPr>
              <a:t>  =  C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			         X  </a:t>
            </a:r>
            <a:r>
              <a:rPr lang="en-GB" sz="2400" b="1" dirty="0" err="1">
                <a:solidFill>
                  <a:srgbClr val="008000"/>
                </a:solidFill>
              </a:rPr>
              <a:t>x</a:t>
            </a:r>
            <a:r>
              <a:rPr lang="en-GB" sz="2400" b="1" dirty="0">
                <a:solidFill>
                  <a:srgbClr val="008000"/>
                </a:solidFill>
              </a:rPr>
              <a:t>  III  = XXX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B3F37-016F-4D6D-A2A0-C8949E68910E}"/>
              </a:ext>
            </a:extLst>
          </p:cNvPr>
          <p:cNvSpPr txBox="1"/>
          <p:nvPr/>
        </p:nvSpPr>
        <p:spPr>
          <a:xfrm>
            <a:off x="5273108" y="2948884"/>
            <a:ext cx="6102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Multiply by I in IX                 -I  x   </a:t>
            </a:r>
            <a:r>
              <a:rPr lang="en-GB" sz="2400" b="1" dirty="0" err="1">
                <a:solidFill>
                  <a:srgbClr val="002060"/>
                </a:solidFill>
              </a:rPr>
              <a:t>X</a:t>
            </a:r>
            <a:r>
              <a:rPr lang="en-GB" sz="2400" b="1" dirty="0">
                <a:solidFill>
                  <a:srgbClr val="002060"/>
                </a:solidFill>
              </a:rPr>
              <a:t> = -X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Remember to subtract        -I  X III = -III</a:t>
            </a:r>
            <a:endParaRPr lang="en-GB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3DC187-DC77-41CA-BB61-1D67FE20729A}"/>
              </a:ext>
            </a:extLst>
          </p:cNvPr>
          <p:cNvSpPr txBox="1"/>
          <p:nvPr/>
        </p:nvSpPr>
        <p:spPr>
          <a:xfrm>
            <a:off x="5273108" y="3953338"/>
            <a:ext cx="6892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Multiply by  last X in XIX        X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 = C   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X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 III = XXX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D09673-9C79-4AA4-8339-CB23F5FBF885}"/>
              </a:ext>
            </a:extLst>
          </p:cNvPr>
          <p:cNvSpPr txBox="1"/>
          <p:nvPr/>
        </p:nvSpPr>
        <p:spPr>
          <a:xfrm>
            <a:off x="5273108" y="4694510"/>
            <a:ext cx="7190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                                                   </a:t>
            </a:r>
            <a:r>
              <a:rPr lang="en-GB" sz="2400" b="1" dirty="0"/>
              <a:t>-----------------</a:t>
            </a:r>
          </a:p>
          <a:p>
            <a:r>
              <a:rPr lang="en-GB" sz="2400" b="1" dirty="0"/>
              <a:t>Add and Subtract                              = CCXXXXXX-X –III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C53B0-0142-4774-9ABF-C719B36A95C5}"/>
              </a:ext>
            </a:extLst>
          </p:cNvPr>
          <p:cNvSpPr txBox="1"/>
          <p:nvPr/>
        </p:nvSpPr>
        <p:spPr>
          <a:xfrm>
            <a:off x="5273108" y="5539728"/>
            <a:ext cx="7280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Subtract one X	                       = CCXXXXX-III</a:t>
            </a:r>
          </a:p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But XXXXX=L 			          = CCL – III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And L-III is XL+VIII	                        =CCXLVII</a:t>
            </a:r>
            <a:endParaRPr lang="en-GB" sz="2400" dirty="0"/>
          </a:p>
        </p:txBody>
      </p:sp>
      <p:sp>
        <p:nvSpPr>
          <p:cNvPr id="23" name="Scroll: Horizontal 22">
            <a:extLst>
              <a:ext uri="{FF2B5EF4-FFF2-40B4-BE49-F238E27FC236}">
                <a16:creationId xmlns:a16="http://schemas.microsoft.com/office/drawing/2014/main" id="{8F72BB66-5017-4384-9A2F-41B76C369F4C}"/>
              </a:ext>
            </a:extLst>
          </p:cNvPr>
          <p:cNvSpPr/>
          <p:nvPr/>
        </p:nvSpPr>
        <p:spPr>
          <a:xfrm rot="21101444">
            <a:off x="4630704" y="2569541"/>
            <a:ext cx="6831106" cy="3697942"/>
          </a:xfrm>
          <a:prstGeom prst="horizontalScroll">
            <a:avLst/>
          </a:prstGeom>
          <a:solidFill>
            <a:srgbClr val="FFFF00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Well done if you </a:t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en-GB" sz="4000" b="1" dirty="0">
                <a:solidFill>
                  <a:srgbClr val="FF0000"/>
                </a:solidFill>
              </a:rPr>
              <a:t>managed to do </a:t>
            </a:r>
            <a:br>
              <a:rPr lang="en-GB" sz="4000" b="1" dirty="0">
                <a:solidFill>
                  <a:srgbClr val="FF0000"/>
                </a:solidFill>
              </a:rPr>
            </a:br>
            <a:r>
              <a:rPr lang="en-GB" sz="4000" b="1" dirty="0">
                <a:solidFill>
                  <a:srgbClr val="FF0000"/>
                </a:solidFill>
              </a:rPr>
              <a:t>Roman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428392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<a:extLst>
              <a:ext uri="{FF2B5EF4-FFF2-40B4-BE49-F238E27FC236}">
                <a16:creationId xmlns:a16="http://schemas.microsoft.com/office/drawing/2014/main" id="{D05E1551-2DD9-4040-91EA-1842F46B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153890DF-6B5D-4431-80C9-52B2F5D5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7" y="5099809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GB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Thank You</a:t>
            </a:r>
            <a:endParaRPr lang="en-GB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0382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C1DA9-5183-472F-A2F0-5A442E37CEEC}"/>
              </a:ext>
            </a:extLst>
          </p:cNvPr>
          <p:cNvSpPr txBox="1"/>
          <p:nvPr/>
        </p:nvSpPr>
        <p:spPr>
          <a:xfrm>
            <a:off x="4119409" y="819885"/>
            <a:ext cx="3186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008000"/>
                </a:solidFill>
              </a:rPr>
              <a:t>What am </a:t>
            </a:r>
            <a:r>
              <a:rPr lang="en-GB" sz="3200" b="1" dirty="0">
                <a:solidFill>
                  <a:srgbClr val="008000"/>
                </a:solidFill>
              </a:rPr>
              <a:t>I doing?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80139-535A-4EF5-906D-CDCF7178C62D}"/>
              </a:ext>
            </a:extLst>
          </p:cNvPr>
          <p:cNvSpPr txBox="1"/>
          <p:nvPr/>
        </p:nvSpPr>
        <p:spPr>
          <a:xfrm>
            <a:off x="2499827" y="1715661"/>
            <a:ext cx="6512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>
                <a:solidFill>
                  <a:srgbClr val="002060"/>
                </a:solidFill>
              </a:rPr>
              <a:t>1</a:t>
            </a: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2</a:t>
            </a: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10</a:t>
            </a: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11</a:t>
            </a: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12</a:t>
            </a: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20</a:t>
            </a: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21</a:t>
            </a: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22</a:t>
            </a: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100</a:t>
            </a:r>
          </a:p>
          <a:p>
            <a:pPr algn="r"/>
            <a:r>
              <a:rPr lang="en-GB" sz="2400" b="1" dirty="0">
                <a:solidFill>
                  <a:srgbClr val="002060"/>
                </a:solidFill>
              </a:rPr>
              <a:t>101</a:t>
            </a:r>
          </a:p>
          <a:p>
            <a:pPr algn="r"/>
            <a:endParaRPr lang="en-GB" sz="2400" b="1" dirty="0">
              <a:solidFill>
                <a:srgbClr val="002060"/>
              </a:solidFill>
            </a:endParaRPr>
          </a:p>
          <a:p>
            <a:pPr algn="r"/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901A5-7BE4-4ADD-A5A0-1A21A68A0D33}"/>
              </a:ext>
            </a:extLst>
          </p:cNvPr>
          <p:cNvSpPr txBox="1"/>
          <p:nvPr/>
        </p:nvSpPr>
        <p:spPr>
          <a:xfrm>
            <a:off x="4836587" y="2949003"/>
            <a:ext cx="42851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>
                <a:solidFill>
                  <a:srgbClr val="002060"/>
                </a:solidFill>
              </a:rPr>
              <a:t>I am </a:t>
            </a:r>
            <a:r>
              <a:rPr lang="en-GB" sz="3200" b="1" dirty="0">
                <a:solidFill>
                  <a:srgbClr val="002060"/>
                </a:solidFill>
              </a:rPr>
              <a:t>counting in threes</a:t>
            </a:r>
          </a:p>
          <a:p>
            <a:pPr>
              <a:spcBef>
                <a:spcPts val="1200"/>
              </a:spcBef>
            </a:pPr>
            <a:r>
              <a:rPr lang="en-GB" sz="3200" b="1">
                <a:solidFill>
                  <a:srgbClr val="002060"/>
                </a:solidFill>
              </a:rPr>
              <a:t>Ternary</a:t>
            </a:r>
            <a:endParaRPr lang="en-GB" sz="3200" b="1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3200" b="1">
                <a:solidFill>
                  <a:srgbClr val="002060"/>
                </a:solidFill>
              </a:rPr>
              <a:t>That </a:t>
            </a:r>
            <a:r>
              <a:rPr lang="en-GB" sz="3200" b="1" dirty="0">
                <a:solidFill>
                  <a:srgbClr val="002060"/>
                </a:solidFill>
              </a:rPr>
              <a:t>is </a:t>
            </a:r>
            <a:r>
              <a:rPr lang="en-GB" sz="3200" b="1">
                <a:solidFill>
                  <a:srgbClr val="002060"/>
                </a:solidFill>
              </a:rPr>
              <a:t>very unusual</a:t>
            </a:r>
            <a:endParaRPr lang="en-GB" sz="3200" b="1" dirty="0">
              <a:solidFill>
                <a:srgbClr val="00206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ADD08E-BD45-44F9-80EC-5A5C9EEE16DF}"/>
              </a:ext>
            </a:extLst>
          </p:cNvPr>
          <p:cNvGrpSpPr/>
          <p:nvPr/>
        </p:nvGrpSpPr>
        <p:grpSpPr>
          <a:xfrm>
            <a:off x="3621869" y="1756002"/>
            <a:ext cx="3749018" cy="4154984"/>
            <a:chOff x="3778624" y="1285739"/>
            <a:chExt cx="3749018" cy="41549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01D6D0-3060-4101-B662-34BC1B80BC53}"/>
                </a:ext>
              </a:extLst>
            </p:cNvPr>
            <p:cNvSpPr txBox="1"/>
            <p:nvPr/>
          </p:nvSpPr>
          <p:spPr>
            <a:xfrm>
              <a:off x="5029201" y="1317811"/>
              <a:ext cx="24984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solidFill>
                    <a:srgbClr val="C00000"/>
                  </a:solidFill>
                </a:rPr>
                <a:t>I am </a:t>
              </a:r>
              <a:r>
                <a:rPr lang="en-GB" sz="3200" b="1" dirty="0">
                  <a:solidFill>
                    <a:srgbClr val="C00000"/>
                  </a:solidFill>
                </a:rPr>
                <a:t>counting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5D1573-C958-4F3A-90EB-2B71D1F9F8B3}"/>
                </a:ext>
              </a:extLst>
            </p:cNvPr>
            <p:cNvSpPr txBox="1"/>
            <p:nvPr/>
          </p:nvSpPr>
          <p:spPr>
            <a:xfrm>
              <a:off x="3778624" y="1285739"/>
              <a:ext cx="55133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1</a:t>
              </a:r>
            </a:p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2</a:t>
              </a:r>
            </a:p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3</a:t>
              </a:r>
            </a:p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4</a:t>
              </a:r>
            </a:p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5</a:t>
              </a:r>
            </a:p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6</a:t>
              </a:r>
            </a:p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7</a:t>
              </a:r>
            </a:p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8</a:t>
              </a:r>
            </a:p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9</a:t>
              </a:r>
            </a:p>
            <a:p>
              <a:pPr algn="r"/>
              <a:r>
                <a:rPr lang="en-GB" sz="2400" b="1" dirty="0">
                  <a:solidFill>
                    <a:srgbClr val="C00000"/>
                  </a:solidFill>
                </a:rPr>
                <a:t>10</a:t>
              </a:r>
            </a:p>
            <a:p>
              <a:pPr algn="r"/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3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0AA1A7-4054-44D2-A628-8F22D2340F21}"/>
              </a:ext>
            </a:extLst>
          </p:cNvPr>
          <p:cNvSpPr txBox="1"/>
          <p:nvPr/>
        </p:nvSpPr>
        <p:spPr>
          <a:xfrm>
            <a:off x="1422315" y="1659183"/>
            <a:ext cx="551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</a:t>
            </a:r>
          </a:p>
          <a:p>
            <a:r>
              <a:rPr lang="en-GB" sz="2400" b="1" dirty="0"/>
              <a:t>2</a:t>
            </a:r>
          </a:p>
          <a:p>
            <a:r>
              <a:rPr lang="en-GB" sz="2400" b="1" dirty="0"/>
              <a:t>3</a:t>
            </a:r>
          </a:p>
          <a:p>
            <a:r>
              <a:rPr lang="en-GB" sz="2400" b="1" dirty="0"/>
              <a:t>4</a:t>
            </a:r>
          </a:p>
          <a:p>
            <a:r>
              <a:rPr lang="en-GB" sz="2400" b="1" dirty="0"/>
              <a:t>5</a:t>
            </a:r>
          </a:p>
          <a:p>
            <a:r>
              <a:rPr lang="en-GB" sz="2400" b="1" dirty="0"/>
              <a:t>6</a:t>
            </a:r>
          </a:p>
          <a:p>
            <a:r>
              <a:rPr lang="en-GB" sz="2400" b="1" dirty="0"/>
              <a:t>7</a:t>
            </a:r>
          </a:p>
          <a:p>
            <a:r>
              <a:rPr lang="en-GB" sz="2400" b="1" dirty="0"/>
              <a:t>8</a:t>
            </a:r>
          </a:p>
          <a:p>
            <a:r>
              <a:rPr lang="en-GB" sz="2400" b="1" dirty="0"/>
              <a:t>9</a:t>
            </a:r>
          </a:p>
          <a:p>
            <a:r>
              <a:rPr lang="en-GB" sz="2400" b="1" dirty="0"/>
              <a:t>10</a:t>
            </a:r>
          </a:p>
          <a:p>
            <a:endParaRPr lang="en-GB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E8E9F-59B3-41AB-936F-BC78C5318E7F}"/>
              </a:ext>
            </a:extLst>
          </p:cNvPr>
          <p:cNvSpPr txBox="1"/>
          <p:nvPr/>
        </p:nvSpPr>
        <p:spPr>
          <a:xfrm>
            <a:off x="3183880" y="1704703"/>
            <a:ext cx="348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Why do we count in tens?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55D2B3-91B3-426C-8E39-2BC896D4EAB5}"/>
              </a:ext>
            </a:extLst>
          </p:cNvPr>
          <p:cNvGrpSpPr/>
          <p:nvPr/>
        </p:nvGrpSpPr>
        <p:grpSpPr>
          <a:xfrm>
            <a:off x="3149036" y="2771503"/>
            <a:ext cx="4472373" cy="3506833"/>
            <a:chOff x="3044533" y="2209800"/>
            <a:chExt cx="4472373" cy="35068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CE0DC5-25CF-4F1A-84B3-633417D80811}"/>
                </a:ext>
              </a:extLst>
            </p:cNvPr>
            <p:cNvSpPr txBox="1"/>
            <p:nvPr/>
          </p:nvSpPr>
          <p:spPr>
            <a:xfrm>
              <a:off x="3097307" y="2209800"/>
              <a:ext cx="4419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We </a:t>
              </a:r>
              <a:r>
                <a:rPr lang="en-GB" sz="2400" b="1">
                  <a:solidFill>
                    <a:srgbClr val="FF0000"/>
                  </a:solidFill>
                </a:rPr>
                <a:t>think that </a:t>
              </a:r>
              <a:r>
                <a:rPr lang="en-GB" sz="2400" b="1" dirty="0">
                  <a:solidFill>
                    <a:srgbClr val="FF0000"/>
                  </a:solidFill>
                </a:rPr>
                <a:t>it </a:t>
              </a:r>
              <a:r>
                <a:rPr lang="en-GB" sz="2400" b="1">
                  <a:solidFill>
                    <a:srgbClr val="FF0000"/>
                  </a:solidFill>
                </a:rPr>
                <a:t>is because we have </a:t>
              </a:r>
              <a:r>
                <a:rPr lang="en-GB" sz="2400" b="1" dirty="0">
                  <a:solidFill>
                    <a:srgbClr val="FF0000"/>
                  </a:solidFill>
                </a:rPr>
                <a:t>five digits </a:t>
              </a:r>
              <a:r>
                <a:rPr lang="en-GB" sz="2400" b="1">
                  <a:solidFill>
                    <a:srgbClr val="FF0000"/>
                  </a:solidFill>
                </a:rPr>
                <a:t>on each hand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844A42-CC92-4575-A406-CB236F207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6306" y="3233828"/>
              <a:ext cx="1716657" cy="24611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7A1F024-6225-4ECF-892B-66544A23D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4533" y="3588730"/>
              <a:ext cx="1880558" cy="212790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6372B7-165A-49D6-B9FD-E9A70A91CFDC}"/>
              </a:ext>
            </a:extLst>
          </p:cNvPr>
          <p:cNvSpPr txBox="1"/>
          <p:nvPr/>
        </p:nvSpPr>
        <p:spPr>
          <a:xfrm>
            <a:off x="7594515" y="1724438"/>
            <a:ext cx="36038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>
                <a:solidFill>
                  <a:srgbClr val="002060"/>
                </a:solidFill>
              </a:rPr>
              <a:t>Some civilisations </a:t>
            </a:r>
            <a:r>
              <a:rPr lang="en-GB" sz="2400" b="1" dirty="0">
                <a:solidFill>
                  <a:srgbClr val="002060"/>
                </a:solidFill>
              </a:rPr>
              <a:t>used different counting methods.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We </a:t>
            </a:r>
            <a:r>
              <a:rPr lang="en-GB" sz="2400" b="1">
                <a:solidFill>
                  <a:srgbClr val="002060"/>
                </a:solidFill>
              </a:rPr>
              <a:t>think that the Aztecs </a:t>
            </a:r>
            <a:r>
              <a:rPr lang="en-GB" sz="2400" b="1" dirty="0">
                <a:solidFill>
                  <a:srgbClr val="002060"/>
                </a:solidFill>
              </a:rPr>
              <a:t>used 20.</a:t>
            </a:r>
          </a:p>
          <a:p>
            <a:pPr>
              <a:spcBef>
                <a:spcPts val="1200"/>
              </a:spcBef>
            </a:pPr>
            <a:r>
              <a:rPr lang="en-GB" sz="2400" b="1">
                <a:solidFill>
                  <a:srgbClr val="002060"/>
                </a:solidFill>
              </a:rPr>
              <a:t>The Babylonians have </a:t>
            </a:r>
            <a:r>
              <a:rPr lang="en-GB" sz="2400" b="1" dirty="0">
                <a:solidFill>
                  <a:srgbClr val="002060"/>
                </a:solidFill>
              </a:rPr>
              <a:t>used 60. </a:t>
            </a:r>
          </a:p>
          <a:p>
            <a:pPr>
              <a:spcBef>
                <a:spcPts val="1200"/>
              </a:spcBef>
            </a:pPr>
            <a:r>
              <a:rPr lang="en-GB" sz="2400" b="1">
                <a:solidFill>
                  <a:srgbClr val="002060"/>
                </a:solidFill>
              </a:rPr>
              <a:t>There are </a:t>
            </a:r>
            <a:r>
              <a:rPr lang="en-GB" sz="2400" b="1" dirty="0">
                <a:solidFill>
                  <a:srgbClr val="002060"/>
                </a:solidFill>
              </a:rPr>
              <a:t>some indigenous groups of people in </a:t>
            </a:r>
            <a:r>
              <a:rPr lang="en-GB" sz="2400" b="1">
                <a:solidFill>
                  <a:srgbClr val="002060"/>
                </a:solidFill>
              </a:rPr>
              <a:t>South America </a:t>
            </a:r>
            <a:r>
              <a:rPr lang="en-GB" sz="2400" b="1" dirty="0">
                <a:solidFill>
                  <a:srgbClr val="002060"/>
                </a:solidFill>
              </a:rPr>
              <a:t>who used 3 or 4.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7DDAB-1CEA-47B3-9F64-E495C7D5DC8C}"/>
              </a:ext>
            </a:extLst>
          </p:cNvPr>
          <p:cNvSpPr txBox="1"/>
          <p:nvPr/>
        </p:nvSpPr>
        <p:spPr>
          <a:xfrm>
            <a:off x="4945443" y="884430"/>
            <a:ext cx="1716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Counting</a:t>
            </a:r>
          </a:p>
        </p:txBody>
      </p:sp>
    </p:spTree>
    <p:extLst>
      <p:ext uri="{BB962C8B-B14F-4D97-AF65-F5344CB8AC3E}">
        <p14:creationId xmlns:p14="http://schemas.microsoft.com/office/powerpoint/2010/main" val="406996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0AA1A7-4054-44D2-A628-8F22D2340F21}"/>
              </a:ext>
            </a:extLst>
          </p:cNvPr>
          <p:cNvSpPr txBox="1"/>
          <p:nvPr/>
        </p:nvSpPr>
        <p:spPr>
          <a:xfrm>
            <a:off x="1317812" y="1489365"/>
            <a:ext cx="551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</a:t>
            </a:r>
          </a:p>
          <a:p>
            <a:r>
              <a:rPr lang="en-GB" sz="2400" b="1" dirty="0"/>
              <a:t>2</a:t>
            </a:r>
          </a:p>
          <a:p>
            <a:r>
              <a:rPr lang="en-GB" sz="2400" b="1" dirty="0"/>
              <a:t>3</a:t>
            </a:r>
          </a:p>
          <a:p>
            <a:r>
              <a:rPr lang="en-GB" sz="2400" b="1" dirty="0"/>
              <a:t>4</a:t>
            </a:r>
          </a:p>
          <a:p>
            <a:r>
              <a:rPr lang="en-GB" sz="2400" b="1" dirty="0"/>
              <a:t>5</a:t>
            </a:r>
          </a:p>
          <a:p>
            <a:r>
              <a:rPr lang="en-GB" sz="2400" b="1" dirty="0"/>
              <a:t>6</a:t>
            </a:r>
          </a:p>
          <a:p>
            <a:r>
              <a:rPr lang="en-GB" sz="2400" b="1" dirty="0"/>
              <a:t>7</a:t>
            </a:r>
          </a:p>
          <a:p>
            <a:r>
              <a:rPr lang="en-GB" sz="2400" b="1" dirty="0"/>
              <a:t>8</a:t>
            </a:r>
          </a:p>
          <a:p>
            <a:r>
              <a:rPr lang="en-GB" sz="2400" b="1" dirty="0"/>
              <a:t>9</a:t>
            </a:r>
          </a:p>
          <a:p>
            <a:r>
              <a:rPr lang="en-GB" sz="2400" b="1" dirty="0"/>
              <a:t>10</a:t>
            </a:r>
          </a:p>
          <a:p>
            <a:endParaRPr lang="en-GB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76B732-6431-4DB9-9EF5-2FC4CE0F82B6}"/>
              </a:ext>
            </a:extLst>
          </p:cNvPr>
          <p:cNvSpPr txBox="1"/>
          <p:nvPr/>
        </p:nvSpPr>
        <p:spPr>
          <a:xfrm>
            <a:off x="4840940" y="714612"/>
            <a:ext cx="1716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Counting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96D97F-F964-4D47-9331-CF836D88D345}"/>
              </a:ext>
            </a:extLst>
          </p:cNvPr>
          <p:cNvSpPr txBox="1"/>
          <p:nvPr/>
        </p:nvSpPr>
        <p:spPr>
          <a:xfrm>
            <a:off x="2649071" y="1507991"/>
            <a:ext cx="3267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So how would </a:t>
            </a:r>
            <a:r>
              <a:rPr lang="en-GB" sz="2400" b="1">
                <a:solidFill>
                  <a:srgbClr val="FF0000"/>
                </a:solidFill>
              </a:rPr>
              <a:t>this alien </a:t>
            </a:r>
            <a:r>
              <a:rPr lang="en-GB" sz="2400" b="1" dirty="0">
                <a:solidFill>
                  <a:srgbClr val="FF0000"/>
                </a:solidFill>
              </a:rPr>
              <a:t>count?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BC654-DA8B-4C12-99C7-04EF8D8A177B}"/>
              </a:ext>
            </a:extLst>
          </p:cNvPr>
          <p:cNvSpPr txBox="1"/>
          <p:nvPr/>
        </p:nvSpPr>
        <p:spPr>
          <a:xfrm>
            <a:off x="2662517" y="2752768"/>
            <a:ext cx="61049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008000"/>
                </a:solidFill>
              </a:rPr>
              <a:t>It has </a:t>
            </a:r>
            <a:r>
              <a:rPr lang="en-GB" sz="2400" b="1" dirty="0">
                <a:solidFill>
                  <a:srgbClr val="008000"/>
                </a:solidFill>
              </a:rPr>
              <a:t>three digits </a:t>
            </a:r>
            <a:r>
              <a:rPr lang="en-GB" sz="2400" b="1">
                <a:solidFill>
                  <a:srgbClr val="008000"/>
                </a:solidFill>
              </a:rPr>
              <a:t>on each arm</a:t>
            </a:r>
            <a:r>
              <a:rPr lang="en-GB" sz="2400" b="1" dirty="0">
                <a:solidFill>
                  <a:srgbClr val="008000"/>
                </a:solidFill>
              </a:rPr>
              <a:t>.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So it might count in threes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But more likely I sixes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65F4D-54F9-4757-AE57-C983C074A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955" y="1460235"/>
            <a:ext cx="4416725" cy="445235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F250735-0A5E-4111-8C41-CB2238D24E08}"/>
              </a:ext>
            </a:extLst>
          </p:cNvPr>
          <p:cNvGrpSpPr/>
          <p:nvPr/>
        </p:nvGrpSpPr>
        <p:grpSpPr>
          <a:xfrm>
            <a:off x="2366683" y="2395498"/>
            <a:ext cx="7705164" cy="3918983"/>
            <a:chOff x="3146612" y="1855695"/>
            <a:chExt cx="7705164" cy="391898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705AF4-D43A-4866-8C1E-CCB7BDCEE07E}"/>
                </a:ext>
              </a:extLst>
            </p:cNvPr>
            <p:cNvGrpSpPr/>
            <p:nvPr/>
          </p:nvGrpSpPr>
          <p:grpSpPr>
            <a:xfrm>
              <a:off x="3146612" y="1855695"/>
              <a:ext cx="7705164" cy="3918983"/>
              <a:chOff x="3146612" y="1839121"/>
              <a:chExt cx="7705164" cy="393555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067351F-9206-4E7D-B535-CE6465AD3F98}"/>
                  </a:ext>
                </a:extLst>
              </p:cNvPr>
              <p:cNvSpPr/>
              <p:nvPr/>
            </p:nvSpPr>
            <p:spPr>
              <a:xfrm>
                <a:off x="3146612" y="1839121"/>
                <a:ext cx="7705164" cy="36069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8C5BE67-CA62-400B-9F84-726CC8EF925A}"/>
                  </a:ext>
                </a:extLst>
              </p:cNvPr>
              <p:cNvGrpSpPr/>
              <p:nvPr/>
            </p:nvGrpSpPr>
            <p:grpSpPr>
              <a:xfrm>
                <a:off x="3186953" y="2652689"/>
                <a:ext cx="7193001" cy="3121990"/>
                <a:chOff x="3186953" y="2652689"/>
                <a:chExt cx="7193001" cy="3121990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D040417-44F4-4B62-9D75-A3B9422ED391}"/>
                    </a:ext>
                  </a:extLst>
                </p:cNvPr>
                <p:cNvSpPr txBox="1"/>
                <p:nvPr/>
              </p:nvSpPr>
              <p:spPr>
                <a:xfrm>
                  <a:off x="3186953" y="2666136"/>
                  <a:ext cx="632012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1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2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3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4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5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10</a:t>
                  </a:r>
                </a:p>
                <a:p>
                  <a:pPr algn="r"/>
                  <a:endParaRPr lang="en-GB" sz="28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9658ECB-03CF-44E3-BBF3-AAFF87C79C4F}"/>
                    </a:ext>
                  </a:extLst>
                </p:cNvPr>
                <p:cNvSpPr txBox="1"/>
                <p:nvPr/>
              </p:nvSpPr>
              <p:spPr>
                <a:xfrm>
                  <a:off x="9531970" y="2652689"/>
                  <a:ext cx="847984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51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52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53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54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55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100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1E121F3-E192-49FD-9FB4-D381CCBE24DD}"/>
                    </a:ext>
                  </a:extLst>
                </p:cNvPr>
                <p:cNvSpPr txBox="1"/>
                <p:nvPr/>
              </p:nvSpPr>
              <p:spPr>
                <a:xfrm>
                  <a:off x="5865178" y="2666136"/>
                  <a:ext cx="674605" cy="31085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21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22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23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24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25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30 </a:t>
                  </a:r>
                </a:p>
                <a:p>
                  <a:pPr algn="r"/>
                  <a:endParaRPr lang="en-GB" sz="28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7809782-9572-4EE3-93EA-93A946E19E58}"/>
                    </a:ext>
                  </a:extLst>
                </p:cNvPr>
                <p:cNvSpPr txBox="1"/>
                <p:nvPr/>
              </p:nvSpPr>
              <p:spPr>
                <a:xfrm>
                  <a:off x="7178113" y="2666136"/>
                  <a:ext cx="673786" cy="26776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31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32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33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34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35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40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7174CC0-FE86-41F8-AA85-4BD62B17ED37}"/>
                    </a:ext>
                  </a:extLst>
                </p:cNvPr>
                <p:cNvSpPr txBox="1"/>
                <p:nvPr/>
              </p:nvSpPr>
              <p:spPr>
                <a:xfrm>
                  <a:off x="8490229" y="2666136"/>
                  <a:ext cx="618564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b="1" dirty="0">
                      <a:solidFill>
                        <a:srgbClr val="008000"/>
                      </a:solidFill>
                    </a:rPr>
                    <a:t>41</a:t>
                  </a:r>
                </a:p>
                <a:p>
                  <a:r>
                    <a:rPr lang="en-GB" sz="2800" b="1" dirty="0">
                      <a:solidFill>
                        <a:srgbClr val="008000"/>
                      </a:solidFill>
                    </a:rPr>
                    <a:t>42</a:t>
                  </a:r>
                </a:p>
                <a:p>
                  <a:r>
                    <a:rPr lang="en-GB" sz="2800" b="1" dirty="0">
                      <a:solidFill>
                        <a:srgbClr val="008000"/>
                      </a:solidFill>
                    </a:rPr>
                    <a:t>43</a:t>
                  </a:r>
                </a:p>
                <a:p>
                  <a:r>
                    <a:rPr lang="en-GB" sz="2800" b="1" dirty="0">
                      <a:solidFill>
                        <a:srgbClr val="008000"/>
                      </a:solidFill>
                    </a:rPr>
                    <a:t>44</a:t>
                  </a:r>
                </a:p>
                <a:p>
                  <a:r>
                    <a:rPr lang="en-GB" sz="2800" b="1" dirty="0">
                      <a:solidFill>
                        <a:srgbClr val="008000"/>
                      </a:solidFill>
                    </a:rPr>
                    <a:t>45</a:t>
                  </a:r>
                </a:p>
                <a:p>
                  <a:r>
                    <a:rPr lang="en-GB" sz="2800" b="1" dirty="0">
                      <a:solidFill>
                        <a:srgbClr val="008000"/>
                      </a:solidFill>
                    </a:rPr>
                    <a:t>50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36D5E90-4663-4B0B-93A5-3EB3C6027727}"/>
                    </a:ext>
                  </a:extLst>
                </p:cNvPr>
                <p:cNvSpPr txBox="1"/>
                <p:nvPr/>
              </p:nvSpPr>
              <p:spPr>
                <a:xfrm>
                  <a:off x="4457295" y="2666136"/>
                  <a:ext cx="769553" cy="26776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11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12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13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14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15</a:t>
                  </a:r>
                </a:p>
                <a:p>
                  <a:pPr algn="r"/>
                  <a:r>
                    <a:rPr lang="en-GB" sz="2800" b="1" dirty="0">
                      <a:solidFill>
                        <a:srgbClr val="008000"/>
                      </a:solidFill>
                    </a:rPr>
                    <a:t>20</a:t>
                  </a:r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D8489E-0F71-4FBA-B374-88B215163B17}"/>
                </a:ext>
              </a:extLst>
            </p:cNvPr>
            <p:cNvSpPr txBox="1"/>
            <p:nvPr/>
          </p:nvSpPr>
          <p:spPr>
            <a:xfrm>
              <a:off x="3160058" y="2017059"/>
              <a:ext cx="27070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Counting in Sixes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6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0AA1A7-4054-44D2-A628-8F22D2340F21}"/>
              </a:ext>
            </a:extLst>
          </p:cNvPr>
          <p:cNvSpPr txBox="1"/>
          <p:nvPr/>
        </p:nvSpPr>
        <p:spPr>
          <a:xfrm>
            <a:off x="1317812" y="1724497"/>
            <a:ext cx="551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</a:t>
            </a:r>
          </a:p>
          <a:p>
            <a:r>
              <a:rPr lang="en-GB" sz="2400" b="1" dirty="0"/>
              <a:t>2</a:t>
            </a:r>
          </a:p>
          <a:p>
            <a:r>
              <a:rPr lang="en-GB" sz="2400" b="1" dirty="0"/>
              <a:t>3</a:t>
            </a:r>
          </a:p>
          <a:p>
            <a:r>
              <a:rPr lang="en-GB" sz="2400" b="1" dirty="0"/>
              <a:t>4</a:t>
            </a:r>
          </a:p>
          <a:p>
            <a:r>
              <a:rPr lang="en-GB" sz="2400" b="1" dirty="0"/>
              <a:t>5</a:t>
            </a:r>
          </a:p>
          <a:p>
            <a:r>
              <a:rPr lang="en-GB" sz="2400" b="1" dirty="0"/>
              <a:t>6</a:t>
            </a:r>
          </a:p>
          <a:p>
            <a:r>
              <a:rPr lang="en-GB" sz="2400" b="1" dirty="0"/>
              <a:t>7</a:t>
            </a:r>
          </a:p>
          <a:p>
            <a:r>
              <a:rPr lang="en-GB" sz="2400" b="1" dirty="0"/>
              <a:t>8</a:t>
            </a:r>
          </a:p>
          <a:p>
            <a:r>
              <a:rPr lang="en-GB" sz="2400" b="1" dirty="0"/>
              <a:t>9</a:t>
            </a:r>
          </a:p>
          <a:p>
            <a:r>
              <a:rPr lang="en-GB" sz="2400" b="1" dirty="0"/>
              <a:t>10</a:t>
            </a:r>
          </a:p>
          <a:p>
            <a:endParaRPr lang="en-GB" sz="2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2E8F66-1811-4727-977E-619A9352E35F}"/>
              </a:ext>
            </a:extLst>
          </p:cNvPr>
          <p:cNvGrpSpPr/>
          <p:nvPr/>
        </p:nvGrpSpPr>
        <p:grpSpPr>
          <a:xfrm>
            <a:off x="2541492" y="1724497"/>
            <a:ext cx="4491128" cy="4154984"/>
            <a:chOff x="2541492" y="1097480"/>
            <a:chExt cx="4491128" cy="41549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B0C20A-E49D-4CE9-84D6-8AD36C0AE7D0}"/>
                </a:ext>
              </a:extLst>
            </p:cNvPr>
            <p:cNvSpPr txBox="1"/>
            <p:nvPr/>
          </p:nvSpPr>
          <p:spPr>
            <a:xfrm>
              <a:off x="6225924" y="1097480"/>
              <a:ext cx="806696" cy="4154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</a:t>
              </a:r>
            </a:p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10</a:t>
              </a:r>
            </a:p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11</a:t>
              </a:r>
            </a:p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100</a:t>
              </a:r>
            </a:p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101</a:t>
              </a:r>
            </a:p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111</a:t>
              </a:r>
            </a:p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1000</a:t>
              </a:r>
            </a:p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1001</a:t>
              </a:r>
            </a:p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1010</a:t>
              </a:r>
            </a:p>
            <a:p>
              <a:pPr algn="r"/>
              <a:r>
                <a:rPr lang="en-GB" sz="2400" b="1" dirty="0">
                  <a:solidFill>
                    <a:srgbClr val="002060"/>
                  </a:solidFill>
                </a:rPr>
                <a:t>1011</a:t>
              </a:r>
            </a:p>
            <a:p>
              <a:pPr algn="r"/>
              <a:endParaRPr lang="en-GB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60D36A-869A-4522-B704-9A0F6284C31C}"/>
                </a:ext>
              </a:extLst>
            </p:cNvPr>
            <p:cNvSpPr txBox="1"/>
            <p:nvPr/>
          </p:nvSpPr>
          <p:spPr>
            <a:xfrm>
              <a:off x="2541492" y="1097480"/>
              <a:ext cx="269798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</a:rPr>
                <a:t>So </a:t>
              </a:r>
              <a:r>
                <a:rPr lang="en-GB" sz="3200" b="1">
                  <a:solidFill>
                    <a:srgbClr val="002060"/>
                  </a:solidFill>
                </a:rPr>
                <a:t>how am </a:t>
              </a:r>
              <a:r>
                <a:rPr lang="en-GB" sz="3200" b="1" dirty="0">
                  <a:solidFill>
                    <a:srgbClr val="002060"/>
                  </a:solidFill>
                </a:rPr>
                <a:t>I </a:t>
              </a:r>
              <a:br>
                <a:rPr lang="en-GB" sz="3200" b="1" dirty="0">
                  <a:solidFill>
                    <a:srgbClr val="002060"/>
                  </a:solidFill>
                </a:rPr>
              </a:br>
              <a:r>
                <a:rPr lang="en-GB" sz="3200" b="1" dirty="0">
                  <a:solidFill>
                    <a:srgbClr val="002060"/>
                  </a:solidFill>
                </a:rPr>
                <a:t>counting now?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D28339A-BAD7-4104-BB57-42ACDB432D7D}"/>
              </a:ext>
            </a:extLst>
          </p:cNvPr>
          <p:cNvSpPr txBox="1"/>
          <p:nvPr/>
        </p:nvSpPr>
        <p:spPr>
          <a:xfrm>
            <a:off x="2474256" y="3092310"/>
            <a:ext cx="38324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>
                <a:solidFill>
                  <a:srgbClr val="FF0000"/>
                </a:solidFill>
              </a:rPr>
              <a:t>I am </a:t>
            </a:r>
            <a:r>
              <a:rPr lang="en-GB" sz="3200" b="1" dirty="0">
                <a:solidFill>
                  <a:srgbClr val="FF0000"/>
                </a:solidFill>
              </a:rPr>
              <a:t>counting in twos</a:t>
            </a:r>
          </a:p>
          <a:p>
            <a:pPr>
              <a:spcBef>
                <a:spcPts val="1200"/>
              </a:spcBef>
            </a:pPr>
            <a:r>
              <a:rPr lang="en-GB" sz="3200" b="1">
                <a:solidFill>
                  <a:srgbClr val="FF0000"/>
                </a:solidFill>
              </a:rPr>
              <a:t>Binary</a:t>
            </a:r>
            <a:endParaRPr lang="en-GB" sz="32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Just </a:t>
            </a:r>
            <a:r>
              <a:rPr lang="en-GB" sz="3200" b="1">
                <a:solidFill>
                  <a:srgbClr val="FF0000"/>
                </a:solidFill>
              </a:rPr>
              <a:t>like a </a:t>
            </a:r>
            <a:r>
              <a:rPr lang="en-GB" sz="3200" b="1" dirty="0">
                <a:solidFill>
                  <a:srgbClr val="FF0000"/>
                </a:solidFill>
              </a:rPr>
              <a:t>computer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D3C8DE-9B4A-4E43-93B0-7F073CEB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809" y="4620793"/>
            <a:ext cx="3584367" cy="265243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C1EDC01-79DC-4E0D-8A71-07876EFE5FC1}"/>
              </a:ext>
            </a:extLst>
          </p:cNvPr>
          <p:cNvGrpSpPr/>
          <p:nvPr/>
        </p:nvGrpSpPr>
        <p:grpSpPr>
          <a:xfrm>
            <a:off x="8112779" y="1554863"/>
            <a:ext cx="3694495" cy="2759843"/>
            <a:chOff x="8112779" y="927846"/>
            <a:chExt cx="3694495" cy="27598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77FC6B-B4B8-4104-9272-958688281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2779" y="933169"/>
              <a:ext cx="3666845" cy="275452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DE32CD-399C-45B9-8A28-1CB9C0098DB7}"/>
                </a:ext>
              </a:extLst>
            </p:cNvPr>
            <p:cNvSpPr txBox="1"/>
            <p:nvPr/>
          </p:nvSpPr>
          <p:spPr>
            <a:xfrm>
              <a:off x="8256494" y="927846"/>
              <a:ext cx="3550780" cy="369332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First Computer – The Bomb – WW2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C14D8F-8448-415F-8616-80B1B87C2832}"/>
              </a:ext>
            </a:extLst>
          </p:cNvPr>
          <p:cNvSpPr txBox="1"/>
          <p:nvPr/>
        </p:nvSpPr>
        <p:spPr>
          <a:xfrm>
            <a:off x="4840940" y="949744"/>
            <a:ext cx="1716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Counting</a:t>
            </a:r>
          </a:p>
        </p:txBody>
      </p:sp>
    </p:spTree>
    <p:extLst>
      <p:ext uri="{BB962C8B-B14F-4D97-AF65-F5344CB8AC3E}">
        <p14:creationId xmlns:p14="http://schemas.microsoft.com/office/powerpoint/2010/main" val="15281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11E99-D6B8-46BE-893A-4DB310A7D950}"/>
              </a:ext>
            </a:extLst>
          </p:cNvPr>
          <p:cNvSpPr txBox="1"/>
          <p:nvPr/>
        </p:nvSpPr>
        <p:spPr>
          <a:xfrm>
            <a:off x="4775626" y="701550"/>
            <a:ext cx="1716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Counting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0B70D-E714-4B77-B5E1-682FE2699853}"/>
              </a:ext>
            </a:extLst>
          </p:cNvPr>
          <p:cNvSpPr txBox="1"/>
          <p:nvPr/>
        </p:nvSpPr>
        <p:spPr>
          <a:xfrm>
            <a:off x="351544" y="1454588"/>
            <a:ext cx="1157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</a:rPr>
              <a:t>Across </a:t>
            </a:r>
            <a:r>
              <a:rPr lang="en-GB" sz="2800" b="1" dirty="0">
                <a:solidFill>
                  <a:srgbClr val="FF0000"/>
                </a:solidFill>
              </a:rPr>
              <a:t>the universe which method of counting would we expect to discover?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D78CA-F060-410E-8A07-0945A7A10D91}"/>
              </a:ext>
            </a:extLst>
          </p:cNvPr>
          <p:cNvSpPr txBox="1"/>
          <p:nvPr/>
        </p:nvSpPr>
        <p:spPr>
          <a:xfrm>
            <a:off x="351546" y="2328647"/>
            <a:ext cx="653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Does it depend on </a:t>
            </a:r>
            <a:r>
              <a:rPr lang="en-GB" sz="2400" b="1">
                <a:solidFill>
                  <a:srgbClr val="002060"/>
                </a:solidFill>
              </a:rPr>
              <a:t>how many </a:t>
            </a:r>
            <a:r>
              <a:rPr lang="en-GB" sz="2400" b="1" dirty="0">
                <a:solidFill>
                  <a:srgbClr val="002060"/>
                </a:solidFill>
              </a:rPr>
              <a:t>“fingers</a:t>
            </a:r>
            <a:r>
              <a:rPr lang="en-GB" sz="2400" b="1">
                <a:solidFill>
                  <a:srgbClr val="002060"/>
                </a:solidFill>
              </a:rPr>
              <a:t>” are on an alien’s “hand” and how many “arms</a:t>
            </a:r>
            <a:r>
              <a:rPr lang="en-GB" sz="2400" b="1" dirty="0">
                <a:solidFill>
                  <a:srgbClr val="002060"/>
                </a:solidFill>
              </a:rPr>
              <a:t>” </a:t>
            </a:r>
            <a:r>
              <a:rPr lang="en-GB" sz="2400" b="1">
                <a:solidFill>
                  <a:srgbClr val="002060"/>
                </a:solidFill>
              </a:rPr>
              <a:t>it has</a:t>
            </a:r>
            <a:r>
              <a:rPr lang="en-GB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0D52B-2938-461F-818E-021F4EA5219A}"/>
              </a:ext>
            </a:extLst>
          </p:cNvPr>
          <p:cNvSpPr txBox="1"/>
          <p:nvPr/>
        </p:nvSpPr>
        <p:spPr>
          <a:xfrm>
            <a:off x="356029" y="3449235"/>
            <a:ext cx="639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4">
                    <a:lumMod val="50000"/>
                  </a:schemeClr>
                </a:solidFill>
              </a:rPr>
              <a:t>Any 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very </a:t>
            </a:r>
            <a:r>
              <a:rPr lang="en-GB" sz="2400" b="1">
                <a:solidFill>
                  <a:schemeClr val="accent4">
                    <a:lumMod val="50000"/>
                  </a:schemeClr>
                </a:solidFill>
              </a:rPr>
              <a:t>intelligent alien should have 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discovered </a:t>
            </a:r>
            <a:r>
              <a:rPr lang="en-GB" sz="2400" b="1">
                <a:solidFill>
                  <a:schemeClr val="accent4">
                    <a:lumMod val="50000"/>
                  </a:schemeClr>
                </a:solidFill>
              </a:rPr>
              <a:t>the nature of germanium and </a:t>
            </a: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silicon?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DCCEE-8D86-4076-982B-26F8887915BF}"/>
              </a:ext>
            </a:extLst>
          </p:cNvPr>
          <p:cNvSpPr txBox="1"/>
          <p:nvPr/>
        </p:nvSpPr>
        <p:spPr>
          <a:xfrm>
            <a:off x="378439" y="4560858"/>
            <a:ext cx="6333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So they </a:t>
            </a:r>
            <a:r>
              <a:rPr lang="en-GB" sz="2400" b="1">
                <a:solidFill>
                  <a:srgbClr val="008000"/>
                </a:solidFill>
              </a:rPr>
              <a:t>would have made computers and </a:t>
            </a:r>
            <a:r>
              <a:rPr lang="en-GB" sz="2400" b="1" dirty="0">
                <a:solidFill>
                  <a:srgbClr val="008000"/>
                </a:solidFill>
              </a:rPr>
              <a:t>these count </a:t>
            </a:r>
            <a:r>
              <a:rPr lang="en-GB" sz="2400" b="1">
                <a:solidFill>
                  <a:srgbClr val="008000"/>
                </a:solidFill>
              </a:rPr>
              <a:t>in </a:t>
            </a:r>
            <a:r>
              <a:rPr lang="en-GB" sz="3600" b="1">
                <a:solidFill>
                  <a:srgbClr val="008000"/>
                </a:solidFill>
              </a:rPr>
              <a:t>binary</a:t>
            </a:r>
            <a:endParaRPr lang="en-GB" sz="3600" b="1" dirty="0">
              <a:solidFill>
                <a:srgbClr val="008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2137DC-C2BD-4271-9A96-FCD8BC498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743" y="2196342"/>
            <a:ext cx="1415462" cy="1772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0AE1FB-A236-46CE-A1DF-06D5D866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876" y="1970057"/>
            <a:ext cx="2123515" cy="2123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8AB1EF-C4A9-41AB-AEAE-DD5CA4061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287" y="4073167"/>
            <a:ext cx="2212881" cy="2307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35D3A8-F902-48A8-8F9F-FFA570437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1476" y="4143999"/>
            <a:ext cx="1599079" cy="20419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1C74EC-7C0E-425E-B147-841A5D9D033A}"/>
              </a:ext>
            </a:extLst>
          </p:cNvPr>
          <p:cNvSpPr txBox="1"/>
          <p:nvPr/>
        </p:nvSpPr>
        <p:spPr>
          <a:xfrm>
            <a:off x="6886815" y="2403557"/>
            <a:ext cx="83371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/>
              <a:t>1</a:t>
            </a:r>
          </a:p>
          <a:p>
            <a:pPr algn="r"/>
            <a:r>
              <a:rPr lang="en-GB" sz="2400" b="1" dirty="0"/>
              <a:t>10</a:t>
            </a:r>
          </a:p>
          <a:p>
            <a:pPr algn="r"/>
            <a:r>
              <a:rPr lang="en-GB" sz="2400" b="1" dirty="0"/>
              <a:t>11</a:t>
            </a:r>
          </a:p>
          <a:p>
            <a:pPr algn="r"/>
            <a:r>
              <a:rPr lang="en-GB" sz="2400" b="1" dirty="0"/>
              <a:t>100</a:t>
            </a:r>
          </a:p>
          <a:p>
            <a:pPr algn="r"/>
            <a:r>
              <a:rPr lang="en-GB" sz="2400" b="1" dirty="0"/>
              <a:t>101</a:t>
            </a:r>
          </a:p>
          <a:p>
            <a:pPr algn="r"/>
            <a:r>
              <a:rPr lang="en-GB" sz="2400" b="1" dirty="0"/>
              <a:t>111</a:t>
            </a:r>
          </a:p>
          <a:p>
            <a:pPr algn="r"/>
            <a:r>
              <a:rPr lang="en-GB" sz="2400" b="1" dirty="0"/>
              <a:t>1000</a:t>
            </a:r>
          </a:p>
          <a:p>
            <a:pPr algn="r"/>
            <a:r>
              <a:rPr lang="en-GB" sz="2400" b="1" dirty="0"/>
              <a:t>1001</a:t>
            </a:r>
          </a:p>
          <a:p>
            <a:pPr algn="r"/>
            <a:r>
              <a:rPr lang="en-GB" sz="2400" b="1" dirty="0"/>
              <a:t>1010</a:t>
            </a:r>
          </a:p>
          <a:p>
            <a:pPr algn="r"/>
            <a:r>
              <a:rPr lang="en-GB" sz="2400" b="1" dirty="0"/>
              <a:t>1011</a:t>
            </a:r>
          </a:p>
        </p:txBody>
      </p:sp>
    </p:spTree>
    <p:extLst>
      <p:ext uri="{BB962C8B-B14F-4D97-AF65-F5344CB8AC3E}">
        <p14:creationId xmlns:p14="http://schemas.microsoft.com/office/powerpoint/2010/main" val="35001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2211</Words>
  <Application>Microsoft Office PowerPoint</Application>
  <PresentationFormat>Widescreen</PresentationFormat>
  <Paragraphs>573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78</cp:revision>
  <dcterms:created xsi:type="dcterms:W3CDTF">2020-09-30T10:05:32Z</dcterms:created>
  <dcterms:modified xsi:type="dcterms:W3CDTF">2023-06-29T08:59:53Z</dcterms:modified>
</cp:coreProperties>
</file>