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7" r:id="rId2"/>
    <p:sldId id="358" r:id="rId3"/>
    <p:sldId id="359" r:id="rId4"/>
    <p:sldId id="360" r:id="rId5"/>
    <p:sldId id="316" r:id="rId6"/>
    <p:sldId id="317" r:id="rId7"/>
    <p:sldId id="295" r:id="rId8"/>
    <p:sldId id="320" r:id="rId9"/>
    <p:sldId id="301" r:id="rId10"/>
    <p:sldId id="319" r:id="rId11"/>
    <p:sldId id="305" r:id="rId12"/>
    <p:sldId id="294" r:id="rId13"/>
    <p:sldId id="302" r:id="rId14"/>
    <p:sldId id="303" r:id="rId15"/>
    <p:sldId id="304" r:id="rId16"/>
    <p:sldId id="309" r:id="rId17"/>
    <p:sldId id="306" r:id="rId18"/>
    <p:sldId id="361" r:id="rId19"/>
    <p:sldId id="362" r:id="rId20"/>
    <p:sldId id="310" r:id="rId21"/>
    <p:sldId id="311" r:id="rId22"/>
    <p:sldId id="315" r:id="rId23"/>
    <p:sldId id="313" r:id="rId24"/>
    <p:sldId id="363" r:id="rId25"/>
    <p:sldId id="314" r:id="rId26"/>
    <p:sldId id="261" r:id="rId27"/>
    <p:sldId id="262" r:id="rId28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xsw6zacgTAh6aIZCiu0QQ==" hashData="otmEqis6dMuYYlsWkH6OHd1ck4Y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3399"/>
    <a:srgbClr val="008000"/>
    <a:srgbClr val="FF5050"/>
    <a:srgbClr val="0099FF"/>
    <a:srgbClr val="ECECEC"/>
    <a:srgbClr val="CCFFFF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26" y="-84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E989FA9-CE18-4771-B964-5FB1E2363D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87BBFD0-0DA4-40AC-A90C-91B22AE5D5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6105AA74-7ED5-4082-AD0E-F36AE0A0CF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42699F00-E8CE-46C4-85C5-4A28A33A3E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1F3E46E-ABF9-40E6-9328-5D33F94BB0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C4CDD1A-50D5-437E-9B47-0591596640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60EDED3-B563-48ED-BFD6-8EE34D2851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759D188-3EED-4F2E-B9D4-005DF16B2B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5A1F622-648C-43AE-93F2-B53CDE4D06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2569E5E-FE46-48AD-B4BA-D735C11155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D498876-D580-45F3-B2CC-03C7E0367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08444DF-078E-4922-8650-B7C74EBF5A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4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6E339F-9B29-40B7-80BC-62155B9DE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70B3A-58F8-44D8-8752-57454621283C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87D4944D-BC02-4706-A4C1-61EEEA691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9B3AFF73-C8F1-47B3-BB1A-B2ADC2B7C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</p:spPr>
        <p:txBody>
          <a:bodyPr/>
          <a:lstStyle/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006DBB-0227-4413-97E9-B615871FC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05F84-5799-4BA5-A6F9-96E80106D7BC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D7C9E794-146D-4920-BA82-CD8CE4E2A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4BC9C7A8-77B7-4628-AB6E-1F9F2C2A1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EE5544-0C44-4A75-A961-F3558D06A5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751C5-5D9F-452D-AA9B-EB2FAF346173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BEE41E1C-4D89-4F45-BD84-19F315645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3A4F375-B682-4576-9BF0-CB446CEFF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01ABFA-1B53-4A69-BEA0-1C458831A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A20C6-EE69-4ED0-B478-24AC4FE5A622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3B0A3D3A-06C7-4521-A5B6-6ED876FD4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EEFF31A6-1FE4-476C-B2EE-7F92B69DA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</p:spPr>
        <p:txBody>
          <a:bodyPr/>
          <a:lstStyle/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C6B73A-FF0B-45DC-BB2C-A058392953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2D5C0-B94F-4913-82AB-325BE0528DE4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50C0326C-C145-4A27-B513-CA8417F9A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E7EF31A-C13F-4465-8D0A-0F767D454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/>
          <a:lstStyle/>
          <a:p>
            <a:r>
              <a:rPr lang="en-GB" altLang="en-US"/>
              <a:t>Enterprise capability includes the following skills:- organisation, inventiveness &amp; creativity, risk management, decision making, leadership, perseverance, self confidence, competitiveness, flexibility</a:t>
            </a:r>
          </a:p>
          <a:p>
            <a:r>
              <a:rPr lang="en-GB" altLang="en-US"/>
              <a:t>Financial capability includes: increasing your knowledge and understanding of cost &amp; price, budgeting, financial planning &amp; taking responsibility for the impact of financial decisions.</a:t>
            </a:r>
          </a:p>
          <a:p>
            <a:r>
              <a:rPr lang="en-GB" altLang="en-US"/>
              <a:t>Business &amp; Economic Understanding includes: gaining knowledge of the market place, competition, advertising/promotional material, needs &amp; wants, supply &amp; demand.  Need to make decisions &amp; realise the need to make effective use of limited resources.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8D6494-463E-4EE0-B73E-E576A043A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00A61-9A47-469D-80BB-FE4FB82D1E9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8B9E63E4-E555-4869-B81F-E6BB49D6D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30C9650-D8F6-4670-869B-1B9423C6F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/>
          <a:lstStyle/>
          <a:p>
            <a:r>
              <a:rPr lang="en-GB" altLang="en-US"/>
              <a:t>Enterprise capability includes the following skills:- organisation, inventiveness &amp; creativity, risk management, decision making, leadership, perseverance, self confidence, competitiveness, flexibility</a:t>
            </a:r>
          </a:p>
          <a:p>
            <a:r>
              <a:rPr lang="en-GB" altLang="en-US"/>
              <a:t>Financial capability includes: increasing your knowledge and understanding of cost &amp; price, budgeting, financial planning &amp; taking responsibility for the impact of financial decisions.</a:t>
            </a:r>
          </a:p>
          <a:p>
            <a:r>
              <a:rPr lang="en-GB" altLang="en-US"/>
              <a:t>Business &amp; Economic Understanding includes: gaining knowledge of the market place, competition, advertising/promotional material, needs &amp; wants, supply &amp; demand.  Need to make decisions &amp; realise the need to make effective use of limited resources.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0CF25E-6A7F-4061-B3FD-12107955E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7AD56-04AF-417E-8554-9A757A64E9A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A094184A-7B3D-411C-B97E-B42632CA2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01F311C-6287-457E-8F8C-39616A1F8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E87C9-D9A2-4897-9AED-C02D05792F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7EA33-E184-4085-85FC-D5AAD500DBBC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89350890-01D0-434F-A86E-E555041CAE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981DF95-03B3-4868-8DA3-5ACD1ED52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2CDBA6-D5D3-4A1A-B472-E621418B3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57E1C-DBE7-4214-AB91-7ACDCCDBF7E3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0343034E-7548-4D24-88E3-664BECE6A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F903A26-85AB-4496-858C-261AECC42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3331A6-2D48-42D7-BE17-CC65F3617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099C9-4383-445B-AA70-28617E887D23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622F72F3-767D-441A-B402-8EBB66813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A4D837A-3621-4B79-8C49-AA92B927F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66FDBA-2B50-46CA-9A19-3EBB0BB7C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1CF1C-9262-4903-945C-4B076D36E43F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6C0CD4B3-2BBD-4760-BAE5-281FFE220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4BF335E-1FF9-4D90-B937-E85D71E9E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96FD-63C1-43BF-8246-04700DBF8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7C6DF-C308-4D45-B528-122C2690A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8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640E-61C6-4403-8F37-B7029087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91422-4389-4153-8873-A12AA4E31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9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9EC23-44C1-4E00-8C2F-1EFF4917F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FB7C9-4FBF-47C1-A073-A4F0FC9B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0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BEBB-8906-4861-BF0A-E0B6A633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EB41-57B1-4794-952E-4014417AB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0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EAEF-792C-47B5-8BCF-50F191FC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DCCDE-A58E-4AB9-B005-ACB9F3710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84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95B2-B55C-44AA-BC5F-4669488B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607A-D675-4449-BD21-3DFBD9124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9672C-9DB5-4358-9A6D-A4EACADBD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4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D54E-8DC0-4F76-8C5D-5979442D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76B87-8475-4D2A-B712-0F61C2D5E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7918F-707A-487B-931F-A665D1F60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F3905-5D07-42F2-8ADD-6B8C5F261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EE150-CFC2-44A9-A43E-756F69F54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9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89E0-1101-4709-A84F-D5413916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1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4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5D22-5BD6-4BFD-A82F-6BDF8299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6AB40-ABD8-437B-8612-1298A208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89BC5-F131-4C93-9A7B-33A02396B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00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069D-9823-4466-B710-525475F5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E9B6C-6A2D-4C4C-827A-D85E28C69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F7158-7DF9-4F17-A0B2-CEBBC9E38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93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022D87-9943-4D31-BFD6-53398B202234}"/>
              </a:ext>
            </a:extLst>
          </p:cNvPr>
          <p:cNvSpPr txBox="1"/>
          <p:nvPr userDrawn="1"/>
        </p:nvSpPr>
        <p:spPr>
          <a:xfrm>
            <a:off x="0" y="662573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35A53-BCC7-45E8-BC6E-AFA2A829977C}"/>
              </a:ext>
            </a:extLst>
          </p:cNvPr>
          <p:cNvSpPr txBox="1"/>
          <p:nvPr userDrawn="1"/>
        </p:nvSpPr>
        <p:spPr>
          <a:xfrm>
            <a:off x="7919864" y="6625022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701" y="998731"/>
            <a:ext cx="4860131" cy="8632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86" y="244660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3995984" y="2446608"/>
            <a:ext cx="399644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C9C2B-12E7-4A10-9262-97DC6E8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2681361" cy="2323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EDB395-FC32-4906-A5B3-290471F5B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49" y="667155"/>
            <a:ext cx="2302216" cy="3717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2376BF-5DE2-40C7-A30A-3ACDEAC29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817" y="2060848"/>
            <a:ext cx="3385770" cy="2323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AA71E7-9C15-4E5D-8E90-1CF0376D28F6}"/>
              </a:ext>
            </a:extLst>
          </p:cNvPr>
          <p:cNvSpPr txBox="1"/>
          <p:nvPr/>
        </p:nvSpPr>
        <p:spPr>
          <a:xfrm>
            <a:off x="467533" y="548680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The Glass Blowers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4B180-B062-420D-8C27-E6FA1D3C2196}"/>
              </a:ext>
            </a:extLst>
          </p:cNvPr>
          <p:cNvSpPr txBox="1"/>
          <p:nvPr/>
        </p:nvSpPr>
        <p:spPr>
          <a:xfrm>
            <a:off x="848812" y="5510915"/>
            <a:ext cx="817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399"/>
                </a:solidFill>
              </a:rPr>
              <a:t>They used wood for their fires because they lived in a great forest.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948EB-F04F-4943-BAFB-E65C2D41D0AA}"/>
              </a:ext>
            </a:extLst>
          </p:cNvPr>
          <p:cNvSpPr txBox="1"/>
          <p:nvPr/>
        </p:nvSpPr>
        <p:spPr>
          <a:xfrm>
            <a:off x="848812" y="4614010"/>
            <a:ext cx="817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Many years ago a village in the middle of a European country started glass blowing, based in their homes.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0036AECA-8896-4DFA-B709-6F9177928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00213"/>
            <a:ext cx="9144000" cy="4895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	</a:t>
            </a:r>
            <a:endParaRPr lang="en-GB" altLang="en-US"/>
          </a:p>
          <a:p>
            <a:pPr>
              <a:buClr>
                <a:schemeClr val="tx1"/>
              </a:buClr>
              <a:buFontTx/>
              <a:buNone/>
            </a:pPr>
            <a:endParaRPr lang="en-GB" altLang="en-US"/>
          </a:p>
          <a:p>
            <a:pPr>
              <a:buClr>
                <a:schemeClr val="tx1"/>
              </a:buClr>
            </a:pPr>
            <a:endParaRPr lang="en-GB" altLang="en-US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en-GB" altLang="en-US" sz="2800"/>
          </a:p>
          <a:p>
            <a:pPr>
              <a:buFontTx/>
              <a:buNone/>
            </a:pPr>
            <a:endParaRPr lang="en-GB" altLang="en-US" sz="2800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58857C7-1D63-41EE-8B8B-A5AADA27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10597" name="Picture 5" descr="buildings,colonial towns,houses,log cabins,roads,streets">
            <a:extLst>
              <a:ext uri="{FF2B5EF4-FFF2-40B4-BE49-F238E27FC236}">
                <a16:creationId xmlns:a16="http://schemas.microsoft.com/office/drawing/2014/main" id="{8D0B9B61-108B-404B-9C82-E7E9B845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AutoShape 6">
            <a:extLst>
              <a:ext uri="{FF2B5EF4-FFF2-40B4-BE49-F238E27FC236}">
                <a16:creationId xmlns:a16="http://schemas.microsoft.com/office/drawing/2014/main" id="{039F09E0-1705-4FFB-A346-18E91FDB6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88913"/>
            <a:ext cx="3600450" cy="1341437"/>
          </a:xfrm>
          <a:prstGeom prst="wedgeEllipseCallout">
            <a:avLst>
              <a:gd name="adj1" fmla="val -44491"/>
              <a:gd name="adj2" fmla="val 6716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0"/>
          </a:p>
        </p:txBody>
      </p:sp>
      <p:sp>
        <p:nvSpPr>
          <p:cNvPr id="110599" name="Text Box 7">
            <a:extLst>
              <a:ext uri="{FF2B5EF4-FFF2-40B4-BE49-F238E27FC236}">
                <a16:creationId xmlns:a16="http://schemas.microsoft.com/office/drawing/2014/main" id="{C253F1CA-FFB2-4B79-AB3F-3342C1E4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04813"/>
            <a:ext cx="33845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300">
                <a:latin typeface="Arial Black" panose="020B0A04020102020204" pitchFamily="34" charset="0"/>
              </a:rPr>
              <a:t>Let me show you how to make glass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C85525E-C5DE-4A75-B780-3504159BD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00213"/>
            <a:ext cx="9144000" cy="4895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	</a:t>
            </a:r>
            <a:endParaRPr lang="en-GB" altLang="en-US"/>
          </a:p>
          <a:p>
            <a:pPr>
              <a:buClr>
                <a:schemeClr val="tx1"/>
              </a:buClr>
              <a:buFontTx/>
              <a:buNone/>
            </a:pPr>
            <a:endParaRPr lang="en-GB" altLang="en-US"/>
          </a:p>
          <a:p>
            <a:pPr>
              <a:buClr>
                <a:schemeClr val="tx1"/>
              </a:buClr>
            </a:pPr>
            <a:endParaRPr lang="en-GB" altLang="en-US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en-GB" altLang="en-US" sz="2800"/>
          </a:p>
          <a:p>
            <a:pPr>
              <a:buFontTx/>
              <a:buNone/>
            </a:pPr>
            <a:endParaRPr lang="en-GB" altLang="en-US" sz="2800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CB508568-AB5F-4832-8B77-FD006FC59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88074" name="Picture 10" descr="forests,landscapes,nature,paths,plants,trails,trees,woodlands,woods">
            <a:extLst>
              <a:ext uri="{FF2B5EF4-FFF2-40B4-BE49-F238E27FC236}">
                <a16:creationId xmlns:a16="http://schemas.microsoft.com/office/drawing/2014/main" id="{13AD2D43-DD04-4D24-9DBF-1E5B4131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8083" name="AutoShape 19">
            <a:extLst>
              <a:ext uri="{FF2B5EF4-FFF2-40B4-BE49-F238E27FC236}">
                <a16:creationId xmlns:a16="http://schemas.microsoft.com/office/drawing/2014/main" id="{151D48E3-AA16-44B0-9305-0E1C5B80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765175"/>
            <a:ext cx="3240088" cy="1439863"/>
          </a:xfrm>
          <a:prstGeom prst="wedgeEllipseCallout">
            <a:avLst>
              <a:gd name="adj1" fmla="val -46667"/>
              <a:gd name="adj2" fmla="val 482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0"/>
          </a:p>
        </p:txBody>
      </p:sp>
      <p:sp>
        <p:nvSpPr>
          <p:cNvPr id="88084" name="Text Box 20">
            <a:extLst>
              <a:ext uri="{FF2B5EF4-FFF2-40B4-BE49-F238E27FC236}">
                <a16:creationId xmlns:a16="http://schemas.microsoft.com/office/drawing/2014/main" id="{47014138-4592-4641-BA46-CDD79D01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052513"/>
            <a:ext cx="28082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500">
                <a:latin typeface="Arial Black" panose="020B0A04020102020204" pitchFamily="34" charset="0"/>
              </a:rPr>
              <a:t>I love making glass </a:t>
            </a:r>
          </a:p>
        </p:txBody>
      </p:sp>
      <p:sp>
        <p:nvSpPr>
          <p:cNvPr id="88085" name="AutoShape 21">
            <a:extLst>
              <a:ext uri="{FF2B5EF4-FFF2-40B4-BE49-F238E27FC236}">
                <a16:creationId xmlns:a16="http://schemas.microsoft.com/office/drawing/2014/main" id="{4AD7C1F1-59F8-48A2-B16C-26736835E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636838"/>
            <a:ext cx="3240088" cy="1439862"/>
          </a:xfrm>
          <a:prstGeom prst="wedgeEllipseCallout">
            <a:avLst>
              <a:gd name="adj1" fmla="val -85866"/>
              <a:gd name="adj2" fmla="val -655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0"/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2E03B9D6-A1C0-4082-8DF5-68A1666D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997200"/>
            <a:ext cx="24479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500">
                <a:latin typeface="Arial Black" panose="020B0A04020102020204" pitchFamily="34" charset="0"/>
              </a:rPr>
              <a:t>Our forest is lovely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62AF94-2266-460B-B184-24CC4DCE23ED}"/>
              </a:ext>
            </a:extLst>
          </p:cNvPr>
          <p:cNvSpPr txBox="1"/>
          <p:nvPr/>
        </p:nvSpPr>
        <p:spPr>
          <a:xfrm>
            <a:off x="467544" y="4546537"/>
            <a:ext cx="798167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So they chopped down lots of trees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7E43FA1D-85CF-40F3-A0FB-0C86D0880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00213"/>
            <a:ext cx="9144000" cy="4895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	</a:t>
            </a:r>
            <a:endParaRPr lang="en-GB" altLang="en-US"/>
          </a:p>
          <a:p>
            <a:pPr>
              <a:buClr>
                <a:schemeClr val="tx1"/>
              </a:buClr>
              <a:buFontTx/>
              <a:buNone/>
            </a:pPr>
            <a:endParaRPr lang="en-GB" altLang="en-US"/>
          </a:p>
          <a:p>
            <a:pPr>
              <a:buClr>
                <a:schemeClr val="tx1"/>
              </a:buClr>
            </a:pPr>
            <a:endParaRPr lang="en-GB" altLang="en-US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en-GB" altLang="en-US" sz="2800"/>
          </a:p>
          <a:p>
            <a:pPr>
              <a:buFontTx/>
              <a:buNone/>
            </a:pPr>
            <a:endParaRPr lang="en-GB" altLang="en-US" sz="280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1FE74A8-34B8-4BDD-A299-8F5D28745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4455" name="Picture 7">
            <a:extLst>
              <a:ext uri="{FF2B5EF4-FFF2-40B4-BE49-F238E27FC236}">
                <a16:creationId xmlns:a16="http://schemas.microsoft.com/office/drawing/2014/main" id="{849D4734-7408-43DC-A8AA-4FB6DBBA6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76AEFC-D875-4DAC-8C5E-7F141C516A05}"/>
              </a:ext>
            </a:extLst>
          </p:cNvPr>
          <p:cNvSpPr txBox="1"/>
          <p:nvPr/>
        </p:nvSpPr>
        <p:spPr>
          <a:xfrm>
            <a:off x="755576" y="3789040"/>
            <a:ext cx="712879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Until they had destroyed most of the nearby forest</a:t>
            </a:r>
          </a:p>
          <a:p>
            <a:pPr algn="ctr"/>
            <a:r>
              <a:rPr lang="en-GB" sz="3600" dirty="0">
                <a:solidFill>
                  <a:srgbClr val="C00000"/>
                </a:solidFill>
              </a:rPr>
              <a:t>And had to go miles away for their wood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B4CD9C62-673B-465C-8FC8-1BA17FE4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6514" name="Picture 18" descr="nature,plants,seasons,summer,trees">
            <a:extLst>
              <a:ext uri="{FF2B5EF4-FFF2-40B4-BE49-F238E27FC236}">
                <a16:creationId xmlns:a16="http://schemas.microsoft.com/office/drawing/2014/main" id="{D59D947E-F69D-4DA0-8412-DA3E736A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3" y="3152450"/>
            <a:ext cx="2952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15" name="Picture 19" descr="nature,plants,seasons,summer,trees">
            <a:extLst>
              <a:ext uri="{FF2B5EF4-FFF2-40B4-BE49-F238E27FC236}">
                <a16:creationId xmlns:a16="http://schemas.microsoft.com/office/drawing/2014/main" id="{D954339B-A366-4B11-80C4-FBC81285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63" y="4175625"/>
            <a:ext cx="1684932" cy="19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16" name="Picture 20" descr="nature,plants,seasons,summer,trees">
            <a:extLst>
              <a:ext uri="{FF2B5EF4-FFF2-40B4-BE49-F238E27FC236}">
                <a16:creationId xmlns:a16="http://schemas.microsoft.com/office/drawing/2014/main" id="{8389C914-CFBA-4503-BAED-9B3A26E8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95" y="4216805"/>
            <a:ext cx="1726790" cy="19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517" name="Text Box 21">
            <a:extLst>
              <a:ext uri="{FF2B5EF4-FFF2-40B4-BE49-F238E27FC236}">
                <a16:creationId xmlns:a16="http://schemas.microsoft.com/office/drawing/2014/main" id="{5F664894-B6A5-4134-9327-E723F477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543" y="5025700"/>
            <a:ext cx="792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6000" dirty="0"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4A43B-CBBE-4170-B2AC-765CEF5DACE5}"/>
              </a:ext>
            </a:extLst>
          </p:cNvPr>
          <p:cNvSpPr txBox="1"/>
          <p:nvPr/>
        </p:nvSpPr>
        <p:spPr>
          <a:xfrm>
            <a:off x="539552" y="462624"/>
            <a:ext cx="831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Then one of the village elders had a bright idea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610F-4909-471F-99AE-5739BD604E11}"/>
              </a:ext>
            </a:extLst>
          </p:cNvPr>
          <p:cNvSpPr txBox="1"/>
          <p:nvPr/>
        </p:nvSpPr>
        <p:spPr>
          <a:xfrm>
            <a:off x="2635005" y="1199035"/>
            <a:ext cx="633843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Every time we chop down a tree we plant three new small ones</a:t>
            </a:r>
          </a:p>
        </p:txBody>
      </p:sp>
      <p:pic>
        <p:nvPicPr>
          <p:cNvPr id="12" name="Picture 20" descr="nature,plants,seasons,summer,trees">
            <a:extLst>
              <a:ext uri="{FF2B5EF4-FFF2-40B4-BE49-F238E27FC236}">
                <a16:creationId xmlns:a16="http://schemas.microsoft.com/office/drawing/2014/main" id="{C0B33C66-501B-4454-9C35-8C2A7374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45" y="4175625"/>
            <a:ext cx="1726790" cy="19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7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>
            <a:extLst>
              <a:ext uri="{FF2B5EF4-FFF2-40B4-BE49-F238E27FC236}">
                <a16:creationId xmlns:a16="http://schemas.microsoft.com/office/drawing/2014/main" id="{EDB52DFD-603C-4D3D-BA34-E4ECF5EE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27348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8550" name="Picture 6">
            <a:extLst>
              <a:ext uri="{FF2B5EF4-FFF2-40B4-BE49-F238E27FC236}">
                <a16:creationId xmlns:a16="http://schemas.microsoft.com/office/drawing/2014/main" id="{08A159D3-1582-4DAD-9F2B-F96577B4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93" y="842163"/>
            <a:ext cx="4752057" cy="57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4ED5DB-857E-4127-8364-FE6B11AC7D60}"/>
              </a:ext>
            </a:extLst>
          </p:cNvPr>
          <p:cNvSpPr txBox="1"/>
          <p:nvPr/>
        </p:nvSpPr>
        <p:spPr>
          <a:xfrm>
            <a:off x="1043386" y="470570"/>
            <a:ext cx="6480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 they thought that they had solved the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DD229-0D1B-421B-9461-0B5ADA688217}"/>
              </a:ext>
            </a:extLst>
          </p:cNvPr>
          <p:cNvSpPr txBox="1"/>
          <p:nvPr/>
        </p:nvSpPr>
        <p:spPr>
          <a:xfrm>
            <a:off x="1004651" y="2225100"/>
            <a:ext cx="724268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But another problem reared its head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D9EB7F-4AA7-4EFE-B20E-FFC40E5EB410}"/>
              </a:ext>
            </a:extLst>
          </p:cNvPr>
          <p:cNvGrpSpPr/>
          <p:nvPr/>
        </p:nvGrpSpPr>
        <p:grpSpPr>
          <a:xfrm>
            <a:off x="1030981" y="3177321"/>
            <a:ext cx="7827630" cy="3339232"/>
            <a:chOff x="1030981" y="3177321"/>
            <a:chExt cx="7827630" cy="33392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26F9B8-8195-4B7F-929C-681BA51B5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981" y="3193053"/>
              <a:ext cx="1323233" cy="249289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3160E4-1058-4CE6-8F3F-5D157E6A9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762513">
              <a:off x="1967311" y="3781156"/>
              <a:ext cx="2751662" cy="154399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912F15-0D77-4FDC-9E07-9C82004B4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8022" y="3492041"/>
              <a:ext cx="1880738" cy="189491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63E17F5-2431-43FA-BC37-B1F11964D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5461" y="3751647"/>
              <a:ext cx="2343150" cy="1524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37CF90-2B3B-463C-9A4A-1D0CA45C536F}"/>
                </a:ext>
              </a:extLst>
            </p:cNvPr>
            <p:cNvSpPr txBox="1"/>
            <p:nvPr/>
          </p:nvSpPr>
          <p:spPr>
            <a:xfrm>
              <a:off x="1416078" y="5931778"/>
              <a:ext cx="571804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C00000"/>
                  </a:solidFill>
                </a:rPr>
                <a:t>Broken Glass During Transit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>
            <a:extLst>
              <a:ext uri="{FF2B5EF4-FFF2-40B4-BE49-F238E27FC236}">
                <a16:creationId xmlns:a16="http://schemas.microsoft.com/office/drawing/2014/main" id="{15D8E261-49A8-4120-BE6D-826B98B7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19812" name="Picture 4" descr="buildings,colonial towns,houses,log cabins,roads,streets">
            <a:extLst>
              <a:ext uri="{FF2B5EF4-FFF2-40B4-BE49-F238E27FC236}">
                <a16:creationId xmlns:a16="http://schemas.microsoft.com/office/drawing/2014/main" id="{98BBF80A-0077-4838-8DF1-9704D504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5775"/>
            <a:ext cx="8820150" cy="59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829" name="Picture 21">
            <a:extLst>
              <a:ext uri="{FF2B5EF4-FFF2-40B4-BE49-F238E27FC236}">
                <a16:creationId xmlns:a16="http://schemas.microsoft.com/office/drawing/2014/main" id="{22977134-BECA-4ECA-BA00-74B87456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157788"/>
            <a:ext cx="13684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30" name="Picture 22">
            <a:extLst>
              <a:ext uri="{FF2B5EF4-FFF2-40B4-BE49-F238E27FC236}">
                <a16:creationId xmlns:a16="http://schemas.microsoft.com/office/drawing/2014/main" id="{9F24A542-0791-4C13-8502-2FBFC804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5013325"/>
            <a:ext cx="1366838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31" name="Picture 23">
            <a:extLst>
              <a:ext uri="{FF2B5EF4-FFF2-40B4-BE49-F238E27FC236}">
                <a16:creationId xmlns:a16="http://schemas.microsoft.com/office/drawing/2014/main" id="{7F82EBDE-EC86-41A5-B2A9-54BD2A19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4508500"/>
            <a:ext cx="1370012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F62F35-887A-4054-A44A-4BF649A910E3}"/>
              </a:ext>
            </a:extLst>
          </p:cNvPr>
          <p:cNvSpPr txBox="1"/>
          <p:nvPr/>
        </p:nvSpPr>
        <p:spPr>
          <a:xfrm>
            <a:off x="755576" y="461963"/>
            <a:ext cx="6895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And there were lots of returns of broken glass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A15D5F68-4910-4F11-A102-B1099B988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00213"/>
            <a:ext cx="9144000" cy="4895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	</a:t>
            </a:r>
            <a:endParaRPr lang="en-GB" altLang="en-US"/>
          </a:p>
          <a:p>
            <a:pPr>
              <a:buClr>
                <a:schemeClr val="tx1"/>
              </a:buClr>
              <a:buFontTx/>
              <a:buNone/>
            </a:pPr>
            <a:endParaRPr lang="en-GB" altLang="en-US"/>
          </a:p>
          <a:p>
            <a:pPr>
              <a:buClr>
                <a:schemeClr val="tx1"/>
              </a:buClr>
            </a:pPr>
            <a:endParaRPr lang="en-GB" altLang="en-US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en-GB" altLang="en-US" sz="2800"/>
          </a:p>
          <a:p>
            <a:pPr>
              <a:buFontTx/>
              <a:buNone/>
            </a:pPr>
            <a:endParaRPr lang="en-GB" altLang="en-US" sz="280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D4E70DDE-F1C2-4FB5-BB92-913ECB5D9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12644" name="Picture 4" descr="forests,landscapes,nature,paths,plants,trails,trees,woodlands,woods">
            <a:extLst>
              <a:ext uri="{FF2B5EF4-FFF2-40B4-BE49-F238E27FC236}">
                <a16:creationId xmlns:a16="http://schemas.microsoft.com/office/drawing/2014/main" id="{E0511FBB-AB61-4751-A374-28E7700D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050DF9-618D-4953-8155-8B2DEB007E0F}"/>
              </a:ext>
            </a:extLst>
          </p:cNvPr>
          <p:cNvSpPr txBox="1"/>
          <p:nvPr/>
        </p:nvSpPr>
        <p:spPr>
          <a:xfrm>
            <a:off x="971600" y="1590437"/>
            <a:ext cx="705678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So they needed to cut down more trees to make the cardboard packaging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94A766-7352-4D3F-A265-527063EBC6F3}"/>
              </a:ext>
            </a:extLst>
          </p:cNvPr>
          <p:cNvSpPr txBox="1"/>
          <p:nvPr/>
        </p:nvSpPr>
        <p:spPr>
          <a:xfrm>
            <a:off x="1259632" y="1052736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Moral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EF259-38BC-414F-82D3-9A657DFD9527}"/>
              </a:ext>
            </a:extLst>
          </p:cNvPr>
          <p:cNvSpPr txBox="1"/>
          <p:nvPr/>
        </p:nvSpPr>
        <p:spPr>
          <a:xfrm>
            <a:off x="1247815" y="2204864"/>
            <a:ext cx="3108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Make sure you replenish trees</a:t>
            </a:r>
          </a:p>
          <a:p>
            <a:endParaRPr lang="en-GB" sz="2400" dirty="0">
              <a:solidFill>
                <a:srgbClr val="008000"/>
              </a:solidFill>
            </a:endParaRPr>
          </a:p>
          <a:p>
            <a:r>
              <a:rPr lang="en-GB" sz="2400" dirty="0">
                <a:solidFill>
                  <a:srgbClr val="008000"/>
                </a:solidFill>
              </a:rPr>
              <a:t>Make sure you recycle packaging</a:t>
            </a:r>
          </a:p>
          <a:p>
            <a:endParaRPr lang="en-GB" sz="2400" dirty="0">
              <a:solidFill>
                <a:srgbClr val="008000"/>
              </a:solidFill>
            </a:endParaRPr>
          </a:p>
          <a:p>
            <a:r>
              <a:rPr lang="en-GB" sz="2400" dirty="0">
                <a:solidFill>
                  <a:srgbClr val="008000"/>
                </a:solidFill>
              </a:rPr>
              <a:t>And you will help save the planet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216E3-EAC4-4E7D-926C-1DF4E077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6" y="1916832"/>
            <a:ext cx="3807713" cy="38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8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A41BC-B5FE-44A6-957A-3062E66495CA}"/>
              </a:ext>
            </a:extLst>
          </p:cNvPr>
          <p:cNvSpPr txBox="1"/>
          <p:nvPr/>
        </p:nvSpPr>
        <p:spPr>
          <a:xfrm>
            <a:off x="787094" y="692696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Your Gadget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4AB1E-3607-405F-915E-0888A3B8FA3D}"/>
              </a:ext>
            </a:extLst>
          </p:cNvPr>
          <p:cNvSpPr txBox="1"/>
          <p:nvPr/>
        </p:nvSpPr>
        <p:spPr>
          <a:xfrm>
            <a:off x="777850" y="1612540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Working in teams </a:t>
            </a:r>
          </a:p>
          <a:p>
            <a:endParaRPr lang="en-GB" sz="2400" dirty="0">
              <a:solidFill>
                <a:srgbClr val="008000"/>
              </a:solidFill>
            </a:endParaRPr>
          </a:p>
          <a:p>
            <a:r>
              <a:rPr lang="en-GB" sz="2400" dirty="0">
                <a:solidFill>
                  <a:srgbClr val="008000"/>
                </a:solidFill>
              </a:rPr>
              <a:t>Please think of a useful item</a:t>
            </a:r>
          </a:p>
          <a:p>
            <a:endParaRPr lang="en-GB" sz="2400" dirty="0">
              <a:solidFill>
                <a:srgbClr val="008000"/>
              </a:solidFill>
            </a:endParaRPr>
          </a:p>
          <a:p>
            <a:r>
              <a:rPr lang="en-GB" sz="2400" dirty="0">
                <a:solidFill>
                  <a:srgbClr val="008000"/>
                </a:solidFill>
              </a:rPr>
              <a:t>Design your item</a:t>
            </a:r>
          </a:p>
          <a:p>
            <a:endParaRPr lang="en-GB" sz="2400" dirty="0">
              <a:solidFill>
                <a:srgbClr val="008000"/>
              </a:solidFill>
            </a:endParaRPr>
          </a:p>
          <a:p>
            <a:r>
              <a:rPr lang="en-GB" sz="2400" dirty="0">
                <a:solidFill>
                  <a:srgbClr val="008000"/>
                </a:solidFill>
              </a:rPr>
              <a:t>Make a mock-up using recycled materials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4FE18-A550-4174-9E83-578D36021227}"/>
              </a:ext>
            </a:extLst>
          </p:cNvPr>
          <p:cNvSpPr txBox="1"/>
          <p:nvPr/>
        </p:nvSpPr>
        <p:spPr>
          <a:xfrm>
            <a:off x="5170338" y="1612540"/>
            <a:ext cx="35283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399"/>
                </a:solidFill>
              </a:rPr>
              <a:t>You will be marked on</a:t>
            </a:r>
          </a:p>
          <a:p>
            <a:endParaRPr lang="en-GB" sz="2400" dirty="0">
              <a:solidFill>
                <a:srgbClr val="003399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3399"/>
                </a:solidFill>
              </a:rPr>
              <a:t>Your design</a:t>
            </a:r>
          </a:p>
          <a:p>
            <a:pPr marL="285750" indent="-285750">
              <a:buFontTx/>
              <a:buChar char="-"/>
            </a:pPr>
            <a:endParaRPr lang="en-GB" sz="2400" dirty="0">
              <a:solidFill>
                <a:srgbClr val="003399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3399"/>
                </a:solidFill>
              </a:rPr>
              <a:t>Your finished product</a:t>
            </a:r>
          </a:p>
          <a:p>
            <a:pPr marL="285750" indent="-285750">
              <a:buFontTx/>
              <a:buChar char="-"/>
            </a:pPr>
            <a:endParaRPr lang="en-GB" sz="2400" dirty="0">
              <a:solidFill>
                <a:srgbClr val="003399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3399"/>
                </a:solidFill>
              </a:rPr>
              <a:t>Your presentation about your product</a:t>
            </a:r>
          </a:p>
          <a:p>
            <a:pPr marL="285750" indent="-285750">
              <a:buFontTx/>
              <a:buChar char="-"/>
            </a:pPr>
            <a:endParaRPr lang="en-GB" sz="2400" dirty="0">
              <a:solidFill>
                <a:srgbClr val="003399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3399"/>
                </a:solidFill>
              </a:rPr>
              <a:t>Teamwork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B5073-D563-4440-B97A-8D610A101B42}"/>
              </a:ext>
            </a:extLst>
          </p:cNvPr>
          <p:cNvSpPr txBox="1"/>
          <p:nvPr/>
        </p:nvSpPr>
        <p:spPr>
          <a:xfrm>
            <a:off x="787094" y="4994598"/>
            <a:ext cx="400093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Please think about the following</a:t>
            </a:r>
          </a:p>
        </p:txBody>
      </p:sp>
    </p:spTree>
    <p:extLst>
      <p:ext uri="{BB962C8B-B14F-4D97-AF65-F5344CB8AC3E}">
        <p14:creationId xmlns:p14="http://schemas.microsoft.com/office/powerpoint/2010/main" val="18327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044451" y="1260399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215160" y="2147512"/>
            <a:ext cx="61135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8000"/>
                </a:solidFill>
                <a:cs typeface="Arial" panose="020B0604020202020204" pitchFamily="34" charset="0"/>
              </a:rPr>
              <a:t>This exercise introduces pupils to the need to support the environment.</a:t>
            </a:r>
          </a:p>
          <a:p>
            <a:endParaRPr lang="en-GB" altLang="en-US" sz="105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altLang="en-US" sz="1050" dirty="0">
                <a:solidFill>
                  <a:srgbClr val="008000"/>
                </a:solidFill>
                <a:cs typeface="Arial" panose="020B0604020202020204" pitchFamily="34" charset="0"/>
              </a:rPr>
              <a:t>The pupils in team also design and make a mock-up of a product using recycled materials,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036422" y="3000000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38A4BC-D161-4993-97AF-BF67E4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89709"/>
              </p:ext>
            </p:extLst>
          </p:nvPr>
        </p:nvGraphicFramePr>
        <p:xfrm>
          <a:off x="1110093" y="4509120"/>
          <a:ext cx="6323648" cy="1560890"/>
        </p:xfrm>
        <a:graphic>
          <a:graphicData uri="http://schemas.openxmlformats.org/drawingml/2006/table">
            <a:tbl>
              <a:tblPr firstRow="1" firstCol="1" bandRow="1"/>
              <a:tblGrid>
                <a:gridCol w="1315937">
                  <a:extLst>
                    <a:ext uri="{9D8B030D-6E8A-4147-A177-3AD203B41FA5}">
                      <a16:colId xmlns:a16="http://schemas.microsoft.com/office/drawing/2014/main" val="646837468"/>
                    </a:ext>
                  </a:extLst>
                </a:gridCol>
                <a:gridCol w="1358848">
                  <a:extLst>
                    <a:ext uri="{9D8B030D-6E8A-4147-A177-3AD203B41FA5}">
                      <a16:colId xmlns:a16="http://schemas.microsoft.com/office/drawing/2014/main" val="1588450340"/>
                    </a:ext>
                  </a:extLst>
                </a:gridCol>
                <a:gridCol w="3648863">
                  <a:extLst>
                    <a:ext uri="{9D8B030D-6E8A-4147-A177-3AD203B41FA5}">
                      <a16:colId xmlns:a16="http://schemas.microsoft.com/office/drawing/2014/main" val="1791955"/>
                    </a:ext>
                  </a:extLst>
                </a:gridCol>
              </a:tblGrid>
              <a:tr h="266442"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34452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marL="57150"/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Misuse and Mistakes</a:t>
                      </a:r>
                    </a:p>
                    <a:p>
                      <a:pPr marL="36000"/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12515"/>
                  </a:ext>
                </a:extLst>
              </a:tr>
              <a:tr h="640190"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those present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744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165410" y="3686347"/>
            <a:ext cx="4544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466F151-EB07-4709-BF3A-2A97FDBA6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6000" b="1"/>
              <a:t>We are learning to: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0CC4B8F-3281-444A-B6AB-730DF284A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>
                <a:solidFill>
                  <a:srgbClr val="FF0000"/>
                </a:solidFill>
              </a:rPr>
              <a:t>Create and design</a:t>
            </a:r>
            <a:r>
              <a:rPr lang="en-GB" altLang="en-US"/>
              <a:t> a new gadget to use in our House of Gadgets, which has to :</a:t>
            </a:r>
          </a:p>
          <a:p>
            <a:endParaRPr lang="en-GB" altLang="en-US"/>
          </a:p>
          <a:p>
            <a:pPr lvl="1"/>
            <a:r>
              <a:rPr lang="en-GB" altLang="en-US" sz="3600"/>
              <a:t>Be sustainable</a:t>
            </a:r>
          </a:p>
          <a:p>
            <a:pPr lvl="1"/>
            <a:r>
              <a:rPr lang="en-GB" altLang="en-US" sz="3600"/>
              <a:t>Be environmentally friendly</a:t>
            </a:r>
          </a:p>
          <a:p>
            <a:pPr lvl="1"/>
            <a:r>
              <a:rPr lang="en-GB" altLang="en-US" sz="3600"/>
              <a:t>Use renewable energy sources</a:t>
            </a:r>
          </a:p>
          <a:p>
            <a:endParaRPr lang="en-GB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24A923F-85BE-4F50-82BC-E3EE18B43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6000" b="1"/>
              <a:t>We are learning to: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2C95A08-38FF-4001-AE39-7DEFB506C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000" b="1" dirty="0">
                <a:solidFill>
                  <a:srgbClr val="FF0000"/>
                </a:solidFill>
              </a:rPr>
              <a:t>Research</a:t>
            </a:r>
            <a:r>
              <a:rPr lang="en-GB" altLang="en-US" sz="4000" dirty="0"/>
              <a:t> the market:</a:t>
            </a:r>
            <a:endParaRPr lang="en-GB" altLang="en-US" sz="1800" dirty="0"/>
          </a:p>
          <a:p>
            <a:endParaRPr lang="en-GB" altLang="en-US" sz="1800" dirty="0"/>
          </a:p>
          <a:p>
            <a:pPr lvl="1"/>
            <a:r>
              <a:rPr lang="en-GB" altLang="en-US" sz="3200" dirty="0"/>
              <a:t>Who will buy our product?</a:t>
            </a:r>
          </a:p>
          <a:p>
            <a:pPr lvl="1"/>
            <a:r>
              <a:rPr lang="en-GB" altLang="en-US" sz="3200" dirty="0"/>
              <a:t>Why will they want it?</a:t>
            </a:r>
          </a:p>
          <a:p>
            <a:pPr lvl="1"/>
            <a:r>
              <a:rPr lang="en-GB" altLang="en-US" sz="3200" dirty="0"/>
              <a:t>What will they use it for?</a:t>
            </a:r>
          </a:p>
          <a:p>
            <a:pPr lvl="1"/>
            <a:r>
              <a:rPr lang="en-GB" altLang="en-US" sz="3200" dirty="0"/>
              <a:t>What will the benefit of it be?</a:t>
            </a:r>
          </a:p>
          <a:p>
            <a:pPr lvl="1"/>
            <a:r>
              <a:rPr lang="en-GB" altLang="en-US" sz="3200" dirty="0"/>
              <a:t>How much will you charge them for it? 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76CF5875-B919-42AB-8506-F7514632F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6000" b="1"/>
              <a:t>We are learning to: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9A30C211-66E0-4A50-9D57-37EB2B067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400" b="1" dirty="0">
                <a:solidFill>
                  <a:srgbClr val="FF0000"/>
                </a:solidFill>
              </a:rPr>
              <a:t>Design and create</a:t>
            </a:r>
            <a:r>
              <a:rPr lang="en-GB" altLang="en-US" sz="4400" dirty="0"/>
              <a:t> our sustainable gadget;</a:t>
            </a:r>
            <a:endParaRPr lang="en-GB" altLang="en-US" sz="1800" dirty="0"/>
          </a:p>
          <a:p>
            <a:endParaRPr lang="en-GB" altLang="en-US" sz="1800" dirty="0"/>
          </a:p>
          <a:p>
            <a:pPr lvl="1"/>
            <a:r>
              <a:rPr lang="en-GB" altLang="en-US" sz="3600" dirty="0"/>
              <a:t>with the resources we have been given  </a:t>
            </a:r>
          </a:p>
          <a:p>
            <a:endParaRPr lang="en-GB" alt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26">
            <a:extLst>
              <a:ext uri="{FF2B5EF4-FFF2-40B4-BE49-F238E27FC236}">
                <a16:creationId xmlns:a16="http://schemas.microsoft.com/office/drawing/2014/main" id="{8993FF40-F2AA-41C5-B818-097F7C64B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6000" b="1"/>
              <a:t>We are learning to:</a:t>
            </a:r>
          </a:p>
        </p:txBody>
      </p:sp>
      <p:sp>
        <p:nvSpPr>
          <p:cNvPr id="130051" name="Rectangle 1027">
            <a:extLst>
              <a:ext uri="{FF2B5EF4-FFF2-40B4-BE49-F238E27FC236}">
                <a16:creationId xmlns:a16="http://schemas.microsoft.com/office/drawing/2014/main" id="{575EC0DE-9F4D-450F-820F-B1A8B244F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Give a </a:t>
            </a:r>
            <a:r>
              <a:rPr lang="en-GB" altLang="en-US" dirty="0">
                <a:solidFill>
                  <a:srgbClr val="FF0000"/>
                </a:solidFill>
              </a:rPr>
              <a:t>presentation</a:t>
            </a:r>
            <a:r>
              <a:rPr lang="en-GB" altLang="en-US" dirty="0"/>
              <a:t> to sell our gadget for the House of Gadgets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This should include: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Name of your company &amp; show logo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Which sector you chose 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Results of your research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What your gadget is called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What the benefit of your gadget is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Why your gadget should earn a place in the House of Gadgets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2 minutes</a:t>
            </a:r>
          </a:p>
          <a:p>
            <a:pPr>
              <a:lnSpc>
                <a:spcPct val="90000"/>
              </a:lnSpc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76A54A-C69B-456C-8512-415B5D531225}"/>
              </a:ext>
            </a:extLst>
          </p:cNvPr>
          <p:cNvSpPr txBox="1"/>
          <p:nvPr/>
        </p:nvSpPr>
        <p:spPr>
          <a:xfrm>
            <a:off x="1475656" y="112474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Each team has five minutes for the presentation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656457-832F-43B7-9FE4-A13697558E54}"/>
              </a:ext>
            </a:extLst>
          </p:cNvPr>
          <p:cNvGrpSpPr/>
          <p:nvPr/>
        </p:nvGrpSpPr>
        <p:grpSpPr>
          <a:xfrm>
            <a:off x="886367" y="2568254"/>
            <a:ext cx="7142017" cy="2882662"/>
            <a:chOff x="886367" y="2568254"/>
            <a:chExt cx="7142017" cy="288266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E82C111-CD18-4358-BB34-917E5CB68231}"/>
                </a:ext>
              </a:extLst>
            </p:cNvPr>
            <p:cNvGrpSpPr/>
            <p:nvPr/>
          </p:nvGrpSpPr>
          <p:grpSpPr>
            <a:xfrm>
              <a:off x="5076232" y="2568254"/>
              <a:ext cx="1397295" cy="2882662"/>
              <a:chOff x="6980238" y="652463"/>
              <a:chExt cx="1095375" cy="2182812"/>
            </a:xfrm>
          </p:grpSpPr>
          <p:pic>
            <p:nvPicPr>
              <p:cNvPr id="39" name="Picture 100">
                <a:extLst>
                  <a:ext uri="{FF2B5EF4-FFF2-40B4-BE49-F238E27FC236}">
                    <a16:creationId xmlns:a16="http://schemas.microsoft.com/office/drawing/2014/main" id="{BCE7031C-3B03-4351-B6C1-BBABFA208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0238" y="652463"/>
                <a:ext cx="1095375" cy="21828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8DF29CC-16D3-4909-9C8B-5DC5F88FD12F}"/>
                  </a:ext>
                </a:extLst>
              </p:cNvPr>
              <p:cNvSpPr/>
              <p:nvPr/>
            </p:nvSpPr>
            <p:spPr>
              <a:xfrm>
                <a:off x="7810500" y="1131094"/>
                <a:ext cx="183356" cy="504825"/>
              </a:xfrm>
              <a:custGeom>
                <a:avLst/>
                <a:gdLst>
                  <a:gd name="connsiteX0" fmla="*/ 47625 w 183356"/>
                  <a:gd name="connsiteY0" fmla="*/ 0 h 504825"/>
                  <a:gd name="connsiteX1" fmla="*/ 121444 w 183356"/>
                  <a:gd name="connsiteY1" fmla="*/ 11906 h 504825"/>
                  <a:gd name="connsiteX2" fmla="*/ 166688 w 183356"/>
                  <a:gd name="connsiteY2" fmla="*/ 54769 h 504825"/>
                  <a:gd name="connsiteX3" fmla="*/ 183356 w 183356"/>
                  <a:gd name="connsiteY3" fmla="*/ 176212 h 504825"/>
                  <a:gd name="connsiteX4" fmla="*/ 154781 w 183356"/>
                  <a:gd name="connsiteY4" fmla="*/ 254794 h 504825"/>
                  <a:gd name="connsiteX5" fmla="*/ 104775 w 183356"/>
                  <a:gd name="connsiteY5" fmla="*/ 304800 h 504825"/>
                  <a:gd name="connsiteX6" fmla="*/ 92869 w 183356"/>
                  <a:gd name="connsiteY6" fmla="*/ 361950 h 504825"/>
                  <a:gd name="connsiteX7" fmla="*/ 95250 w 183356"/>
                  <a:gd name="connsiteY7" fmla="*/ 440531 h 504825"/>
                  <a:gd name="connsiteX8" fmla="*/ 140494 w 183356"/>
                  <a:gd name="connsiteY8" fmla="*/ 488156 h 504825"/>
                  <a:gd name="connsiteX9" fmla="*/ 183356 w 183356"/>
                  <a:gd name="connsiteY9" fmla="*/ 497681 h 504825"/>
                  <a:gd name="connsiteX10" fmla="*/ 102394 w 183356"/>
                  <a:gd name="connsiteY10" fmla="*/ 504825 h 504825"/>
                  <a:gd name="connsiteX11" fmla="*/ 21431 w 183356"/>
                  <a:gd name="connsiteY11" fmla="*/ 473869 h 504825"/>
                  <a:gd name="connsiteX12" fmla="*/ 0 w 183356"/>
                  <a:gd name="connsiteY12" fmla="*/ 404812 h 504825"/>
                  <a:gd name="connsiteX13" fmla="*/ 26194 w 183356"/>
                  <a:gd name="connsiteY13" fmla="*/ 316706 h 504825"/>
                  <a:gd name="connsiteX14" fmla="*/ 66675 w 183356"/>
                  <a:gd name="connsiteY14" fmla="*/ 228600 h 504825"/>
                  <a:gd name="connsiteX15" fmla="*/ 80963 w 183356"/>
                  <a:gd name="connsiteY15" fmla="*/ 150019 h 504825"/>
                  <a:gd name="connsiteX16" fmla="*/ 71438 w 183356"/>
                  <a:gd name="connsiteY16" fmla="*/ 85725 h 504825"/>
                  <a:gd name="connsiteX17" fmla="*/ 47625 w 183356"/>
                  <a:gd name="connsiteY17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3356" h="504825">
                    <a:moveTo>
                      <a:pt x="47625" y="0"/>
                    </a:moveTo>
                    <a:lnTo>
                      <a:pt x="121444" y="11906"/>
                    </a:lnTo>
                    <a:lnTo>
                      <a:pt x="166688" y="54769"/>
                    </a:lnTo>
                    <a:lnTo>
                      <a:pt x="183356" y="176212"/>
                    </a:lnTo>
                    <a:lnTo>
                      <a:pt x="154781" y="254794"/>
                    </a:lnTo>
                    <a:lnTo>
                      <a:pt x="104775" y="304800"/>
                    </a:lnTo>
                    <a:lnTo>
                      <a:pt x="92869" y="361950"/>
                    </a:lnTo>
                    <a:cubicBezTo>
                      <a:pt x="93663" y="388144"/>
                      <a:pt x="94456" y="414337"/>
                      <a:pt x="95250" y="440531"/>
                    </a:cubicBezTo>
                    <a:lnTo>
                      <a:pt x="140494" y="488156"/>
                    </a:lnTo>
                    <a:lnTo>
                      <a:pt x="183356" y="497681"/>
                    </a:lnTo>
                    <a:lnTo>
                      <a:pt x="102394" y="504825"/>
                    </a:lnTo>
                    <a:lnTo>
                      <a:pt x="21431" y="473869"/>
                    </a:lnTo>
                    <a:lnTo>
                      <a:pt x="0" y="404812"/>
                    </a:lnTo>
                    <a:lnTo>
                      <a:pt x="26194" y="316706"/>
                    </a:lnTo>
                    <a:lnTo>
                      <a:pt x="66675" y="228600"/>
                    </a:lnTo>
                    <a:lnTo>
                      <a:pt x="80963" y="150019"/>
                    </a:lnTo>
                    <a:lnTo>
                      <a:pt x="71438" y="8572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97">
              <a:extLst>
                <a:ext uri="{FF2B5EF4-FFF2-40B4-BE49-F238E27FC236}">
                  <a16:creationId xmlns:a16="http://schemas.microsoft.com/office/drawing/2014/main" id="{D5A8EFC1-1B98-408A-91EB-49862FB4E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410" y="3068960"/>
              <a:ext cx="1421974" cy="231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9">
              <a:extLst>
                <a:ext uri="{FF2B5EF4-FFF2-40B4-BE49-F238E27FC236}">
                  <a16:creationId xmlns:a16="http://schemas.microsoft.com/office/drawing/2014/main" id="{695830C3-573C-4F31-9BF4-67BFAFBA7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527" y="2994044"/>
              <a:ext cx="1296145" cy="2387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8">
              <a:extLst>
                <a:ext uri="{FF2B5EF4-FFF2-40B4-BE49-F238E27FC236}">
                  <a16:creationId xmlns:a16="http://schemas.microsoft.com/office/drawing/2014/main" id="{54EC1933-CD2A-43A4-A8F4-054156B5A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67" y="2843080"/>
              <a:ext cx="1296145" cy="256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4F5B49-D96D-415F-9744-2697C15EA375}"/>
                </a:ext>
              </a:extLst>
            </p:cNvPr>
            <p:cNvCxnSpPr/>
            <p:nvPr/>
          </p:nvCxnSpPr>
          <p:spPr bwMode="auto">
            <a:xfrm flipH="1">
              <a:off x="4110100" y="2743642"/>
              <a:ext cx="476830" cy="253188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23CA7F-9E7D-49E6-8845-299BF5E8DC1B}"/>
                </a:ext>
              </a:extLst>
            </p:cNvPr>
            <p:cNvCxnSpPr/>
            <p:nvPr/>
          </p:nvCxnSpPr>
          <p:spPr bwMode="auto">
            <a:xfrm flipH="1" flipV="1">
              <a:off x="4337327" y="2743642"/>
              <a:ext cx="523539" cy="253188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A09FC2-D6A0-4225-9B09-5AB6F6912BC4}"/>
                </a:ext>
              </a:extLst>
            </p:cNvPr>
            <p:cNvCxnSpPr/>
            <p:nvPr/>
          </p:nvCxnSpPr>
          <p:spPr bwMode="auto">
            <a:xfrm flipH="1">
              <a:off x="3961945" y="4243663"/>
              <a:ext cx="99566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B91EF9-ED70-4883-A643-C36B0EBED75E}"/>
                </a:ext>
              </a:extLst>
            </p:cNvPr>
            <p:cNvSpPr/>
            <p:nvPr/>
          </p:nvSpPr>
          <p:spPr bwMode="auto">
            <a:xfrm>
              <a:off x="4027311" y="3068960"/>
              <a:ext cx="864930" cy="11521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964B10-A07A-4D5C-85A6-FBA9B1DA3564}"/>
                </a:ext>
              </a:extLst>
            </p:cNvPr>
            <p:cNvSpPr txBox="1"/>
            <p:nvPr/>
          </p:nvSpPr>
          <p:spPr>
            <a:xfrm>
              <a:off x="3980019" y="3292151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Our</a:t>
              </a:r>
            </a:p>
            <a:p>
              <a:pPr algn="ctr"/>
              <a:r>
                <a:rPr lang="en-GB" dirty="0"/>
                <a:t>Gadget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EDF9D7D-74B0-4F21-8C96-243DC0BB7392}"/>
                </a:ext>
              </a:extLst>
            </p:cNvPr>
            <p:cNvSpPr/>
            <p:nvPr/>
          </p:nvSpPr>
          <p:spPr bwMode="auto">
            <a:xfrm rot="567770">
              <a:off x="1365988" y="3717533"/>
              <a:ext cx="317800" cy="538789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3E6F09-CD9D-4F6C-9FA4-5D83274EB17F}"/>
                </a:ext>
              </a:extLst>
            </p:cNvPr>
            <p:cNvSpPr/>
            <p:nvPr/>
          </p:nvSpPr>
          <p:spPr bwMode="auto">
            <a:xfrm rot="954512">
              <a:off x="1286956" y="4224531"/>
              <a:ext cx="190549" cy="34175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6D3B59-C338-4A52-8893-D0E88D218520}"/>
                </a:ext>
              </a:extLst>
            </p:cNvPr>
            <p:cNvSpPr/>
            <p:nvPr/>
          </p:nvSpPr>
          <p:spPr bwMode="auto">
            <a:xfrm rot="20660427">
              <a:off x="1507396" y="4293595"/>
              <a:ext cx="190549" cy="34175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EB2F8C-402B-496A-A6E3-DC65EBE5D59D}"/>
                </a:ext>
              </a:extLst>
            </p:cNvPr>
            <p:cNvCxnSpPr/>
            <p:nvPr/>
          </p:nvCxnSpPr>
          <p:spPr bwMode="auto">
            <a:xfrm flipV="1">
              <a:off x="5587545" y="3883819"/>
              <a:ext cx="160793" cy="5466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13DB5F7-703A-4AF4-A854-37516E4AF33F}"/>
                </a:ext>
              </a:extLst>
            </p:cNvPr>
            <p:cNvCxnSpPr/>
            <p:nvPr/>
          </p:nvCxnSpPr>
          <p:spPr bwMode="auto">
            <a:xfrm>
              <a:off x="5551543" y="3873870"/>
              <a:ext cx="72005" cy="6461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C4C8B7D-0E86-4151-87A0-AE62B84261C3}"/>
                </a:ext>
              </a:extLst>
            </p:cNvPr>
            <p:cNvSpPr/>
            <p:nvPr/>
          </p:nvSpPr>
          <p:spPr bwMode="auto">
            <a:xfrm>
              <a:off x="5614747" y="3495672"/>
              <a:ext cx="123825" cy="71437"/>
            </a:xfrm>
            <a:custGeom>
              <a:avLst/>
              <a:gdLst>
                <a:gd name="connsiteX0" fmla="*/ 0 w 123825"/>
                <a:gd name="connsiteY0" fmla="*/ 0 h 71437"/>
                <a:gd name="connsiteX1" fmla="*/ 64293 w 123825"/>
                <a:gd name="connsiteY1" fmla="*/ 42862 h 71437"/>
                <a:gd name="connsiteX2" fmla="*/ 123825 w 123825"/>
                <a:gd name="connsiteY2" fmla="*/ 71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71437">
                  <a:moveTo>
                    <a:pt x="0" y="0"/>
                  </a:moveTo>
                  <a:cubicBezTo>
                    <a:pt x="21827" y="15478"/>
                    <a:pt x="43655" y="30956"/>
                    <a:pt x="64293" y="42862"/>
                  </a:cubicBezTo>
                  <a:cubicBezTo>
                    <a:pt x="84931" y="54768"/>
                    <a:pt x="104378" y="63102"/>
                    <a:pt x="123825" y="71437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493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29DD48CF-E032-4931-9B59-CBE62BEBE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6000" b="1"/>
              <a:t>We have learnt to: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38CB59AA-F1C1-4F2C-A34D-7B75DCE12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000"/>
              <a:t>Work and think as engineers by being creative, designing and building with the resources given</a:t>
            </a:r>
          </a:p>
          <a:p>
            <a:r>
              <a:rPr lang="en-GB" altLang="en-US" sz="4000"/>
              <a:t>Understand the importance of sustainability </a:t>
            </a:r>
          </a:p>
          <a:p>
            <a:r>
              <a:rPr lang="en-GB" altLang="en-US" sz="4000"/>
              <a:t>Work as a team with new people</a:t>
            </a:r>
          </a:p>
          <a:p>
            <a:endParaRPr lang="en-GB" altLang="en-US"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D3687EC3-0394-4C0E-8563-F031315A6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935" y="2536032"/>
          <a:ext cx="4149328" cy="301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19458" name="Object 2">
                        <a:extLst>
                          <a:ext uri="{FF2B5EF4-FFF2-40B4-BE49-F238E27FC236}">
                            <a16:creationId xmlns:a16="http://schemas.microsoft.com/office/drawing/2014/main" id="{D3687EC3-0394-4C0E-8563-F031315A6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935" y="2536032"/>
                        <a:ext cx="4149328" cy="3017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Box 2">
            <a:extLst>
              <a:ext uri="{FF2B5EF4-FFF2-40B4-BE49-F238E27FC236}">
                <a16:creationId xmlns:a16="http://schemas.microsoft.com/office/drawing/2014/main" id="{143C7DCD-2A97-40B8-84A3-263FC58E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960" y="1762125"/>
            <a:ext cx="35004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000">
                <a:solidFill>
                  <a:srgbClr val="008000"/>
                </a:solidFill>
              </a:rPr>
              <a:t>Well Done, Everyone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127041-8555-47BC-AC16-F9D4722EE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1442439" y="2060408"/>
            <a:ext cx="5764462" cy="32425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6B75E-DE3A-430A-B2A5-CB2C35DC06D9}"/>
              </a:ext>
            </a:extLst>
          </p:cNvPr>
          <p:cNvSpPr txBox="1"/>
          <p:nvPr/>
        </p:nvSpPr>
        <p:spPr>
          <a:xfrm>
            <a:off x="971600" y="1916832"/>
            <a:ext cx="268560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dirty="0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CDFE6-79B7-4FB9-836F-CB3812240A5A}"/>
              </a:ext>
            </a:extLst>
          </p:cNvPr>
          <p:cNvSpPr txBox="1"/>
          <p:nvPr/>
        </p:nvSpPr>
        <p:spPr>
          <a:xfrm>
            <a:off x="5811230" y="4437112"/>
            <a:ext cx="279134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dirty="0">
                <a:solidFill>
                  <a:srgbClr val="008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6BC1A-AD92-4FF6-890C-DDC5C8F6B0DA}"/>
              </a:ext>
            </a:extLst>
          </p:cNvPr>
          <p:cNvSpPr txBox="1"/>
          <p:nvPr/>
        </p:nvSpPr>
        <p:spPr>
          <a:xfrm>
            <a:off x="755576" y="836712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8DFD4A-9FCF-4E4B-862F-99737EE1B396}"/>
              </a:ext>
            </a:extLst>
          </p:cNvPr>
          <p:cNvSpPr txBox="1"/>
          <p:nvPr/>
        </p:nvSpPr>
        <p:spPr>
          <a:xfrm>
            <a:off x="827584" y="1772816"/>
            <a:ext cx="69558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Please make the following available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Laptop</a:t>
            </a:r>
          </a:p>
          <a:p>
            <a:pPr marL="285750" indent="-285750">
              <a:buFontTx/>
              <a:buChar char="-"/>
            </a:pPr>
            <a:r>
              <a:rPr lang="en-GB" dirty="0"/>
              <a:t>Projector</a:t>
            </a:r>
          </a:p>
          <a:p>
            <a:pPr marL="285750" indent="-285750">
              <a:buFontTx/>
              <a:buChar char="-"/>
            </a:pPr>
            <a:r>
              <a:rPr lang="en-GB" dirty="0"/>
              <a:t>Scissors</a:t>
            </a:r>
          </a:p>
          <a:p>
            <a:pPr marL="285750" indent="-285750">
              <a:buFontTx/>
              <a:buChar char="-"/>
            </a:pPr>
            <a:r>
              <a:rPr lang="en-GB" dirty="0"/>
              <a:t>Stapler</a:t>
            </a:r>
          </a:p>
          <a:p>
            <a:pPr marL="285750" indent="-285750">
              <a:buFontTx/>
              <a:buChar char="-"/>
            </a:pPr>
            <a:r>
              <a:rPr lang="en-GB" dirty="0"/>
              <a:t>Glue</a:t>
            </a:r>
          </a:p>
          <a:p>
            <a:pPr marL="285750" indent="-285750">
              <a:buFontTx/>
              <a:buChar char="-"/>
            </a:pPr>
            <a:r>
              <a:rPr lang="en-GB" dirty="0"/>
              <a:t>Sticky Tape</a:t>
            </a:r>
          </a:p>
          <a:p>
            <a:pPr marL="285750" indent="-285750">
              <a:buFontTx/>
              <a:buChar char="-"/>
            </a:pPr>
            <a:r>
              <a:rPr lang="en-GB" dirty="0"/>
              <a:t>Recycled Materials </a:t>
            </a:r>
          </a:p>
          <a:p>
            <a:r>
              <a:rPr lang="en-GB" dirty="0"/>
              <a:t>	such as paper, cloth, tin and plastic cans and bottles </a:t>
            </a:r>
          </a:p>
        </p:txBody>
      </p:sp>
    </p:spTree>
    <p:extLst>
      <p:ext uri="{BB962C8B-B14F-4D97-AF65-F5344CB8AC3E}">
        <p14:creationId xmlns:p14="http://schemas.microsoft.com/office/powerpoint/2010/main" val="117719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2592CB-2F0A-4C37-AAAE-75C8AE0466B5}"/>
              </a:ext>
            </a:extLst>
          </p:cNvPr>
          <p:cNvSpPr txBox="1"/>
          <p:nvPr/>
        </p:nvSpPr>
        <p:spPr>
          <a:xfrm>
            <a:off x="971600" y="1196752"/>
            <a:ext cx="152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Timing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53563-24E8-45C3-AD99-01B2D5ABF06F}"/>
              </a:ext>
            </a:extLst>
          </p:cNvPr>
          <p:cNvSpPr txBox="1"/>
          <p:nvPr/>
        </p:nvSpPr>
        <p:spPr>
          <a:xfrm>
            <a:off x="996789" y="2060848"/>
            <a:ext cx="61478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Introduction and setting up teams	10 minutes</a:t>
            </a:r>
          </a:p>
          <a:p>
            <a:r>
              <a:rPr lang="en-GB" dirty="0"/>
              <a:t>Discussion about rubbish		15 minutes</a:t>
            </a:r>
          </a:p>
          <a:p>
            <a:r>
              <a:rPr lang="en-GB" dirty="0"/>
              <a:t>Teams prepare drawings about rubbish	15 minutes</a:t>
            </a:r>
          </a:p>
          <a:p>
            <a:r>
              <a:rPr lang="en-GB" dirty="0"/>
              <a:t>Present drawings – 3 mins each		20 minutes</a:t>
            </a:r>
          </a:p>
          <a:p>
            <a:r>
              <a:rPr lang="en-GB" dirty="0"/>
              <a:t>Discussion about making glass		30 minutes</a:t>
            </a:r>
          </a:p>
          <a:p>
            <a:r>
              <a:rPr lang="en-GB" dirty="0"/>
              <a:t>Outline the project to make a gadget	10 minutes</a:t>
            </a:r>
          </a:p>
          <a:p>
            <a:r>
              <a:rPr lang="en-GB" dirty="0"/>
              <a:t>Design					30 minutes</a:t>
            </a:r>
          </a:p>
          <a:p>
            <a:r>
              <a:rPr lang="en-GB" dirty="0"/>
              <a:t>Make					60 minutes</a:t>
            </a:r>
          </a:p>
          <a:p>
            <a:r>
              <a:rPr lang="en-GB" dirty="0"/>
              <a:t>Present					20 minutes</a:t>
            </a:r>
          </a:p>
          <a:p>
            <a:r>
              <a:rPr lang="en-GB" dirty="0"/>
              <a:t>Winners					5 minutes</a:t>
            </a:r>
          </a:p>
          <a:p>
            <a:r>
              <a:rPr lang="en-GB" dirty="0"/>
              <a:t>Close					5 minutes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Total					3 hrs 40 min</a:t>
            </a:r>
          </a:p>
        </p:txBody>
      </p:sp>
    </p:spTree>
    <p:extLst>
      <p:ext uri="{BB962C8B-B14F-4D97-AF65-F5344CB8AC3E}">
        <p14:creationId xmlns:p14="http://schemas.microsoft.com/office/powerpoint/2010/main" val="125140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>
            <a:extLst>
              <a:ext uri="{FF2B5EF4-FFF2-40B4-BE49-F238E27FC236}">
                <a16:creationId xmlns:a16="http://schemas.microsoft.com/office/drawing/2014/main" id="{23418985-3354-4D16-8D01-9EC2DE0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3129" name="WordArt 9">
            <a:extLst>
              <a:ext uri="{FF2B5EF4-FFF2-40B4-BE49-F238E27FC236}">
                <a16:creationId xmlns:a16="http://schemas.microsoft.com/office/drawing/2014/main" id="{6BC42252-8820-45B3-ABC9-D9D1F0972C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41910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Rubbish !</a:t>
            </a:r>
          </a:p>
        </p:txBody>
      </p:sp>
      <p:sp>
        <p:nvSpPr>
          <p:cNvPr id="133131" name="Text Box 11">
            <a:extLst>
              <a:ext uri="{FF2B5EF4-FFF2-40B4-BE49-F238E27FC236}">
                <a16:creationId xmlns:a16="http://schemas.microsoft.com/office/drawing/2014/main" id="{D220A4A2-9B19-4596-B4CC-83EAABABC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8000"/>
            <a:ext cx="64706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latin typeface="Times New Roman" panose="02020603050405020304" pitchFamily="18" charset="0"/>
              </a:rPr>
              <a:t>What would your town look like</a:t>
            </a:r>
          </a:p>
          <a:p>
            <a:pPr algn="ctr"/>
            <a:r>
              <a:rPr lang="en-GB" altLang="en-US" sz="3600">
                <a:latin typeface="Times New Roman" panose="02020603050405020304" pitchFamily="18" charset="0"/>
              </a:rPr>
              <a:t>if the Bin-Men were not there!</a:t>
            </a:r>
          </a:p>
          <a:p>
            <a:pPr algn="ctr"/>
            <a:endParaRPr lang="en-GB" altLang="en-US" sz="3600">
              <a:latin typeface="Times New Roman" panose="02020603050405020304" pitchFamily="18" charset="0"/>
            </a:endParaRPr>
          </a:p>
          <a:p>
            <a:pPr algn="ctr"/>
            <a:r>
              <a:rPr lang="en-GB" altLang="en-US" sz="3600">
                <a:latin typeface="Times New Roman" panose="02020603050405020304" pitchFamily="18" charset="0"/>
              </a:rPr>
              <a:t>Pictures and Words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A738428-A13E-471C-96F8-508BC632B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7219" name="WordArt 3">
            <a:extLst>
              <a:ext uri="{FF2B5EF4-FFF2-40B4-BE49-F238E27FC236}">
                <a16:creationId xmlns:a16="http://schemas.microsoft.com/office/drawing/2014/main" id="{05D41641-8A02-401E-AD03-CEB3D6502C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41910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381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Rubbish !</a:t>
            </a:r>
          </a:p>
        </p:txBody>
      </p:sp>
      <p:grpSp>
        <p:nvGrpSpPr>
          <p:cNvPr id="137270" name="Group 54">
            <a:extLst>
              <a:ext uri="{FF2B5EF4-FFF2-40B4-BE49-F238E27FC236}">
                <a16:creationId xmlns:a16="http://schemas.microsoft.com/office/drawing/2014/main" id="{47CB7D79-7DC2-4C43-8979-95E4B6FBD95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352800"/>
            <a:ext cx="1208088" cy="2386013"/>
            <a:chOff x="1728" y="2112"/>
            <a:chExt cx="761" cy="1503"/>
          </a:xfrm>
        </p:grpSpPr>
        <p:sp>
          <p:nvSpPr>
            <p:cNvPr id="137221" name="Rectangle 5">
              <a:extLst>
                <a:ext uri="{FF2B5EF4-FFF2-40B4-BE49-F238E27FC236}">
                  <a16:creationId xmlns:a16="http://schemas.microsoft.com/office/drawing/2014/main" id="{1B71F8D7-7326-4F48-86B2-5EFF7F62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2655"/>
              <a:ext cx="672" cy="960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2" name="Rectangle 6">
              <a:extLst>
                <a:ext uri="{FF2B5EF4-FFF2-40B4-BE49-F238E27FC236}">
                  <a16:creationId xmlns:a16="http://schemas.microsoft.com/office/drawing/2014/main" id="{8DB8F55F-CDDE-4C8F-9724-355815048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3231"/>
              <a:ext cx="144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3" name="Rectangle 7">
              <a:extLst>
                <a:ext uri="{FF2B5EF4-FFF2-40B4-BE49-F238E27FC236}">
                  <a16:creationId xmlns:a16="http://schemas.microsoft.com/office/drawing/2014/main" id="{AFE52095-4239-444A-8E2E-172B54DC4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3231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4" name="Rectangle 8">
              <a:extLst>
                <a:ext uri="{FF2B5EF4-FFF2-40B4-BE49-F238E27FC236}">
                  <a16:creationId xmlns:a16="http://schemas.microsoft.com/office/drawing/2014/main" id="{BE5EABAF-12FC-4835-8905-E6BDC65FC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3231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5" name="Rectangle 9">
              <a:extLst>
                <a:ext uri="{FF2B5EF4-FFF2-40B4-BE49-F238E27FC236}">
                  <a16:creationId xmlns:a16="http://schemas.microsoft.com/office/drawing/2014/main" id="{E7862CDE-AF2D-4283-9075-F77F7F9BB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895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6" name="Rectangle 10">
              <a:extLst>
                <a:ext uri="{FF2B5EF4-FFF2-40B4-BE49-F238E27FC236}">
                  <a16:creationId xmlns:a16="http://schemas.microsoft.com/office/drawing/2014/main" id="{56EAEA06-438D-4053-8050-3217EE9E6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895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7" name="Rectangle 11">
              <a:extLst>
                <a:ext uri="{FF2B5EF4-FFF2-40B4-BE49-F238E27FC236}">
                  <a16:creationId xmlns:a16="http://schemas.microsoft.com/office/drawing/2014/main" id="{56BF14B1-55AA-40E8-8C83-5A8F7C7C0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2895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8" name="AutoShape 12">
              <a:extLst>
                <a:ext uri="{FF2B5EF4-FFF2-40B4-BE49-F238E27FC236}">
                  <a16:creationId xmlns:a16="http://schemas.microsoft.com/office/drawing/2014/main" id="{DAD6A7CF-89F6-4C40-8FF2-CC20A0726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112"/>
              <a:ext cx="761" cy="576"/>
            </a:xfrm>
            <a:prstGeom prst="triangle">
              <a:avLst>
                <a:gd name="adj" fmla="val 50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7246" name="Group 30">
            <a:extLst>
              <a:ext uri="{FF2B5EF4-FFF2-40B4-BE49-F238E27FC236}">
                <a16:creationId xmlns:a16="http://schemas.microsoft.com/office/drawing/2014/main" id="{F0AD89D4-4E30-4CFE-BD6F-FC316F20F2D0}"/>
              </a:ext>
            </a:extLst>
          </p:cNvPr>
          <p:cNvGrpSpPr>
            <a:grpSpLocks/>
          </p:cNvGrpSpPr>
          <p:nvPr/>
        </p:nvGrpSpPr>
        <p:grpSpPr bwMode="auto">
          <a:xfrm>
            <a:off x="2139950" y="4976813"/>
            <a:ext cx="2921000" cy="1143000"/>
            <a:chOff x="144" y="3168"/>
            <a:chExt cx="1840" cy="720"/>
          </a:xfrm>
        </p:grpSpPr>
        <p:grpSp>
          <p:nvGrpSpPr>
            <p:cNvPr id="137233" name="Group 17">
              <a:extLst>
                <a:ext uri="{FF2B5EF4-FFF2-40B4-BE49-F238E27FC236}">
                  <a16:creationId xmlns:a16="http://schemas.microsoft.com/office/drawing/2014/main" id="{DCDFBFFA-CD93-479D-963C-CBF814250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216"/>
              <a:ext cx="784" cy="576"/>
              <a:chOff x="1280" y="3160"/>
              <a:chExt cx="784" cy="504"/>
            </a:xfrm>
          </p:grpSpPr>
          <p:sp>
            <p:nvSpPr>
              <p:cNvPr id="137230" name="Freeform 14">
                <a:extLst>
                  <a:ext uri="{FF2B5EF4-FFF2-40B4-BE49-F238E27FC236}">
                    <a16:creationId xmlns:a16="http://schemas.microsoft.com/office/drawing/2014/main" id="{B6AA2516-0A11-46EF-B348-865EFA264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3160"/>
                <a:ext cx="672" cy="504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32" name="Freeform 16">
                <a:extLst>
                  <a:ext uri="{FF2B5EF4-FFF2-40B4-BE49-F238E27FC236}">
                    <a16:creationId xmlns:a16="http://schemas.microsoft.com/office/drawing/2014/main" id="{69576603-E43E-45D3-90B5-7B95483E0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168"/>
                <a:ext cx="672" cy="360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31" name="Freeform 15">
                <a:extLst>
                  <a:ext uri="{FF2B5EF4-FFF2-40B4-BE49-F238E27FC236}">
                    <a16:creationId xmlns:a16="http://schemas.microsoft.com/office/drawing/2014/main" id="{2D109D48-F01E-473A-A9CF-7CB192972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3216"/>
                <a:ext cx="672" cy="360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7234" name="Group 18">
              <a:extLst>
                <a:ext uri="{FF2B5EF4-FFF2-40B4-BE49-F238E27FC236}">
                  <a16:creationId xmlns:a16="http://schemas.microsoft.com/office/drawing/2014/main" id="{25B239FD-D00A-43F6-8786-979B693C06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3168"/>
              <a:ext cx="432" cy="624"/>
              <a:chOff x="1280" y="3160"/>
              <a:chExt cx="784" cy="504"/>
            </a:xfrm>
          </p:grpSpPr>
          <p:sp>
            <p:nvSpPr>
              <p:cNvPr id="137235" name="Freeform 19">
                <a:extLst>
                  <a:ext uri="{FF2B5EF4-FFF2-40B4-BE49-F238E27FC236}">
                    <a16:creationId xmlns:a16="http://schemas.microsoft.com/office/drawing/2014/main" id="{69E3C681-31BD-4790-BEBB-BF476378A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3160"/>
                <a:ext cx="672" cy="504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36" name="Freeform 20">
                <a:extLst>
                  <a:ext uri="{FF2B5EF4-FFF2-40B4-BE49-F238E27FC236}">
                    <a16:creationId xmlns:a16="http://schemas.microsoft.com/office/drawing/2014/main" id="{F118EEA2-C1C3-4533-A028-4A62F4700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168"/>
                <a:ext cx="672" cy="360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37" name="Freeform 21">
                <a:extLst>
                  <a:ext uri="{FF2B5EF4-FFF2-40B4-BE49-F238E27FC236}">
                    <a16:creationId xmlns:a16="http://schemas.microsoft.com/office/drawing/2014/main" id="{91F7EF03-FC4C-4D8D-B18A-8F1D9E306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3216"/>
                <a:ext cx="672" cy="360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7238" name="Group 22">
              <a:extLst>
                <a:ext uri="{FF2B5EF4-FFF2-40B4-BE49-F238E27FC236}">
                  <a16:creationId xmlns:a16="http://schemas.microsoft.com/office/drawing/2014/main" id="{77B02A94-641B-4AAB-9CFF-A1F42954A28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612" y="3324"/>
              <a:ext cx="432" cy="504"/>
              <a:chOff x="1280" y="3160"/>
              <a:chExt cx="784" cy="504"/>
            </a:xfrm>
          </p:grpSpPr>
          <p:sp>
            <p:nvSpPr>
              <p:cNvPr id="137239" name="Freeform 23">
                <a:extLst>
                  <a:ext uri="{FF2B5EF4-FFF2-40B4-BE49-F238E27FC236}">
                    <a16:creationId xmlns:a16="http://schemas.microsoft.com/office/drawing/2014/main" id="{224CDCEE-274E-481C-B377-A994BD59F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3160"/>
                <a:ext cx="672" cy="504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40" name="Freeform 24">
                <a:extLst>
                  <a:ext uri="{FF2B5EF4-FFF2-40B4-BE49-F238E27FC236}">
                    <a16:creationId xmlns:a16="http://schemas.microsoft.com/office/drawing/2014/main" id="{A45BC797-0F65-427C-B3A6-148E9EE7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168"/>
                <a:ext cx="672" cy="360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41" name="Freeform 25">
                <a:extLst>
                  <a:ext uri="{FF2B5EF4-FFF2-40B4-BE49-F238E27FC236}">
                    <a16:creationId xmlns:a16="http://schemas.microsoft.com/office/drawing/2014/main" id="{BFE13313-73F4-40C1-BB38-3BD1FD702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3216"/>
                <a:ext cx="672" cy="360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7242" name="Group 26">
              <a:extLst>
                <a:ext uri="{FF2B5EF4-FFF2-40B4-BE49-F238E27FC236}">
                  <a16:creationId xmlns:a16="http://schemas.microsoft.com/office/drawing/2014/main" id="{2FF58938-96DD-41E9-9B86-A9C37E493F7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 flipH="1" flipV="1">
              <a:off x="1044" y="3420"/>
              <a:ext cx="432" cy="504"/>
              <a:chOff x="1280" y="3160"/>
              <a:chExt cx="784" cy="504"/>
            </a:xfrm>
          </p:grpSpPr>
          <p:sp>
            <p:nvSpPr>
              <p:cNvPr id="137243" name="Freeform 27">
                <a:extLst>
                  <a:ext uri="{FF2B5EF4-FFF2-40B4-BE49-F238E27FC236}">
                    <a16:creationId xmlns:a16="http://schemas.microsoft.com/office/drawing/2014/main" id="{CDE5B0C2-A744-402F-BDE1-ED32917CD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3160"/>
                <a:ext cx="672" cy="504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44" name="Freeform 28">
                <a:extLst>
                  <a:ext uri="{FF2B5EF4-FFF2-40B4-BE49-F238E27FC236}">
                    <a16:creationId xmlns:a16="http://schemas.microsoft.com/office/drawing/2014/main" id="{4DA98CEC-5CD7-4A93-9B52-61B6DFD16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3168"/>
                <a:ext cx="672" cy="360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245" name="Freeform 29">
                <a:extLst>
                  <a:ext uri="{FF2B5EF4-FFF2-40B4-BE49-F238E27FC236}">
                    <a16:creationId xmlns:a16="http://schemas.microsoft.com/office/drawing/2014/main" id="{B84BEC8C-5449-4E93-A8AC-38297C6BA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3216"/>
                <a:ext cx="672" cy="360"/>
              </a:xfrm>
              <a:custGeom>
                <a:avLst/>
                <a:gdLst>
                  <a:gd name="T0" fmla="*/ 64 w 672"/>
                  <a:gd name="T1" fmla="*/ 440 h 504"/>
                  <a:gd name="T2" fmla="*/ 16 w 672"/>
                  <a:gd name="T3" fmla="*/ 392 h 504"/>
                  <a:gd name="T4" fmla="*/ 64 w 672"/>
                  <a:gd name="T5" fmla="*/ 488 h 504"/>
                  <a:gd name="T6" fmla="*/ 64 w 672"/>
                  <a:gd name="T7" fmla="*/ 344 h 504"/>
                  <a:gd name="T8" fmla="*/ 16 w 672"/>
                  <a:gd name="T9" fmla="*/ 296 h 504"/>
                  <a:gd name="T10" fmla="*/ 112 w 672"/>
                  <a:gd name="T11" fmla="*/ 248 h 504"/>
                  <a:gd name="T12" fmla="*/ 160 w 672"/>
                  <a:gd name="T13" fmla="*/ 392 h 504"/>
                  <a:gd name="T14" fmla="*/ 304 w 672"/>
                  <a:gd name="T15" fmla="*/ 440 h 504"/>
                  <a:gd name="T16" fmla="*/ 160 w 672"/>
                  <a:gd name="T17" fmla="*/ 488 h 504"/>
                  <a:gd name="T18" fmla="*/ 208 w 672"/>
                  <a:gd name="T19" fmla="*/ 344 h 504"/>
                  <a:gd name="T20" fmla="*/ 112 w 672"/>
                  <a:gd name="T21" fmla="*/ 248 h 504"/>
                  <a:gd name="T22" fmla="*/ 112 w 672"/>
                  <a:gd name="T23" fmla="*/ 488 h 504"/>
                  <a:gd name="T24" fmla="*/ 16 w 672"/>
                  <a:gd name="T25" fmla="*/ 152 h 504"/>
                  <a:gd name="T26" fmla="*/ 64 w 672"/>
                  <a:gd name="T27" fmla="*/ 152 h 504"/>
                  <a:gd name="T28" fmla="*/ 112 w 672"/>
                  <a:gd name="T29" fmla="*/ 200 h 504"/>
                  <a:gd name="T30" fmla="*/ 160 w 672"/>
                  <a:gd name="T31" fmla="*/ 152 h 504"/>
                  <a:gd name="T32" fmla="*/ 256 w 672"/>
                  <a:gd name="T33" fmla="*/ 296 h 504"/>
                  <a:gd name="T34" fmla="*/ 208 w 672"/>
                  <a:gd name="T35" fmla="*/ 296 h 504"/>
                  <a:gd name="T36" fmla="*/ 256 w 672"/>
                  <a:gd name="T37" fmla="*/ 392 h 504"/>
                  <a:gd name="T38" fmla="*/ 496 w 672"/>
                  <a:gd name="T39" fmla="*/ 344 h 504"/>
                  <a:gd name="T40" fmla="*/ 400 w 672"/>
                  <a:gd name="T41" fmla="*/ 392 h 504"/>
                  <a:gd name="T42" fmla="*/ 400 w 672"/>
                  <a:gd name="T43" fmla="*/ 488 h 504"/>
                  <a:gd name="T44" fmla="*/ 448 w 672"/>
                  <a:gd name="T45" fmla="*/ 392 h 504"/>
                  <a:gd name="T46" fmla="*/ 592 w 672"/>
                  <a:gd name="T47" fmla="*/ 440 h 504"/>
                  <a:gd name="T48" fmla="*/ 496 w 672"/>
                  <a:gd name="T49" fmla="*/ 488 h 504"/>
                  <a:gd name="T50" fmla="*/ 640 w 672"/>
                  <a:gd name="T51" fmla="*/ 392 h 504"/>
                  <a:gd name="T52" fmla="*/ 256 w 672"/>
                  <a:gd name="T53" fmla="*/ 344 h 504"/>
                  <a:gd name="T54" fmla="*/ 352 w 672"/>
                  <a:gd name="T55" fmla="*/ 440 h 504"/>
                  <a:gd name="T56" fmla="*/ 112 w 672"/>
                  <a:gd name="T57" fmla="*/ 248 h 504"/>
                  <a:gd name="T58" fmla="*/ 16 w 672"/>
                  <a:gd name="T59" fmla="*/ 296 h 504"/>
                  <a:gd name="T60" fmla="*/ 112 w 672"/>
                  <a:gd name="T61" fmla="*/ 104 h 504"/>
                  <a:gd name="T62" fmla="*/ 208 w 672"/>
                  <a:gd name="T63" fmla="*/ 152 h 504"/>
                  <a:gd name="T64" fmla="*/ 160 w 672"/>
                  <a:gd name="T65" fmla="*/ 56 h 504"/>
                  <a:gd name="T66" fmla="*/ 208 w 672"/>
                  <a:gd name="T67" fmla="*/ 104 h 504"/>
                  <a:gd name="T68" fmla="*/ 256 w 672"/>
                  <a:gd name="T69" fmla="*/ 152 h 504"/>
                  <a:gd name="T70" fmla="*/ 352 w 672"/>
                  <a:gd name="T71" fmla="*/ 2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2" h="504">
                    <a:moveTo>
                      <a:pt x="16" y="488"/>
                    </a:moveTo>
                    <a:cubicBezTo>
                      <a:pt x="40" y="476"/>
                      <a:pt x="64" y="464"/>
                      <a:pt x="64" y="440"/>
                    </a:cubicBezTo>
                    <a:cubicBezTo>
                      <a:pt x="64" y="416"/>
                      <a:pt x="24" y="352"/>
                      <a:pt x="16" y="344"/>
                    </a:cubicBezTo>
                    <a:cubicBezTo>
                      <a:pt x="8" y="336"/>
                      <a:pt x="16" y="376"/>
                      <a:pt x="16" y="392"/>
                    </a:cubicBezTo>
                    <a:cubicBezTo>
                      <a:pt x="16" y="408"/>
                      <a:pt x="8" y="424"/>
                      <a:pt x="16" y="440"/>
                    </a:cubicBezTo>
                    <a:cubicBezTo>
                      <a:pt x="24" y="456"/>
                      <a:pt x="48" y="496"/>
                      <a:pt x="64" y="488"/>
                    </a:cubicBezTo>
                    <a:cubicBezTo>
                      <a:pt x="80" y="480"/>
                      <a:pt x="112" y="416"/>
                      <a:pt x="112" y="392"/>
                    </a:cubicBezTo>
                    <a:cubicBezTo>
                      <a:pt x="112" y="368"/>
                      <a:pt x="72" y="360"/>
                      <a:pt x="64" y="344"/>
                    </a:cubicBezTo>
                    <a:cubicBezTo>
                      <a:pt x="56" y="328"/>
                      <a:pt x="72" y="304"/>
                      <a:pt x="64" y="296"/>
                    </a:cubicBezTo>
                    <a:cubicBezTo>
                      <a:pt x="56" y="288"/>
                      <a:pt x="16" y="312"/>
                      <a:pt x="16" y="296"/>
                    </a:cubicBezTo>
                    <a:cubicBezTo>
                      <a:pt x="16" y="280"/>
                      <a:pt x="48" y="208"/>
                      <a:pt x="64" y="200"/>
                    </a:cubicBezTo>
                    <a:cubicBezTo>
                      <a:pt x="80" y="192"/>
                      <a:pt x="104" y="224"/>
                      <a:pt x="112" y="248"/>
                    </a:cubicBezTo>
                    <a:cubicBezTo>
                      <a:pt x="120" y="272"/>
                      <a:pt x="104" y="320"/>
                      <a:pt x="112" y="344"/>
                    </a:cubicBezTo>
                    <a:cubicBezTo>
                      <a:pt x="120" y="368"/>
                      <a:pt x="128" y="384"/>
                      <a:pt x="160" y="392"/>
                    </a:cubicBezTo>
                    <a:cubicBezTo>
                      <a:pt x="192" y="400"/>
                      <a:pt x="280" y="384"/>
                      <a:pt x="304" y="392"/>
                    </a:cubicBezTo>
                    <a:cubicBezTo>
                      <a:pt x="328" y="400"/>
                      <a:pt x="312" y="424"/>
                      <a:pt x="304" y="440"/>
                    </a:cubicBezTo>
                    <a:cubicBezTo>
                      <a:pt x="296" y="456"/>
                      <a:pt x="280" y="480"/>
                      <a:pt x="256" y="488"/>
                    </a:cubicBezTo>
                    <a:cubicBezTo>
                      <a:pt x="232" y="496"/>
                      <a:pt x="176" y="496"/>
                      <a:pt x="160" y="488"/>
                    </a:cubicBezTo>
                    <a:cubicBezTo>
                      <a:pt x="144" y="480"/>
                      <a:pt x="152" y="464"/>
                      <a:pt x="160" y="440"/>
                    </a:cubicBezTo>
                    <a:cubicBezTo>
                      <a:pt x="168" y="416"/>
                      <a:pt x="200" y="376"/>
                      <a:pt x="208" y="344"/>
                    </a:cubicBezTo>
                    <a:cubicBezTo>
                      <a:pt x="216" y="312"/>
                      <a:pt x="224" y="264"/>
                      <a:pt x="208" y="248"/>
                    </a:cubicBezTo>
                    <a:cubicBezTo>
                      <a:pt x="192" y="232"/>
                      <a:pt x="120" y="216"/>
                      <a:pt x="112" y="248"/>
                    </a:cubicBezTo>
                    <a:cubicBezTo>
                      <a:pt x="104" y="280"/>
                      <a:pt x="160" y="400"/>
                      <a:pt x="160" y="440"/>
                    </a:cubicBezTo>
                    <a:cubicBezTo>
                      <a:pt x="160" y="480"/>
                      <a:pt x="128" y="488"/>
                      <a:pt x="112" y="488"/>
                    </a:cubicBezTo>
                    <a:cubicBezTo>
                      <a:pt x="96" y="488"/>
                      <a:pt x="80" y="496"/>
                      <a:pt x="64" y="440"/>
                    </a:cubicBezTo>
                    <a:cubicBezTo>
                      <a:pt x="48" y="384"/>
                      <a:pt x="16" y="216"/>
                      <a:pt x="16" y="152"/>
                    </a:cubicBezTo>
                    <a:cubicBezTo>
                      <a:pt x="16" y="88"/>
                      <a:pt x="56" y="56"/>
                      <a:pt x="64" y="56"/>
                    </a:cubicBezTo>
                    <a:cubicBezTo>
                      <a:pt x="72" y="56"/>
                      <a:pt x="64" y="128"/>
                      <a:pt x="64" y="152"/>
                    </a:cubicBezTo>
                    <a:cubicBezTo>
                      <a:pt x="64" y="176"/>
                      <a:pt x="56" y="192"/>
                      <a:pt x="64" y="200"/>
                    </a:cubicBezTo>
                    <a:cubicBezTo>
                      <a:pt x="72" y="208"/>
                      <a:pt x="88" y="216"/>
                      <a:pt x="112" y="200"/>
                    </a:cubicBezTo>
                    <a:cubicBezTo>
                      <a:pt x="136" y="184"/>
                      <a:pt x="200" y="112"/>
                      <a:pt x="208" y="104"/>
                    </a:cubicBezTo>
                    <a:cubicBezTo>
                      <a:pt x="216" y="96"/>
                      <a:pt x="160" y="128"/>
                      <a:pt x="160" y="152"/>
                    </a:cubicBezTo>
                    <a:cubicBezTo>
                      <a:pt x="160" y="176"/>
                      <a:pt x="192" y="224"/>
                      <a:pt x="208" y="248"/>
                    </a:cubicBezTo>
                    <a:cubicBezTo>
                      <a:pt x="224" y="272"/>
                      <a:pt x="248" y="296"/>
                      <a:pt x="256" y="296"/>
                    </a:cubicBezTo>
                    <a:cubicBezTo>
                      <a:pt x="264" y="296"/>
                      <a:pt x="264" y="248"/>
                      <a:pt x="256" y="248"/>
                    </a:cubicBezTo>
                    <a:cubicBezTo>
                      <a:pt x="248" y="248"/>
                      <a:pt x="232" y="280"/>
                      <a:pt x="208" y="296"/>
                    </a:cubicBezTo>
                    <a:cubicBezTo>
                      <a:pt x="184" y="312"/>
                      <a:pt x="104" y="328"/>
                      <a:pt x="112" y="344"/>
                    </a:cubicBezTo>
                    <a:cubicBezTo>
                      <a:pt x="120" y="360"/>
                      <a:pt x="192" y="376"/>
                      <a:pt x="256" y="392"/>
                    </a:cubicBezTo>
                    <a:cubicBezTo>
                      <a:pt x="320" y="408"/>
                      <a:pt x="456" y="448"/>
                      <a:pt x="496" y="440"/>
                    </a:cubicBezTo>
                    <a:cubicBezTo>
                      <a:pt x="536" y="432"/>
                      <a:pt x="520" y="360"/>
                      <a:pt x="496" y="344"/>
                    </a:cubicBezTo>
                    <a:cubicBezTo>
                      <a:pt x="472" y="328"/>
                      <a:pt x="368" y="336"/>
                      <a:pt x="352" y="344"/>
                    </a:cubicBezTo>
                    <a:cubicBezTo>
                      <a:pt x="336" y="352"/>
                      <a:pt x="384" y="368"/>
                      <a:pt x="400" y="392"/>
                    </a:cubicBezTo>
                    <a:cubicBezTo>
                      <a:pt x="416" y="416"/>
                      <a:pt x="448" y="472"/>
                      <a:pt x="448" y="488"/>
                    </a:cubicBezTo>
                    <a:cubicBezTo>
                      <a:pt x="448" y="504"/>
                      <a:pt x="416" y="488"/>
                      <a:pt x="400" y="488"/>
                    </a:cubicBezTo>
                    <a:cubicBezTo>
                      <a:pt x="384" y="488"/>
                      <a:pt x="344" y="504"/>
                      <a:pt x="352" y="488"/>
                    </a:cubicBezTo>
                    <a:cubicBezTo>
                      <a:pt x="360" y="472"/>
                      <a:pt x="416" y="416"/>
                      <a:pt x="448" y="392"/>
                    </a:cubicBezTo>
                    <a:cubicBezTo>
                      <a:pt x="480" y="368"/>
                      <a:pt x="520" y="336"/>
                      <a:pt x="544" y="344"/>
                    </a:cubicBezTo>
                    <a:cubicBezTo>
                      <a:pt x="568" y="352"/>
                      <a:pt x="600" y="424"/>
                      <a:pt x="592" y="440"/>
                    </a:cubicBezTo>
                    <a:cubicBezTo>
                      <a:pt x="584" y="456"/>
                      <a:pt x="512" y="432"/>
                      <a:pt x="496" y="440"/>
                    </a:cubicBezTo>
                    <a:cubicBezTo>
                      <a:pt x="480" y="448"/>
                      <a:pt x="472" y="480"/>
                      <a:pt x="496" y="488"/>
                    </a:cubicBezTo>
                    <a:cubicBezTo>
                      <a:pt x="520" y="496"/>
                      <a:pt x="616" y="504"/>
                      <a:pt x="640" y="488"/>
                    </a:cubicBezTo>
                    <a:cubicBezTo>
                      <a:pt x="664" y="472"/>
                      <a:pt x="672" y="416"/>
                      <a:pt x="640" y="392"/>
                    </a:cubicBezTo>
                    <a:cubicBezTo>
                      <a:pt x="608" y="368"/>
                      <a:pt x="512" y="352"/>
                      <a:pt x="448" y="344"/>
                    </a:cubicBezTo>
                    <a:cubicBezTo>
                      <a:pt x="384" y="336"/>
                      <a:pt x="280" y="328"/>
                      <a:pt x="256" y="344"/>
                    </a:cubicBezTo>
                    <a:cubicBezTo>
                      <a:pt x="232" y="360"/>
                      <a:pt x="288" y="424"/>
                      <a:pt x="304" y="440"/>
                    </a:cubicBezTo>
                    <a:cubicBezTo>
                      <a:pt x="320" y="456"/>
                      <a:pt x="368" y="440"/>
                      <a:pt x="352" y="440"/>
                    </a:cubicBezTo>
                    <a:cubicBezTo>
                      <a:pt x="336" y="440"/>
                      <a:pt x="248" y="472"/>
                      <a:pt x="208" y="440"/>
                    </a:cubicBezTo>
                    <a:cubicBezTo>
                      <a:pt x="168" y="408"/>
                      <a:pt x="144" y="264"/>
                      <a:pt x="112" y="248"/>
                    </a:cubicBezTo>
                    <a:cubicBezTo>
                      <a:pt x="80" y="232"/>
                      <a:pt x="32" y="336"/>
                      <a:pt x="16" y="344"/>
                    </a:cubicBezTo>
                    <a:cubicBezTo>
                      <a:pt x="0" y="352"/>
                      <a:pt x="0" y="328"/>
                      <a:pt x="16" y="296"/>
                    </a:cubicBezTo>
                    <a:cubicBezTo>
                      <a:pt x="32" y="264"/>
                      <a:pt x="96" y="184"/>
                      <a:pt x="112" y="152"/>
                    </a:cubicBezTo>
                    <a:cubicBezTo>
                      <a:pt x="128" y="120"/>
                      <a:pt x="128" y="128"/>
                      <a:pt x="112" y="104"/>
                    </a:cubicBezTo>
                    <a:cubicBezTo>
                      <a:pt x="96" y="80"/>
                      <a:pt x="0" y="0"/>
                      <a:pt x="16" y="8"/>
                    </a:cubicBezTo>
                    <a:cubicBezTo>
                      <a:pt x="32" y="16"/>
                      <a:pt x="192" y="136"/>
                      <a:pt x="208" y="152"/>
                    </a:cubicBezTo>
                    <a:cubicBezTo>
                      <a:pt x="224" y="168"/>
                      <a:pt x="120" y="120"/>
                      <a:pt x="112" y="104"/>
                    </a:cubicBezTo>
                    <a:cubicBezTo>
                      <a:pt x="104" y="88"/>
                      <a:pt x="144" y="64"/>
                      <a:pt x="160" y="56"/>
                    </a:cubicBezTo>
                    <a:cubicBezTo>
                      <a:pt x="176" y="48"/>
                      <a:pt x="200" y="48"/>
                      <a:pt x="208" y="56"/>
                    </a:cubicBezTo>
                    <a:cubicBezTo>
                      <a:pt x="216" y="64"/>
                      <a:pt x="200" y="80"/>
                      <a:pt x="208" y="104"/>
                    </a:cubicBezTo>
                    <a:cubicBezTo>
                      <a:pt x="216" y="128"/>
                      <a:pt x="248" y="192"/>
                      <a:pt x="256" y="200"/>
                    </a:cubicBezTo>
                    <a:cubicBezTo>
                      <a:pt x="264" y="208"/>
                      <a:pt x="248" y="168"/>
                      <a:pt x="256" y="152"/>
                    </a:cubicBezTo>
                    <a:cubicBezTo>
                      <a:pt x="264" y="136"/>
                      <a:pt x="288" y="96"/>
                      <a:pt x="304" y="104"/>
                    </a:cubicBezTo>
                    <a:cubicBezTo>
                      <a:pt x="320" y="112"/>
                      <a:pt x="352" y="184"/>
                      <a:pt x="352" y="200"/>
                    </a:cubicBezTo>
                  </a:path>
                </a:pathLst>
              </a:custGeom>
              <a:noFill/>
              <a:ln w="28575" cmpd="sng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aphicFrame>
        <p:nvGraphicFramePr>
          <p:cNvPr id="137249" name="Object 33">
            <a:extLst>
              <a:ext uri="{FF2B5EF4-FFF2-40B4-BE49-F238E27FC236}">
                <a16:creationId xmlns:a16="http://schemas.microsoft.com/office/drawing/2014/main" id="{CC2BDBD7-4033-4C32-8BD7-C419E222B4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5550" y="4910138"/>
          <a:ext cx="1676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095238" imgH="1848108" progId="MSPhotoEd.3">
                  <p:embed/>
                </p:oleObj>
              </mc:Choice>
              <mc:Fallback>
                <p:oleObj name="Photo Editor Photo" r:id="rId3" imgW="3095238" imgH="1848108" progId="MSPhotoEd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4910138"/>
                        <a:ext cx="16764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50" name="Object 34">
            <a:extLst>
              <a:ext uri="{FF2B5EF4-FFF2-40B4-BE49-F238E27FC236}">
                <a16:creationId xmlns:a16="http://schemas.microsoft.com/office/drawing/2014/main" id="{38C160A0-54E9-4533-910C-ADF9CDDCD9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87680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095238" imgH="3095238" progId="MSPhotoEd.3">
                  <p:embed/>
                </p:oleObj>
              </mc:Choice>
              <mc:Fallback>
                <p:oleObj name="Photo Editor Photo" r:id="rId5" imgW="3095238" imgH="3095238" progId="MSPhotoEd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114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51" name="Object 35">
            <a:extLst>
              <a:ext uri="{FF2B5EF4-FFF2-40B4-BE49-F238E27FC236}">
                <a16:creationId xmlns:a16="http://schemas.microsoft.com/office/drawing/2014/main" id="{E7CCB738-7438-44D3-884B-9FAC45ABA8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743200"/>
          <a:ext cx="2362200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3095238" imgH="2448267" progId="MSPhotoEd.3">
                  <p:embed/>
                </p:oleObj>
              </mc:Choice>
              <mc:Fallback>
                <p:oleObj name="Photo Editor Photo" r:id="rId7" imgW="3095238" imgH="2448267" progId="MSPhotoEd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43200"/>
                        <a:ext cx="2362200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52" name="Object 36">
            <a:extLst>
              <a:ext uri="{FF2B5EF4-FFF2-40B4-BE49-F238E27FC236}">
                <a16:creationId xmlns:a16="http://schemas.microsoft.com/office/drawing/2014/main" id="{E7DD580A-F8E4-4BAA-97C3-99C65D2AB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667000"/>
          <a:ext cx="2257425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3095238" imgH="2448267" progId="MSPhotoEd.3">
                  <p:embed/>
                </p:oleObj>
              </mc:Choice>
              <mc:Fallback>
                <p:oleObj name="Photo Editor Photo" r:id="rId9" imgW="3095238" imgH="2448267" progId="MSPhotoEd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67000"/>
                        <a:ext cx="2257425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53" name="Object 37">
            <a:extLst>
              <a:ext uri="{FF2B5EF4-FFF2-40B4-BE49-F238E27FC236}">
                <a16:creationId xmlns:a16="http://schemas.microsoft.com/office/drawing/2014/main" id="{9445E65E-0273-4185-9572-CC75B4BDD9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419600"/>
          <a:ext cx="17764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1" imgW="3095238" imgH="2371429" progId="MSPhotoEd.3">
                  <p:embed/>
                </p:oleObj>
              </mc:Choice>
              <mc:Fallback>
                <p:oleObj name="Photo Editor Photo" r:id="rId11" imgW="3095238" imgH="2371429" progId="MSPhotoEd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419600"/>
                        <a:ext cx="1776413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69" name="Object 53">
            <a:extLst>
              <a:ext uri="{FF2B5EF4-FFF2-40B4-BE49-F238E27FC236}">
                <a16:creationId xmlns:a16="http://schemas.microsoft.com/office/drawing/2014/main" id="{07E9D8E8-CD58-47B1-B10C-9659F8E0D8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2819400"/>
          <a:ext cx="28194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7354327" imgH="3209524" progId="MSPhotoEd.3">
                  <p:embed/>
                </p:oleObj>
              </mc:Choice>
              <mc:Fallback>
                <p:oleObj name="Photo Editor Photo" r:id="rId13" imgW="7354327" imgH="3209524" progId="MSPhotoEd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28194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CBCB677F-8844-4659-9988-FC8F4E78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90131" name="Picture 19" descr="concepts,doubts,faqs,help,interrogations,question marks,puzzling,PresentationPro,confusion">
            <a:extLst>
              <a:ext uri="{FF2B5EF4-FFF2-40B4-BE49-F238E27FC236}">
                <a16:creationId xmlns:a16="http://schemas.microsoft.com/office/drawing/2014/main" id="{7FAF7A82-6634-4515-B07D-7C3E92B3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132" name="Picture 20" descr="concepts,doubts,faqs,help,interrogations,question marks,puzzling,PresentationPro,confusion">
            <a:extLst>
              <a:ext uri="{FF2B5EF4-FFF2-40B4-BE49-F238E27FC236}">
                <a16:creationId xmlns:a16="http://schemas.microsoft.com/office/drawing/2014/main" id="{D05BA52B-B9EC-4616-B387-043CF5FC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914400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0134" name="Object 22">
            <a:extLst>
              <a:ext uri="{FF2B5EF4-FFF2-40B4-BE49-F238E27FC236}">
                <a16:creationId xmlns:a16="http://schemas.microsoft.com/office/drawing/2014/main" id="{48EC1C2E-08CB-4682-826B-3933084287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788" y="1017588"/>
          <a:ext cx="4367212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6447619" imgH="3561905" progId="MSPhotoEd.3">
                  <p:embed/>
                </p:oleObj>
              </mc:Choice>
              <mc:Fallback>
                <p:oleObj name="Photo Editor Photo" r:id="rId4" imgW="6447619" imgH="3561905" progId="MSPhotoEd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1017588"/>
                        <a:ext cx="4367212" cy="264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24" name="Picture 12">
            <a:extLst>
              <a:ext uri="{FF2B5EF4-FFF2-40B4-BE49-F238E27FC236}">
                <a16:creationId xmlns:a16="http://schemas.microsoft.com/office/drawing/2014/main" id="{D5B906E2-A1C3-4C61-A7D4-1CBC9EBA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65488"/>
            <a:ext cx="4384675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35" name="Text Box 23">
            <a:extLst>
              <a:ext uri="{FF2B5EF4-FFF2-40B4-BE49-F238E27FC236}">
                <a16:creationId xmlns:a16="http://schemas.microsoft.com/office/drawing/2014/main" id="{6DD6E797-C92A-4F80-A6B2-9A470B0B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36512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>
                <a:solidFill>
                  <a:srgbClr val="FF5050"/>
                </a:solidFill>
                <a:latin typeface="Times New Roman" panose="02020603050405020304" pitchFamily="18" charset="0"/>
              </a:rPr>
              <a:t>What Is Similar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>
            <a:extLst>
              <a:ext uri="{FF2B5EF4-FFF2-40B4-BE49-F238E27FC236}">
                <a16:creationId xmlns:a16="http://schemas.microsoft.com/office/drawing/2014/main" id="{DFB3EB20-4129-465C-91CF-F9BA48BE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2678113"/>
            <a:ext cx="2490788" cy="29845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B14FCA4E-58BF-4BD7-83C3-D9A21E48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68813"/>
            <a:ext cx="534988" cy="1193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1A043F94-6CB2-41DC-BA55-374698350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4468813"/>
            <a:ext cx="355600" cy="298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AC7CD12E-B783-47DD-A8CC-9CA70972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5800"/>
            <a:ext cx="355600" cy="298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4391" name="Rectangle 7">
            <a:extLst>
              <a:ext uri="{FF2B5EF4-FFF2-40B4-BE49-F238E27FC236}">
                <a16:creationId xmlns:a16="http://schemas.microsoft.com/office/drawing/2014/main" id="{10E37883-39F0-4280-ABC3-47BFBE8B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3424238"/>
            <a:ext cx="355600" cy="298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4392" name="Rectangle 8">
            <a:extLst>
              <a:ext uri="{FF2B5EF4-FFF2-40B4-BE49-F238E27FC236}">
                <a16:creationId xmlns:a16="http://schemas.microsoft.com/office/drawing/2014/main" id="{428B1BA2-61BD-4C45-A0DE-0AF62FC33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355600" cy="298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4393" name="Rectangle 9">
            <a:extLst>
              <a:ext uri="{FF2B5EF4-FFF2-40B4-BE49-F238E27FC236}">
                <a16:creationId xmlns:a16="http://schemas.microsoft.com/office/drawing/2014/main" id="{66333722-513A-41E4-AC1C-487B9097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3424238"/>
            <a:ext cx="357188" cy="298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4394" name="AutoShape 10">
            <a:extLst>
              <a:ext uri="{FF2B5EF4-FFF2-40B4-BE49-F238E27FC236}">
                <a16:creationId xmlns:a16="http://schemas.microsoft.com/office/drawing/2014/main" id="{10AF4C2C-4AEF-44D1-8548-13C19D446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90600"/>
            <a:ext cx="2819400" cy="1790700"/>
          </a:xfrm>
          <a:prstGeom prst="triangle">
            <a:avLst>
              <a:gd name="adj" fmla="val 50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44395" name="Picture 11">
            <a:extLst>
              <a:ext uri="{FF2B5EF4-FFF2-40B4-BE49-F238E27FC236}">
                <a16:creationId xmlns:a16="http://schemas.microsoft.com/office/drawing/2014/main" id="{BAE89BBC-63ED-4ABE-99C6-1BC548C3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144780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399" name="Group 15">
            <a:extLst>
              <a:ext uri="{FF2B5EF4-FFF2-40B4-BE49-F238E27FC236}">
                <a16:creationId xmlns:a16="http://schemas.microsoft.com/office/drawing/2014/main" id="{1E2035BB-2E02-401D-AC3D-8AFC8314A24A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28600"/>
            <a:ext cx="7543800" cy="5900738"/>
            <a:chOff x="624" y="144"/>
            <a:chExt cx="4752" cy="3717"/>
          </a:xfrm>
        </p:grpSpPr>
        <p:pic>
          <p:nvPicPr>
            <p:cNvPr id="144396" name="Picture 12">
              <a:extLst>
                <a:ext uri="{FF2B5EF4-FFF2-40B4-BE49-F238E27FC236}">
                  <a16:creationId xmlns:a16="http://schemas.microsoft.com/office/drawing/2014/main" id="{0E533909-F955-4CEE-B135-1FA7ADF9E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44"/>
              <a:ext cx="4176" cy="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398" name="WordArt 14">
              <a:extLst>
                <a:ext uri="{FF2B5EF4-FFF2-40B4-BE49-F238E27FC236}">
                  <a16:creationId xmlns:a16="http://schemas.microsoft.com/office/drawing/2014/main" id="{146AAF80-564F-4A63-845F-9394F9E99AA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12" y="912"/>
              <a:ext cx="3164" cy="2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GB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 panose="020B0806030902050204" pitchFamily="34" charset="0"/>
                </a:rPr>
                <a:t>I Ton Of</a:t>
              </a:r>
            </a:p>
            <a:p>
              <a:pPr algn="ctr"/>
              <a:r>
                <a:rPr lang="en-GB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 panose="020B0806030902050204" pitchFamily="34" charset="0"/>
                </a:rPr>
                <a:t>Rubbish</a:t>
              </a:r>
            </a:p>
            <a:p>
              <a:pPr algn="ctr"/>
              <a:r>
                <a:rPr lang="en-GB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 panose="020B0806030902050204" pitchFamily="34" charset="0"/>
                </a:rPr>
                <a:t>Per Family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FFCE5297-3F23-45E2-AD92-6B4681F4F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00213"/>
            <a:ext cx="9144000" cy="4895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	</a:t>
            </a:r>
            <a:endParaRPr lang="en-GB" altLang="en-US"/>
          </a:p>
          <a:p>
            <a:pPr>
              <a:buClr>
                <a:schemeClr val="tx1"/>
              </a:buClr>
              <a:buFontTx/>
              <a:buNone/>
            </a:pPr>
            <a:endParaRPr lang="en-GB" altLang="en-US"/>
          </a:p>
          <a:p>
            <a:pPr>
              <a:buClr>
                <a:schemeClr val="tx1"/>
              </a:buClr>
            </a:pPr>
            <a:endParaRPr lang="en-GB" altLang="en-US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en-GB" altLang="en-US" sz="2800"/>
          </a:p>
          <a:p>
            <a:pPr>
              <a:buFontTx/>
              <a:buNone/>
            </a:pPr>
            <a:endParaRPr lang="en-GB" altLang="en-US" sz="28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8EC3B45-ACCA-43A7-96DF-92E71304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2409" name="Picture 9">
            <a:extLst>
              <a:ext uri="{FF2B5EF4-FFF2-40B4-BE49-F238E27FC236}">
                <a16:creationId xmlns:a16="http://schemas.microsoft.com/office/drawing/2014/main" id="{D7747636-9D5F-4355-938B-E5759215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467600" cy="55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964</Words>
  <Application>Microsoft Office PowerPoint</Application>
  <PresentationFormat>On-screen Show (4:3)</PresentationFormat>
  <Paragraphs>172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Impact</vt:lpstr>
      <vt:lpstr>Times New Roman</vt:lpstr>
      <vt:lpstr>Default Design</vt:lpstr>
      <vt:lpstr>Photo Editor Photo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learning to:</vt:lpstr>
      <vt:lpstr>We are learning to:</vt:lpstr>
      <vt:lpstr>We are learning to:</vt:lpstr>
      <vt:lpstr>We are learning to:</vt:lpstr>
      <vt:lpstr>PowerPoint Presentation</vt:lpstr>
      <vt:lpstr>We have learnt to:</vt:lpstr>
      <vt:lpstr>PowerPoint Presentation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Enterprise Challenge Day</dc:title>
  <dc:creator>Carole</dc:creator>
  <cp:lastModifiedBy>Derrick Willer</cp:lastModifiedBy>
  <cp:revision>75</cp:revision>
  <dcterms:created xsi:type="dcterms:W3CDTF">2007-08-01T07:57:25Z</dcterms:created>
  <dcterms:modified xsi:type="dcterms:W3CDTF">2023-06-29T08:54:56Z</dcterms:modified>
</cp:coreProperties>
</file>