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7" r:id="rId2"/>
    <p:sldId id="358" r:id="rId3"/>
    <p:sldId id="367" r:id="rId4"/>
    <p:sldId id="365" r:id="rId5"/>
    <p:sldId id="369" r:id="rId6"/>
    <p:sldId id="368" r:id="rId7"/>
    <p:sldId id="362" r:id="rId8"/>
    <p:sldId id="370" r:id="rId9"/>
    <p:sldId id="372" r:id="rId10"/>
    <p:sldId id="373" r:id="rId11"/>
    <p:sldId id="363" r:id="rId12"/>
    <p:sldId id="258" r:id="rId13"/>
    <p:sldId id="3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lixbE6IR+zgSqD0O3NrGrg==" hashData="X5oDiZ9wBTaFgLTX2oLg8XoOJOc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0" autoAdjust="0"/>
    <p:restoredTop sz="94595" autoAdjust="0"/>
  </p:normalViewPr>
  <p:slideViewPr>
    <p:cSldViewPr snapToGrid="0">
      <p:cViewPr varScale="1">
        <p:scale>
          <a:sx n="68" d="100"/>
          <a:sy n="68" d="100"/>
        </p:scale>
        <p:origin x="73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0B1BD-0553-4F5E-B007-DA5F9BF3D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6485D9-9FF9-462B-B6CC-4CC55188D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7880D-B439-46CA-B36A-59CF5AF8D9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1079E2-F2C6-422F-ACC1-170B8B8C2BED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2D14A-3119-4F7D-A9B0-F7228D32B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2B51C-ACAB-4C7A-B569-DB32CD5B8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D9E0B1-DEF4-4218-AFA4-19FABC7A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67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5BA1E-1915-4306-B228-8272013C5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AE54A3-6379-4263-BE8A-589A0C3099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82AA9-8A7C-4250-8D40-0089431AC9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1079E2-F2C6-422F-ACC1-170B8B8C2BED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441D6-AAB8-4910-A7A3-DDF05748A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46459-D034-4E0B-A267-B0D8CA05A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D9E0B1-DEF4-4218-AFA4-19FABC7A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15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86E674-2773-488C-990B-DF9BD2706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529832-3379-4749-B910-AC4C32B49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9EE6C-D4D7-4B81-92F7-19FA573153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1079E2-F2C6-422F-ACC1-170B8B8C2BED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10ECE-7231-4A38-81C4-BA5DAD2B0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4ECBC-2DE0-4811-A74A-57DA9DCC9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D9E0B1-DEF4-4218-AFA4-19FABC7A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97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F1492-812F-4850-B588-CB04DC812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6B77A-B2AE-4CA4-8966-DB813F862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B271D-5D55-4E64-A427-F92D4771C2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1079E2-F2C6-422F-ACC1-170B8B8C2BED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97900-7FB3-400F-A6A6-B695D2D6B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97CB1-70A3-4EB6-A879-38C19BE86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D9E0B1-DEF4-4218-AFA4-19FABC7A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415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48428-B718-471B-8872-65B2CD926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AC2CDA-2044-41D0-A958-EF6003662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366E2-BA29-4DC0-94CB-AE456EED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1079E2-F2C6-422F-ACC1-170B8B8C2BED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E00A9-0707-4984-AC11-3004B7345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EB485-6738-46E3-A19E-9D0D46B7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D9E0B1-DEF4-4218-AFA4-19FABC7A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52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75D90-0E36-4CA7-9180-D1A0F9199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EB8A1-1B85-49D1-872D-8878B7FB8E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92D66E-2383-4016-86DE-BD6ED7B08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8AEE45-FB98-46C5-9D68-F18ABF5528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1079E2-F2C6-422F-ACC1-170B8B8C2BED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510E2-FA31-43E4-BE1C-B377BBC0C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8A9AE-C97E-4FF5-B9A2-0C2F4D5EB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D9E0B1-DEF4-4218-AFA4-19FABC7A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39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9B393-92EB-496A-863E-52191E789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E1DA86-A995-4BDE-B39C-14A142B02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511B80-B45F-4036-8E21-F68D453FE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ED0117-6AAA-49BE-BA4A-BAC0FDE00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01C9ED-AD35-4CEC-B767-EDC465A989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3953AD-52B6-45AA-97B5-176CBC1C37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1079E2-F2C6-422F-ACC1-170B8B8C2BED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2A713B-BACD-4627-8D7C-D726668B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148B2E-A67E-4D3C-8B6C-4A2055B7E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D9E0B1-DEF4-4218-AFA4-19FABC7A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73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E172D-027A-4CE6-9FE2-FB9E4513B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94EBE6-500C-49D6-BA5C-5B583DD0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1079E2-F2C6-422F-ACC1-170B8B8C2BED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18A0FB-4A2A-4F3F-A8AC-6B7D49241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74DEE8-65B5-4EE0-8E55-F1DA5B4FC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D9E0B1-DEF4-4218-AFA4-19FABC7A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63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5C0971-A006-4F21-9AC3-DDC0B0FA7B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1079E2-F2C6-422F-ACC1-170B8B8C2BED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4C2E05-4E4F-4C4F-9093-414F2FD7F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8CBC4-EF57-461E-BA5A-95F6FD744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D9E0B1-DEF4-4218-AFA4-19FABC7A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72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EE987-CFAE-469F-A95E-56F3B981A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C8A46-70AD-44DB-B370-3173A54ED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287804-73F3-4EF1-B29D-825B59626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BB679-CED6-49C0-A6B5-7820386C2E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1079E2-F2C6-422F-ACC1-170B8B8C2BED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E34F23-0E36-4A50-A848-52BAC9F3F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102F75-5837-4F84-87BF-E30DC7FD3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D9E0B1-DEF4-4218-AFA4-19FABC7A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10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021C4-750F-484B-AFCB-ED6AD8D02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E3EE9F-CB14-4B29-99A7-0DE9CDCADB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EB7410-0013-46EB-8D94-17E7266B4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13CF0-F2F4-4841-B0EF-073258EA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1079E2-F2C6-422F-ACC1-170B8B8C2BED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20D65B-1F5F-4178-ACB8-7E3478055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907E5F-10DC-4460-830E-5213E3DA9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D9E0B1-DEF4-4218-AFA4-19FABC7A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78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dwiller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56239D-9EBF-416D-951F-3AA0105169F2}"/>
              </a:ext>
            </a:extLst>
          </p:cNvPr>
          <p:cNvSpPr/>
          <p:nvPr userDrawn="1"/>
        </p:nvSpPr>
        <p:spPr>
          <a:xfrm>
            <a:off x="3783946" y="282575"/>
            <a:ext cx="3931076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4">
              <a:avLst/>
            </a:prstTxWarp>
            <a:spAutoFit/>
          </a:bodyPr>
          <a:lstStyle/>
          <a:p>
            <a:pPr algn="ctr"/>
            <a:r>
              <a:rPr lang="en-US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Japanese Multiplication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3B8C83-B00E-43B0-A4A2-0816E57328A4}"/>
              </a:ext>
            </a:extLst>
          </p:cNvPr>
          <p:cNvSpPr txBox="1"/>
          <p:nvPr userDrawn="1"/>
        </p:nvSpPr>
        <p:spPr>
          <a:xfrm>
            <a:off x="107504" y="6604178"/>
            <a:ext cx="517088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ct val="0"/>
              </a:spcBef>
              <a:buFontTx/>
              <a:buNone/>
            </a:pPr>
            <a:r>
              <a:rPr lang="en-GB" alt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</a:t>
            </a:r>
            <a:r>
              <a:rPr lang="en-GB" altLang="en-US" sz="8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en-GB" alt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Derrick Willer 2009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36A2B4-B3DB-44F2-B747-A4F0D8D73380}"/>
              </a:ext>
            </a:extLst>
          </p:cNvPr>
          <p:cNvSpPr txBox="1"/>
          <p:nvPr userDrawn="1"/>
        </p:nvSpPr>
        <p:spPr>
          <a:xfrm>
            <a:off x="10697451" y="6496456"/>
            <a:ext cx="122413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  <a:buFontTx/>
              <a:buNone/>
            </a:pPr>
            <a:r>
              <a:rPr lang="en-GB" alt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www.dwiller.com</a:t>
            </a:r>
            <a:endParaRPr lang="en-GB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8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8FF1197-1248-42CB-8207-9E15C33B7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7457" y="836712"/>
            <a:ext cx="6480175" cy="1150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  <p:pic>
        <p:nvPicPr>
          <p:cNvPr id="3" name="Picture 2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4B865105-B9F8-41E4-B57B-16E91B1F3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400" y="2492896"/>
            <a:ext cx="2881248" cy="28812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188E2B-9176-4D59-A99E-7BC1390EAFF4}"/>
              </a:ext>
            </a:extLst>
          </p:cNvPr>
          <p:cNvSpPr txBox="1"/>
          <p:nvPr/>
        </p:nvSpPr>
        <p:spPr>
          <a:xfrm>
            <a:off x="5321264" y="2492896"/>
            <a:ext cx="5328592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1200" b="1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challenges were developed by Derrick Willer MBE and colleagues.</a:t>
            </a:r>
          </a:p>
          <a:p>
            <a:pPr>
              <a:spcBef>
                <a:spcPts val="1200"/>
              </a:spcBef>
            </a:pPr>
            <a:r>
              <a:rPr lang="en-GB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are free to download and use in an education environment.</a:t>
            </a:r>
          </a:p>
          <a:p>
            <a:pPr>
              <a:spcBef>
                <a:spcPts val="1200"/>
              </a:spcBef>
            </a:pPr>
            <a:r>
              <a:rPr lang="en-GB" sz="1200" b="1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ensure that there is adult supervision, complete adherence to Health and Safety, and adequate PPE.</a:t>
            </a:r>
          </a:p>
          <a:p>
            <a:pPr>
              <a:spcBef>
                <a:spcPts val="1200"/>
              </a:spcBef>
            </a:pPr>
            <a:r>
              <a:rPr lang="en-GB" sz="1200" b="1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Derrick is a volunteer STEM Ambassador.</a:t>
            </a:r>
          </a:p>
          <a:p>
            <a:pPr>
              <a:spcBef>
                <a:spcPts val="1200"/>
              </a:spcBef>
            </a:pPr>
            <a:r>
              <a:rPr lang="en-GB" sz="1200" b="1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has supported education in schools and colleges for over 30 years, initially as a Neighbourhood Engineer in the 1980’s, leading the local Year of Engineering Success campaign in 1996 and the Campaign to Promote Engineering from 1997 to 2004. </a:t>
            </a:r>
          </a:p>
          <a:p>
            <a:pPr>
              <a:spcBef>
                <a:spcPts val="1200"/>
              </a:spcBef>
            </a:pPr>
            <a:r>
              <a:rPr lang="en-GB" sz="1200" b="1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was awarded an MBE for services to Education in 2018.</a:t>
            </a:r>
          </a:p>
        </p:txBody>
      </p:sp>
    </p:spTree>
    <p:extLst>
      <p:ext uri="{BB962C8B-B14F-4D97-AF65-F5344CB8AC3E}">
        <p14:creationId xmlns:p14="http://schemas.microsoft.com/office/powerpoint/2010/main" val="2104745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92F863-2C86-41BE-7EC9-75C0AF9BA4F7}"/>
              </a:ext>
            </a:extLst>
          </p:cNvPr>
          <p:cNvSpPr txBox="1"/>
          <p:nvPr/>
        </p:nvSpPr>
        <p:spPr>
          <a:xfrm>
            <a:off x="587829" y="1136469"/>
            <a:ext cx="49843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Why does this always work?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CF388C-9644-1E94-1198-D0F843883D61}"/>
              </a:ext>
            </a:extLst>
          </p:cNvPr>
          <p:cNvCxnSpPr>
            <a:cxnSpLocks/>
          </p:cNvCxnSpPr>
          <p:nvPr/>
        </p:nvCxnSpPr>
        <p:spPr>
          <a:xfrm>
            <a:off x="6619794" y="3112311"/>
            <a:ext cx="2769641" cy="2756255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97AC957-4BDE-4A69-07D0-75D854D8D0C1}"/>
              </a:ext>
            </a:extLst>
          </p:cNvPr>
          <p:cNvCxnSpPr>
            <a:cxnSpLocks/>
          </p:cNvCxnSpPr>
          <p:nvPr/>
        </p:nvCxnSpPr>
        <p:spPr>
          <a:xfrm>
            <a:off x="6834088" y="2853773"/>
            <a:ext cx="2771729" cy="2855231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6F27CB7-9148-AB87-1CFB-269D3E5ACC43}"/>
              </a:ext>
            </a:extLst>
          </p:cNvPr>
          <p:cNvCxnSpPr>
            <a:cxnSpLocks/>
          </p:cNvCxnSpPr>
          <p:nvPr/>
        </p:nvCxnSpPr>
        <p:spPr>
          <a:xfrm>
            <a:off x="8148269" y="1906923"/>
            <a:ext cx="2769641" cy="2756255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C3B5AC0-C83C-8193-5317-9BF45E33E874}"/>
              </a:ext>
            </a:extLst>
          </p:cNvPr>
          <p:cNvCxnSpPr>
            <a:cxnSpLocks/>
          </p:cNvCxnSpPr>
          <p:nvPr/>
        </p:nvCxnSpPr>
        <p:spPr>
          <a:xfrm>
            <a:off x="8832442" y="1136469"/>
            <a:ext cx="2771729" cy="2855231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726D2C-EDD0-6831-5B23-620352DFDDC6}"/>
              </a:ext>
            </a:extLst>
          </p:cNvPr>
          <p:cNvCxnSpPr>
            <a:cxnSpLocks/>
          </p:cNvCxnSpPr>
          <p:nvPr/>
        </p:nvCxnSpPr>
        <p:spPr>
          <a:xfrm>
            <a:off x="8635735" y="1318834"/>
            <a:ext cx="2771729" cy="2855231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D9C7846-6024-9196-0837-D370BD4548C6}"/>
              </a:ext>
            </a:extLst>
          </p:cNvPr>
          <p:cNvCxnSpPr>
            <a:cxnSpLocks/>
          </p:cNvCxnSpPr>
          <p:nvPr/>
        </p:nvCxnSpPr>
        <p:spPr>
          <a:xfrm>
            <a:off x="8357053" y="1763740"/>
            <a:ext cx="2769641" cy="2756255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FB301A1-235C-EFA4-AFA1-837ED5CDF48B}"/>
              </a:ext>
            </a:extLst>
          </p:cNvPr>
          <p:cNvCxnSpPr>
            <a:cxnSpLocks/>
          </p:cNvCxnSpPr>
          <p:nvPr/>
        </p:nvCxnSpPr>
        <p:spPr>
          <a:xfrm rot="2700000">
            <a:off x="8083817" y="580354"/>
            <a:ext cx="0" cy="396746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C7D3863-A67B-0E92-0544-1041186327C9}"/>
              </a:ext>
            </a:extLst>
          </p:cNvPr>
          <p:cNvCxnSpPr>
            <a:cxnSpLocks/>
          </p:cNvCxnSpPr>
          <p:nvPr/>
        </p:nvCxnSpPr>
        <p:spPr>
          <a:xfrm flipH="1">
            <a:off x="7180529" y="1734145"/>
            <a:ext cx="2876019" cy="271270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BA41D54-F2B6-869F-F63E-37C51B88A28B}"/>
              </a:ext>
            </a:extLst>
          </p:cNvPr>
          <p:cNvCxnSpPr>
            <a:cxnSpLocks/>
          </p:cNvCxnSpPr>
          <p:nvPr/>
        </p:nvCxnSpPr>
        <p:spPr>
          <a:xfrm flipH="1">
            <a:off x="7097633" y="1564716"/>
            <a:ext cx="2860045" cy="276919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50C93C-2F44-0D49-D1D0-2B9CCCC539E7}"/>
              </a:ext>
            </a:extLst>
          </p:cNvPr>
          <p:cNvCxnSpPr>
            <a:cxnSpLocks/>
          </p:cNvCxnSpPr>
          <p:nvPr/>
        </p:nvCxnSpPr>
        <p:spPr>
          <a:xfrm rot="2700000">
            <a:off x="9695310" y="2349471"/>
            <a:ext cx="0" cy="396746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53E4EB-C562-9F53-8BC1-8D1669DC2DCA}"/>
              </a:ext>
            </a:extLst>
          </p:cNvPr>
          <p:cNvCxnSpPr>
            <a:cxnSpLocks/>
          </p:cNvCxnSpPr>
          <p:nvPr/>
        </p:nvCxnSpPr>
        <p:spPr>
          <a:xfrm flipH="1">
            <a:off x="8713699" y="3207726"/>
            <a:ext cx="2805421" cy="286599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D89B1C9-F883-29DC-8F65-342139A3B4A1}"/>
              </a:ext>
            </a:extLst>
          </p:cNvPr>
          <p:cNvCxnSpPr>
            <a:cxnSpLocks/>
          </p:cNvCxnSpPr>
          <p:nvPr/>
        </p:nvCxnSpPr>
        <p:spPr>
          <a:xfrm flipH="1">
            <a:off x="6934689" y="1412705"/>
            <a:ext cx="2885422" cy="286063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7C460E6-D02B-9776-BAC4-8148D61FBB66}"/>
              </a:ext>
            </a:extLst>
          </p:cNvPr>
          <p:cNvCxnSpPr>
            <a:cxnSpLocks/>
          </p:cNvCxnSpPr>
          <p:nvPr/>
        </p:nvCxnSpPr>
        <p:spPr>
          <a:xfrm flipH="1">
            <a:off x="6844178" y="1239837"/>
            <a:ext cx="2826091" cy="284779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0B8190D-2813-A8C9-1A37-5FF1D587A3BD}"/>
              </a:ext>
            </a:extLst>
          </p:cNvPr>
          <p:cNvCxnSpPr>
            <a:cxnSpLocks/>
          </p:cNvCxnSpPr>
          <p:nvPr/>
        </p:nvCxnSpPr>
        <p:spPr>
          <a:xfrm rot="2700000">
            <a:off x="9891394" y="2522339"/>
            <a:ext cx="0" cy="396746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7F1924D-3A49-2BF0-D630-BC4A3AB0E415}"/>
              </a:ext>
            </a:extLst>
          </p:cNvPr>
          <p:cNvSpPr txBox="1"/>
          <p:nvPr/>
        </p:nvSpPr>
        <p:spPr>
          <a:xfrm rot="-2700000">
            <a:off x="9477994" y="4165645"/>
            <a:ext cx="107593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B Lines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215C8F-8DAB-9B5A-36AC-1B37F539AE5B}"/>
              </a:ext>
            </a:extLst>
          </p:cNvPr>
          <p:cNvSpPr txBox="1"/>
          <p:nvPr/>
        </p:nvSpPr>
        <p:spPr>
          <a:xfrm rot="-2700000">
            <a:off x="7869000" y="2417081"/>
            <a:ext cx="108876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A Lines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CB2ECF8-EA14-8E6E-36D3-C751EFA429CC}"/>
              </a:ext>
            </a:extLst>
          </p:cNvPr>
          <p:cNvCxnSpPr>
            <a:cxnSpLocks/>
          </p:cNvCxnSpPr>
          <p:nvPr/>
        </p:nvCxnSpPr>
        <p:spPr>
          <a:xfrm rot="2700000">
            <a:off x="9636249" y="2975525"/>
            <a:ext cx="0" cy="282964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ACF1F58-6EEA-E1F0-485F-AF3164220A00}"/>
              </a:ext>
            </a:extLst>
          </p:cNvPr>
          <p:cNvCxnSpPr>
            <a:cxnSpLocks/>
          </p:cNvCxnSpPr>
          <p:nvPr/>
        </p:nvCxnSpPr>
        <p:spPr>
          <a:xfrm>
            <a:off x="8424332" y="1455228"/>
            <a:ext cx="2771729" cy="2855231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F43C9B9-00EC-E321-4DDB-E5D39E499779}"/>
              </a:ext>
            </a:extLst>
          </p:cNvPr>
          <p:cNvCxnSpPr>
            <a:cxnSpLocks/>
          </p:cNvCxnSpPr>
          <p:nvPr/>
        </p:nvCxnSpPr>
        <p:spPr>
          <a:xfrm>
            <a:off x="6394777" y="3224846"/>
            <a:ext cx="2796228" cy="2825539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C878BBFE-2384-582B-6634-6C9AEC3EFA0E}"/>
              </a:ext>
            </a:extLst>
          </p:cNvPr>
          <p:cNvSpPr txBox="1"/>
          <p:nvPr/>
        </p:nvSpPr>
        <p:spPr>
          <a:xfrm rot="2700000">
            <a:off x="9287545" y="2708915"/>
            <a:ext cx="109677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D Lines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78DFF9B-6B23-83BC-CA71-5907B56A2CE5}"/>
              </a:ext>
            </a:extLst>
          </p:cNvPr>
          <p:cNvSpPr txBox="1"/>
          <p:nvPr/>
        </p:nvSpPr>
        <p:spPr>
          <a:xfrm rot="2700000">
            <a:off x="7626518" y="4431330"/>
            <a:ext cx="106631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C Lines</a:t>
            </a:r>
          </a:p>
        </p:txBody>
      </p:sp>
      <p:sp>
        <p:nvSpPr>
          <p:cNvPr id="41" name="Arc 40">
            <a:extLst>
              <a:ext uri="{FF2B5EF4-FFF2-40B4-BE49-F238E27FC236}">
                <a16:creationId xmlns:a16="http://schemas.microsoft.com/office/drawing/2014/main" id="{A2EED812-A8FD-C31B-3C1E-A54C448002C2}"/>
              </a:ext>
            </a:extLst>
          </p:cNvPr>
          <p:cNvSpPr/>
          <p:nvPr/>
        </p:nvSpPr>
        <p:spPr>
          <a:xfrm>
            <a:off x="6599609" y="2069408"/>
            <a:ext cx="1685105" cy="3566889"/>
          </a:xfrm>
          <a:prstGeom prst="arc">
            <a:avLst>
              <a:gd name="adj1" fmla="val 16061258"/>
              <a:gd name="adj2" fmla="val 546467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7A9D1A9E-A3A0-6587-0AC2-FB6962717D51}"/>
              </a:ext>
            </a:extLst>
          </p:cNvPr>
          <p:cNvSpPr/>
          <p:nvPr/>
        </p:nvSpPr>
        <p:spPr>
          <a:xfrm flipH="1" flipV="1">
            <a:off x="9973128" y="2244827"/>
            <a:ext cx="1685105" cy="3566889"/>
          </a:xfrm>
          <a:prstGeom prst="arc">
            <a:avLst>
              <a:gd name="adj1" fmla="val 16061258"/>
              <a:gd name="adj2" fmla="val 546467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3A4A761-1199-CFA1-0823-FAAC25C50D77}"/>
              </a:ext>
            </a:extLst>
          </p:cNvPr>
          <p:cNvGrpSpPr/>
          <p:nvPr/>
        </p:nvGrpSpPr>
        <p:grpSpPr>
          <a:xfrm>
            <a:off x="636338" y="2060280"/>
            <a:ext cx="7405412" cy="2570576"/>
            <a:chOff x="636338" y="2060280"/>
            <a:chExt cx="7405412" cy="257057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AEA2285-089B-0079-BB6F-C67A7799D5CB}"/>
                </a:ext>
              </a:extLst>
            </p:cNvPr>
            <p:cNvSpPr txBox="1"/>
            <p:nvPr/>
          </p:nvSpPr>
          <p:spPr>
            <a:xfrm>
              <a:off x="636338" y="2060280"/>
              <a:ext cx="35580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>
                  <a:solidFill>
                    <a:srgbClr val="008000"/>
                  </a:solidFill>
                </a:rPr>
                <a:t>Left side = hundreds = A+C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42D9440-4F56-7327-9982-74CB51528530}"/>
                </a:ext>
              </a:extLst>
            </p:cNvPr>
            <p:cNvSpPr/>
            <p:nvPr/>
          </p:nvSpPr>
          <p:spPr>
            <a:xfrm>
              <a:off x="6359651" y="2918185"/>
              <a:ext cx="1682099" cy="1712671"/>
            </a:xfrm>
            <a:prstGeom prst="ellipse">
              <a:avLst/>
            </a:prstGeom>
            <a:noFill/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77D73E5-8E2F-93BB-53D8-651F5461E120}"/>
              </a:ext>
            </a:extLst>
          </p:cNvPr>
          <p:cNvGrpSpPr/>
          <p:nvPr/>
        </p:nvGrpSpPr>
        <p:grpSpPr>
          <a:xfrm>
            <a:off x="683930" y="1701322"/>
            <a:ext cx="11334026" cy="3054043"/>
            <a:chOff x="683930" y="1701322"/>
            <a:chExt cx="11334026" cy="3054043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E18DF57E-BD64-7933-55A3-240ECB6B49E8}"/>
                </a:ext>
              </a:extLst>
            </p:cNvPr>
            <p:cNvSpPr/>
            <p:nvPr/>
          </p:nvSpPr>
          <p:spPr>
            <a:xfrm>
              <a:off x="10016688" y="3042693"/>
              <a:ext cx="1682099" cy="171267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547ECB6-2146-99E6-A62A-4815C50DE152}"/>
                </a:ext>
              </a:extLst>
            </p:cNvPr>
            <p:cNvSpPr txBox="1"/>
            <p:nvPr/>
          </p:nvSpPr>
          <p:spPr>
            <a:xfrm>
              <a:off x="10905151" y="1701322"/>
              <a:ext cx="111280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>
                  <a:solidFill>
                    <a:srgbClr val="C00000"/>
                  </a:solidFill>
                </a:rPr>
                <a:t>Right </a:t>
              </a:r>
            </a:p>
            <a:p>
              <a:r>
                <a:rPr lang="en-GB" sz="2400" b="1" dirty="0">
                  <a:solidFill>
                    <a:srgbClr val="C00000"/>
                  </a:solidFill>
                </a:rPr>
                <a:t>= units </a:t>
              </a:r>
            </a:p>
            <a:p>
              <a:r>
                <a:rPr lang="en-GB" sz="2400" b="1" dirty="0">
                  <a:solidFill>
                    <a:srgbClr val="C00000"/>
                  </a:solidFill>
                </a:rPr>
                <a:t>= </a:t>
              </a:r>
              <a:r>
                <a:rPr lang="en-GB" sz="2400" b="1" dirty="0" err="1">
                  <a:solidFill>
                    <a:srgbClr val="C00000"/>
                  </a:solidFill>
                </a:rPr>
                <a:t>BxD</a:t>
              </a:r>
              <a:endParaRPr lang="en-GB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C61307D-F3B9-2DEF-B479-1458CD88E72E}"/>
                </a:ext>
              </a:extLst>
            </p:cNvPr>
            <p:cNvSpPr txBox="1"/>
            <p:nvPr/>
          </p:nvSpPr>
          <p:spPr>
            <a:xfrm>
              <a:off x="683930" y="3652366"/>
              <a:ext cx="258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C00000"/>
                  </a:solidFill>
                </a:rPr>
                <a:t>Right = units = </a:t>
              </a:r>
              <a:r>
                <a:rPr lang="en-GB" sz="2400" b="1" dirty="0" err="1">
                  <a:solidFill>
                    <a:srgbClr val="C00000"/>
                  </a:solidFill>
                </a:rPr>
                <a:t>BxD</a:t>
              </a:r>
              <a:endParaRPr lang="en-GB" sz="24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E9033E8-1896-C86A-E5E5-C7D695AA87CE}"/>
              </a:ext>
            </a:extLst>
          </p:cNvPr>
          <p:cNvGrpSpPr/>
          <p:nvPr/>
        </p:nvGrpSpPr>
        <p:grpSpPr>
          <a:xfrm>
            <a:off x="683930" y="400836"/>
            <a:ext cx="9293253" cy="6179808"/>
            <a:chOff x="683930" y="400836"/>
            <a:chExt cx="9293253" cy="617980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71596BC-1006-84A4-A034-7E9489D45D20}"/>
                </a:ext>
              </a:extLst>
            </p:cNvPr>
            <p:cNvSpPr txBox="1"/>
            <p:nvPr/>
          </p:nvSpPr>
          <p:spPr>
            <a:xfrm>
              <a:off x="683930" y="2864826"/>
              <a:ext cx="44552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002060"/>
                  </a:solidFill>
                </a:rPr>
                <a:t>Centre= tens = (</a:t>
              </a:r>
              <a:r>
                <a:rPr lang="en-GB" sz="2400" b="1" dirty="0" err="1">
                  <a:solidFill>
                    <a:srgbClr val="002060"/>
                  </a:solidFill>
                </a:rPr>
                <a:t>AxD</a:t>
              </a:r>
              <a:r>
                <a:rPr lang="en-GB" sz="2400" b="1" dirty="0">
                  <a:solidFill>
                    <a:srgbClr val="002060"/>
                  </a:solidFill>
                </a:rPr>
                <a:t>) + (</a:t>
              </a:r>
              <a:r>
                <a:rPr lang="en-GB" sz="2400" b="1" dirty="0" err="1">
                  <a:solidFill>
                    <a:srgbClr val="002060"/>
                  </a:solidFill>
                </a:rPr>
                <a:t>BxC</a:t>
              </a:r>
              <a:r>
                <a:rPr lang="en-GB" sz="2400" b="1" dirty="0">
                  <a:solidFill>
                    <a:srgbClr val="002060"/>
                  </a:solidFill>
                </a:rPr>
                <a:t>)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727A884-045D-540E-21E8-A7C430CC683C}"/>
                </a:ext>
              </a:extLst>
            </p:cNvPr>
            <p:cNvSpPr/>
            <p:nvPr/>
          </p:nvSpPr>
          <p:spPr>
            <a:xfrm>
              <a:off x="8295084" y="400836"/>
              <a:ext cx="1682099" cy="6179808"/>
            </a:xfrm>
            <a:prstGeom prst="ellipse">
              <a:avLst/>
            </a:pr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8000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AFDF112-172A-8496-5B98-59611C9E536D}"/>
                </a:ext>
              </a:extLst>
            </p:cNvPr>
            <p:cNvSpPr txBox="1"/>
            <p:nvPr/>
          </p:nvSpPr>
          <p:spPr>
            <a:xfrm>
              <a:off x="8277057" y="3095658"/>
              <a:ext cx="165462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002060"/>
                  </a:solidFill>
                </a:rPr>
                <a:t>Centre</a:t>
              </a:r>
            </a:p>
            <a:p>
              <a:pPr algn="ctr"/>
              <a:r>
                <a:rPr lang="en-GB" sz="2400" b="1" dirty="0">
                  <a:solidFill>
                    <a:srgbClr val="002060"/>
                  </a:solidFill>
                </a:rPr>
                <a:t>= tens </a:t>
              </a:r>
            </a:p>
            <a:p>
              <a:pPr algn="ctr"/>
              <a:r>
                <a:rPr lang="en-GB" sz="2400" b="1" dirty="0">
                  <a:solidFill>
                    <a:srgbClr val="002060"/>
                  </a:solidFill>
                </a:rPr>
                <a:t>=(</a:t>
              </a:r>
              <a:r>
                <a:rPr lang="en-GB" sz="2400" b="1" dirty="0" err="1">
                  <a:solidFill>
                    <a:srgbClr val="002060"/>
                  </a:solidFill>
                </a:rPr>
                <a:t>AxD</a:t>
              </a:r>
              <a:r>
                <a:rPr lang="en-GB" sz="2400" b="1" dirty="0">
                  <a:solidFill>
                    <a:srgbClr val="002060"/>
                  </a:solidFill>
                </a:rPr>
                <a:t>) + (</a:t>
              </a:r>
              <a:r>
                <a:rPr lang="en-GB" sz="2400" b="1" dirty="0" err="1">
                  <a:solidFill>
                    <a:srgbClr val="002060"/>
                  </a:solidFill>
                </a:rPr>
                <a:t>BxC</a:t>
              </a:r>
              <a:r>
                <a:rPr lang="en-GB" sz="2400" b="1" dirty="0">
                  <a:solidFill>
                    <a:srgbClr val="002060"/>
                  </a:solidFill>
                </a:rPr>
                <a:t>)</a:t>
              </a: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72F398CB-7C09-BCF1-9AB7-BAD081706B74}"/>
              </a:ext>
            </a:extLst>
          </p:cNvPr>
          <p:cNvSpPr txBox="1"/>
          <p:nvPr/>
        </p:nvSpPr>
        <p:spPr>
          <a:xfrm>
            <a:off x="2623982" y="2938756"/>
            <a:ext cx="8569397" cy="193899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GB" sz="3200" b="1" dirty="0">
                <a:solidFill>
                  <a:srgbClr val="FF0000"/>
                </a:solidFill>
              </a:rPr>
              <a:t>Adding up:</a:t>
            </a:r>
          </a:p>
          <a:p>
            <a:pPr>
              <a:spcBef>
                <a:spcPts val="1200"/>
              </a:spcBef>
            </a:pPr>
            <a:r>
              <a:rPr lang="en-GB" sz="3200" b="1" dirty="0">
                <a:solidFill>
                  <a:srgbClr val="FF0000"/>
                </a:solidFill>
              </a:rPr>
              <a:t>100(</a:t>
            </a:r>
            <a:r>
              <a:rPr lang="en-GB" sz="3200" b="1" dirty="0" err="1">
                <a:solidFill>
                  <a:srgbClr val="FF0000"/>
                </a:solidFill>
              </a:rPr>
              <a:t>AxC</a:t>
            </a:r>
            <a:r>
              <a:rPr lang="en-GB" sz="3200" b="1" dirty="0">
                <a:solidFill>
                  <a:srgbClr val="FF0000"/>
                </a:solidFill>
              </a:rPr>
              <a:t>) + 10(</a:t>
            </a:r>
            <a:r>
              <a:rPr lang="en-GB" sz="3200" b="1" dirty="0" err="1">
                <a:solidFill>
                  <a:srgbClr val="FF0000"/>
                </a:solidFill>
              </a:rPr>
              <a:t>AxD</a:t>
            </a:r>
            <a:r>
              <a:rPr lang="en-GB" sz="3200" b="1" dirty="0">
                <a:solidFill>
                  <a:srgbClr val="FF0000"/>
                </a:solidFill>
              </a:rPr>
              <a:t>) + 10(</a:t>
            </a:r>
            <a:r>
              <a:rPr lang="en-GB" sz="3200" b="1" dirty="0" err="1">
                <a:solidFill>
                  <a:srgbClr val="FF0000"/>
                </a:solidFill>
              </a:rPr>
              <a:t>BxC</a:t>
            </a:r>
            <a:r>
              <a:rPr lang="en-GB" sz="3200" b="1" dirty="0">
                <a:solidFill>
                  <a:srgbClr val="FF0000"/>
                </a:solidFill>
              </a:rPr>
              <a:t>) + </a:t>
            </a:r>
            <a:r>
              <a:rPr lang="en-GB" sz="3200" b="1" dirty="0" err="1">
                <a:solidFill>
                  <a:srgbClr val="FF0000"/>
                </a:solidFill>
              </a:rPr>
              <a:t>BxD</a:t>
            </a:r>
            <a:endParaRPr lang="en-GB" sz="3200" b="1" dirty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</a:pPr>
            <a:r>
              <a:rPr lang="en-GB" sz="3600" b="1" dirty="0">
                <a:solidFill>
                  <a:srgbClr val="FF0000"/>
                </a:solidFill>
              </a:rPr>
              <a:t>= 100AC+10AD+10BC+BD </a:t>
            </a:r>
            <a:r>
              <a:rPr lang="en-GB" sz="3200" b="1" dirty="0">
                <a:solidFill>
                  <a:srgbClr val="FF0000"/>
                </a:solidFill>
              </a:rPr>
              <a:t>= (10A+B) x (10C+D)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69EB4C4-96A8-40D9-F553-9B706ED828F1}"/>
              </a:ext>
            </a:extLst>
          </p:cNvPr>
          <p:cNvSpPr txBox="1"/>
          <p:nvPr/>
        </p:nvSpPr>
        <p:spPr>
          <a:xfrm>
            <a:off x="5891449" y="920973"/>
            <a:ext cx="1905457" cy="193899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8000"/>
                </a:solidFill>
              </a:rPr>
              <a:t>Left =</a:t>
            </a:r>
          </a:p>
          <a:p>
            <a:pPr algn="ctr"/>
            <a:r>
              <a:rPr lang="en-GB" sz="2400" b="1" dirty="0">
                <a:solidFill>
                  <a:srgbClr val="008000"/>
                </a:solidFill>
              </a:rPr>
              <a:t>Hundreds</a:t>
            </a:r>
            <a:br>
              <a:rPr lang="en-GB" sz="2400" b="1" dirty="0">
                <a:solidFill>
                  <a:srgbClr val="008000"/>
                </a:solidFill>
              </a:rPr>
            </a:br>
            <a:r>
              <a:rPr lang="en-GB" sz="2400" b="1" dirty="0">
                <a:solidFill>
                  <a:srgbClr val="008000"/>
                </a:solidFill>
              </a:rPr>
              <a:t>No Of </a:t>
            </a:r>
            <a:br>
              <a:rPr lang="en-GB" sz="2400" b="1" dirty="0">
                <a:solidFill>
                  <a:srgbClr val="008000"/>
                </a:solidFill>
              </a:rPr>
            </a:br>
            <a:r>
              <a:rPr lang="en-GB" sz="2400" b="1" dirty="0">
                <a:solidFill>
                  <a:srgbClr val="008000"/>
                </a:solidFill>
              </a:rPr>
              <a:t>Intersections </a:t>
            </a:r>
          </a:p>
          <a:p>
            <a:pPr algn="ctr"/>
            <a:r>
              <a:rPr lang="en-GB" sz="2400" b="1" dirty="0">
                <a:solidFill>
                  <a:srgbClr val="008000"/>
                </a:solidFill>
              </a:rPr>
              <a:t>= </a:t>
            </a:r>
            <a:r>
              <a:rPr lang="en-GB" sz="2400" b="1" dirty="0" err="1">
                <a:solidFill>
                  <a:srgbClr val="008000"/>
                </a:solidFill>
              </a:rPr>
              <a:t>AxC</a:t>
            </a:r>
            <a:r>
              <a:rPr lang="en-GB" sz="2400" b="1" dirty="0">
                <a:solidFill>
                  <a:srgbClr val="008000"/>
                </a:solidFill>
              </a:rPr>
              <a:t> x 100 </a:t>
            </a:r>
          </a:p>
        </p:txBody>
      </p:sp>
    </p:spTree>
    <p:extLst>
      <p:ext uri="{BB962C8B-B14F-4D97-AF65-F5344CB8AC3E}">
        <p14:creationId xmlns:p14="http://schemas.microsoft.com/office/powerpoint/2010/main" val="4056016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42FB69-8803-91FD-09FB-D3F3FB9F1B8B}"/>
              </a:ext>
            </a:extLst>
          </p:cNvPr>
          <p:cNvSpPr txBox="1"/>
          <p:nvPr/>
        </p:nvSpPr>
        <p:spPr>
          <a:xfrm>
            <a:off x="712986" y="1341120"/>
            <a:ext cx="1076602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8000"/>
                </a:solidFill>
              </a:rPr>
              <a:t>So we have learnt to multiply two two-digit numbers using the Japanese Method.</a:t>
            </a:r>
          </a:p>
          <a:p>
            <a:endParaRPr lang="en-GB" sz="3200" b="1" dirty="0">
              <a:solidFill>
                <a:srgbClr val="002060"/>
              </a:solidFill>
            </a:endParaRPr>
          </a:p>
          <a:p>
            <a:r>
              <a:rPr lang="en-GB" sz="3200" b="1" dirty="0">
                <a:solidFill>
                  <a:srgbClr val="002060"/>
                </a:solidFill>
              </a:rPr>
              <a:t>And we have proved the method.</a:t>
            </a:r>
          </a:p>
          <a:p>
            <a:endParaRPr lang="en-GB" sz="3200" b="1" dirty="0">
              <a:solidFill>
                <a:srgbClr val="008000"/>
              </a:solidFill>
            </a:endParaRPr>
          </a:p>
          <a:p>
            <a:r>
              <a:rPr lang="en-GB" sz="3200" b="1" dirty="0">
                <a:solidFill>
                  <a:srgbClr val="008000"/>
                </a:solidFill>
              </a:rPr>
              <a:t>But we have drawn lines !!!</a:t>
            </a:r>
          </a:p>
          <a:p>
            <a:endParaRPr lang="en-GB" sz="3200" b="1" dirty="0">
              <a:solidFill>
                <a:srgbClr val="FF0000"/>
              </a:solidFill>
            </a:endParaRPr>
          </a:p>
          <a:p>
            <a:r>
              <a:rPr lang="en-GB" sz="4000" b="1" dirty="0">
                <a:solidFill>
                  <a:srgbClr val="FF0000"/>
                </a:solidFill>
              </a:rPr>
              <a:t>So we have used both Geometry and Algebra to solve the method. </a:t>
            </a:r>
          </a:p>
        </p:txBody>
      </p:sp>
    </p:spTree>
    <p:extLst>
      <p:ext uri="{BB962C8B-B14F-4D97-AF65-F5344CB8AC3E}">
        <p14:creationId xmlns:p14="http://schemas.microsoft.com/office/powerpoint/2010/main" val="3119036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clipart&#10;&#10;Description automatically generated">
            <a:extLst>
              <a:ext uri="{FF2B5EF4-FFF2-40B4-BE49-F238E27FC236}">
                <a16:creationId xmlns:a16="http://schemas.microsoft.com/office/drawing/2014/main" id="{E802A1FC-3171-48B6-A240-86A0894AAD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11" r="-1" b="-1"/>
          <a:stretch/>
        </p:blipFill>
        <p:spPr>
          <a:xfrm flipH="1">
            <a:off x="2148375" y="2275542"/>
            <a:ext cx="7685949" cy="432334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0B021EB-0FDF-4D38-B951-4FCB444F73A9}"/>
              </a:ext>
            </a:extLst>
          </p:cNvPr>
          <p:cNvSpPr txBox="1"/>
          <p:nvPr/>
        </p:nvSpPr>
        <p:spPr>
          <a:xfrm>
            <a:off x="1560748" y="1604210"/>
            <a:ext cx="31608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</a:rPr>
              <a:t>Well Done</a:t>
            </a:r>
          </a:p>
        </p:txBody>
      </p:sp>
    </p:spTree>
    <p:extLst>
      <p:ext uri="{BB962C8B-B14F-4D97-AF65-F5344CB8AC3E}">
        <p14:creationId xmlns:p14="http://schemas.microsoft.com/office/powerpoint/2010/main" val="11303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7EBC411-08F3-5B7D-913A-0BBC52CD1FD1}"/>
              </a:ext>
            </a:extLst>
          </p:cNvPr>
          <p:cNvSpPr/>
          <p:nvPr/>
        </p:nvSpPr>
        <p:spPr>
          <a:xfrm>
            <a:off x="0" y="-167640"/>
            <a:ext cx="12420600" cy="73609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258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EB6B7A3-4A07-4C19-B42B-ACD2E77CB7AE}"/>
              </a:ext>
            </a:extLst>
          </p:cNvPr>
          <p:cNvSpPr txBox="1"/>
          <p:nvPr/>
        </p:nvSpPr>
        <p:spPr>
          <a:xfrm>
            <a:off x="5193572" y="1077627"/>
            <a:ext cx="13452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D429AC-39DC-421A-BD61-FD9C04A98ABB}"/>
              </a:ext>
            </a:extLst>
          </p:cNvPr>
          <p:cNvSpPr txBox="1"/>
          <p:nvPr/>
        </p:nvSpPr>
        <p:spPr>
          <a:xfrm>
            <a:off x="2640266" y="2164703"/>
            <a:ext cx="81513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activity is for pupils to understand the Japanese Multiplication method </a:t>
            </a:r>
            <a:br>
              <a:rPr lang="en-GB" sz="1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multiplying two two-digit numbers.</a:t>
            </a:r>
            <a:endParaRPr lang="en-GB" altLang="en-US" sz="14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694D9E-21A8-4D31-9F52-9C29EBB0B276}"/>
              </a:ext>
            </a:extLst>
          </p:cNvPr>
          <p:cNvSpPr txBox="1"/>
          <p:nvPr/>
        </p:nvSpPr>
        <p:spPr>
          <a:xfrm>
            <a:off x="5263241" y="3525927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29CBE8B-061F-4AA3-A767-CFCF2462C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530441"/>
              </p:ext>
            </p:extLst>
          </p:nvPr>
        </p:nvGraphicFramePr>
        <p:xfrm>
          <a:off x="3071664" y="4077073"/>
          <a:ext cx="5760640" cy="1205865"/>
        </p:xfrm>
        <a:graphic>
          <a:graphicData uri="http://schemas.openxmlformats.org/drawingml/2006/table">
            <a:tbl>
              <a:tblPr firstRow="1" firstCol="1" bandRow="1"/>
              <a:tblGrid>
                <a:gridCol w="1641631">
                  <a:extLst>
                    <a:ext uri="{9D8B030D-6E8A-4147-A177-3AD203B41FA5}">
                      <a16:colId xmlns:a16="http://schemas.microsoft.com/office/drawing/2014/main" val="162625019"/>
                    </a:ext>
                  </a:extLst>
                </a:gridCol>
                <a:gridCol w="851216">
                  <a:extLst>
                    <a:ext uri="{9D8B030D-6E8A-4147-A177-3AD203B41FA5}">
                      <a16:colId xmlns:a16="http://schemas.microsoft.com/office/drawing/2014/main" val="1057469218"/>
                    </a:ext>
                  </a:extLst>
                </a:gridCol>
                <a:gridCol w="3267793">
                  <a:extLst>
                    <a:ext uri="{9D8B030D-6E8A-4147-A177-3AD203B41FA5}">
                      <a16:colId xmlns:a16="http://schemas.microsoft.com/office/drawing/2014/main" val="544918842"/>
                    </a:ext>
                  </a:extLst>
                </a:gridCol>
              </a:tblGrid>
              <a:tr h="61087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Avoidance Action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402617"/>
                  </a:ext>
                </a:extLst>
              </a:tr>
              <a:tr h="198755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 or Pencil, Ruler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Injury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 supervision.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13870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Aggression between participants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Injury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 supervision and immediate action to defuse aggression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918834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D6AFAED-9743-912C-7691-BF1C46E26505}"/>
              </a:ext>
            </a:extLst>
          </p:cNvPr>
          <p:cNvSpPr txBox="1"/>
          <p:nvPr/>
        </p:nvSpPr>
        <p:spPr>
          <a:xfrm>
            <a:off x="3577458" y="3059668"/>
            <a:ext cx="4171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Mandatory: Competent Adult Supervision</a:t>
            </a:r>
          </a:p>
        </p:txBody>
      </p:sp>
    </p:spTree>
    <p:extLst>
      <p:ext uri="{BB962C8B-B14F-4D97-AF65-F5344CB8AC3E}">
        <p14:creationId xmlns:p14="http://schemas.microsoft.com/office/powerpoint/2010/main" val="1705898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59834EE-CF96-6B06-6463-28F8C2A03A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286240">
            <a:off x="3273188" y="1280504"/>
            <a:ext cx="3780236" cy="37802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7067A5C-2714-E741-1242-0DB80B7310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1657" y="1927987"/>
            <a:ext cx="2800768" cy="2800768"/>
          </a:xfrm>
          <a:prstGeom prst="rect">
            <a:avLst/>
          </a:prstGeom>
        </p:spPr>
      </p:pic>
      <p:sp>
        <p:nvSpPr>
          <p:cNvPr id="7" name="Flowchart: Document 6">
            <a:extLst>
              <a:ext uri="{FF2B5EF4-FFF2-40B4-BE49-F238E27FC236}">
                <a16:creationId xmlns:a16="http://schemas.microsoft.com/office/drawing/2014/main" id="{DF4D4B16-9AD1-7890-34DA-F42226B5C3AF}"/>
              </a:ext>
            </a:extLst>
          </p:cNvPr>
          <p:cNvSpPr/>
          <p:nvPr/>
        </p:nvSpPr>
        <p:spPr>
          <a:xfrm>
            <a:off x="7021710" y="2214154"/>
            <a:ext cx="2233748" cy="2429692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BAE33B-3033-B83A-1062-CD8790090A3E}"/>
              </a:ext>
            </a:extLst>
          </p:cNvPr>
          <p:cNvSpPr txBox="1"/>
          <p:nvPr/>
        </p:nvSpPr>
        <p:spPr>
          <a:xfrm>
            <a:off x="1071154" y="1632857"/>
            <a:ext cx="2786147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What you need</a:t>
            </a:r>
          </a:p>
          <a:p>
            <a:endParaRPr lang="en-GB" sz="2400" b="1" dirty="0">
              <a:solidFill>
                <a:srgbClr val="008000"/>
              </a:solidFill>
            </a:endParaRPr>
          </a:p>
          <a:p>
            <a:r>
              <a:rPr lang="en-GB" sz="2400" b="1" dirty="0">
                <a:solidFill>
                  <a:srgbClr val="008000"/>
                </a:solidFill>
              </a:rPr>
              <a:t>Pencil or Pen</a:t>
            </a:r>
          </a:p>
          <a:p>
            <a:endParaRPr lang="en-GB" sz="2400" b="1" dirty="0">
              <a:solidFill>
                <a:srgbClr val="00800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Paper</a:t>
            </a:r>
          </a:p>
          <a:p>
            <a:endParaRPr lang="en-GB" sz="2400" b="1" dirty="0">
              <a:solidFill>
                <a:srgbClr val="008000"/>
              </a:solidFill>
            </a:endParaRPr>
          </a:p>
          <a:p>
            <a:r>
              <a:rPr lang="en-GB" sz="2400" b="1" dirty="0">
                <a:solidFill>
                  <a:srgbClr val="008000"/>
                </a:solidFill>
              </a:rPr>
              <a:t>Ruler</a:t>
            </a:r>
          </a:p>
        </p:txBody>
      </p:sp>
    </p:spTree>
    <p:extLst>
      <p:ext uri="{BB962C8B-B14F-4D97-AF65-F5344CB8AC3E}">
        <p14:creationId xmlns:p14="http://schemas.microsoft.com/office/powerpoint/2010/main" val="248815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0D6E8CE-41CA-2746-A6E5-DBD53BE632A8}"/>
              </a:ext>
            </a:extLst>
          </p:cNvPr>
          <p:cNvSpPr txBox="1"/>
          <p:nvPr/>
        </p:nvSpPr>
        <p:spPr>
          <a:xfrm>
            <a:off x="857796" y="1162594"/>
            <a:ext cx="1810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Example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D69FF6-1C08-EBEB-6045-FA0C25110A79}"/>
              </a:ext>
            </a:extLst>
          </p:cNvPr>
          <p:cNvSpPr txBox="1"/>
          <p:nvPr/>
        </p:nvSpPr>
        <p:spPr>
          <a:xfrm>
            <a:off x="857796" y="2031010"/>
            <a:ext cx="2401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Multiply 42 by 23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E186417-5354-A490-800E-5EEDD839CB7A}"/>
              </a:ext>
            </a:extLst>
          </p:cNvPr>
          <p:cNvGrpSpPr/>
          <p:nvPr/>
        </p:nvGrpSpPr>
        <p:grpSpPr>
          <a:xfrm>
            <a:off x="857796" y="2714760"/>
            <a:ext cx="9808404" cy="1804964"/>
            <a:chOff x="857796" y="2714760"/>
            <a:chExt cx="9808404" cy="180496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43C0A3E-3EB2-6DBC-65B2-C446F8506B9D}"/>
                </a:ext>
              </a:extLst>
            </p:cNvPr>
            <p:cNvSpPr txBox="1"/>
            <p:nvPr/>
          </p:nvSpPr>
          <p:spPr>
            <a:xfrm>
              <a:off x="857796" y="2714760"/>
              <a:ext cx="50596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002060"/>
                  </a:solidFill>
                </a:rPr>
                <a:t>For 42 draw 4 lines for the 40 and 2 for the 2 at 45 </a:t>
              </a:r>
              <a:r>
                <a:rPr lang="en-GB" sz="2400" b="1" dirty="0" err="1">
                  <a:solidFill>
                    <a:srgbClr val="002060"/>
                  </a:solidFill>
                </a:rPr>
                <a:t>Deg</a:t>
              </a:r>
              <a:r>
                <a:rPr lang="en-GB" sz="2400" b="1" dirty="0">
                  <a:solidFill>
                    <a:srgbClr val="002060"/>
                  </a:solidFill>
                </a:rPr>
                <a:t> 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7B4E2D9-15AA-5A7F-08B5-839DEEE2E1A6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7688832" y="1778419"/>
              <a:ext cx="0" cy="2612571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F51CE2F-9AA9-EA24-AE2B-FE78F0F840F2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7899439" y="1899512"/>
              <a:ext cx="0" cy="2612571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094BD03-409A-0F87-30BD-D0637930A30D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8086696" y="2027116"/>
              <a:ext cx="0" cy="2612571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64C0161-D529-AED7-E1E7-EEE6C79B0110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8252580" y="2179271"/>
              <a:ext cx="0" cy="2612571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12FAB0D-22BF-C41A-8514-76CFBAAF4C8B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9148172" y="3046397"/>
              <a:ext cx="0" cy="2612571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5AC409F-44DF-5494-8819-7E52E7154646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9359915" y="3213438"/>
              <a:ext cx="0" cy="2612571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ED6A85D-DAB9-1F05-3EF5-843D58544271}"/>
              </a:ext>
            </a:extLst>
          </p:cNvPr>
          <p:cNvGrpSpPr/>
          <p:nvPr/>
        </p:nvGrpSpPr>
        <p:grpSpPr>
          <a:xfrm>
            <a:off x="894999" y="1955635"/>
            <a:ext cx="9652596" cy="3602961"/>
            <a:chOff x="894999" y="1955635"/>
            <a:chExt cx="9652596" cy="360296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5BED294-1DBD-C0EF-8021-0F231A8CDCA2}"/>
                </a:ext>
              </a:extLst>
            </p:cNvPr>
            <p:cNvSpPr txBox="1"/>
            <p:nvPr/>
          </p:nvSpPr>
          <p:spPr>
            <a:xfrm>
              <a:off x="894999" y="3767842"/>
              <a:ext cx="48702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008000"/>
                  </a:solidFill>
                </a:rPr>
                <a:t>For 23 draw 2 lines for the 20 and 3 for the 3 at -45 </a:t>
              </a:r>
              <a:r>
                <a:rPr lang="en-GB" sz="2400" b="1" dirty="0" err="1">
                  <a:solidFill>
                    <a:srgbClr val="008000"/>
                  </a:solidFill>
                </a:rPr>
                <a:t>Deg</a:t>
              </a:r>
              <a:endParaRPr lang="en-GB" sz="2400" b="1" dirty="0">
                <a:solidFill>
                  <a:srgbClr val="008000"/>
                </a:solidFill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BB8F9D7-DB87-D058-4088-CE09FD2E599F}"/>
                </a:ext>
              </a:extLst>
            </p:cNvPr>
            <p:cNvCxnSpPr>
              <a:cxnSpLocks/>
            </p:cNvCxnSpPr>
            <p:nvPr/>
          </p:nvCxnSpPr>
          <p:spPr>
            <a:xfrm>
              <a:off x="7936642" y="2115073"/>
              <a:ext cx="2462304" cy="2294167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8C59400-50AA-677D-21C4-5DC7F7EAA05C}"/>
                </a:ext>
              </a:extLst>
            </p:cNvPr>
            <p:cNvCxnSpPr>
              <a:cxnSpLocks/>
            </p:cNvCxnSpPr>
            <p:nvPr/>
          </p:nvCxnSpPr>
          <p:spPr>
            <a:xfrm>
              <a:off x="7758004" y="2282114"/>
              <a:ext cx="2498731" cy="2293710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2445D01-1A19-D80E-CCEB-3ADC33F6F604}"/>
                </a:ext>
              </a:extLst>
            </p:cNvPr>
            <p:cNvCxnSpPr>
              <a:cxnSpLocks/>
            </p:cNvCxnSpPr>
            <p:nvPr/>
          </p:nvCxnSpPr>
          <p:spPr>
            <a:xfrm>
              <a:off x="6994419" y="2971138"/>
              <a:ext cx="2502975" cy="2472269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4CC232E-175C-E9D0-1EE7-D4B53CFA67C5}"/>
                </a:ext>
              </a:extLst>
            </p:cNvPr>
            <p:cNvCxnSpPr>
              <a:cxnSpLocks/>
            </p:cNvCxnSpPr>
            <p:nvPr/>
          </p:nvCxnSpPr>
          <p:spPr>
            <a:xfrm>
              <a:off x="8086096" y="1955635"/>
              <a:ext cx="2461499" cy="2301450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BCAF7CA-C4AC-8E21-4DBA-E6F79C4D1E64}"/>
                </a:ext>
              </a:extLst>
            </p:cNvPr>
            <p:cNvCxnSpPr>
              <a:cxnSpLocks/>
            </p:cNvCxnSpPr>
            <p:nvPr/>
          </p:nvCxnSpPr>
          <p:spPr>
            <a:xfrm>
              <a:off x="6851201" y="3174502"/>
              <a:ext cx="2463355" cy="2384094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90D3470-BB98-50F1-E59E-8C7473053B7A}"/>
              </a:ext>
            </a:extLst>
          </p:cNvPr>
          <p:cNvGrpSpPr/>
          <p:nvPr/>
        </p:nvGrpSpPr>
        <p:grpSpPr>
          <a:xfrm>
            <a:off x="855654" y="1991707"/>
            <a:ext cx="10144007" cy="3690255"/>
            <a:chOff x="855654" y="1991707"/>
            <a:chExt cx="10144007" cy="3690255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629C629-D361-AD07-81BE-71E54D72E7B9}"/>
                </a:ext>
              </a:extLst>
            </p:cNvPr>
            <p:cNvSpPr txBox="1"/>
            <p:nvPr/>
          </p:nvSpPr>
          <p:spPr>
            <a:xfrm>
              <a:off x="855654" y="4727599"/>
              <a:ext cx="486645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C00000"/>
                  </a:solidFill>
                </a:rPr>
                <a:t>Now draw 2 arcs to segregate the left from the right and the centre</a:t>
              </a:r>
            </a:p>
          </p:txBody>
        </p:sp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3BEB5BB1-2CE8-0C0F-9F43-3DB359EA642F}"/>
                </a:ext>
              </a:extLst>
            </p:cNvPr>
            <p:cNvSpPr/>
            <p:nvPr/>
          </p:nvSpPr>
          <p:spPr>
            <a:xfrm>
              <a:off x="6339816" y="2115073"/>
              <a:ext cx="1685105" cy="3566889"/>
            </a:xfrm>
            <a:prstGeom prst="arc">
              <a:avLst>
                <a:gd name="adj1" fmla="val 16061258"/>
                <a:gd name="adj2" fmla="val 5464671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252CBBEC-9B8F-3495-DDC5-3A4C63289140}"/>
                </a:ext>
              </a:extLst>
            </p:cNvPr>
            <p:cNvSpPr/>
            <p:nvPr/>
          </p:nvSpPr>
          <p:spPr>
            <a:xfrm flipH="1" flipV="1">
              <a:off x="9314556" y="1991707"/>
              <a:ext cx="1685105" cy="3566889"/>
            </a:xfrm>
            <a:prstGeom prst="arc">
              <a:avLst>
                <a:gd name="adj1" fmla="val 16061258"/>
                <a:gd name="adj2" fmla="val 5464671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4441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816801F-2B7C-55CA-24BA-91301D0F9911}"/>
              </a:ext>
            </a:extLst>
          </p:cNvPr>
          <p:cNvSpPr txBox="1"/>
          <p:nvPr/>
        </p:nvSpPr>
        <p:spPr>
          <a:xfrm>
            <a:off x="894999" y="5616839"/>
            <a:ext cx="57470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Add these 800 + 160 + 6 = 966  </a:t>
            </a:r>
            <a:r>
              <a:rPr lang="en-GB" sz="4800" b="1" dirty="0">
                <a:solidFill>
                  <a:srgbClr val="008000"/>
                </a:solidFill>
              </a:rPr>
              <a:t>√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D6E8CE-41CA-2746-A6E5-DBD53BE632A8}"/>
              </a:ext>
            </a:extLst>
          </p:cNvPr>
          <p:cNvSpPr txBox="1"/>
          <p:nvPr/>
        </p:nvSpPr>
        <p:spPr>
          <a:xfrm>
            <a:off x="897141" y="1164382"/>
            <a:ext cx="1810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Example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D69FF6-1C08-EBEB-6045-FA0C25110A79}"/>
              </a:ext>
            </a:extLst>
          </p:cNvPr>
          <p:cNvSpPr txBox="1"/>
          <p:nvPr/>
        </p:nvSpPr>
        <p:spPr>
          <a:xfrm>
            <a:off x="897141" y="2032798"/>
            <a:ext cx="2401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Multiply 42 by 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3C0A3E-3EB2-6DBC-65B2-C446F8506B9D}"/>
              </a:ext>
            </a:extLst>
          </p:cNvPr>
          <p:cNvSpPr txBox="1"/>
          <p:nvPr/>
        </p:nvSpPr>
        <p:spPr>
          <a:xfrm>
            <a:off x="897141" y="2716548"/>
            <a:ext cx="5059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Count the number of intersections in the left section = hundreds = 8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7B4E2D9-15AA-5A7F-08B5-839DEEE2E1A6}"/>
              </a:ext>
            </a:extLst>
          </p:cNvPr>
          <p:cNvCxnSpPr>
            <a:cxnSpLocks/>
          </p:cNvCxnSpPr>
          <p:nvPr/>
        </p:nvCxnSpPr>
        <p:spPr>
          <a:xfrm rot="2700000">
            <a:off x="7728177" y="1780207"/>
            <a:ext cx="0" cy="261257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51CE2F-9AA9-EA24-AE2B-FE78F0F840F2}"/>
              </a:ext>
            </a:extLst>
          </p:cNvPr>
          <p:cNvCxnSpPr>
            <a:cxnSpLocks/>
          </p:cNvCxnSpPr>
          <p:nvPr/>
        </p:nvCxnSpPr>
        <p:spPr>
          <a:xfrm rot="2700000">
            <a:off x="7938784" y="1901300"/>
            <a:ext cx="0" cy="261257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094BD03-409A-0F87-30BD-D0637930A30D}"/>
              </a:ext>
            </a:extLst>
          </p:cNvPr>
          <p:cNvCxnSpPr>
            <a:cxnSpLocks/>
          </p:cNvCxnSpPr>
          <p:nvPr/>
        </p:nvCxnSpPr>
        <p:spPr>
          <a:xfrm rot="2700000">
            <a:off x="8152428" y="2061013"/>
            <a:ext cx="0" cy="261257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4C0161-D529-AED7-E1E7-EEE6C79B0110}"/>
              </a:ext>
            </a:extLst>
          </p:cNvPr>
          <p:cNvCxnSpPr>
            <a:cxnSpLocks/>
          </p:cNvCxnSpPr>
          <p:nvPr/>
        </p:nvCxnSpPr>
        <p:spPr>
          <a:xfrm rot="2700000">
            <a:off x="9560126" y="3410417"/>
            <a:ext cx="0" cy="261257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2FAB0D-22BF-C41A-8514-76CFBAAF4C8B}"/>
              </a:ext>
            </a:extLst>
          </p:cNvPr>
          <p:cNvCxnSpPr>
            <a:cxnSpLocks/>
          </p:cNvCxnSpPr>
          <p:nvPr/>
        </p:nvCxnSpPr>
        <p:spPr>
          <a:xfrm rot="2700000">
            <a:off x="8325118" y="2223966"/>
            <a:ext cx="0" cy="261257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5AC409F-44DF-5494-8819-7E52E7154646}"/>
              </a:ext>
            </a:extLst>
          </p:cNvPr>
          <p:cNvCxnSpPr>
            <a:cxnSpLocks/>
          </p:cNvCxnSpPr>
          <p:nvPr/>
        </p:nvCxnSpPr>
        <p:spPr>
          <a:xfrm rot="2700000">
            <a:off x="9399260" y="3215226"/>
            <a:ext cx="0" cy="261257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5BED294-1DBD-C0EF-8021-0F231A8CDCA2}"/>
              </a:ext>
            </a:extLst>
          </p:cNvPr>
          <p:cNvSpPr txBox="1"/>
          <p:nvPr/>
        </p:nvSpPr>
        <p:spPr>
          <a:xfrm>
            <a:off x="934344" y="3769630"/>
            <a:ext cx="48702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Count the number of intersections in the centre section = tens = 16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BB8F9D7-DB87-D058-4088-CE09FD2E599F}"/>
              </a:ext>
            </a:extLst>
          </p:cNvPr>
          <p:cNvCxnSpPr>
            <a:cxnSpLocks/>
          </p:cNvCxnSpPr>
          <p:nvPr/>
        </p:nvCxnSpPr>
        <p:spPr>
          <a:xfrm>
            <a:off x="7990923" y="2150669"/>
            <a:ext cx="2353269" cy="2214059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8C59400-50AA-677D-21C4-5DC7F7EAA05C}"/>
              </a:ext>
            </a:extLst>
          </p:cNvPr>
          <p:cNvCxnSpPr>
            <a:cxnSpLocks/>
          </p:cNvCxnSpPr>
          <p:nvPr/>
        </p:nvCxnSpPr>
        <p:spPr>
          <a:xfrm>
            <a:off x="7797349" y="2283902"/>
            <a:ext cx="2498731" cy="2293710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4CC232E-175C-E9D0-1EE7-D4B53CFA67C5}"/>
              </a:ext>
            </a:extLst>
          </p:cNvPr>
          <p:cNvCxnSpPr>
            <a:cxnSpLocks/>
          </p:cNvCxnSpPr>
          <p:nvPr/>
        </p:nvCxnSpPr>
        <p:spPr>
          <a:xfrm>
            <a:off x="6700094" y="3392167"/>
            <a:ext cx="2461499" cy="2301450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BCAF7CA-C4AC-8E21-4DBA-E6F79C4D1E64}"/>
              </a:ext>
            </a:extLst>
          </p:cNvPr>
          <p:cNvCxnSpPr>
            <a:cxnSpLocks/>
          </p:cNvCxnSpPr>
          <p:nvPr/>
        </p:nvCxnSpPr>
        <p:spPr>
          <a:xfrm>
            <a:off x="6890546" y="3176290"/>
            <a:ext cx="2463355" cy="2384094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629C629-D361-AD07-81BE-71E54D72E7B9}"/>
              </a:ext>
            </a:extLst>
          </p:cNvPr>
          <p:cNvSpPr txBox="1"/>
          <p:nvPr/>
        </p:nvSpPr>
        <p:spPr>
          <a:xfrm>
            <a:off x="894999" y="4729387"/>
            <a:ext cx="4866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Count the number of intersections in the right section = units = 6 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3BEB5BB1-2CE8-0C0F-9F43-3DB359EA642F}"/>
              </a:ext>
            </a:extLst>
          </p:cNvPr>
          <p:cNvSpPr/>
          <p:nvPr/>
        </p:nvSpPr>
        <p:spPr>
          <a:xfrm>
            <a:off x="6379161" y="2116861"/>
            <a:ext cx="1685105" cy="3566889"/>
          </a:xfrm>
          <a:prstGeom prst="arc">
            <a:avLst>
              <a:gd name="adj1" fmla="val 16061258"/>
              <a:gd name="adj2" fmla="val 546467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252CBBEC-9B8F-3495-DDC5-3A4C63289140}"/>
              </a:ext>
            </a:extLst>
          </p:cNvPr>
          <p:cNvSpPr/>
          <p:nvPr/>
        </p:nvSpPr>
        <p:spPr>
          <a:xfrm flipH="1" flipV="1">
            <a:off x="9353901" y="1993495"/>
            <a:ext cx="1685105" cy="3566889"/>
          </a:xfrm>
          <a:prstGeom prst="arc">
            <a:avLst>
              <a:gd name="adj1" fmla="val 16061258"/>
              <a:gd name="adj2" fmla="val 546467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DE8EA8A-854D-6AF1-3BDD-6C9E73260EB5}"/>
              </a:ext>
            </a:extLst>
          </p:cNvPr>
          <p:cNvCxnSpPr>
            <a:cxnSpLocks/>
          </p:cNvCxnSpPr>
          <p:nvPr/>
        </p:nvCxnSpPr>
        <p:spPr>
          <a:xfrm>
            <a:off x="8112378" y="1999884"/>
            <a:ext cx="2551434" cy="2395071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2413DA1-0E08-6133-F0B5-ED071D283C25}"/>
              </a:ext>
            </a:extLst>
          </p:cNvPr>
          <p:cNvSpPr txBox="1"/>
          <p:nvPr/>
        </p:nvSpPr>
        <p:spPr>
          <a:xfrm>
            <a:off x="6236990" y="2596701"/>
            <a:ext cx="1423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Hundreds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D87B2B-B035-2C17-68BB-600DA3E1BF63}"/>
              </a:ext>
            </a:extLst>
          </p:cNvPr>
          <p:cNvSpPr txBox="1"/>
          <p:nvPr/>
        </p:nvSpPr>
        <p:spPr>
          <a:xfrm>
            <a:off x="8274674" y="1406832"/>
            <a:ext cx="754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Tens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D3950A1-7D9B-2BAE-4B5F-274F95CF2CE0}"/>
              </a:ext>
            </a:extLst>
          </p:cNvPr>
          <p:cNvSpPr txBox="1"/>
          <p:nvPr/>
        </p:nvSpPr>
        <p:spPr>
          <a:xfrm>
            <a:off x="9967005" y="2796033"/>
            <a:ext cx="856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Units</a:t>
            </a:r>
          </a:p>
        </p:txBody>
      </p:sp>
    </p:spTree>
    <p:extLst>
      <p:ext uri="{BB962C8B-B14F-4D97-AF65-F5344CB8AC3E}">
        <p14:creationId xmlns:p14="http://schemas.microsoft.com/office/powerpoint/2010/main" val="49370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13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BA9749-CF04-D62A-A467-413DA04E19EE}"/>
              </a:ext>
            </a:extLst>
          </p:cNvPr>
          <p:cNvSpPr txBox="1"/>
          <p:nvPr/>
        </p:nvSpPr>
        <p:spPr>
          <a:xfrm>
            <a:off x="894999" y="5616839"/>
            <a:ext cx="59554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Add these 600 + 230 + 20 = 850  </a:t>
            </a:r>
            <a:r>
              <a:rPr lang="en-GB" sz="4800" b="1" dirty="0">
                <a:solidFill>
                  <a:srgbClr val="008000"/>
                </a:solidFill>
              </a:rPr>
              <a:t>√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4629FF4-A7A3-33AB-52DC-6F8773EA9645}"/>
              </a:ext>
            </a:extLst>
          </p:cNvPr>
          <p:cNvGrpSpPr/>
          <p:nvPr/>
        </p:nvGrpSpPr>
        <p:grpSpPr>
          <a:xfrm>
            <a:off x="857796" y="1757820"/>
            <a:ext cx="10339259" cy="4016653"/>
            <a:chOff x="857796" y="1757820"/>
            <a:chExt cx="10339259" cy="401665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ED69FF6-1C08-EBEB-6045-FA0C25110A79}"/>
                </a:ext>
              </a:extLst>
            </p:cNvPr>
            <p:cNvSpPr txBox="1"/>
            <p:nvPr/>
          </p:nvSpPr>
          <p:spPr>
            <a:xfrm>
              <a:off x="857796" y="2031010"/>
              <a:ext cx="24015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>
                  <a:solidFill>
                    <a:srgbClr val="008000"/>
                  </a:solidFill>
                </a:rPr>
                <a:t>Multiply 34 by 25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43C0A3E-3EB2-6DBC-65B2-C446F8506B9D}"/>
                </a:ext>
              </a:extLst>
            </p:cNvPr>
            <p:cNvSpPr txBox="1"/>
            <p:nvPr/>
          </p:nvSpPr>
          <p:spPr>
            <a:xfrm>
              <a:off x="859794" y="2569897"/>
              <a:ext cx="554133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002060"/>
                  </a:solidFill>
                </a:rPr>
                <a:t>Count the number of intersections in the left section = number of hundreds = 6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7B4E2D9-15AA-5A7F-08B5-839DEEE2E1A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73343" y="3360055"/>
              <a:ext cx="2166408" cy="2215794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F51CE2F-9AA9-EA24-AE2B-FE78F0F840F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75756" y="1955635"/>
              <a:ext cx="2232670" cy="2173846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094BD03-409A-0F87-30BD-D0637930A3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63013" y="2043671"/>
              <a:ext cx="2280096" cy="2213414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64C0161-D529-AED7-E1E7-EEE6C79B011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28897" y="2166925"/>
              <a:ext cx="2292850" cy="224231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12FAB0D-22BF-C41A-8514-76CFBAAF4C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24489" y="3011095"/>
              <a:ext cx="2233948" cy="2265271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5AC409F-44DF-5494-8819-7E52E715464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36232" y="3174444"/>
              <a:ext cx="2207761" cy="2268963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5BED294-1DBD-C0EF-8021-0F231A8CDCA2}"/>
                </a:ext>
              </a:extLst>
            </p:cNvPr>
            <p:cNvSpPr txBox="1"/>
            <p:nvPr/>
          </p:nvSpPr>
          <p:spPr>
            <a:xfrm>
              <a:off x="894999" y="3660050"/>
              <a:ext cx="531321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008000"/>
                  </a:solidFill>
                </a:rPr>
                <a:t>Count the umber of intersections in the centre section = number of tens = 23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629C629-D361-AD07-81BE-71E54D72E7B9}"/>
                </a:ext>
              </a:extLst>
            </p:cNvPr>
            <p:cNvSpPr txBox="1"/>
            <p:nvPr/>
          </p:nvSpPr>
          <p:spPr>
            <a:xfrm>
              <a:off x="867952" y="4651507"/>
              <a:ext cx="531321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C00000"/>
                  </a:solidFill>
                </a:rPr>
                <a:t>Count the number of intersections in the right sector = number of units = 20</a:t>
              </a:r>
            </a:p>
          </p:txBody>
        </p:sp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3BEB5BB1-2CE8-0C0F-9F43-3DB359EA642F}"/>
                </a:ext>
              </a:extLst>
            </p:cNvPr>
            <p:cNvSpPr/>
            <p:nvPr/>
          </p:nvSpPr>
          <p:spPr>
            <a:xfrm>
              <a:off x="6311672" y="2128517"/>
              <a:ext cx="1685105" cy="3566889"/>
            </a:xfrm>
            <a:prstGeom prst="arc">
              <a:avLst>
                <a:gd name="adj1" fmla="val 16061258"/>
                <a:gd name="adj2" fmla="val 5464671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252CBBEC-9B8F-3495-DDC5-3A4C63289140}"/>
                </a:ext>
              </a:extLst>
            </p:cNvPr>
            <p:cNvSpPr/>
            <p:nvPr/>
          </p:nvSpPr>
          <p:spPr>
            <a:xfrm flipH="1" flipV="1">
              <a:off x="9314556" y="1991707"/>
              <a:ext cx="1685105" cy="3566889"/>
            </a:xfrm>
            <a:prstGeom prst="arc">
              <a:avLst>
                <a:gd name="adj1" fmla="val 16061258"/>
                <a:gd name="adj2" fmla="val 5464671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7A9545F-C675-CF1E-9BF6-171A989A22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833467" y="3499565"/>
              <a:ext cx="2224742" cy="2274908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36A01AF-28B9-ED79-7CA7-DB37D8E24D16}"/>
                </a:ext>
              </a:extLst>
            </p:cNvPr>
            <p:cNvCxnSpPr>
              <a:cxnSpLocks/>
            </p:cNvCxnSpPr>
            <p:nvPr/>
          </p:nvCxnSpPr>
          <p:spPr>
            <a:xfrm>
              <a:off x="6767225" y="3407632"/>
              <a:ext cx="2461499" cy="2301450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2A957C0-57CE-57C3-45F0-09E4BB22B065}"/>
                </a:ext>
              </a:extLst>
            </p:cNvPr>
            <p:cNvCxnSpPr>
              <a:cxnSpLocks/>
            </p:cNvCxnSpPr>
            <p:nvPr/>
          </p:nvCxnSpPr>
          <p:spPr>
            <a:xfrm>
              <a:off x="6957677" y="3191755"/>
              <a:ext cx="2463355" cy="2384094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9C6E256-C2EC-346D-3F76-F9141D1BC647}"/>
                </a:ext>
              </a:extLst>
            </p:cNvPr>
            <p:cNvCxnSpPr>
              <a:cxnSpLocks/>
            </p:cNvCxnSpPr>
            <p:nvPr/>
          </p:nvCxnSpPr>
          <p:spPr>
            <a:xfrm>
              <a:off x="8125646" y="2401143"/>
              <a:ext cx="2461499" cy="2301450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9123075-6D4A-F6C3-AF47-FC1B7D2E8686}"/>
                </a:ext>
              </a:extLst>
            </p:cNvPr>
            <p:cNvCxnSpPr>
              <a:cxnSpLocks/>
            </p:cNvCxnSpPr>
            <p:nvPr/>
          </p:nvCxnSpPr>
          <p:spPr>
            <a:xfrm>
              <a:off x="8733700" y="1757820"/>
              <a:ext cx="2463355" cy="2384094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970E9D9-C348-1647-F5B5-1EE9798DBA16}"/>
                </a:ext>
              </a:extLst>
            </p:cNvPr>
            <p:cNvCxnSpPr>
              <a:cxnSpLocks/>
            </p:cNvCxnSpPr>
            <p:nvPr/>
          </p:nvCxnSpPr>
          <p:spPr>
            <a:xfrm>
              <a:off x="8418592" y="2128517"/>
              <a:ext cx="2461499" cy="2301450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2D384DD-F5E1-80BB-2723-34FA837EB7C6}"/>
                </a:ext>
              </a:extLst>
            </p:cNvPr>
            <p:cNvCxnSpPr>
              <a:cxnSpLocks/>
            </p:cNvCxnSpPr>
            <p:nvPr/>
          </p:nvCxnSpPr>
          <p:spPr>
            <a:xfrm>
              <a:off x="8614350" y="1924861"/>
              <a:ext cx="2463355" cy="2384094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8EB434BA-2C16-0B6C-7022-39F5CD47D60B}"/>
                </a:ext>
              </a:extLst>
            </p:cNvPr>
            <p:cNvCxnSpPr>
              <a:cxnSpLocks/>
            </p:cNvCxnSpPr>
            <p:nvPr/>
          </p:nvCxnSpPr>
          <p:spPr>
            <a:xfrm>
              <a:off x="8311202" y="2281586"/>
              <a:ext cx="2461499" cy="2301450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D3B900AA-356A-EE55-960E-36B3027AC8B9}"/>
              </a:ext>
            </a:extLst>
          </p:cNvPr>
          <p:cNvSpPr txBox="1"/>
          <p:nvPr/>
        </p:nvSpPr>
        <p:spPr>
          <a:xfrm flipH="1">
            <a:off x="894999" y="1187079"/>
            <a:ext cx="53167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Try some others for yourself </a:t>
            </a:r>
          </a:p>
        </p:txBody>
      </p:sp>
    </p:spTree>
    <p:extLst>
      <p:ext uri="{BB962C8B-B14F-4D97-AF65-F5344CB8AC3E}">
        <p14:creationId xmlns:p14="http://schemas.microsoft.com/office/powerpoint/2010/main" val="188004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92F863-2C86-41BE-7EC9-75C0AF9BA4F7}"/>
              </a:ext>
            </a:extLst>
          </p:cNvPr>
          <p:cNvSpPr txBox="1"/>
          <p:nvPr/>
        </p:nvSpPr>
        <p:spPr>
          <a:xfrm>
            <a:off x="587829" y="1136469"/>
            <a:ext cx="49843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Why does this always work?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EA2285-089B-0079-BB6F-C67A7799D5CB}"/>
              </a:ext>
            </a:extLst>
          </p:cNvPr>
          <p:cNvSpPr txBox="1"/>
          <p:nvPr/>
        </p:nvSpPr>
        <p:spPr>
          <a:xfrm>
            <a:off x="587829" y="2024743"/>
            <a:ext cx="57659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Let us try with numbers 10A+B and 10C + D</a:t>
            </a:r>
          </a:p>
          <a:p>
            <a:endParaRPr lang="en-GB" sz="2400" b="1" dirty="0">
              <a:solidFill>
                <a:srgbClr val="00800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Multiply these together:</a:t>
            </a:r>
          </a:p>
          <a:p>
            <a:endParaRPr lang="en-GB" sz="2400" b="1" dirty="0">
              <a:solidFill>
                <a:srgbClr val="008000"/>
              </a:solidFill>
            </a:endParaRPr>
          </a:p>
          <a:p>
            <a:r>
              <a:rPr lang="en-GB" sz="2400" b="1" dirty="0">
                <a:solidFill>
                  <a:srgbClr val="008000"/>
                </a:solidFill>
              </a:rPr>
              <a:t>(10A+B) x (10C+D) = 100AC+10AD+10BC+BD</a:t>
            </a:r>
          </a:p>
          <a:p>
            <a:endParaRPr lang="en-GB" sz="24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667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92F863-2C86-41BE-7EC9-75C0AF9BA4F7}"/>
              </a:ext>
            </a:extLst>
          </p:cNvPr>
          <p:cNvSpPr txBox="1"/>
          <p:nvPr/>
        </p:nvSpPr>
        <p:spPr>
          <a:xfrm>
            <a:off x="587829" y="1136469"/>
            <a:ext cx="49843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Why does this always work?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EA2285-089B-0079-BB6F-C67A7799D5CB}"/>
              </a:ext>
            </a:extLst>
          </p:cNvPr>
          <p:cNvSpPr txBox="1"/>
          <p:nvPr/>
        </p:nvSpPr>
        <p:spPr>
          <a:xfrm>
            <a:off x="587829" y="2024743"/>
            <a:ext cx="576593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Let us try with numbers 10A+B and 10C + D</a:t>
            </a:r>
          </a:p>
          <a:p>
            <a:endParaRPr lang="en-GB" sz="2400" b="1" dirty="0">
              <a:solidFill>
                <a:srgbClr val="00800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Multiply these together:</a:t>
            </a:r>
          </a:p>
          <a:p>
            <a:endParaRPr lang="en-GB" sz="2400" b="1" dirty="0">
              <a:solidFill>
                <a:srgbClr val="008000"/>
              </a:solidFill>
            </a:endParaRPr>
          </a:p>
          <a:p>
            <a:r>
              <a:rPr lang="en-GB" sz="2400" b="1" dirty="0">
                <a:solidFill>
                  <a:srgbClr val="008000"/>
                </a:solidFill>
              </a:rPr>
              <a:t>(10A+B) x (10C+D) = 100AC+10AD+10BC+BD</a:t>
            </a:r>
          </a:p>
          <a:p>
            <a:endParaRPr lang="en-GB" sz="2400" b="1" dirty="0">
              <a:solidFill>
                <a:srgbClr val="008000"/>
              </a:solidFill>
            </a:endParaRPr>
          </a:p>
          <a:p>
            <a:r>
              <a:rPr lang="en-GB" sz="2400" b="1" dirty="0">
                <a:solidFill>
                  <a:srgbClr val="FF0000"/>
                </a:solidFill>
              </a:rPr>
              <a:t>Now put these into the diagram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CF388C-9644-1E94-1198-D0F843883D61}"/>
              </a:ext>
            </a:extLst>
          </p:cNvPr>
          <p:cNvCxnSpPr>
            <a:cxnSpLocks/>
          </p:cNvCxnSpPr>
          <p:nvPr/>
        </p:nvCxnSpPr>
        <p:spPr>
          <a:xfrm>
            <a:off x="6619794" y="3112311"/>
            <a:ext cx="2769641" cy="2756255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97AC957-4BDE-4A69-07D0-75D854D8D0C1}"/>
              </a:ext>
            </a:extLst>
          </p:cNvPr>
          <p:cNvCxnSpPr>
            <a:cxnSpLocks/>
          </p:cNvCxnSpPr>
          <p:nvPr/>
        </p:nvCxnSpPr>
        <p:spPr>
          <a:xfrm>
            <a:off x="6834088" y="2853773"/>
            <a:ext cx="2771729" cy="2855231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6F27CB7-9148-AB87-1CFB-269D3E5ACC43}"/>
              </a:ext>
            </a:extLst>
          </p:cNvPr>
          <p:cNvCxnSpPr>
            <a:cxnSpLocks/>
          </p:cNvCxnSpPr>
          <p:nvPr/>
        </p:nvCxnSpPr>
        <p:spPr>
          <a:xfrm>
            <a:off x="8148269" y="1906923"/>
            <a:ext cx="2769641" cy="2756255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C3B5AC0-C83C-8193-5317-9BF45E33E874}"/>
              </a:ext>
            </a:extLst>
          </p:cNvPr>
          <p:cNvCxnSpPr>
            <a:cxnSpLocks/>
          </p:cNvCxnSpPr>
          <p:nvPr/>
        </p:nvCxnSpPr>
        <p:spPr>
          <a:xfrm>
            <a:off x="8832442" y="1136469"/>
            <a:ext cx="2771729" cy="2855231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726D2C-EDD0-6831-5B23-620352DFDDC6}"/>
              </a:ext>
            </a:extLst>
          </p:cNvPr>
          <p:cNvCxnSpPr>
            <a:cxnSpLocks/>
          </p:cNvCxnSpPr>
          <p:nvPr/>
        </p:nvCxnSpPr>
        <p:spPr>
          <a:xfrm>
            <a:off x="8635735" y="1318834"/>
            <a:ext cx="2771729" cy="2855231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D9C7846-6024-9196-0837-D370BD4548C6}"/>
              </a:ext>
            </a:extLst>
          </p:cNvPr>
          <p:cNvCxnSpPr>
            <a:cxnSpLocks/>
          </p:cNvCxnSpPr>
          <p:nvPr/>
        </p:nvCxnSpPr>
        <p:spPr>
          <a:xfrm>
            <a:off x="8357053" y="1763740"/>
            <a:ext cx="2769641" cy="2756255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FB301A1-235C-EFA4-AFA1-837ED5CDF48B}"/>
              </a:ext>
            </a:extLst>
          </p:cNvPr>
          <p:cNvCxnSpPr>
            <a:cxnSpLocks/>
          </p:cNvCxnSpPr>
          <p:nvPr/>
        </p:nvCxnSpPr>
        <p:spPr>
          <a:xfrm rot="2700000">
            <a:off x="8083817" y="580354"/>
            <a:ext cx="0" cy="396746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C7D3863-A67B-0E92-0544-1041186327C9}"/>
              </a:ext>
            </a:extLst>
          </p:cNvPr>
          <p:cNvCxnSpPr>
            <a:cxnSpLocks/>
          </p:cNvCxnSpPr>
          <p:nvPr/>
        </p:nvCxnSpPr>
        <p:spPr>
          <a:xfrm flipH="1">
            <a:off x="7180529" y="1734145"/>
            <a:ext cx="2876019" cy="271270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BA41D54-F2B6-869F-F63E-37C51B88A28B}"/>
              </a:ext>
            </a:extLst>
          </p:cNvPr>
          <p:cNvCxnSpPr>
            <a:cxnSpLocks/>
          </p:cNvCxnSpPr>
          <p:nvPr/>
        </p:nvCxnSpPr>
        <p:spPr>
          <a:xfrm flipH="1">
            <a:off x="7097633" y="1564716"/>
            <a:ext cx="2860045" cy="276919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50C93C-2F44-0D49-D1D0-2B9CCCC539E7}"/>
              </a:ext>
            </a:extLst>
          </p:cNvPr>
          <p:cNvCxnSpPr>
            <a:cxnSpLocks/>
          </p:cNvCxnSpPr>
          <p:nvPr/>
        </p:nvCxnSpPr>
        <p:spPr>
          <a:xfrm rot="2700000">
            <a:off x="9695310" y="2349471"/>
            <a:ext cx="0" cy="396746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53E4EB-C562-9F53-8BC1-8D1669DC2DCA}"/>
              </a:ext>
            </a:extLst>
          </p:cNvPr>
          <p:cNvCxnSpPr>
            <a:cxnSpLocks/>
          </p:cNvCxnSpPr>
          <p:nvPr/>
        </p:nvCxnSpPr>
        <p:spPr>
          <a:xfrm flipH="1">
            <a:off x="8713699" y="3207726"/>
            <a:ext cx="2805421" cy="286599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D89B1C9-F883-29DC-8F65-342139A3B4A1}"/>
              </a:ext>
            </a:extLst>
          </p:cNvPr>
          <p:cNvCxnSpPr>
            <a:cxnSpLocks/>
          </p:cNvCxnSpPr>
          <p:nvPr/>
        </p:nvCxnSpPr>
        <p:spPr>
          <a:xfrm flipH="1">
            <a:off x="6934689" y="1412705"/>
            <a:ext cx="2885422" cy="286063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7C460E6-D02B-9776-BAC4-8148D61FBB66}"/>
              </a:ext>
            </a:extLst>
          </p:cNvPr>
          <p:cNvCxnSpPr>
            <a:cxnSpLocks/>
          </p:cNvCxnSpPr>
          <p:nvPr/>
        </p:nvCxnSpPr>
        <p:spPr>
          <a:xfrm flipH="1">
            <a:off x="6844178" y="1239837"/>
            <a:ext cx="2826091" cy="284779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0B8190D-2813-A8C9-1A37-5FF1D587A3BD}"/>
              </a:ext>
            </a:extLst>
          </p:cNvPr>
          <p:cNvCxnSpPr>
            <a:cxnSpLocks/>
          </p:cNvCxnSpPr>
          <p:nvPr/>
        </p:nvCxnSpPr>
        <p:spPr>
          <a:xfrm rot="2700000">
            <a:off x="9891394" y="2522339"/>
            <a:ext cx="0" cy="396746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7F1924D-3A49-2BF0-D630-BC4A3AB0E415}"/>
              </a:ext>
            </a:extLst>
          </p:cNvPr>
          <p:cNvSpPr txBox="1"/>
          <p:nvPr/>
        </p:nvSpPr>
        <p:spPr>
          <a:xfrm rot="-2700000">
            <a:off x="9477994" y="4165645"/>
            <a:ext cx="107593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B Lines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215C8F-8DAB-9B5A-36AC-1B37F539AE5B}"/>
              </a:ext>
            </a:extLst>
          </p:cNvPr>
          <p:cNvSpPr txBox="1"/>
          <p:nvPr/>
        </p:nvSpPr>
        <p:spPr>
          <a:xfrm rot="-2700000">
            <a:off x="7869000" y="2417081"/>
            <a:ext cx="108876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A Lines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CB2ECF8-EA14-8E6E-36D3-C751EFA429CC}"/>
              </a:ext>
            </a:extLst>
          </p:cNvPr>
          <p:cNvCxnSpPr>
            <a:cxnSpLocks/>
          </p:cNvCxnSpPr>
          <p:nvPr/>
        </p:nvCxnSpPr>
        <p:spPr>
          <a:xfrm rot="2700000">
            <a:off x="9636249" y="2975525"/>
            <a:ext cx="0" cy="282964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ACF1F58-6EEA-E1F0-485F-AF3164220A00}"/>
              </a:ext>
            </a:extLst>
          </p:cNvPr>
          <p:cNvCxnSpPr>
            <a:cxnSpLocks/>
          </p:cNvCxnSpPr>
          <p:nvPr/>
        </p:nvCxnSpPr>
        <p:spPr>
          <a:xfrm>
            <a:off x="8424332" y="1455228"/>
            <a:ext cx="2771729" cy="2855231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F43C9B9-00EC-E321-4DDB-E5D39E499779}"/>
              </a:ext>
            </a:extLst>
          </p:cNvPr>
          <p:cNvCxnSpPr>
            <a:cxnSpLocks/>
          </p:cNvCxnSpPr>
          <p:nvPr/>
        </p:nvCxnSpPr>
        <p:spPr>
          <a:xfrm>
            <a:off x="6394777" y="3224846"/>
            <a:ext cx="2796228" cy="2825539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C878BBFE-2384-582B-6634-6C9AEC3EFA0E}"/>
              </a:ext>
            </a:extLst>
          </p:cNvPr>
          <p:cNvSpPr txBox="1"/>
          <p:nvPr/>
        </p:nvSpPr>
        <p:spPr>
          <a:xfrm rot="2700000">
            <a:off x="9287545" y="2708915"/>
            <a:ext cx="109677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D Lines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78DFF9B-6B23-83BC-CA71-5907B56A2CE5}"/>
              </a:ext>
            </a:extLst>
          </p:cNvPr>
          <p:cNvSpPr txBox="1"/>
          <p:nvPr/>
        </p:nvSpPr>
        <p:spPr>
          <a:xfrm rot="2700000">
            <a:off x="7626518" y="4431330"/>
            <a:ext cx="106631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C Lines</a:t>
            </a:r>
          </a:p>
        </p:txBody>
      </p:sp>
      <p:sp>
        <p:nvSpPr>
          <p:cNvPr id="41" name="Arc 40">
            <a:extLst>
              <a:ext uri="{FF2B5EF4-FFF2-40B4-BE49-F238E27FC236}">
                <a16:creationId xmlns:a16="http://schemas.microsoft.com/office/drawing/2014/main" id="{A2EED812-A8FD-C31B-3C1E-A54C448002C2}"/>
              </a:ext>
            </a:extLst>
          </p:cNvPr>
          <p:cNvSpPr/>
          <p:nvPr/>
        </p:nvSpPr>
        <p:spPr>
          <a:xfrm>
            <a:off x="6508626" y="2013840"/>
            <a:ext cx="1685105" cy="3566889"/>
          </a:xfrm>
          <a:prstGeom prst="arc">
            <a:avLst>
              <a:gd name="adj1" fmla="val 16061258"/>
              <a:gd name="adj2" fmla="val 546467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7A9D1A9E-A3A0-6587-0AC2-FB6962717D51}"/>
              </a:ext>
            </a:extLst>
          </p:cNvPr>
          <p:cNvSpPr/>
          <p:nvPr/>
        </p:nvSpPr>
        <p:spPr>
          <a:xfrm flipH="1" flipV="1">
            <a:off x="9894777" y="2183348"/>
            <a:ext cx="1685105" cy="3566889"/>
          </a:xfrm>
          <a:prstGeom prst="arc">
            <a:avLst>
              <a:gd name="adj1" fmla="val 16061258"/>
              <a:gd name="adj2" fmla="val 546467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309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92F863-2C86-41BE-7EC9-75C0AF9BA4F7}"/>
              </a:ext>
            </a:extLst>
          </p:cNvPr>
          <p:cNvSpPr txBox="1"/>
          <p:nvPr/>
        </p:nvSpPr>
        <p:spPr>
          <a:xfrm>
            <a:off x="587829" y="1136469"/>
            <a:ext cx="49843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Why does this always work?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CF388C-9644-1E94-1198-D0F843883D61}"/>
              </a:ext>
            </a:extLst>
          </p:cNvPr>
          <p:cNvCxnSpPr>
            <a:cxnSpLocks/>
          </p:cNvCxnSpPr>
          <p:nvPr/>
        </p:nvCxnSpPr>
        <p:spPr>
          <a:xfrm>
            <a:off x="6619794" y="3112311"/>
            <a:ext cx="2769641" cy="2756255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97AC957-4BDE-4A69-07D0-75D854D8D0C1}"/>
              </a:ext>
            </a:extLst>
          </p:cNvPr>
          <p:cNvCxnSpPr>
            <a:cxnSpLocks/>
          </p:cNvCxnSpPr>
          <p:nvPr/>
        </p:nvCxnSpPr>
        <p:spPr>
          <a:xfrm>
            <a:off x="6834088" y="2853773"/>
            <a:ext cx="2771729" cy="2855231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6F27CB7-9148-AB87-1CFB-269D3E5ACC43}"/>
              </a:ext>
            </a:extLst>
          </p:cNvPr>
          <p:cNvCxnSpPr>
            <a:cxnSpLocks/>
          </p:cNvCxnSpPr>
          <p:nvPr/>
        </p:nvCxnSpPr>
        <p:spPr>
          <a:xfrm>
            <a:off x="8148269" y="1906923"/>
            <a:ext cx="2769641" cy="2756255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C3B5AC0-C83C-8193-5317-9BF45E33E874}"/>
              </a:ext>
            </a:extLst>
          </p:cNvPr>
          <p:cNvCxnSpPr>
            <a:cxnSpLocks/>
          </p:cNvCxnSpPr>
          <p:nvPr/>
        </p:nvCxnSpPr>
        <p:spPr>
          <a:xfrm>
            <a:off x="8832442" y="1136469"/>
            <a:ext cx="2771729" cy="2855231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726D2C-EDD0-6831-5B23-620352DFDDC6}"/>
              </a:ext>
            </a:extLst>
          </p:cNvPr>
          <p:cNvCxnSpPr>
            <a:cxnSpLocks/>
          </p:cNvCxnSpPr>
          <p:nvPr/>
        </p:nvCxnSpPr>
        <p:spPr>
          <a:xfrm>
            <a:off x="8635735" y="1318834"/>
            <a:ext cx="2771729" cy="2855231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D9C7846-6024-9196-0837-D370BD4548C6}"/>
              </a:ext>
            </a:extLst>
          </p:cNvPr>
          <p:cNvCxnSpPr>
            <a:cxnSpLocks/>
          </p:cNvCxnSpPr>
          <p:nvPr/>
        </p:nvCxnSpPr>
        <p:spPr>
          <a:xfrm>
            <a:off x="8357053" y="1763740"/>
            <a:ext cx="2769641" cy="2756255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FB301A1-235C-EFA4-AFA1-837ED5CDF48B}"/>
              </a:ext>
            </a:extLst>
          </p:cNvPr>
          <p:cNvCxnSpPr>
            <a:cxnSpLocks/>
          </p:cNvCxnSpPr>
          <p:nvPr/>
        </p:nvCxnSpPr>
        <p:spPr>
          <a:xfrm rot="2700000">
            <a:off x="8083817" y="580354"/>
            <a:ext cx="0" cy="396746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C7D3863-A67B-0E92-0544-1041186327C9}"/>
              </a:ext>
            </a:extLst>
          </p:cNvPr>
          <p:cNvCxnSpPr>
            <a:cxnSpLocks/>
          </p:cNvCxnSpPr>
          <p:nvPr/>
        </p:nvCxnSpPr>
        <p:spPr>
          <a:xfrm flipH="1">
            <a:off x="7180529" y="1734145"/>
            <a:ext cx="2876019" cy="271270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BA41D54-F2B6-869F-F63E-37C51B88A28B}"/>
              </a:ext>
            </a:extLst>
          </p:cNvPr>
          <p:cNvCxnSpPr>
            <a:cxnSpLocks/>
          </p:cNvCxnSpPr>
          <p:nvPr/>
        </p:nvCxnSpPr>
        <p:spPr>
          <a:xfrm flipH="1">
            <a:off x="7097633" y="1564716"/>
            <a:ext cx="2860045" cy="276919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50C93C-2F44-0D49-D1D0-2B9CCCC539E7}"/>
              </a:ext>
            </a:extLst>
          </p:cNvPr>
          <p:cNvCxnSpPr>
            <a:cxnSpLocks/>
          </p:cNvCxnSpPr>
          <p:nvPr/>
        </p:nvCxnSpPr>
        <p:spPr>
          <a:xfrm rot="2700000">
            <a:off x="9695310" y="2349471"/>
            <a:ext cx="0" cy="396746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53E4EB-C562-9F53-8BC1-8D1669DC2DCA}"/>
              </a:ext>
            </a:extLst>
          </p:cNvPr>
          <p:cNvCxnSpPr>
            <a:cxnSpLocks/>
          </p:cNvCxnSpPr>
          <p:nvPr/>
        </p:nvCxnSpPr>
        <p:spPr>
          <a:xfrm flipH="1">
            <a:off x="8713699" y="3207726"/>
            <a:ext cx="2805421" cy="286599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D89B1C9-F883-29DC-8F65-342139A3B4A1}"/>
              </a:ext>
            </a:extLst>
          </p:cNvPr>
          <p:cNvCxnSpPr>
            <a:cxnSpLocks/>
          </p:cNvCxnSpPr>
          <p:nvPr/>
        </p:nvCxnSpPr>
        <p:spPr>
          <a:xfrm flipH="1">
            <a:off x="6934689" y="1412705"/>
            <a:ext cx="2885422" cy="286063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7C460E6-D02B-9776-BAC4-8148D61FBB66}"/>
              </a:ext>
            </a:extLst>
          </p:cNvPr>
          <p:cNvCxnSpPr>
            <a:cxnSpLocks/>
          </p:cNvCxnSpPr>
          <p:nvPr/>
        </p:nvCxnSpPr>
        <p:spPr>
          <a:xfrm flipH="1">
            <a:off x="6844178" y="1239837"/>
            <a:ext cx="2826091" cy="284779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0B8190D-2813-A8C9-1A37-5FF1D587A3BD}"/>
              </a:ext>
            </a:extLst>
          </p:cNvPr>
          <p:cNvCxnSpPr>
            <a:cxnSpLocks/>
          </p:cNvCxnSpPr>
          <p:nvPr/>
        </p:nvCxnSpPr>
        <p:spPr>
          <a:xfrm rot="2700000">
            <a:off x="9891394" y="2522339"/>
            <a:ext cx="0" cy="396746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7F1924D-3A49-2BF0-D630-BC4A3AB0E415}"/>
              </a:ext>
            </a:extLst>
          </p:cNvPr>
          <p:cNvSpPr txBox="1"/>
          <p:nvPr/>
        </p:nvSpPr>
        <p:spPr>
          <a:xfrm rot="-2700000">
            <a:off x="9477994" y="4165645"/>
            <a:ext cx="107593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B Lines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215C8F-8DAB-9B5A-36AC-1B37F539AE5B}"/>
              </a:ext>
            </a:extLst>
          </p:cNvPr>
          <p:cNvSpPr txBox="1"/>
          <p:nvPr/>
        </p:nvSpPr>
        <p:spPr>
          <a:xfrm rot="-2700000">
            <a:off x="7869000" y="2417081"/>
            <a:ext cx="108876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A Lines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CB2ECF8-EA14-8E6E-36D3-C751EFA429CC}"/>
              </a:ext>
            </a:extLst>
          </p:cNvPr>
          <p:cNvCxnSpPr>
            <a:cxnSpLocks/>
          </p:cNvCxnSpPr>
          <p:nvPr/>
        </p:nvCxnSpPr>
        <p:spPr>
          <a:xfrm rot="2700000">
            <a:off x="9636249" y="2975525"/>
            <a:ext cx="0" cy="282964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ACF1F58-6EEA-E1F0-485F-AF3164220A00}"/>
              </a:ext>
            </a:extLst>
          </p:cNvPr>
          <p:cNvCxnSpPr>
            <a:cxnSpLocks/>
          </p:cNvCxnSpPr>
          <p:nvPr/>
        </p:nvCxnSpPr>
        <p:spPr>
          <a:xfrm>
            <a:off x="8424332" y="1455228"/>
            <a:ext cx="2771729" cy="2855231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F43C9B9-00EC-E321-4DDB-E5D39E499779}"/>
              </a:ext>
            </a:extLst>
          </p:cNvPr>
          <p:cNvCxnSpPr>
            <a:cxnSpLocks/>
          </p:cNvCxnSpPr>
          <p:nvPr/>
        </p:nvCxnSpPr>
        <p:spPr>
          <a:xfrm>
            <a:off x="6394777" y="3224846"/>
            <a:ext cx="2796228" cy="2825539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C878BBFE-2384-582B-6634-6C9AEC3EFA0E}"/>
              </a:ext>
            </a:extLst>
          </p:cNvPr>
          <p:cNvSpPr txBox="1"/>
          <p:nvPr/>
        </p:nvSpPr>
        <p:spPr>
          <a:xfrm rot="2700000">
            <a:off x="9287545" y="2708915"/>
            <a:ext cx="109677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D Lines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78DFF9B-6B23-83BC-CA71-5907B56A2CE5}"/>
              </a:ext>
            </a:extLst>
          </p:cNvPr>
          <p:cNvSpPr txBox="1"/>
          <p:nvPr/>
        </p:nvSpPr>
        <p:spPr>
          <a:xfrm rot="2700000">
            <a:off x="7626518" y="4431330"/>
            <a:ext cx="106631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8000"/>
                </a:solidFill>
              </a:rPr>
              <a:t>C Lines</a:t>
            </a:r>
          </a:p>
        </p:txBody>
      </p:sp>
      <p:sp>
        <p:nvSpPr>
          <p:cNvPr id="41" name="Arc 40">
            <a:extLst>
              <a:ext uri="{FF2B5EF4-FFF2-40B4-BE49-F238E27FC236}">
                <a16:creationId xmlns:a16="http://schemas.microsoft.com/office/drawing/2014/main" id="{A2EED812-A8FD-C31B-3C1E-A54C448002C2}"/>
              </a:ext>
            </a:extLst>
          </p:cNvPr>
          <p:cNvSpPr/>
          <p:nvPr/>
        </p:nvSpPr>
        <p:spPr>
          <a:xfrm>
            <a:off x="6599609" y="2069408"/>
            <a:ext cx="1685105" cy="3566889"/>
          </a:xfrm>
          <a:prstGeom prst="arc">
            <a:avLst>
              <a:gd name="adj1" fmla="val 16061258"/>
              <a:gd name="adj2" fmla="val 546467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7A9D1A9E-A3A0-6587-0AC2-FB6962717D51}"/>
              </a:ext>
            </a:extLst>
          </p:cNvPr>
          <p:cNvSpPr/>
          <p:nvPr/>
        </p:nvSpPr>
        <p:spPr>
          <a:xfrm flipH="1" flipV="1">
            <a:off x="9973128" y="2244827"/>
            <a:ext cx="1685105" cy="3566889"/>
          </a:xfrm>
          <a:prstGeom prst="arc">
            <a:avLst>
              <a:gd name="adj1" fmla="val 16061258"/>
              <a:gd name="adj2" fmla="val 546467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3A4A761-1199-CFA1-0823-FAAC25C50D77}"/>
              </a:ext>
            </a:extLst>
          </p:cNvPr>
          <p:cNvGrpSpPr/>
          <p:nvPr/>
        </p:nvGrpSpPr>
        <p:grpSpPr>
          <a:xfrm>
            <a:off x="636338" y="995618"/>
            <a:ext cx="7405411" cy="3635238"/>
            <a:chOff x="636338" y="995618"/>
            <a:chExt cx="7405411" cy="363523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AEA2285-089B-0079-BB6F-C67A7799D5CB}"/>
                </a:ext>
              </a:extLst>
            </p:cNvPr>
            <p:cNvSpPr txBox="1"/>
            <p:nvPr/>
          </p:nvSpPr>
          <p:spPr>
            <a:xfrm>
              <a:off x="636338" y="2060280"/>
              <a:ext cx="35452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>
                  <a:solidFill>
                    <a:srgbClr val="008000"/>
                  </a:solidFill>
                </a:rPr>
                <a:t>Left side = hundreds = </a:t>
              </a:r>
              <a:r>
                <a:rPr lang="en-GB" sz="2400" b="1" dirty="0" err="1">
                  <a:solidFill>
                    <a:srgbClr val="008000"/>
                  </a:solidFill>
                </a:rPr>
                <a:t>AxC</a:t>
              </a:r>
              <a:endParaRPr lang="en-GB" sz="2400" b="1" dirty="0">
                <a:solidFill>
                  <a:srgbClr val="008000"/>
                </a:solidFill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55D5194-40CB-19E1-51E7-387578DD3EE2}"/>
                </a:ext>
              </a:extLst>
            </p:cNvPr>
            <p:cNvGrpSpPr/>
            <p:nvPr/>
          </p:nvGrpSpPr>
          <p:grpSpPr>
            <a:xfrm>
              <a:off x="5708874" y="995618"/>
              <a:ext cx="2332875" cy="3635238"/>
              <a:chOff x="7413373" y="-1387964"/>
              <a:chExt cx="2765370" cy="4572347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B4E3194-F8B7-FA05-B75B-611822EBDFBE}"/>
                  </a:ext>
                </a:extLst>
              </p:cNvPr>
              <p:cNvSpPr txBox="1"/>
              <p:nvPr/>
            </p:nvSpPr>
            <p:spPr>
              <a:xfrm>
                <a:off x="7413373" y="-1387964"/>
                <a:ext cx="2258712" cy="243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2400" b="1" dirty="0">
                    <a:solidFill>
                      <a:srgbClr val="008000"/>
                    </a:solidFill>
                  </a:rPr>
                  <a:t>Left =</a:t>
                </a:r>
              </a:p>
              <a:p>
                <a:pPr algn="ctr"/>
                <a:r>
                  <a:rPr lang="en-GB" sz="2400" b="1" dirty="0">
                    <a:solidFill>
                      <a:srgbClr val="008000"/>
                    </a:solidFill>
                  </a:rPr>
                  <a:t>Hundreds</a:t>
                </a:r>
                <a:br>
                  <a:rPr lang="en-GB" sz="2400" b="1" dirty="0">
                    <a:solidFill>
                      <a:srgbClr val="008000"/>
                    </a:solidFill>
                  </a:rPr>
                </a:br>
                <a:r>
                  <a:rPr lang="en-GB" sz="2400" b="1" dirty="0">
                    <a:solidFill>
                      <a:srgbClr val="008000"/>
                    </a:solidFill>
                  </a:rPr>
                  <a:t>No Of </a:t>
                </a:r>
                <a:br>
                  <a:rPr lang="en-GB" sz="2400" b="1" dirty="0">
                    <a:solidFill>
                      <a:srgbClr val="008000"/>
                    </a:solidFill>
                  </a:rPr>
                </a:br>
                <a:r>
                  <a:rPr lang="en-GB" sz="2400" b="1" dirty="0">
                    <a:solidFill>
                      <a:srgbClr val="008000"/>
                    </a:solidFill>
                  </a:rPr>
                  <a:t>Intersections </a:t>
                </a:r>
              </a:p>
              <a:p>
                <a:pPr algn="ctr"/>
                <a:r>
                  <a:rPr lang="en-GB" sz="2400" b="1" dirty="0">
                    <a:solidFill>
                      <a:srgbClr val="008000"/>
                    </a:solidFill>
                  </a:rPr>
                  <a:t>= </a:t>
                </a:r>
                <a:r>
                  <a:rPr lang="en-GB" sz="2400" b="1" dirty="0" err="1">
                    <a:solidFill>
                      <a:srgbClr val="008000"/>
                    </a:solidFill>
                  </a:rPr>
                  <a:t>AxC</a:t>
                </a:r>
                <a:r>
                  <a:rPr lang="en-GB" sz="2400" b="1" dirty="0">
                    <a:solidFill>
                      <a:srgbClr val="008000"/>
                    </a:solidFill>
                  </a:rPr>
                  <a:t> x 100 </a:t>
                </a: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242D9440-4F56-7327-9982-74CB51528530}"/>
                  </a:ext>
                </a:extLst>
              </p:cNvPr>
              <p:cNvSpPr/>
              <p:nvPr/>
            </p:nvSpPr>
            <p:spPr>
              <a:xfrm>
                <a:off x="8184798" y="1030211"/>
                <a:ext cx="1993945" cy="2154172"/>
              </a:xfrm>
              <a:prstGeom prst="ellipse">
                <a:avLst/>
              </a:prstGeom>
              <a:noFill/>
              <a:ln w="381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77D73E5-8E2F-93BB-53D8-651F5461E120}"/>
              </a:ext>
            </a:extLst>
          </p:cNvPr>
          <p:cNvGrpSpPr/>
          <p:nvPr/>
        </p:nvGrpSpPr>
        <p:grpSpPr>
          <a:xfrm>
            <a:off x="683930" y="1701322"/>
            <a:ext cx="11334026" cy="3054043"/>
            <a:chOff x="683930" y="1701322"/>
            <a:chExt cx="11334026" cy="3054043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E18DF57E-BD64-7933-55A3-240ECB6B49E8}"/>
                </a:ext>
              </a:extLst>
            </p:cNvPr>
            <p:cNvSpPr/>
            <p:nvPr/>
          </p:nvSpPr>
          <p:spPr>
            <a:xfrm>
              <a:off x="10016688" y="3042693"/>
              <a:ext cx="1682099" cy="171267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547ECB6-2146-99E6-A62A-4815C50DE152}"/>
                </a:ext>
              </a:extLst>
            </p:cNvPr>
            <p:cNvSpPr txBox="1"/>
            <p:nvPr/>
          </p:nvSpPr>
          <p:spPr>
            <a:xfrm>
              <a:off x="10905151" y="1701322"/>
              <a:ext cx="111280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>
                  <a:solidFill>
                    <a:srgbClr val="C00000"/>
                  </a:solidFill>
                </a:rPr>
                <a:t>Right </a:t>
              </a:r>
            </a:p>
            <a:p>
              <a:r>
                <a:rPr lang="en-GB" sz="2400" b="1" dirty="0">
                  <a:solidFill>
                    <a:srgbClr val="C00000"/>
                  </a:solidFill>
                </a:rPr>
                <a:t>= units </a:t>
              </a:r>
            </a:p>
            <a:p>
              <a:r>
                <a:rPr lang="en-GB" sz="2400" b="1" dirty="0">
                  <a:solidFill>
                    <a:srgbClr val="C00000"/>
                  </a:solidFill>
                </a:rPr>
                <a:t>= </a:t>
              </a:r>
              <a:r>
                <a:rPr lang="en-GB" sz="2400" b="1" dirty="0" err="1">
                  <a:solidFill>
                    <a:srgbClr val="C00000"/>
                  </a:solidFill>
                </a:rPr>
                <a:t>BxD</a:t>
              </a:r>
              <a:endParaRPr lang="en-GB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C61307D-F3B9-2DEF-B479-1458CD88E72E}"/>
                </a:ext>
              </a:extLst>
            </p:cNvPr>
            <p:cNvSpPr txBox="1"/>
            <p:nvPr/>
          </p:nvSpPr>
          <p:spPr>
            <a:xfrm>
              <a:off x="683930" y="3652366"/>
              <a:ext cx="258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C00000"/>
                  </a:solidFill>
                </a:rPr>
                <a:t>Right = units = </a:t>
              </a:r>
              <a:r>
                <a:rPr lang="en-GB" sz="2400" b="1" dirty="0" err="1">
                  <a:solidFill>
                    <a:srgbClr val="C00000"/>
                  </a:solidFill>
                </a:rPr>
                <a:t>BxD</a:t>
              </a:r>
              <a:endParaRPr lang="en-GB" sz="24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E9033E8-1896-C86A-E5E5-C7D695AA87CE}"/>
              </a:ext>
            </a:extLst>
          </p:cNvPr>
          <p:cNvGrpSpPr/>
          <p:nvPr/>
        </p:nvGrpSpPr>
        <p:grpSpPr>
          <a:xfrm>
            <a:off x="683930" y="400836"/>
            <a:ext cx="9293253" cy="6179808"/>
            <a:chOff x="683930" y="400836"/>
            <a:chExt cx="9293253" cy="617980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71596BC-1006-84A4-A034-7E9489D45D20}"/>
                </a:ext>
              </a:extLst>
            </p:cNvPr>
            <p:cNvSpPr txBox="1"/>
            <p:nvPr/>
          </p:nvSpPr>
          <p:spPr>
            <a:xfrm>
              <a:off x="683930" y="2864826"/>
              <a:ext cx="44552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002060"/>
                  </a:solidFill>
                </a:rPr>
                <a:t>Centre= tens = (</a:t>
              </a:r>
              <a:r>
                <a:rPr lang="en-GB" sz="2400" b="1" dirty="0" err="1">
                  <a:solidFill>
                    <a:srgbClr val="002060"/>
                  </a:solidFill>
                </a:rPr>
                <a:t>AxD</a:t>
              </a:r>
              <a:r>
                <a:rPr lang="en-GB" sz="2400" b="1" dirty="0">
                  <a:solidFill>
                    <a:srgbClr val="002060"/>
                  </a:solidFill>
                </a:rPr>
                <a:t>) + (</a:t>
              </a:r>
              <a:r>
                <a:rPr lang="en-GB" sz="2400" b="1" dirty="0" err="1">
                  <a:solidFill>
                    <a:srgbClr val="002060"/>
                  </a:solidFill>
                </a:rPr>
                <a:t>BxC</a:t>
              </a:r>
              <a:r>
                <a:rPr lang="en-GB" sz="2400" b="1" dirty="0">
                  <a:solidFill>
                    <a:srgbClr val="002060"/>
                  </a:solidFill>
                </a:rPr>
                <a:t>)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727A884-045D-540E-21E8-A7C430CC683C}"/>
                </a:ext>
              </a:extLst>
            </p:cNvPr>
            <p:cNvSpPr/>
            <p:nvPr/>
          </p:nvSpPr>
          <p:spPr>
            <a:xfrm>
              <a:off x="8295084" y="400836"/>
              <a:ext cx="1682099" cy="6179808"/>
            </a:xfrm>
            <a:prstGeom prst="ellipse">
              <a:avLst/>
            </a:pr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008000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AFDF112-172A-8496-5B98-59611C9E536D}"/>
                </a:ext>
              </a:extLst>
            </p:cNvPr>
            <p:cNvSpPr txBox="1"/>
            <p:nvPr/>
          </p:nvSpPr>
          <p:spPr>
            <a:xfrm>
              <a:off x="8277057" y="3095658"/>
              <a:ext cx="165462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002060"/>
                  </a:solidFill>
                </a:rPr>
                <a:t>Centre</a:t>
              </a:r>
            </a:p>
            <a:p>
              <a:pPr algn="ctr"/>
              <a:r>
                <a:rPr lang="en-GB" sz="2400" b="1" dirty="0">
                  <a:solidFill>
                    <a:srgbClr val="002060"/>
                  </a:solidFill>
                </a:rPr>
                <a:t>= tens </a:t>
              </a:r>
            </a:p>
            <a:p>
              <a:pPr algn="ctr"/>
              <a:r>
                <a:rPr lang="en-GB" sz="2400" b="1" dirty="0">
                  <a:solidFill>
                    <a:srgbClr val="002060"/>
                  </a:solidFill>
                </a:rPr>
                <a:t>=(</a:t>
              </a:r>
              <a:r>
                <a:rPr lang="en-GB" sz="2400" b="1" dirty="0" err="1">
                  <a:solidFill>
                    <a:srgbClr val="002060"/>
                  </a:solidFill>
                </a:rPr>
                <a:t>AxD</a:t>
              </a:r>
              <a:r>
                <a:rPr lang="en-GB" sz="2400" b="1" dirty="0">
                  <a:solidFill>
                    <a:srgbClr val="002060"/>
                  </a:solidFill>
                </a:rPr>
                <a:t>) + (</a:t>
              </a:r>
              <a:r>
                <a:rPr lang="en-GB" sz="2400" b="1" dirty="0" err="1">
                  <a:solidFill>
                    <a:srgbClr val="002060"/>
                  </a:solidFill>
                </a:rPr>
                <a:t>BxC</a:t>
              </a:r>
              <a:r>
                <a:rPr lang="en-GB" sz="2400" b="1" dirty="0">
                  <a:solidFill>
                    <a:srgbClr val="002060"/>
                  </a:solidFill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51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641</Words>
  <Application>Microsoft Office PowerPoint</Application>
  <PresentationFormat>Widescreen</PresentationFormat>
  <Paragraphs>110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Derrick Willer</dc:creator>
  <cp:lastModifiedBy>Derrick Willer</cp:lastModifiedBy>
  <cp:revision>31</cp:revision>
  <dcterms:created xsi:type="dcterms:W3CDTF">2020-05-03T10:43:06Z</dcterms:created>
  <dcterms:modified xsi:type="dcterms:W3CDTF">2023-06-30T09:04:23Z</dcterms:modified>
</cp:coreProperties>
</file>