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56" r:id="rId4"/>
    <p:sldId id="285" r:id="rId5"/>
    <p:sldId id="280" r:id="rId6"/>
    <p:sldId id="290" r:id="rId7"/>
    <p:sldId id="286" r:id="rId8"/>
    <p:sldId id="281" r:id="rId9"/>
    <p:sldId id="288" r:id="rId10"/>
    <p:sldId id="287" r:id="rId11"/>
    <p:sldId id="289" r:id="rId12"/>
    <p:sldId id="278" r:id="rId13"/>
    <p:sldId id="291" r:id="rId14"/>
    <p:sldId id="292" r:id="rId15"/>
    <p:sldId id="293" r:id="rId16"/>
    <p:sldId id="294" r:id="rId17"/>
    <p:sldId id="282" r:id="rId18"/>
    <p:sldId id="283" r:id="rId19"/>
    <p:sldId id="295" r:id="rId20"/>
    <p:sldId id="284" r:id="rId21"/>
    <p:sldId id="296" r:id="rId22"/>
    <p:sldId id="297" r:id="rId23"/>
    <p:sldId id="266" r:id="rId24"/>
    <p:sldId id="263" r:id="rId25"/>
    <p:sldId id="264" r:id="rId26"/>
    <p:sldId id="268" r:id="rId27"/>
    <p:sldId id="273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FZy1ZEL0r40sacZTdF1MQ==" hashData="SJPcDsTHRTbo4vEOWE1VpopwQjQ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F897"/>
    <a:srgbClr val="FFCC66"/>
    <a:srgbClr val="FFCC99"/>
    <a:srgbClr val="CC6600"/>
    <a:srgbClr val="99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0" autoAdjust="0"/>
    <p:restoredTop sz="94640" autoAdjust="0"/>
  </p:normalViewPr>
  <p:slideViewPr>
    <p:cSldViewPr snapToGrid="0">
      <p:cViewPr varScale="1">
        <p:scale>
          <a:sx n="68" d="100"/>
          <a:sy n="68" d="100"/>
        </p:scale>
        <p:origin x="9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88EFBA-F687-4547-A2AD-2B5E30E78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113E7-F221-4A11-82E4-86FFD158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097AE8-F39A-420F-9F5D-D866F94FCDF7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B78B-F6F2-43FF-A925-6D04487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0893-B87F-418B-B430-DAC27869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7A4A7A-F0A9-4CEE-961F-4618737F9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22FF-286C-4B1E-8374-B10BEF74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93EEE-899A-4FE6-95EB-B63764C8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F3D4-28B2-49A5-8FDE-12A652F1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F185A6-55E3-4016-87DB-7B6ABB907837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EB29-9C21-46B1-A1C1-C9EBBA24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1104-E5C1-46D4-BE7F-EAC86762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B806A4-4C8F-4CE8-8622-0F20F7D72A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7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49FA7-A371-47BB-9D50-69BAF5855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37AF9-2D14-4389-A889-D3EEEE0F2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EE83-722F-4A06-AC71-0329C4C8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C5A33D-3D57-4D6C-8074-ECEA8C4BD729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59CB5-B544-4AA8-87EF-28DB7FEF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D84E-CDEB-4B93-BEBC-E7CEE9EF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E1E3F-5697-46BB-AD45-4F807EF86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E5AA-D591-4580-A026-6E5C528C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04B5-E609-4079-9E1F-B776A7EE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3E0B-285A-4B9F-AADA-CA952D5C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4DCB63-1A77-4649-8CA4-99B60D46717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ECD1-B3B0-4991-BE52-F8960B64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1801-BD7A-4A63-B11A-55246A9A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8991AA-983B-4CBA-9A64-A93672F1B9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6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5D7D-91C5-455A-B5B8-0154A3A2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69D75-7C84-4F5D-9FA9-935B2FC0D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A027-5BF3-42FA-A9AC-797F46A5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20AB34-D1E3-49B8-B070-45172AF94FC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04D9-3841-42B7-A9AE-B7B0D741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D00F9-03A2-4EB6-813E-764F5FD8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EE489A-E7C8-4789-A63D-5C8C6253E7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5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3C0F-9823-4246-A01B-6F87CF97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99F4-82F1-4432-BB6F-C7516966F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D28EF-0FEB-4CE2-B0DE-C98E4D3C5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1E818-EE4B-4D06-817A-34354932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8EC265-E5D9-44B2-8D4A-853E2A25EE02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B8E0E-2C05-440A-869C-A1A7735D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E2C19-246A-4BD2-9715-17CEF057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95F1C8-F7E4-4E65-999B-C5270299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7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C83D-B16A-4C63-8920-52E5C160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1D99-A8B9-4E5B-854B-054C1EC91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E3D38-79F8-4EEC-B13B-74EFAD00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FE7FB-4C5F-49CA-A0E4-2C711CD06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9F408-2285-4643-AF11-36FE964E9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C0D2C-E6F9-4449-B0D3-EBA5AB61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5E81B9-3DDF-4F1F-9BE2-7BCAB0642ABA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3B208-70ED-49C0-8670-AD733E7D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B3236-DC2A-4C4E-8BFD-15AD3833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806BC5-61AE-408F-9ED2-53FEA709D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5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8382-ACA4-4F9A-A63A-235F7165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161CD-407C-4D24-BE35-0E97E869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CE05D7-3E8C-4B30-A402-86AF84F33CB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D6060-8264-43B3-AC85-A9E4E8E3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55283-3135-406E-AAF7-2A905365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6936C5-6EAD-4237-A770-75B159DA1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D9FB9-6676-44A7-984C-B165EB06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0E2CFF-24FD-4F4F-A298-D51305C2A619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85850-7C6C-4693-87C9-F5309EAB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15180-5C31-4714-AF6B-04090B02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E6D770-B8A6-4E1A-988B-B367D7496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4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BD17-9A28-47E5-A3AD-ABDF394A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F4B97-1D06-4D99-BC0B-FA80B412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FF462-3223-47B9-B1CE-FC5904468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EFDBE-EAA1-40E0-A4A7-0EE50357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7BB7CD-1EF8-4428-B3CA-2F6D35D3E40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70E26-0075-4295-A71C-B3BE6450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3EE41-5A8E-4D24-B0F4-F3C31BA4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7580C1-1A68-48DE-B83E-0EEA1C267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3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42F8-277B-4392-995D-4201B7FA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0B968-585C-4E4F-B759-C99F09BE7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6CB6D-F916-4BCD-A1D2-3CA1EBC10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EA16F-6AFF-47BC-BC06-0FAD0194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BE4684-B033-4280-8C65-537696CDB4A7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F9415-F0BF-4461-AFBE-C159DB1D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33B25-D6DE-457A-9940-3B434138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953CC3-E49B-4F02-B542-9D23C0A91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6993FE-7C88-4D9E-AA15-AF48808B7A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75025" y="68263"/>
            <a:ext cx="4669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385723"/>
                </a:solidFill>
                <a:cs typeface="Arial" panose="020B0604020202020204" pitchFamily="34" charset="0"/>
              </a:rPr>
              <a:t>Lets Be Specific About Gravity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81815-580C-47F9-919E-F84F60408D4F}"/>
              </a:ext>
            </a:extLst>
          </p:cNvPr>
          <p:cNvSpPr txBox="1"/>
          <p:nvPr userDrawn="1"/>
        </p:nvSpPr>
        <p:spPr>
          <a:xfrm>
            <a:off x="215008" y="6541103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A6449-FA63-41B5-8426-22E277293371}"/>
              </a:ext>
            </a:extLst>
          </p:cNvPr>
          <p:cNvSpPr txBox="1"/>
          <p:nvPr userDrawn="1"/>
        </p:nvSpPr>
        <p:spPr>
          <a:xfrm>
            <a:off x="10967864" y="6552570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stopwatch.onlineclock.net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stopwatch.onlineclock.net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8864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4" y="211914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7978" y="2119144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32999D-BA05-441D-9DB8-47BA5F416537}"/>
              </a:ext>
            </a:extLst>
          </p:cNvPr>
          <p:cNvSpPr/>
          <p:nvPr/>
        </p:nvSpPr>
        <p:spPr>
          <a:xfrm>
            <a:off x="2346928" y="746016"/>
            <a:ext cx="7498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Lets see what happens to </a:t>
            </a:r>
          </a:p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ball rolling down a slope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87803-A30A-4860-82EB-608F33712004}"/>
              </a:ext>
            </a:extLst>
          </p:cNvPr>
          <p:cNvCxnSpPr/>
          <p:nvPr/>
        </p:nvCxnSpPr>
        <p:spPr>
          <a:xfrm>
            <a:off x="2885704" y="3441935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1F732-CCC1-485F-BA20-21FCF125E224}"/>
              </a:ext>
            </a:extLst>
          </p:cNvPr>
          <p:cNvCxnSpPr>
            <a:cxnSpLocks/>
          </p:cNvCxnSpPr>
          <p:nvPr/>
        </p:nvCxnSpPr>
        <p:spPr>
          <a:xfrm>
            <a:off x="2885704" y="3441935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A1317C-243D-4AB0-9B39-60C56B669557}"/>
              </a:ext>
            </a:extLst>
          </p:cNvPr>
          <p:cNvCxnSpPr>
            <a:cxnSpLocks/>
          </p:cNvCxnSpPr>
          <p:nvPr/>
        </p:nvCxnSpPr>
        <p:spPr>
          <a:xfrm>
            <a:off x="2885704" y="3976324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E2DFD-4B95-43AB-ACE1-24E7B1FCC21E}"/>
              </a:ext>
            </a:extLst>
          </p:cNvPr>
          <p:cNvCxnSpPr>
            <a:cxnSpLocks/>
          </p:cNvCxnSpPr>
          <p:nvPr/>
        </p:nvCxnSpPr>
        <p:spPr>
          <a:xfrm>
            <a:off x="3959992" y="3441935"/>
            <a:ext cx="0" cy="231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461B90-CD75-4366-A8F3-2282A05ABCD3}"/>
              </a:ext>
            </a:extLst>
          </p:cNvPr>
          <p:cNvCxnSpPr/>
          <p:nvPr/>
        </p:nvCxnSpPr>
        <p:spPr>
          <a:xfrm>
            <a:off x="10343408" y="5021353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C1C491-5EFC-4BE3-879D-D03FE83D9597}"/>
              </a:ext>
            </a:extLst>
          </p:cNvPr>
          <p:cNvCxnSpPr>
            <a:cxnSpLocks/>
          </p:cNvCxnSpPr>
          <p:nvPr/>
        </p:nvCxnSpPr>
        <p:spPr>
          <a:xfrm flipH="1">
            <a:off x="10343408" y="5549219"/>
            <a:ext cx="1074288" cy="6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7BCF21-CD2B-4672-90BF-6E47C9BFCC09}"/>
              </a:ext>
            </a:extLst>
          </p:cNvPr>
          <p:cNvCxnSpPr>
            <a:cxnSpLocks/>
          </p:cNvCxnSpPr>
          <p:nvPr/>
        </p:nvCxnSpPr>
        <p:spPr>
          <a:xfrm>
            <a:off x="3959992" y="3453809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60C793-E1EB-4281-B4B1-AE885A5918C7}"/>
              </a:ext>
            </a:extLst>
          </p:cNvPr>
          <p:cNvCxnSpPr/>
          <p:nvPr/>
        </p:nvCxnSpPr>
        <p:spPr>
          <a:xfrm>
            <a:off x="11417696" y="5033227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6A9276A-BC1E-472B-AEAD-1277F60A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37" y="2500342"/>
            <a:ext cx="1393874" cy="1580356"/>
          </a:xfrm>
          <a:prstGeom prst="rect">
            <a:avLst/>
          </a:prstGeom>
        </p:spPr>
      </p:pic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CB387074-8F49-435E-A963-19DFB0A90F25}"/>
              </a:ext>
            </a:extLst>
          </p:cNvPr>
          <p:cNvSpPr/>
          <p:nvPr/>
        </p:nvSpPr>
        <p:spPr>
          <a:xfrm rot="5935583">
            <a:off x="3744893" y="3371740"/>
            <a:ext cx="749786" cy="674781"/>
          </a:xfrm>
          <a:prstGeom prst="pie">
            <a:avLst>
              <a:gd name="adj1" fmla="val 5623934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1B79B-3821-4310-B0AE-AAF25ADF5820}"/>
              </a:ext>
            </a:extLst>
          </p:cNvPr>
          <p:cNvSpPr txBox="1"/>
          <p:nvPr/>
        </p:nvSpPr>
        <p:spPr>
          <a:xfrm>
            <a:off x="509296" y="4488910"/>
            <a:ext cx="3711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Now measure the distances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0 to 1 = 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1 to 2 =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2 to 3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58A02-0139-402D-AB6E-6FE3D736AC8D}"/>
              </a:ext>
            </a:extLst>
          </p:cNvPr>
          <p:cNvSpPr txBox="1"/>
          <p:nvPr/>
        </p:nvSpPr>
        <p:spPr>
          <a:xfrm>
            <a:off x="3336275" y="36084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345E4-5251-4B94-8A56-1BBF72063005}"/>
              </a:ext>
            </a:extLst>
          </p:cNvPr>
          <p:cNvSpPr txBox="1"/>
          <p:nvPr/>
        </p:nvSpPr>
        <p:spPr>
          <a:xfrm>
            <a:off x="4272340" y="37938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2C1A9-FD2C-42EB-A62A-6538E45E5156}"/>
              </a:ext>
            </a:extLst>
          </p:cNvPr>
          <p:cNvSpPr txBox="1"/>
          <p:nvPr/>
        </p:nvSpPr>
        <p:spPr>
          <a:xfrm>
            <a:off x="6158927" y="42431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6BFF8-162A-426C-AC64-10614EDB53C6}"/>
              </a:ext>
            </a:extLst>
          </p:cNvPr>
          <p:cNvSpPr txBox="1"/>
          <p:nvPr/>
        </p:nvSpPr>
        <p:spPr>
          <a:xfrm>
            <a:off x="8966138" y="48142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F9E899-FB53-4DBD-837C-8281FA5DF876}"/>
              </a:ext>
            </a:extLst>
          </p:cNvPr>
          <p:cNvCxnSpPr/>
          <p:nvPr/>
        </p:nvCxnSpPr>
        <p:spPr>
          <a:xfrm>
            <a:off x="3506354" y="4430407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B8F903-32EC-4047-8721-E7526ED445A1}"/>
              </a:ext>
            </a:extLst>
          </p:cNvPr>
          <p:cNvCxnSpPr/>
          <p:nvPr/>
        </p:nvCxnSpPr>
        <p:spPr>
          <a:xfrm>
            <a:off x="4436734" y="4886568"/>
            <a:ext cx="1800000" cy="0"/>
          </a:xfrm>
          <a:prstGeom prst="line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6DF957-C65D-40C5-868E-B2D1226E645C}"/>
              </a:ext>
            </a:extLst>
          </p:cNvPr>
          <p:cNvCxnSpPr/>
          <p:nvPr/>
        </p:nvCxnSpPr>
        <p:spPr>
          <a:xfrm>
            <a:off x="6401899" y="5400476"/>
            <a:ext cx="2700000" cy="0"/>
          </a:xfrm>
          <a:prstGeom prst="line">
            <a:avLst/>
          </a:prstGeom>
          <a:ln w="5715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299846-7366-4C24-8AF4-F969C7A4A443}"/>
              </a:ext>
            </a:extLst>
          </p:cNvPr>
          <p:cNvSpPr txBox="1"/>
          <p:nvPr/>
        </p:nvSpPr>
        <p:spPr>
          <a:xfrm>
            <a:off x="4733500" y="2734049"/>
            <a:ext cx="7127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The ball goes twice as far in the second </a:t>
            </a:r>
            <a:r>
              <a:rPr lang="en-GB" sz="2800" b="1" dirty="0" err="1">
                <a:solidFill>
                  <a:srgbClr val="FF0000"/>
                </a:solidFill>
              </a:rPr>
              <a:t>second</a:t>
            </a: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And three times as far in the third second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CB9E7-1065-43BC-9952-6243583A9F88}"/>
              </a:ext>
            </a:extLst>
          </p:cNvPr>
          <p:cNvSpPr txBox="1"/>
          <p:nvPr/>
        </p:nvSpPr>
        <p:spPr>
          <a:xfrm>
            <a:off x="6760803" y="3838835"/>
            <a:ext cx="46362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</a:rPr>
              <a:t>The ball is accelerating</a:t>
            </a:r>
          </a:p>
        </p:txBody>
      </p:sp>
    </p:spTree>
    <p:extLst>
      <p:ext uri="{BB962C8B-B14F-4D97-AF65-F5344CB8AC3E}">
        <p14:creationId xmlns:p14="http://schemas.microsoft.com/office/powerpoint/2010/main" val="3492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44D67-F3CD-4A67-B43B-527EA92906ED}"/>
              </a:ext>
            </a:extLst>
          </p:cNvPr>
          <p:cNvSpPr/>
          <p:nvPr/>
        </p:nvSpPr>
        <p:spPr>
          <a:xfrm>
            <a:off x="481553" y="691096"/>
            <a:ext cx="62240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Lets try to find out the acceleration </a:t>
            </a:r>
          </a:p>
          <a:p>
            <a:pPr algn="ctr"/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a ball free-falling under Earths gravity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4AC33F-5AB3-4802-B146-36549252C68B}"/>
              </a:ext>
            </a:extLst>
          </p:cNvPr>
          <p:cNvSpPr/>
          <p:nvPr/>
        </p:nvSpPr>
        <p:spPr>
          <a:xfrm>
            <a:off x="3079667" y="2695698"/>
            <a:ext cx="451262" cy="46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698" name="Picture 2" descr="Simple Vector Earth - ClipArt Best - ClipArt Best">
            <a:extLst>
              <a:ext uri="{FF2B5EF4-FFF2-40B4-BE49-F238E27FC236}">
                <a16:creationId xmlns:a16="http://schemas.microsoft.com/office/drawing/2014/main" id="{0E5F5E41-891A-4307-9880-8B730D23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77" y="3545415"/>
            <a:ext cx="3201843" cy="31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13D8E-66E3-4690-969B-B60B1270BBFB}"/>
              </a:ext>
            </a:extLst>
          </p:cNvPr>
          <p:cNvSpPr txBox="1"/>
          <p:nvPr/>
        </p:nvSpPr>
        <p:spPr>
          <a:xfrm>
            <a:off x="4906220" y="2445422"/>
            <a:ext cx="718382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We would like to measure the drop after 1 second.</a:t>
            </a:r>
          </a:p>
          <a:p>
            <a:endParaRPr lang="en-GB" sz="16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To do this over a one second fall you will need to have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a drop of about ten metres which is about three floors.</a:t>
            </a:r>
          </a:p>
          <a:p>
            <a:endParaRPr lang="en-GB" sz="16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Some schools only have two floors so you will need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to time the drop  over half a second.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2AB5E-3FDC-49CC-B2AE-A185F9747FD4}"/>
              </a:ext>
            </a:extLst>
          </p:cNvPr>
          <p:cNvSpPr txBox="1"/>
          <p:nvPr/>
        </p:nvSpPr>
        <p:spPr>
          <a:xfrm>
            <a:off x="4906220" y="5078839"/>
            <a:ext cx="7222618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But we will need to be very, very accurate.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To do this we will film it together with a superfast clock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and play the film back in slow motion</a:t>
            </a:r>
          </a:p>
        </p:txBody>
      </p:sp>
    </p:spTree>
    <p:extLst>
      <p:ext uri="{BB962C8B-B14F-4D97-AF65-F5344CB8AC3E}">
        <p14:creationId xmlns:p14="http://schemas.microsoft.com/office/powerpoint/2010/main" val="24179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D08B7BD6-EC45-401C-BC98-D77F5BCC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314700"/>
            <a:ext cx="17795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D6B51C-CD9C-4BFB-A15E-C2FBD8EFB23C}"/>
              </a:ext>
            </a:extLst>
          </p:cNvPr>
          <p:cNvCxnSpPr>
            <a:cxnSpLocks/>
          </p:cNvCxnSpPr>
          <p:nvPr/>
        </p:nvCxnSpPr>
        <p:spPr>
          <a:xfrm>
            <a:off x="2806700" y="5918200"/>
            <a:ext cx="70913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6">
            <a:extLst>
              <a:ext uri="{FF2B5EF4-FFF2-40B4-BE49-F238E27FC236}">
                <a16:creationId xmlns:a16="http://schemas.microsoft.com/office/drawing/2014/main" id="{BDF1C067-7982-44A4-917B-DC5FB40F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584700"/>
            <a:ext cx="638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7">
            <a:extLst>
              <a:ext uri="{FF2B5EF4-FFF2-40B4-BE49-F238E27FC236}">
                <a16:creationId xmlns:a16="http://schemas.microsoft.com/office/drawing/2014/main" id="{6C82E51B-53AC-4E66-99DF-E761EF67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94225"/>
            <a:ext cx="7937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8">
            <a:extLst>
              <a:ext uri="{FF2B5EF4-FFF2-40B4-BE49-F238E27FC236}">
                <a16:creationId xmlns:a16="http://schemas.microsoft.com/office/drawing/2014/main" id="{6D821CF5-A373-44F6-9576-DAA3D53E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7" y="4356101"/>
            <a:ext cx="7651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9">
            <a:extLst>
              <a:ext uri="{FF2B5EF4-FFF2-40B4-BE49-F238E27FC236}">
                <a16:creationId xmlns:a16="http://schemas.microsoft.com/office/drawing/2014/main" id="{DB899645-F024-4870-8E0F-613D2252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37075"/>
            <a:ext cx="731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5">
            <a:extLst>
              <a:ext uri="{FF2B5EF4-FFF2-40B4-BE49-F238E27FC236}">
                <a16:creationId xmlns:a16="http://schemas.microsoft.com/office/drawing/2014/main" id="{F15FBEC9-DD2B-451B-BBE5-739C926A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462088"/>
            <a:ext cx="9048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6B558D-C226-4EFE-86BD-2F1164E1D484}"/>
              </a:ext>
            </a:extLst>
          </p:cNvPr>
          <p:cNvCxnSpPr>
            <a:cxnSpLocks/>
          </p:cNvCxnSpPr>
          <p:nvPr/>
        </p:nvCxnSpPr>
        <p:spPr>
          <a:xfrm flipV="1">
            <a:off x="7239000" y="2857500"/>
            <a:ext cx="2538413" cy="15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>
            <a:extLst>
              <a:ext uri="{FF2B5EF4-FFF2-40B4-BE49-F238E27FC236}">
                <a16:creationId xmlns:a16="http://schemas.microsoft.com/office/drawing/2014/main" id="{7B4113DC-A106-40C8-A679-9891BC292A4C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2857500"/>
            <a:ext cx="2811463" cy="1524000"/>
            <a:chOff x="8508307" y="2857500"/>
            <a:chExt cx="2811809" cy="152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D3F44B-2F1D-4A23-B01E-5E58CE6D995D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2568E4-9300-4AAB-8A2D-E4D8634AE66F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F1C686-197A-4A47-BC46-6371C96EECCD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98C113-01AE-4E0F-85A1-6B4A7A639739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DD7230-0796-487A-95B8-7F37D9197E19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EC889-F91D-475D-AB79-D41071A77535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BF6D6A-A7AD-4B9B-A498-A08FBB16D8B8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27341-0980-4BA9-978A-E0F84C82F2C2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041A83-E059-4013-9511-B540752528CA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DF4968-6AC7-42AF-BC06-0975DB7B87AD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0FE204-3C1E-447D-BE97-929152724452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BE8B0C-AB9D-4E80-BCA4-175BC8DB0E36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8">
            <a:extLst>
              <a:ext uri="{FF2B5EF4-FFF2-40B4-BE49-F238E27FC236}">
                <a16:creationId xmlns:a16="http://schemas.microsoft.com/office/drawing/2014/main" id="{C4AB5570-487D-48CF-AEA1-B6AC89B28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550" y="4394200"/>
            <a:ext cx="2811463" cy="1524000"/>
            <a:chOff x="8508307" y="2857500"/>
            <a:chExt cx="2811809" cy="152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E50C64-DD78-4CF6-B43E-CC862C05520E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A28DF8-E815-4A64-B6B8-378B8E4F19BD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22EE2C-98EB-49E6-BDD9-57851D488A30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131A6E-94E0-4C3B-85C9-F1816BB9D466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4C0996-C756-4D17-AABB-B4B55C4E0F48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30E3F7-89F1-4E02-B00E-02786BF260E1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32AA1D-AE0D-4BCF-832E-CAD28329F2A3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BF2F6C-F10B-40FE-8605-DB49D5223C6A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6D5199-78FD-4F03-854F-98B37E1005BC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56B445-A22F-47B9-9EA5-CD0620445E25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78232D-59D1-447C-84C6-D1E090E81736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6D8D96-28B5-4FAF-8E19-6A0882962C5C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6A1965-7518-428F-A1B6-592F1A1E24EE}"/>
              </a:ext>
            </a:extLst>
          </p:cNvPr>
          <p:cNvGrpSpPr/>
          <p:nvPr/>
        </p:nvGrpSpPr>
        <p:grpSpPr>
          <a:xfrm>
            <a:off x="9791700" y="1943100"/>
            <a:ext cx="1527175" cy="2390775"/>
            <a:chOff x="9791700" y="1943100"/>
            <a:chExt cx="1527175" cy="23907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4EA3DF-827C-4413-BA1B-9B08626231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305CDC-9C36-4749-BE00-088ACB947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1180DE-B280-473C-87C1-21C6DE31B6A4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8DAE0D-1A49-485B-A052-56269EB96CD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16BC83-0096-4470-869E-8EC568B1D78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07FBA2-29F5-41C1-B10B-FD30F8360B95}"/>
              </a:ext>
            </a:extLst>
          </p:cNvPr>
          <p:cNvGrpSpPr/>
          <p:nvPr/>
        </p:nvGrpSpPr>
        <p:grpSpPr>
          <a:xfrm>
            <a:off x="8507413" y="3492500"/>
            <a:ext cx="1511300" cy="2413000"/>
            <a:chOff x="8507413" y="3492500"/>
            <a:chExt cx="1511300" cy="2413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602A83-1ABE-42FA-A2DA-20849DAA1A1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D58BCC-239A-468D-AC0B-F1D0897692C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3DDE4F-E7AC-4E45-94E2-10CBB2D79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E1ECA7-5205-4432-9970-2D6FC560E492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32F2BD-E0E5-4E0A-9280-218AF646C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00">
            <a:extLst>
              <a:ext uri="{FF2B5EF4-FFF2-40B4-BE49-F238E27FC236}">
                <a16:creationId xmlns:a16="http://schemas.microsoft.com/office/drawing/2014/main" id="{E66AE380-5CCB-44C3-85ED-EA3D31FD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52463"/>
            <a:ext cx="1095375" cy="218281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E06E404-20D6-4D62-96D6-12D143FB117D}"/>
              </a:ext>
            </a:extLst>
          </p:cNvPr>
          <p:cNvSpPr/>
          <p:nvPr/>
        </p:nvSpPr>
        <p:spPr>
          <a:xfrm>
            <a:off x="7377113" y="1649413"/>
            <a:ext cx="117475" cy="36512"/>
          </a:xfrm>
          <a:custGeom>
            <a:avLst/>
            <a:gdLst>
              <a:gd name="connsiteX0" fmla="*/ 0 w 116681"/>
              <a:gd name="connsiteY0" fmla="*/ 0 h 35719"/>
              <a:gd name="connsiteX1" fmla="*/ 35718 w 116681"/>
              <a:gd name="connsiteY1" fmla="*/ 35719 h 35719"/>
              <a:gd name="connsiteX2" fmla="*/ 78581 w 116681"/>
              <a:gd name="connsiteY2" fmla="*/ 21432 h 35719"/>
              <a:gd name="connsiteX3" fmla="*/ 116681 w 116681"/>
              <a:gd name="connsiteY3" fmla="*/ 2382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1" h="35719">
                <a:moveTo>
                  <a:pt x="0" y="0"/>
                </a:moveTo>
                <a:lnTo>
                  <a:pt x="35718" y="35719"/>
                </a:lnTo>
                <a:lnTo>
                  <a:pt x="78581" y="21432"/>
                </a:lnTo>
                <a:lnTo>
                  <a:pt x="116681" y="23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81C59F7-0DDC-4ADC-B005-A7B3C6E09E51}"/>
              </a:ext>
            </a:extLst>
          </p:cNvPr>
          <p:cNvSpPr/>
          <p:nvPr/>
        </p:nvSpPr>
        <p:spPr>
          <a:xfrm>
            <a:off x="7405688" y="1347788"/>
            <a:ext cx="109537" cy="52387"/>
          </a:xfrm>
          <a:custGeom>
            <a:avLst/>
            <a:gdLst>
              <a:gd name="connsiteX0" fmla="*/ 109537 w 109537"/>
              <a:gd name="connsiteY0" fmla="*/ 52387 h 52387"/>
              <a:gd name="connsiteX1" fmla="*/ 52387 w 109537"/>
              <a:gd name="connsiteY1" fmla="*/ 38100 h 52387"/>
              <a:gd name="connsiteX2" fmla="*/ 0 w 1095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52387">
                <a:moveTo>
                  <a:pt x="109537" y="52387"/>
                </a:moveTo>
                <a:lnTo>
                  <a:pt x="52387" y="381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" name="Picture 103">
            <a:extLst>
              <a:ext uri="{FF2B5EF4-FFF2-40B4-BE49-F238E27FC236}">
                <a16:creationId xmlns:a16="http://schemas.microsoft.com/office/drawing/2014/main" id="{17A1CE21-8200-4A7E-ACEA-966FF6BA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003800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7">
            <a:extLst>
              <a:ext uri="{FF2B5EF4-FFF2-40B4-BE49-F238E27FC236}">
                <a16:creationId xmlns:a16="http://schemas.microsoft.com/office/drawing/2014/main" id="{7732181B-9D99-4938-9575-5934187D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81138"/>
            <a:ext cx="857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028CCB-C341-4A8F-843A-ADC7E3B14C06}"/>
              </a:ext>
            </a:extLst>
          </p:cNvPr>
          <p:cNvCxnSpPr>
            <a:cxnSpLocks/>
          </p:cNvCxnSpPr>
          <p:nvPr/>
        </p:nvCxnSpPr>
        <p:spPr>
          <a:xfrm>
            <a:off x="7251700" y="1914878"/>
            <a:ext cx="7056" cy="9637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A0F941-7EC4-4E18-B3F5-A03973B8B211}"/>
              </a:ext>
            </a:extLst>
          </p:cNvPr>
          <p:cNvCxnSpPr>
            <a:cxnSpLocks/>
          </p:cNvCxnSpPr>
          <p:nvPr/>
        </p:nvCxnSpPr>
        <p:spPr>
          <a:xfrm>
            <a:off x="7904508" y="1940377"/>
            <a:ext cx="12700" cy="9282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017D1-2DEC-4007-808E-DF23CDD1BBD8}"/>
              </a:ext>
            </a:extLst>
          </p:cNvPr>
          <p:cNvGrpSpPr/>
          <p:nvPr/>
        </p:nvGrpSpPr>
        <p:grpSpPr>
          <a:xfrm>
            <a:off x="8488363" y="1908630"/>
            <a:ext cx="1527175" cy="2390775"/>
            <a:chOff x="9791700" y="1943100"/>
            <a:chExt cx="1527175" cy="239077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9D4DF1-E919-48B6-93D3-3AA84BD16152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7288A12-7535-4A07-AB2B-E6FFF8C9D3A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D36384-5534-4A88-AB47-42735EA728D9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178504-30DA-4337-8703-8FC55DE497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88D733-FB13-4D67-B80D-A87D9E1CA32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531E5C-8B3A-41B4-B8E6-875C6245451C}"/>
              </a:ext>
            </a:extLst>
          </p:cNvPr>
          <p:cNvGrpSpPr/>
          <p:nvPr/>
        </p:nvGrpSpPr>
        <p:grpSpPr>
          <a:xfrm>
            <a:off x="9758363" y="3451225"/>
            <a:ext cx="1558314" cy="2413000"/>
            <a:chOff x="8507413" y="3492500"/>
            <a:chExt cx="1511300" cy="24130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011FAD-91A2-4C04-B902-DE746FB8C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4E2CFE-3FCC-4BDA-B761-DBD1B8383852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9018D7-01F4-4036-9451-0F06BD56F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153F8F-B16A-496F-A86B-CD7D96EAC28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796583-DCCD-45C3-942E-86D6620D9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BBF08D64-6A42-4C24-937A-B94E2F780B95}"/>
              </a:ext>
            </a:extLst>
          </p:cNvPr>
          <p:cNvSpPr/>
          <p:nvPr/>
        </p:nvSpPr>
        <p:spPr>
          <a:xfrm>
            <a:off x="4162425" y="5308600"/>
            <a:ext cx="357188" cy="304800"/>
          </a:xfrm>
          <a:prstGeom prst="trapezoid">
            <a:avLst>
              <a:gd name="adj" fmla="val 32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EC4236-0053-4284-8C2A-FDD8F5C50721}"/>
              </a:ext>
            </a:extLst>
          </p:cNvPr>
          <p:cNvSpPr/>
          <p:nvPr/>
        </p:nvSpPr>
        <p:spPr>
          <a:xfrm>
            <a:off x="9196999" y="1948090"/>
            <a:ext cx="304800" cy="468086"/>
          </a:xfrm>
          <a:custGeom>
            <a:avLst/>
            <a:gdLst>
              <a:gd name="connsiteX0" fmla="*/ 152400 w 304800"/>
              <a:gd name="connsiteY0" fmla="*/ 0 h 468086"/>
              <a:gd name="connsiteX1" fmla="*/ 304800 w 304800"/>
              <a:gd name="connsiteY1" fmla="*/ 391886 h 468086"/>
              <a:gd name="connsiteX2" fmla="*/ 261257 w 304800"/>
              <a:gd name="connsiteY2" fmla="*/ 468086 h 468086"/>
              <a:gd name="connsiteX3" fmla="*/ 163286 w 304800"/>
              <a:gd name="connsiteY3" fmla="*/ 457200 h 468086"/>
              <a:gd name="connsiteX4" fmla="*/ 65315 w 304800"/>
              <a:gd name="connsiteY4" fmla="*/ 424543 h 468086"/>
              <a:gd name="connsiteX5" fmla="*/ 10886 w 304800"/>
              <a:gd name="connsiteY5" fmla="*/ 370114 h 468086"/>
              <a:gd name="connsiteX6" fmla="*/ 0 w 304800"/>
              <a:gd name="connsiteY6" fmla="*/ 337457 h 468086"/>
              <a:gd name="connsiteX7" fmla="*/ 152400 w 304800"/>
              <a:gd name="connsiteY7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468086">
                <a:moveTo>
                  <a:pt x="152400" y="0"/>
                </a:moveTo>
                <a:lnTo>
                  <a:pt x="304800" y="391886"/>
                </a:lnTo>
                <a:lnTo>
                  <a:pt x="261257" y="468086"/>
                </a:lnTo>
                <a:lnTo>
                  <a:pt x="163286" y="457200"/>
                </a:lnTo>
                <a:lnTo>
                  <a:pt x="65315" y="424543"/>
                </a:lnTo>
                <a:lnTo>
                  <a:pt x="10886" y="370114"/>
                </a:lnTo>
                <a:lnTo>
                  <a:pt x="0" y="337457"/>
                </a:lnTo>
                <a:lnTo>
                  <a:pt x="1524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C18ABD7-D3AD-47C3-B01F-AE9552E07C59}"/>
              </a:ext>
            </a:extLst>
          </p:cNvPr>
          <p:cNvSpPr/>
          <p:nvPr/>
        </p:nvSpPr>
        <p:spPr>
          <a:xfrm>
            <a:off x="7339283" y="1656115"/>
            <a:ext cx="478972" cy="692577"/>
          </a:xfrm>
          <a:custGeom>
            <a:avLst/>
            <a:gdLst>
              <a:gd name="connsiteX0" fmla="*/ 217714 w 478972"/>
              <a:gd name="connsiteY0" fmla="*/ 0 h 653143"/>
              <a:gd name="connsiteX1" fmla="*/ 304800 w 478972"/>
              <a:gd name="connsiteY1" fmla="*/ 217714 h 653143"/>
              <a:gd name="connsiteX2" fmla="*/ 370114 w 478972"/>
              <a:gd name="connsiteY2" fmla="*/ 359228 h 653143"/>
              <a:gd name="connsiteX3" fmla="*/ 478972 w 478972"/>
              <a:gd name="connsiteY3" fmla="*/ 500743 h 653143"/>
              <a:gd name="connsiteX4" fmla="*/ 446314 w 478972"/>
              <a:gd name="connsiteY4" fmla="*/ 587828 h 653143"/>
              <a:gd name="connsiteX5" fmla="*/ 348343 w 478972"/>
              <a:gd name="connsiteY5" fmla="*/ 587828 h 653143"/>
              <a:gd name="connsiteX6" fmla="*/ 272143 w 478972"/>
              <a:gd name="connsiteY6" fmla="*/ 653143 h 653143"/>
              <a:gd name="connsiteX7" fmla="*/ 152400 w 478972"/>
              <a:gd name="connsiteY7" fmla="*/ 653143 h 653143"/>
              <a:gd name="connsiteX8" fmla="*/ 43543 w 478972"/>
              <a:gd name="connsiteY8" fmla="*/ 620485 h 653143"/>
              <a:gd name="connsiteX9" fmla="*/ 10886 w 478972"/>
              <a:gd name="connsiteY9" fmla="*/ 576943 h 653143"/>
              <a:gd name="connsiteX10" fmla="*/ 0 w 478972"/>
              <a:gd name="connsiteY10" fmla="*/ 522514 h 653143"/>
              <a:gd name="connsiteX11" fmla="*/ 108857 w 478972"/>
              <a:gd name="connsiteY11" fmla="*/ 359228 h 653143"/>
              <a:gd name="connsiteX12" fmla="*/ 152400 w 478972"/>
              <a:gd name="connsiteY12" fmla="*/ 228600 h 653143"/>
              <a:gd name="connsiteX13" fmla="*/ 217714 w 478972"/>
              <a:gd name="connsiteY13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972" h="653143">
                <a:moveTo>
                  <a:pt x="217714" y="0"/>
                </a:moveTo>
                <a:lnTo>
                  <a:pt x="304800" y="217714"/>
                </a:lnTo>
                <a:lnTo>
                  <a:pt x="370114" y="359228"/>
                </a:lnTo>
                <a:lnTo>
                  <a:pt x="478972" y="500743"/>
                </a:lnTo>
                <a:lnTo>
                  <a:pt x="446314" y="587828"/>
                </a:lnTo>
                <a:lnTo>
                  <a:pt x="348343" y="587828"/>
                </a:lnTo>
                <a:lnTo>
                  <a:pt x="272143" y="653143"/>
                </a:lnTo>
                <a:lnTo>
                  <a:pt x="152400" y="653143"/>
                </a:lnTo>
                <a:lnTo>
                  <a:pt x="43543" y="620485"/>
                </a:lnTo>
                <a:lnTo>
                  <a:pt x="10886" y="576943"/>
                </a:lnTo>
                <a:lnTo>
                  <a:pt x="0" y="522514"/>
                </a:lnTo>
                <a:lnTo>
                  <a:pt x="108857" y="359228"/>
                </a:lnTo>
                <a:lnTo>
                  <a:pt x="152400" y="228600"/>
                </a:lnTo>
                <a:lnTo>
                  <a:pt x="2177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5C1107E-1542-4B17-8337-E0D76AAAA61A}"/>
              </a:ext>
            </a:extLst>
          </p:cNvPr>
          <p:cNvSpPr/>
          <p:nvPr/>
        </p:nvSpPr>
        <p:spPr>
          <a:xfrm>
            <a:off x="4976813" y="5357813"/>
            <a:ext cx="352425" cy="450056"/>
          </a:xfrm>
          <a:custGeom>
            <a:avLst/>
            <a:gdLst>
              <a:gd name="connsiteX0" fmla="*/ 257175 w 352425"/>
              <a:gd name="connsiteY0" fmla="*/ 4762 h 450056"/>
              <a:gd name="connsiteX1" fmla="*/ 352425 w 352425"/>
              <a:gd name="connsiteY1" fmla="*/ 450056 h 450056"/>
              <a:gd name="connsiteX2" fmla="*/ 200025 w 352425"/>
              <a:gd name="connsiteY2" fmla="*/ 442912 h 450056"/>
              <a:gd name="connsiteX3" fmla="*/ 161925 w 352425"/>
              <a:gd name="connsiteY3" fmla="*/ 223837 h 450056"/>
              <a:gd name="connsiteX4" fmla="*/ 128587 w 352425"/>
              <a:gd name="connsiteY4" fmla="*/ 450056 h 450056"/>
              <a:gd name="connsiteX5" fmla="*/ 0 w 352425"/>
              <a:gd name="connsiteY5" fmla="*/ 438150 h 450056"/>
              <a:gd name="connsiteX6" fmla="*/ 73818 w 352425"/>
              <a:gd name="connsiteY6" fmla="*/ 0 h 450056"/>
              <a:gd name="connsiteX7" fmla="*/ 257175 w 352425"/>
              <a:gd name="connsiteY7" fmla="*/ 4762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450056">
                <a:moveTo>
                  <a:pt x="257175" y="4762"/>
                </a:moveTo>
                <a:lnTo>
                  <a:pt x="352425" y="450056"/>
                </a:lnTo>
                <a:lnTo>
                  <a:pt x="200025" y="442912"/>
                </a:lnTo>
                <a:lnTo>
                  <a:pt x="161925" y="223837"/>
                </a:lnTo>
                <a:lnTo>
                  <a:pt x="128587" y="450056"/>
                </a:lnTo>
                <a:lnTo>
                  <a:pt x="0" y="438150"/>
                </a:lnTo>
                <a:lnTo>
                  <a:pt x="73818" y="0"/>
                </a:lnTo>
                <a:lnTo>
                  <a:pt x="257175" y="47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A2389-BCA3-467E-A4C5-ADE9A67E42F0}"/>
              </a:ext>
            </a:extLst>
          </p:cNvPr>
          <p:cNvSpPr/>
          <p:nvPr/>
        </p:nvSpPr>
        <p:spPr>
          <a:xfrm>
            <a:off x="7810500" y="1131094"/>
            <a:ext cx="183356" cy="504825"/>
          </a:xfrm>
          <a:custGeom>
            <a:avLst/>
            <a:gdLst>
              <a:gd name="connsiteX0" fmla="*/ 47625 w 183356"/>
              <a:gd name="connsiteY0" fmla="*/ 0 h 504825"/>
              <a:gd name="connsiteX1" fmla="*/ 121444 w 183356"/>
              <a:gd name="connsiteY1" fmla="*/ 11906 h 504825"/>
              <a:gd name="connsiteX2" fmla="*/ 166688 w 183356"/>
              <a:gd name="connsiteY2" fmla="*/ 54769 h 504825"/>
              <a:gd name="connsiteX3" fmla="*/ 183356 w 183356"/>
              <a:gd name="connsiteY3" fmla="*/ 176212 h 504825"/>
              <a:gd name="connsiteX4" fmla="*/ 154781 w 183356"/>
              <a:gd name="connsiteY4" fmla="*/ 254794 h 504825"/>
              <a:gd name="connsiteX5" fmla="*/ 104775 w 183356"/>
              <a:gd name="connsiteY5" fmla="*/ 304800 h 504825"/>
              <a:gd name="connsiteX6" fmla="*/ 92869 w 183356"/>
              <a:gd name="connsiteY6" fmla="*/ 361950 h 504825"/>
              <a:gd name="connsiteX7" fmla="*/ 95250 w 183356"/>
              <a:gd name="connsiteY7" fmla="*/ 440531 h 504825"/>
              <a:gd name="connsiteX8" fmla="*/ 140494 w 183356"/>
              <a:gd name="connsiteY8" fmla="*/ 488156 h 504825"/>
              <a:gd name="connsiteX9" fmla="*/ 183356 w 183356"/>
              <a:gd name="connsiteY9" fmla="*/ 497681 h 504825"/>
              <a:gd name="connsiteX10" fmla="*/ 102394 w 183356"/>
              <a:gd name="connsiteY10" fmla="*/ 504825 h 504825"/>
              <a:gd name="connsiteX11" fmla="*/ 21431 w 183356"/>
              <a:gd name="connsiteY11" fmla="*/ 473869 h 504825"/>
              <a:gd name="connsiteX12" fmla="*/ 0 w 183356"/>
              <a:gd name="connsiteY12" fmla="*/ 404812 h 504825"/>
              <a:gd name="connsiteX13" fmla="*/ 26194 w 183356"/>
              <a:gd name="connsiteY13" fmla="*/ 316706 h 504825"/>
              <a:gd name="connsiteX14" fmla="*/ 66675 w 183356"/>
              <a:gd name="connsiteY14" fmla="*/ 228600 h 504825"/>
              <a:gd name="connsiteX15" fmla="*/ 80963 w 183356"/>
              <a:gd name="connsiteY15" fmla="*/ 150019 h 504825"/>
              <a:gd name="connsiteX16" fmla="*/ 71438 w 183356"/>
              <a:gd name="connsiteY16" fmla="*/ 85725 h 504825"/>
              <a:gd name="connsiteX17" fmla="*/ 47625 w 183356"/>
              <a:gd name="connsiteY17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56" h="504825">
                <a:moveTo>
                  <a:pt x="47625" y="0"/>
                </a:moveTo>
                <a:lnTo>
                  <a:pt x="121444" y="11906"/>
                </a:lnTo>
                <a:lnTo>
                  <a:pt x="166688" y="54769"/>
                </a:lnTo>
                <a:lnTo>
                  <a:pt x="183356" y="176212"/>
                </a:lnTo>
                <a:lnTo>
                  <a:pt x="154781" y="254794"/>
                </a:lnTo>
                <a:lnTo>
                  <a:pt x="104775" y="304800"/>
                </a:lnTo>
                <a:lnTo>
                  <a:pt x="92869" y="361950"/>
                </a:lnTo>
                <a:cubicBezTo>
                  <a:pt x="93663" y="388144"/>
                  <a:pt x="94456" y="414337"/>
                  <a:pt x="95250" y="440531"/>
                </a:cubicBezTo>
                <a:lnTo>
                  <a:pt x="140494" y="488156"/>
                </a:lnTo>
                <a:lnTo>
                  <a:pt x="183356" y="497681"/>
                </a:lnTo>
                <a:lnTo>
                  <a:pt x="102394" y="504825"/>
                </a:lnTo>
                <a:lnTo>
                  <a:pt x="21431" y="473869"/>
                </a:lnTo>
                <a:lnTo>
                  <a:pt x="0" y="404812"/>
                </a:lnTo>
                <a:lnTo>
                  <a:pt x="26194" y="316706"/>
                </a:lnTo>
                <a:lnTo>
                  <a:pt x="66675" y="228600"/>
                </a:lnTo>
                <a:lnTo>
                  <a:pt x="80963" y="150019"/>
                </a:lnTo>
                <a:lnTo>
                  <a:pt x="71438" y="8572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A9ED781-FA19-4F24-9860-BE52B60A71A9}"/>
              </a:ext>
            </a:extLst>
          </p:cNvPr>
          <p:cNvCxnSpPr>
            <a:cxnSpLocks/>
          </p:cNvCxnSpPr>
          <p:nvPr/>
        </p:nvCxnSpPr>
        <p:spPr>
          <a:xfrm flipH="1">
            <a:off x="7239000" y="1916565"/>
            <a:ext cx="1204914" cy="265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D7537893-0401-4342-84C7-04060F669006}"/>
              </a:ext>
            </a:extLst>
          </p:cNvPr>
          <p:cNvSpPr/>
          <p:nvPr/>
        </p:nvSpPr>
        <p:spPr>
          <a:xfrm>
            <a:off x="6874712" y="3159313"/>
            <a:ext cx="396000" cy="396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ED7BA3-630F-4E66-8C1D-E343FB5457CD}"/>
              </a:ext>
            </a:extLst>
          </p:cNvPr>
          <p:cNvSpPr/>
          <p:nvPr/>
        </p:nvSpPr>
        <p:spPr>
          <a:xfrm>
            <a:off x="6352381" y="1481138"/>
            <a:ext cx="133389" cy="4284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E12187-377C-4CE9-AB5C-790F518C1179}"/>
              </a:ext>
            </a:extLst>
          </p:cNvPr>
          <p:cNvSpPr txBox="1"/>
          <p:nvPr/>
        </p:nvSpPr>
        <p:spPr>
          <a:xfrm>
            <a:off x="6272152" y="1451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AAC69B-BB91-4D75-9AB1-90C2B7E9D8A7}"/>
              </a:ext>
            </a:extLst>
          </p:cNvPr>
          <p:cNvSpPr txBox="1"/>
          <p:nvPr/>
        </p:nvSpPr>
        <p:spPr>
          <a:xfrm>
            <a:off x="6281018" y="2610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B6D5C92-8782-41CB-81C2-FFE0BB4AE656}"/>
              </a:ext>
            </a:extLst>
          </p:cNvPr>
          <p:cNvSpPr txBox="1"/>
          <p:nvPr/>
        </p:nvSpPr>
        <p:spPr>
          <a:xfrm>
            <a:off x="6281018" y="37706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290DBE8-E12E-4F3F-9DA6-8B7AF4AAF85A}"/>
              </a:ext>
            </a:extLst>
          </p:cNvPr>
          <p:cNvSpPr txBox="1"/>
          <p:nvPr/>
        </p:nvSpPr>
        <p:spPr>
          <a:xfrm>
            <a:off x="6281018" y="4930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72087CB-60D3-4743-96F8-117CA94AD639}"/>
              </a:ext>
            </a:extLst>
          </p:cNvPr>
          <p:cNvSpPr txBox="1"/>
          <p:nvPr/>
        </p:nvSpPr>
        <p:spPr>
          <a:xfrm>
            <a:off x="2707455" y="1539298"/>
            <a:ext cx="3504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This is what we plan to do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Using the measure at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least 3 metres long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51F92E5-479C-4A18-9BA1-784B27B4D2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058" y="2039144"/>
            <a:ext cx="1393874" cy="1580356"/>
          </a:xfrm>
          <a:prstGeom prst="rect">
            <a:avLst/>
          </a:prstGeom>
        </p:spPr>
      </p:pic>
      <p:sp>
        <p:nvSpPr>
          <p:cNvPr id="81" name="Rectangle: Diagonal Corners Snipped 80">
            <a:extLst>
              <a:ext uri="{FF2B5EF4-FFF2-40B4-BE49-F238E27FC236}">
                <a16:creationId xmlns:a16="http://schemas.microsoft.com/office/drawing/2014/main" id="{C0D0E72D-9C5B-4F17-AFA8-D9C2C43A9B1A}"/>
              </a:ext>
            </a:extLst>
          </p:cNvPr>
          <p:cNvSpPr/>
          <p:nvPr/>
        </p:nvSpPr>
        <p:spPr>
          <a:xfrm>
            <a:off x="6534983" y="5590784"/>
            <a:ext cx="1062791" cy="281379"/>
          </a:xfrm>
          <a:prstGeom prst="snip2DiagRect">
            <a:avLst>
              <a:gd name="adj1" fmla="val 33851"/>
              <a:gd name="adj2" fmla="val 3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Pillow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3F645-CE7F-49AE-8F7C-C744922F1EC0}"/>
              </a:ext>
            </a:extLst>
          </p:cNvPr>
          <p:cNvSpPr txBox="1"/>
          <p:nvPr/>
        </p:nvSpPr>
        <p:spPr>
          <a:xfrm>
            <a:off x="4548113" y="6067905"/>
            <a:ext cx="585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If you use a heavy ball put a pillow on the floor to protect the floor</a:t>
            </a:r>
          </a:p>
        </p:txBody>
      </p:sp>
    </p:spTree>
    <p:extLst>
      <p:ext uri="{BB962C8B-B14F-4D97-AF65-F5344CB8AC3E}">
        <p14:creationId xmlns:p14="http://schemas.microsoft.com/office/powerpoint/2010/main" val="281904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D08B7BD6-EC45-401C-BC98-D77F5BCC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314700"/>
            <a:ext cx="17795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D6B51C-CD9C-4BFB-A15E-C2FBD8EFB23C}"/>
              </a:ext>
            </a:extLst>
          </p:cNvPr>
          <p:cNvCxnSpPr>
            <a:cxnSpLocks/>
          </p:cNvCxnSpPr>
          <p:nvPr/>
        </p:nvCxnSpPr>
        <p:spPr>
          <a:xfrm>
            <a:off x="2806700" y="5918200"/>
            <a:ext cx="70913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6">
            <a:extLst>
              <a:ext uri="{FF2B5EF4-FFF2-40B4-BE49-F238E27FC236}">
                <a16:creationId xmlns:a16="http://schemas.microsoft.com/office/drawing/2014/main" id="{BDF1C067-7982-44A4-917B-DC5FB40F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584700"/>
            <a:ext cx="638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7">
            <a:extLst>
              <a:ext uri="{FF2B5EF4-FFF2-40B4-BE49-F238E27FC236}">
                <a16:creationId xmlns:a16="http://schemas.microsoft.com/office/drawing/2014/main" id="{6C82E51B-53AC-4E66-99DF-E761EF67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94225"/>
            <a:ext cx="7937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8">
            <a:extLst>
              <a:ext uri="{FF2B5EF4-FFF2-40B4-BE49-F238E27FC236}">
                <a16:creationId xmlns:a16="http://schemas.microsoft.com/office/drawing/2014/main" id="{6D821CF5-A373-44F6-9576-DAA3D53E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7" y="4356101"/>
            <a:ext cx="7651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9">
            <a:extLst>
              <a:ext uri="{FF2B5EF4-FFF2-40B4-BE49-F238E27FC236}">
                <a16:creationId xmlns:a16="http://schemas.microsoft.com/office/drawing/2014/main" id="{DB899645-F024-4870-8E0F-613D2252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37075"/>
            <a:ext cx="731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5">
            <a:extLst>
              <a:ext uri="{FF2B5EF4-FFF2-40B4-BE49-F238E27FC236}">
                <a16:creationId xmlns:a16="http://schemas.microsoft.com/office/drawing/2014/main" id="{F15FBEC9-DD2B-451B-BBE5-739C926A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462088"/>
            <a:ext cx="9048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6B558D-C226-4EFE-86BD-2F1164E1D484}"/>
              </a:ext>
            </a:extLst>
          </p:cNvPr>
          <p:cNvCxnSpPr>
            <a:cxnSpLocks/>
          </p:cNvCxnSpPr>
          <p:nvPr/>
        </p:nvCxnSpPr>
        <p:spPr>
          <a:xfrm flipV="1">
            <a:off x="7239000" y="2857500"/>
            <a:ext cx="2538413" cy="15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>
            <a:extLst>
              <a:ext uri="{FF2B5EF4-FFF2-40B4-BE49-F238E27FC236}">
                <a16:creationId xmlns:a16="http://schemas.microsoft.com/office/drawing/2014/main" id="{7B4113DC-A106-40C8-A679-9891BC292A4C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2857500"/>
            <a:ext cx="2811463" cy="1524000"/>
            <a:chOff x="8508307" y="2857500"/>
            <a:chExt cx="2811809" cy="152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D3F44B-2F1D-4A23-B01E-5E58CE6D995D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2568E4-9300-4AAB-8A2D-E4D8634AE66F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F1C686-197A-4A47-BC46-6371C96EECCD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98C113-01AE-4E0F-85A1-6B4A7A639739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DD7230-0796-487A-95B8-7F37D9197E19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EC889-F91D-475D-AB79-D41071A77535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BF6D6A-A7AD-4B9B-A498-A08FBB16D8B8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27341-0980-4BA9-978A-E0F84C82F2C2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041A83-E059-4013-9511-B540752528CA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DF4968-6AC7-42AF-BC06-0975DB7B87AD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0FE204-3C1E-447D-BE97-929152724452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BE8B0C-AB9D-4E80-BCA4-175BC8DB0E36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8">
            <a:extLst>
              <a:ext uri="{FF2B5EF4-FFF2-40B4-BE49-F238E27FC236}">
                <a16:creationId xmlns:a16="http://schemas.microsoft.com/office/drawing/2014/main" id="{C4AB5570-487D-48CF-AEA1-B6AC89B28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550" y="4394200"/>
            <a:ext cx="2811463" cy="1524000"/>
            <a:chOff x="8508307" y="2857500"/>
            <a:chExt cx="2811809" cy="152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E50C64-DD78-4CF6-B43E-CC862C05520E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A28DF8-E815-4A64-B6B8-378B8E4F19BD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22EE2C-98EB-49E6-BDD9-57851D488A30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131A6E-94E0-4C3B-85C9-F1816BB9D466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4C0996-C756-4D17-AABB-B4B55C4E0F48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30E3F7-89F1-4E02-B00E-02786BF260E1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32AA1D-AE0D-4BCF-832E-CAD28329F2A3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BF2F6C-F10B-40FE-8605-DB49D5223C6A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6D5199-78FD-4F03-854F-98B37E1005BC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56B445-A22F-47B9-9EA5-CD0620445E25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78232D-59D1-447C-84C6-D1E090E81736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6D8D96-28B5-4FAF-8E19-6A0882962C5C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6A1965-7518-428F-A1B6-592F1A1E24EE}"/>
              </a:ext>
            </a:extLst>
          </p:cNvPr>
          <p:cNvGrpSpPr/>
          <p:nvPr/>
        </p:nvGrpSpPr>
        <p:grpSpPr>
          <a:xfrm>
            <a:off x="9791700" y="1943100"/>
            <a:ext cx="1527175" cy="2390775"/>
            <a:chOff x="9791700" y="1943100"/>
            <a:chExt cx="1527175" cy="23907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4EA3DF-827C-4413-BA1B-9B08626231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305CDC-9C36-4749-BE00-088ACB947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1180DE-B280-473C-87C1-21C6DE31B6A4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8DAE0D-1A49-485B-A052-56269EB96CD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16BC83-0096-4470-869E-8EC568B1D78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07FBA2-29F5-41C1-B10B-FD30F8360B95}"/>
              </a:ext>
            </a:extLst>
          </p:cNvPr>
          <p:cNvGrpSpPr/>
          <p:nvPr/>
        </p:nvGrpSpPr>
        <p:grpSpPr>
          <a:xfrm>
            <a:off x="8507413" y="3492500"/>
            <a:ext cx="1511300" cy="2413000"/>
            <a:chOff x="8507413" y="3492500"/>
            <a:chExt cx="1511300" cy="2413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602A83-1ABE-42FA-A2DA-20849DAA1A1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D58BCC-239A-468D-AC0B-F1D0897692C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3DDE4F-E7AC-4E45-94E2-10CBB2D79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E1ECA7-5205-4432-9970-2D6FC560E492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32F2BD-E0E5-4E0A-9280-218AF646C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00">
            <a:extLst>
              <a:ext uri="{FF2B5EF4-FFF2-40B4-BE49-F238E27FC236}">
                <a16:creationId xmlns:a16="http://schemas.microsoft.com/office/drawing/2014/main" id="{E66AE380-5CCB-44C3-85ED-EA3D31FD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52463"/>
            <a:ext cx="1095375" cy="218281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E06E404-20D6-4D62-96D6-12D143FB117D}"/>
              </a:ext>
            </a:extLst>
          </p:cNvPr>
          <p:cNvSpPr/>
          <p:nvPr/>
        </p:nvSpPr>
        <p:spPr>
          <a:xfrm>
            <a:off x="7377113" y="1649413"/>
            <a:ext cx="117475" cy="36512"/>
          </a:xfrm>
          <a:custGeom>
            <a:avLst/>
            <a:gdLst>
              <a:gd name="connsiteX0" fmla="*/ 0 w 116681"/>
              <a:gd name="connsiteY0" fmla="*/ 0 h 35719"/>
              <a:gd name="connsiteX1" fmla="*/ 35718 w 116681"/>
              <a:gd name="connsiteY1" fmla="*/ 35719 h 35719"/>
              <a:gd name="connsiteX2" fmla="*/ 78581 w 116681"/>
              <a:gd name="connsiteY2" fmla="*/ 21432 h 35719"/>
              <a:gd name="connsiteX3" fmla="*/ 116681 w 116681"/>
              <a:gd name="connsiteY3" fmla="*/ 2382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1" h="35719">
                <a:moveTo>
                  <a:pt x="0" y="0"/>
                </a:moveTo>
                <a:lnTo>
                  <a:pt x="35718" y="35719"/>
                </a:lnTo>
                <a:lnTo>
                  <a:pt x="78581" y="21432"/>
                </a:lnTo>
                <a:lnTo>
                  <a:pt x="116681" y="23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81C59F7-0DDC-4ADC-B005-A7B3C6E09E51}"/>
              </a:ext>
            </a:extLst>
          </p:cNvPr>
          <p:cNvSpPr/>
          <p:nvPr/>
        </p:nvSpPr>
        <p:spPr>
          <a:xfrm>
            <a:off x="7405688" y="1347788"/>
            <a:ext cx="109537" cy="52387"/>
          </a:xfrm>
          <a:custGeom>
            <a:avLst/>
            <a:gdLst>
              <a:gd name="connsiteX0" fmla="*/ 109537 w 109537"/>
              <a:gd name="connsiteY0" fmla="*/ 52387 h 52387"/>
              <a:gd name="connsiteX1" fmla="*/ 52387 w 109537"/>
              <a:gd name="connsiteY1" fmla="*/ 38100 h 52387"/>
              <a:gd name="connsiteX2" fmla="*/ 0 w 1095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52387">
                <a:moveTo>
                  <a:pt x="109537" y="52387"/>
                </a:moveTo>
                <a:lnTo>
                  <a:pt x="52387" y="381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" name="Picture 103">
            <a:extLst>
              <a:ext uri="{FF2B5EF4-FFF2-40B4-BE49-F238E27FC236}">
                <a16:creationId xmlns:a16="http://schemas.microsoft.com/office/drawing/2014/main" id="{17A1CE21-8200-4A7E-ACEA-966FF6BA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003800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7">
            <a:extLst>
              <a:ext uri="{FF2B5EF4-FFF2-40B4-BE49-F238E27FC236}">
                <a16:creationId xmlns:a16="http://schemas.microsoft.com/office/drawing/2014/main" id="{7732181B-9D99-4938-9575-5934187D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81138"/>
            <a:ext cx="857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028CCB-C341-4A8F-843A-ADC7E3B14C06}"/>
              </a:ext>
            </a:extLst>
          </p:cNvPr>
          <p:cNvCxnSpPr>
            <a:cxnSpLocks/>
          </p:cNvCxnSpPr>
          <p:nvPr/>
        </p:nvCxnSpPr>
        <p:spPr>
          <a:xfrm>
            <a:off x="7251700" y="1914878"/>
            <a:ext cx="7056" cy="9637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A0F941-7EC4-4E18-B3F5-A03973B8B211}"/>
              </a:ext>
            </a:extLst>
          </p:cNvPr>
          <p:cNvCxnSpPr>
            <a:cxnSpLocks/>
          </p:cNvCxnSpPr>
          <p:nvPr/>
        </p:nvCxnSpPr>
        <p:spPr>
          <a:xfrm>
            <a:off x="7904508" y="1940377"/>
            <a:ext cx="12700" cy="9282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017D1-2DEC-4007-808E-DF23CDD1BBD8}"/>
              </a:ext>
            </a:extLst>
          </p:cNvPr>
          <p:cNvGrpSpPr/>
          <p:nvPr/>
        </p:nvGrpSpPr>
        <p:grpSpPr>
          <a:xfrm>
            <a:off x="8488363" y="1908630"/>
            <a:ext cx="1527175" cy="2390775"/>
            <a:chOff x="9791700" y="1943100"/>
            <a:chExt cx="1527175" cy="239077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9D4DF1-E919-48B6-93D3-3AA84BD16152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7288A12-7535-4A07-AB2B-E6FFF8C9D3A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D36384-5534-4A88-AB47-42735EA728D9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178504-30DA-4337-8703-8FC55DE497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88D733-FB13-4D67-B80D-A87D9E1CA32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531E5C-8B3A-41B4-B8E6-875C6245451C}"/>
              </a:ext>
            </a:extLst>
          </p:cNvPr>
          <p:cNvGrpSpPr/>
          <p:nvPr/>
        </p:nvGrpSpPr>
        <p:grpSpPr>
          <a:xfrm>
            <a:off x="9758363" y="3451225"/>
            <a:ext cx="1558314" cy="2413000"/>
            <a:chOff x="8507413" y="3492500"/>
            <a:chExt cx="1511300" cy="24130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011FAD-91A2-4C04-B902-DE746FB8C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4E2CFE-3FCC-4BDA-B761-DBD1B8383852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9018D7-01F4-4036-9451-0F06BD56F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153F8F-B16A-496F-A86B-CD7D96EAC28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796583-DCCD-45C3-942E-86D6620D9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BBF08D64-6A42-4C24-937A-B94E2F780B95}"/>
              </a:ext>
            </a:extLst>
          </p:cNvPr>
          <p:cNvSpPr/>
          <p:nvPr/>
        </p:nvSpPr>
        <p:spPr>
          <a:xfrm>
            <a:off x="4162425" y="5308600"/>
            <a:ext cx="357188" cy="304800"/>
          </a:xfrm>
          <a:prstGeom prst="trapezoid">
            <a:avLst>
              <a:gd name="adj" fmla="val 32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EC4236-0053-4284-8C2A-FDD8F5C50721}"/>
              </a:ext>
            </a:extLst>
          </p:cNvPr>
          <p:cNvSpPr/>
          <p:nvPr/>
        </p:nvSpPr>
        <p:spPr>
          <a:xfrm>
            <a:off x="9196999" y="1948090"/>
            <a:ext cx="304800" cy="468086"/>
          </a:xfrm>
          <a:custGeom>
            <a:avLst/>
            <a:gdLst>
              <a:gd name="connsiteX0" fmla="*/ 152400 w 304800"/>
              <a:gd name="connsiteY0" fmla="*/ 0 h 468086"/>
              <a:gd name="connsiteX1" fmla="*/ 304800 w 304800"/>
              <a:gd name="connsiteY1" fmla="*/ 391886 h 468086"/>
              <a:gd name="connsiteX2" fmla="*/ 261257 w 304800"/>
              <a:gd name="connsiteY2" fmla="*/ 468086 h 468086"/>
              <a:gd name="connsiteX3" fmla="*/ 163286 w 304800"/>
              <a:gd name="connsiteY3" fmla="*/ 457200 h 468086"/>
              <a:gd name="connsiteX4" fmla="*/ 65315 w 304800"/>
              <a:gd name="connsiteY4" fmla="*/ 424543 h 468086"/>
              <a:gd name="connsiteX5" fmla="*/ 10886 w 304800"/>
              <a:gd name="connsiteY5" fmla="*/ 370114 h 468086"/>
              <a:gd name="connsiteX6" fmla="*/ 0 w 304800"/>
              <a:gd name="connsiteY6" fmla="*/ 337457 h 468086"/>
              <a:gd name="connsiteX7" fmla="*/ 152400 w 304800"/>
              <a:gd name="connsiteY7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468086">
                <a:moveTo>
                  <a:pt x="152400" y="0"/>
                </a:moveTo>
                <a:lnTo>
                  <a:pt x="304800" y="391886"/>
                </a:lnTo>
                <a:lnTo>
                  <a:pt x="261257" y="468086"/>
                </a:lnTo>
                <a:lnTo>
                  <a:pt x="163286" y="457200"/>
                </a:lnTo>
                <a:lnTo>
                  <a:pt x="65315" y="424543"/>
                </a:lnTo>
                <a:lnTo>
                  <a:pt x="10886" y="370114"/>
                </a:lnTo>
                <a:lnTo>
                  <a:pt x="0" y="337457"/>
                </a:lnTo>
                <a:lnTo>
                  <a:pt x="1524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C18ABD7-D3AD-47C3-B01F-AE9552E07C59}"/>
              </a:ext>
            </a:extLst>
          </p:cNvPr>
          <p:cNvSpPr/>
          <p:nvPr/>
        </p:nvSpPr>
        <p:spPr>
          <a:xfrm>
            <a:off x="7339283" y="1656115"/>
            <a:ext cx="478972" cy="692577"/>
          </a:xfrm>
          <a:custGeom>
            <a:avLst/>
            <a:gdLst>
              <a:gd name="connsiteX0" fmla="*/ 217714 w 478972"/>
              <a:gd name="connsiteY0" fmla="*/ 0 h 653143"/>
              <a:gd name="connsiteX1" fmla="*/ 304800 w 478972"/>
              <a:gd name="connsiteY1" fmla="*/ 217714 h 653143"/>
              <a:gd name="connsiteX2" fmla="*/ 370114 w 478972"/>
              <a:gd name="connsiteY2" fmla="*/ 359228 h 653143"/>
              <a:gd name="connsiteX3" fmla="*/ 478972 w 478972"/>
              <a:gd name="connsiteY3" fmla="*/ 500743 h 653143"/>
              <a:gd name="connsiteX4" fmla="*/ 446314 w 478972"/>
              <a:gd name="connsiteY4" fmla="*/ 587828 h 653143"/>
              <a:gd name="connsiteX5" fmla="*/ 348343 w 478972"/>
              <a:gd name="connsiteY5" fmla="*/ 587828 h 653143"/>
              <a:gd name="connsiteX6" fmla="*/ 272143 w 478972"/>
              <a:gd name="connsiteY6" fmla="*/ 653143 h 653143"/>
              <a:gd name="connsiteX7" fmla="*/ 152400 w 478972"/>
              <a:gd name="connsiteY7" fmla="*/ 653143 h 653143"/>
              <a:gd name="connsiteX8" fmla="*/ 43543 w 478972"/>
              <a:gd name="connsiteY8" fmla="*/ 620485 h 653143"/>
              <a:gd name="connsiteX9" fmla="*/ 10886 w 478972"/>
              <a:gd name="connsiteY9" fmla="*/ 576943 h 653143"/>
              <a:gd name="connsiteX10" fmla="*/ 0 w 478972"/>
              <a:gd name="connsiteY10" fmla="*/ 522514 h 653143"/>
              <a:gd name="connsiteX11" fmla="*/ 108857 w 478972"/>
              <a:gd name="connsiteY11" fmla="*/ 359228 h 653143"/>
              <a:gd name="connsiteX12" fmla="*/ 152400 w 478972"/>
              <a:gd name="connsiteY12" fmla="*/ 228600 h 653143"/>
              <a:gd name="connsiteX13" fmla="*/ 217714 w 478972"/>
              <a:gd name="connsiteY13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972" h="653143">
                <a:moveTo>
                  <a:pt x="217714" y="0"/>
                </a:moveTo>
                <a:lnTo>
                  <a:pt x="304800" y="217714"/>
                </a:lnTo>
                <a:lnTo>
                  <a:pt x="370114" y="359228"/>
                </a:lnTo>
                <a:lnTo>
                  <a:pt x="478972" y="500743"/>
                </a:lnTo>
                <a:lnTo>
                  <a:pt x="446314" y="587828"/>
                </a:lnTo>
                <a:lnTo>
                  <a:pt x="348343" y="587828"/>
                </a:lnTo>
                <a:lnTo>
                  <a:pt x="272143" y="653143"/>
                </a:lnTo>
                <a:lnTo>
                  <a:pt x="152400" y="653143"/>
                </a:lnTo>
                <a:lnTo>
                  <a:pt x="43543" y="620485"/>
                </a:lnTo>
                <a:lnTo>
                  <a:pt x="10886" y="576943"/>
                </a:lnTo>
                <a:lnTo>
                  <a:pt x="0" y="522514"/>
                </a:lnTo>
                <a:lnTo>
                  <a:pt x="108857" y="359228"/>
                </a:lnTo>
                <a:lnTo>
                  <a:pt x="152400" y="228600"/>
                </a:lnTo>
                <a:lnTo>
                  <a:pt x="2177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5C1107E-1542-4B17-8337-E0D76AAAA61A}"/>
              </a:ext>
            </a:extLst>
          </p:cNvPr>
          <p:cNvSpPr/>
          <p:nvPr/>
        </p:nvSpPr>
        <p:spPr>
          <a:xfrm>
            <a:off x="4976813" y="5357813"/>
            <a:ext cx="352425" cy="450056"/>
          </a:xfrm>
          <a:custGeom>
            <a:avLst/>
            <a:gdLst>
              <a:gd name="connsiteX0" fmla="*/ 257175 w 352425"/>
              <a:gd name="connsiteY0" fmla="*/ 4762 h 450056"/>
              <a:gd name="connsiteX1" fmla="*/ 352425 w 352425"/>
              <a:gd name="connsiteY1" fmla="*/ 450056 h 450056"/>
              <a:gd name="connsiteX2" fmla="*/ 200025 w 352425"/>
              <a:gd name="connsiteY2" fmla="*/ 442912 h 450056"/>
              <a:gd name="connsiteX3" fmla="*/ 161925 w 352425"/>
              <a:gd name="connsiteY3" fmla="*/ 223837 h 450056"/>
              <a:gd name="connsiteX4" fmla="*/ 128587 w 352425"/>
              <a:gd name="connsiteY4" fmla="*/ 450056 h 450056"/>
              <a:gd name="connsiteX5" fmla="*/ 0 w 352425"/>
              <a:gd name="connsiteY5" fmla="*/ 438150 h 450056"/>
              <a:gd name="connsiteX6" fmla="*/ 73818 w 352425"/>
              <a:gd name="connsiteY6" fmla="*/ 0 h 450056"/>
              <a:gd name="connsiteX7" fmla="*/ 257175 w 352425"/>
              <a:gd name="connsiteY7" fmla="*/ 4762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450056">
                <a:moveTo>
                  <a:pt x="257175" y="4762"/>
                </a:moveTo>
                <a:lnTo>
                  <a:pt x="352425" y="450056"/>
                </a:lnTo>
                <a:lnTo>
                  <a:pt x="200025" y="442912"/>
                </a:lnTo>
                <a:lnTo>
                  <a:pt x="161925" y="223837"/>
                </a:lnTo>
                <a:lnTo>
                  <a:pt x="128587" y="450056"/>
                </a:lnTo>
                <a:lnTo>
                  <a:pt x="0" y="438150"/>
                </a:lnTo>
                <a:lnTo>
                  <a:pt x="73818" y="0"/>
                </a:lnTo>
                <a:lnTo>
                  <a:pt x="257175" y="47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A2389-BCA3-467E-A4C5-ADE9A67E42F0}"/>
              </a:ext>
            </a:extLst>
          </p:cNvPr>
          <p:cNvSpPr/>
          <p:nvPr/>
        </p:nvSpPr>
        <p:spPr>
          <a:xfrm>
            <a:off x="7810500" y="1131094"/>
            <a:ext cx="183356" cy="504825"/>
          </a:xfrm>
          <a:custGeom>
            <a:avLst/>
            <a:gdLst>
              <a:gd name="connsiteX0" fmla="*/ 47625 w 183356"/>
              <a:gd name="connsiteY0" fmla="*/ 0 h 504825"/>
              <a:gd name="connsiteX1" fmla="*/ 121444 w 183356"/>
              <a:gd name="connsiteY1" fmla="*/ 11906 h 504825"/>
              <a:gd name="connsiteX2" fmla="*/ 166688 w 183356"/>
              <a:gd name="connsiteY2" fmla="*/ 54769 h 504825"/>
              <a:gd name="connsiteX3" fmla="*/ 183356 w 183356"/>
              <a:gd name="connsiteY3" fmla="*/ 176212 h 504825"/>
              <a:gd name="connsiteX4" fmla="*/ 154781 w 183356"/>
              <a:gd name="connsiteY4" fmla="*/ 254794 h 504825"/>
              <a:gd name="connsiteX5" fmla="*/ 104775 w 183356"/>
              <a:gd name="connsiteY5" fmla="*/ 304800 h 504825"/>
              <a:gd name="connsiteX6" fmla="*/ 92869 w 183356"/>
              <a:gd name="connsiteY6" fmla="*/ 361950 h 504825"/>
              <a:gd name="connsiteX7" fmla="*/ 95250 w 183356"/>
              <a:gd name="connsiteY7" fmla="*/ 440531 h 504825"/>
              <a:gd name="connsiteX8" fmla="*/ 140494 w 183356"/>
              <a:gd name="connsiteY8" fmla="*/ 488156 h 504825"/>
              <a:gd name="connsiteX9" fmla="*/ 183356 w 183356"/>
              <a:gd name="connsiteY9" fmla="*/ 497681 h 504825"/>
              <a:gd name="connsiteX10" fmla="*/ 102394 w 183356"/>
              <a:gd name="connsiteY10" fmla="*/ 504825 h 504825"/>
              <a:gd name="connsiteX11" fmla="*/ 21431 w 183356"/>
              <a:gd name="connsiteY11" fmla="*/ 473869 h 504825"/>
              <a:gd name="connsiteX12" fmla="*/ 0 w 183356"/>
              <a:gd name="connsiteY12" fmla="*/ 404812 h 504825"/>
              <a:gd name="connsiteX13" fmla="*/ 26194 w 183356"/>
              <a:gd name="connsiteY13" fmla="*/ 316706 h 504825"/>
              <a:gd name="connsiteX14" fmla="*/ 66675 w 183356"/>
              <a:gd name="connsiteY14" fmla="*/ 228600 h 504825"/>
              <a:gd name="connsiteX15" fmla="*/ 80963 w 183356"/>
              <a:gd name="connsiteY15" fmla="*/ 150019 h 504825"/>
              <a:gd name="connsiteX16" fmla="*/ 71438 w 183356"/>
              <a:gd name="connsiteY16" fmla="*/ 85725 h 504825"/>
              <a:gd name="connsiteX17" fmla="*/ 47625 w 183356"/>
              <a:gd name="connsiteY17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56" h="504825">
                <a:moveTo>
                  <a:pt x="47625" y="0"/>
                </a:moveTo>
                <a:lnTo>
                  <a:pt x="121444" y="11906"/>
                </a:lnTo>
                <a:lnTo>
                  <a:pt x="166688" y="54769"/>
                </a:lnTo>
                <a:lnTo>
                  <a:pt x="183356" y="176212"/>
                </a:lnTo>
                <a:lnTo>
                  <a:pt x="154781" y="254794"/>
                </a:lnTo>
                <a:lnTo>
                  <a:pt x="104775" y="304800"/>
                </a:lnTo>
                <a:lnTo>
                  <a:pt x="92869" y="361950"/>
                </a:lnTo>
                <a:cubicBezTo>
                  <a:pt x="93663" y="388144"/>
                  <a:pt x="94456" y="414337"/>
                  <a:pt x="95250" y="440531"/>
                </a:cubicBezTo>
                <a:lnTo>
                  <a:pt x="140494" y="488156"/>
                </a:lnTo>
                <a:lnTo>
                  <a:pt x="183356" y="497681"/>
                </a:lnTo>
                <a:lnTo>
                  <a:pt x="102394" y="504825"/>
                </a:lnTo>
                <a:lnTo>
                  <a:pt x="21431" y="473869"/>
                </a:lnTo>
                <a:lnTo>
                  <a:pt x="0" y="404812"/>
                </a:lnTo>
                <a:lnTo>
                  <a:pt x="26194" y="316706"/>
                </a:lnTo>
                <a:lnTo>
                  <a:pt x="66675" y="228600"/>
                </a:lnTo>
                <a:lnTo>
                  <a:pt x="80963" y="150019"/>
                </a:lnTo>
                <a:lnTo>
                  <a:pt x="71438" y="8572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A9ED781-FA19-4F24-9860-BE52B60A71A9}"/>
              </a:ext>
            </a:extLst>
          </p:cNvPr>
          <p:cNvCxnSpPr>
            <a:cxnSpLocks/>
          </p:cNvCxnSpPr>
          <p:nvPr/>
        </p:nvCxnSpPr>
        <p:spPr>
          <a:xfrm flipH="1">
            <a:off x="7239000" y="1916565"/>
            <a:ext cx="1204914" cy="265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D7537893-0401-4342-84C7-04060F669006}"/>
              </a:ext>
            </a:extLst>
          </p:cNvPr>
          <p:cNvSpPr/>
          <p:nvPr/>
        </p:nvSpPr>
        <p:spPr>
          <a:xfrm>
            <a:off x="6874712" y="3159313"/>
            <a:ext cx="396000" cy="396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ED7BA3-630F-4E66-8C1D-E343FB5457CD}"/>
              </a:ext>
            </a:extLst>
          </p:cNvPr>
          <p:cNvSpPr/>
          <p:nvPr/>
        </p:nvSpPr>
        <p:spPr>
          <a:xfrm>
            <a:off x="6352381" y="1481138"/>
            <a:ext cx="133389" cy="4284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E12187-377C-4CE9-AB5C-790F518C1179}"/>
              </a:ext>
            </a:extLst>
          </p:cNvPr>
          <p:cNvSpPr txBox="1"/>
          <p:nvPr/>
        </p:nvSpPr>
        <p:spPr>
          <a:xfrm>
            <a:off x="6272152" y="1451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AAC69B-BB91-4D75-9AB1-90C2B7E9D8A7}"/>
              </a:ext>
            </a:extLst>
          </p:cNvPr>
          <p:cNvSpPr txBox="1"/>
          <p:nvPr/>
        </p:nvSpPr>
        <p:spPr>
          <a:xfrm>
            <a:off x="6281018" y="2610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B6D5C92-8782-41CB-81C2-FFE0BB4AE656}"/>
              </a:ext>
            </a:extLst>
          </p:cNvPr>
          <p:cNvSpPr txBox="1"/>
          <p:nvPr/>
        </p:nvSpPr>
        <p:spPr>
          <a:xfrm>
            <a:off x="6281018" y="37706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290DBE8-E12E-4F3F-9DA6-8B7AF4AAF85A}"/>
              </a:ext>
            </a:extLst>
          </p:cNvPr>
          <p:cNvSpPr txBox="1"/>
          <p:nvPr/>
        </p:nvSpPr>
        <p:spPr>
          <a:xfrm>
            <a:off x="6281018" y="4930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F3978F4-4E6A-427D-B170-323966180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7304" y="3133819"/>
            <a:ext cx="2232238" cy="956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8086F-535E-4769-BF69-E8F8F3A15FEE}"/>
              </a:ext>
            </a:extLst>
          </p:cNvPr>
          <p:cNvSpPr txBox="1"/>
          <p:nvPr/>
        </p:nvSpPr>
        <p:spPr>
          <a:xfrm>
            <a:off x="1481136" y="1231764"/>
            <a:ext cx="45071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But we will use a high speed clock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and video the drop and the clock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with two laptops.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And play it back in slow motion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6394C-B51D-4170-8154-DAB47789E0BB}"/>
              </a:ext>
            </a:extLst>
          </p:cNvPr>
          <p:cNvSpPr/>
          <p:nvPr/>
        </p:nvSpPr>
        <p:spPr>
          <a:xfrm>
            <a:off x="8434207" y="915182"/>
            <a:ext cx="354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https://stopwatch.onlineclock.net/</a:t>
            </a:r>
            <a:endParaRPr lang="en-GB" b="1" dirty="0"/>
          </a:p>
        </p:txBody>
      </p:sp>
      <p:sp>
        <p:nvSpPr>
          <p:cNvPr id="82" name="Rectangle: Diagonal Corners Snipped 81">
            <a:extLst>
              <a:ext uri="{FF2B5EF4-FFF2-40B4-BE49-F238E27FC236}">
                <a16:creationId xmlns:a16="http://schemas.microsoft.com/office/drawing/2014/main" id="{27D004F1-65D2-4C5C-A272-E68809205D56}"/>
              </a:ext>
            </a:extLst>
          </p:cNvPr>
          <p:cNvSpPr/>
          <p:nvPr/>
        </p:nvSpPr>
        <p:spPr>
          <a:xfrm>
            <a:off x="6534983" y="5590784"/>
            <a:ext cx="1062791" cy="281379"/>
          </a:xfrm>
          <a:prstGeom prst="snip2DiagRect">
            <a:avLst>
              <a:gd name="adj1" fmla="val 33851"/>
              <a:gd name="adj2" fmla="val 3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Pillow</a:t>
            </a:r>
          </a:p>
        </p:txBody>
      </p:sp>
    </p:spTree>
    <p:extLst>
      <p:ext uri="{BB962C8B-B14F-4D97-AF65-F5344CB8AC3E}">
        <p14:creationId xmlns:p14="http://schemas.microsoft.com/office/powerpoint/2010/main" val="260548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D08B7BD6-EC45-401C-BC98-D77F5BCC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314700"/>
            <a:ext cx="17795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D6B51C-CD9C-4BFB-A15E-C2FBD8EFB23C}"/>
              </a:ext>
            </a:extLst>
          </p:cNvPr>
          <p:cNvCxnSpPr>
            <a:cxnSpLocks/>
          </p:cNvCxnSpPr>
          <p:nvPr/>
        </p:nvCxnSpPr>
        <p:spPr>
          <a:xfrm>
            <a:off x="2806700" y="5918200"/>
            <a:ext cx="70913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6">
            <a:extLst>
              <a:ext uri="{FF2B5EF4-FFF2-40B4-BE49-F238E27FC236}">
                <a16:creationId xmlns:a16="http://schemas.microsoft.com/office/drawing/2014/main" id="{BDF1C067-7982-44A4-917B-DC5FB40F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584700"/>
            <a:ext cx="638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7">
            <a:extLst>
              <a:ext uri="{FF2B5EF4-FFF2-40B4-BE49-F238E27FC236}">
                <a16:creationId xmlns:a16="http://schemas.microsoft.com/office/drawing/2014/main" id="{6C82E51B-53AC-4E66-99DF-E761EF67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94225"/>
            <a:ext cx="7937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8">
            <a:extLst>
              <a:ext uri="{FF2B5EF4-FFF2-40B4-BE49-F238E27FC236}">
                <a16:creationId xmlns:a16="http://schemas.microsoft.com/office/drawing/2014/main" id="{6D821CF5-A373-44F6-9576-DAA3D53E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7" y="4356101"/>
            <a:ext cx="7651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9">
            <a:extLst>
              <a:ext uri="{FF2B5EF4-FFF2-40B4-BE49-F238E27FC236}">
                <a16:creationId xmlns:a16="http://schemas.microsoft.com/office/drawing/2014/main" id="{DB899645-F024-4870-8E0F-613D2252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37075"/>
            <a:ext cx="731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5">
            <a:extLst>
              <a:ext uri="{FF2B5EF4-FFF2-40B4-BE49-F238E27FC236}">
                <a16:creationId xmlns:a16="http://schemas.microsoft.com/office/drawing/2014/main" id="{F15FBEC9-DD2B-451B-BBE5-739C926A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462088"/>
            <a:ext cx="9048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6B558D-C226-4EFE-86BD-2F1164E1D484}"/>
              </a:ext>
            </a:extLst>
          </p:cNvPr>
          <p:cNvCxnSpPr>
            <a:cxnSpLocks/>
          </p:cNvCxnSpPr>
          <p:nvPr/>
        </p:nvCxnSpPr>
        <p:spPr>
          <a:xfrm flipV="1">
            <a:off x="7239000" y="2857500"/>
            <a:ext cx="2538413" cy="15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>
            <a:extLst>
              <a:ext uri="{FF2B5EF4-FFF2-40B4-BE49-F238E27FC236}">
                <a16:creationId xmlns:a16="http://schemas.microsoft.com/office/drawing/2014/main" id="{7B4113DC-A106-40C8-A679-9891BC292A4C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2857500"/>
            <a:ext cx="2811463" cy="1524000"/>
            <a:chOff x="8508307" y="2857500"/>
            <a:chExt cx="2811809" cy="152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D3F44B-2F1D-4A23-B01E-5E58CE6D995D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2568E4-9300-4AAB-8A2D-E4D8634AE66F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F1C686-197A-4A47-BC46-6371C96EECCD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98C113-01AE-4E0F-85A1-6B4A7A639739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DD7230-0796-487A-95B8-7F37D9197E19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EC889-F91D-475D-AB79-D41071A77535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BF6D6A-A7AD-4B9B-A498-A08FBB16D8B8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27341-0980-4BA9-978A-E0F84C82F2C2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041A83-E059-4013-9511-B540752528CA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DF4968-6AC7-42AF-BC06-0975DB7B87AD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0FE204-3C1E-447D-BE97-929152724452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BE8B0C-AB9D-4E80-BCA4-175BC8DB0E36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8">
            <a:extLst>
              <a:ext uri="{FF2B5EF4-FFF2-40B4-BE49-F238E27FC236}">
                <a16:creationId xmlns:a16="http://schemas.microsoft.com/office/drawing/2014/main" id="{C4AB5570-487D-48CF-AEA1-B6AC89B28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550" y="4394200"/>
            <a:ext cx="2811463" cy="1524000"/>
            <a:chOff x="8508307" y="2857500"/>
            <a:chExt cx="2811809" cy="152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E50C64-DD78-4CF6-B43E-CC862C05520E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A28DF8-E815-4A64-B6B8-378B8E4F19BD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22EE2C-98EB-49E6-BDD9-57851D488A30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131A6E-94E0-4C3B-85C9-F1816BB9D466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4C0996-C756-4D17-AABB-B4B55C4E0F48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30E3F7-89F1-4E02-B00E-02786BF260E1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32AA1D-AE0D-4BCF-832E-CAD28329F2A3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BF2F6C-F10B-40FE-8605-DB49D5223C6A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6D5199-78FD-4F03-854F-98B37E1005BC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56B445-A22F-47B9-9EA5-CD0620445E25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78232D-59D1-447C-84C6-D1E090E81736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6D8D96-28B5-4FAF-8E19-6A0882962C5C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6A1965-7518-428F-A1B6-592F1A1E24EE}"/>
              </a:ext>
            </a:extLst>
          </p:cNvPr>
          <p:cNvGrpSpPr/>
          <p:nvPr/>
        </p:nvGrpSpPr>
        <p:grpSpPr>
          <a:xfrm>
            <a:off x="9791700" y="1943100"/>
            <a:ext cx="1527175" cy="2390775"/>
            <a:chOff x="9791700" y="1943100"/>
            <a:chExt cx="1527175" cy="23907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4EA3DF-827C-4413-BA1B-9B08626231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305CDC-9C36-4749-BE00-088ACB947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1180DE-B280-473C-87C1-21C6DE31B6A4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8DAE0D-1A49-485B-A052-56269EB96CD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16BC83-0096-4470-869E-8EC568B1D78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07FBA2-29F5-41C1-B10B-FD30F8360B95}"/>
              </a:ext>
            </a:extLst>
          </p:cNvPr>
          <p:cNvGrpSpPr/>
          <p:nvPr/>
        </p:nvGrpSpPr>
        <p:grpSpPr>
          <a:xfrm>
            <a:off x="8507413" y="3492500"/>
            <a:ext cx="1511300" cy="2413000"/>
            <a:chOff x="8507413" y="3492500"/>
            <a:chExt cx="1511300" cy="2413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602A83-1ABE-42FA-A2DA-20849DAA1A1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D58BCC-239A-468D-AC0B-F1D0897692C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3DDE4F-E7AC-4E45-94E2-10CBB2D79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E1ECA7-5205-4432-9970-2D6FC560E492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32F2BD-E0E5-4E0A-9280-218AF646C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00">
            <a:extLst>
              <a:ext uri="{FF2B5EF4-FFF2-40B4-BE49-F238E27FC236}">
                <a16:creationId xmlns:a16="http://schemas.microsoft.com/office/drawing/2014/main" id="{E66AE380-5CCB-44C3-85ED-EA3D31FD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52463"/>
            <a:ext cx="1095375" cy="218281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E06E404-20D6-4D62-96D6-12D143FB117D}"/>
              </a:ext>
            </a:extLst>
          </p:cNvPr>
          <p:cNvSpPr/>
          <p:nvPr/>
        </p:nvSpPr>
        <p:spPr>
          <a:xfrm>
            <a:off x="7377113" y="1649413"/>
            <a:ext cx="117475" cy="36512"/>
          </a:xfrm>
          <a:custGeom>
            <a:avLst/>
            <a:gdLst>
              <a:gd name="connsiteX0" fmla="*/ 0 w 116681"/>
              <a:gd name="connsiteY0" fmla="*/ 0 h 35719"/>
              <a:gd name="connsiteX1" fmla="*/ 35718 w 116681"/>
              <a:gd name="connsiteY1" fmla="*/ 35719 h 35719"/>
              <a:gd name="connsiteX2" fmla="*/ 78581 w 116681"/>
              <a:gd name="connsiteY2" fmla="*/ 21432 h 35719"/>
              <a:gd name="connsiteX3" fmla="*/ 116681 w 116681"/>
              <a:gd name="connsiteY3" fmla="*/ 2382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1" h="35719">
                <a:moveTo>
                  <a:pt x="0" y="0"/>
                </a:moveTo>
                <a:lnTo>
                  <a:pt x="35718" y="35719"/>
                </a:lnTo>
                <a:lnTo>
                  <a:pt x="78581" y="21432"/>
                </a:lnTo>
                <a:lnTo>
                  <a:pt x="116681" y="23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81C59F7-0DDC-4ADC-B005-A7B3C6E09E51}"/>
              </a:ext>
            </a:extLst>
          </p:cNvPr>
          <p:cNvSpPr/>
          <p:nvPr/>
        </p:nvSpPr>
        <p:spPr>
          <a:xfrm>
            <a:off x="7405688" y="1347788"/>
            <a:ext cx="109537" cy="52387"/>
          </a:xfrm>
          <a:custGeom>
            <a:avLst/>
            <a:gdLst>
              <a:gd name="connsiteX0" fmla="*/ 109537 w 109537"/>
              <a:gd name="connsiteY0" fmla="*/ 52387 h 52387"/>
              <a:gd name="connsiteX1" fmla="*/ 52387 w 109537"/>
              <a:gd name="connsiteY1" fmla="*/ 38100 h 52387"/>
              <a:gd name="connsiteX2" fmla="*/ 0 w 1095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52387">
                <a:moveTo>
                  <a:pt x="109537" y="52387"/>
                </a:moveTo>
                <a:lnTo>
                  <a:pt x="52387" y="381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" name="Picture 103">
            <a:extLst>
              <a:ext uri="{FF2B5EF4-FFF2-40B4-BE49-F238E27FC236}">
                <a16:creationId xmlns:a16="http://schemas.microsoft.com/office/drawing/2014/main" id="{17A1CE21-8200-4A7E-ACEA-966FF6BA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003800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7">
            <a:extLst>
              <a:ext uri="{FF2B5EF4-FFF2-40B4-BE49-F238E27FC236}">
                <a16:creationId xmlns:a16="http://schemas.microsoft.com/office/drawing/2014/main" id="{7732181B-9D99-4938-9575-5934187D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81138"/>
            <a:ext cx="857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028CCB-C341-4A8F-843A-ADC7E3B14C06}"/>
              </a:ext>
            </a:extLst>
          </p:cNvPr>
          <p:cNvCxnSpPr>
            <a:cxnSpLocks/>
          </p:cNvCxnSpPr>
          <p:nvPr/>
        </p:nvCxnSpPr>
        <p:spPr>
          <a:xfrm>
            <a:off x="7251700" y="1914878"/>
            <a:ext cx="7056" cy="9637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A0F941-7EC4-4E18-B3F5-A03973B8B211}"/>
              </a:ext>
            </a:extLst>
          </p:cNvPr>
          <p:cNvCxnSpPr>
            <a:cxnSpLocks/>
          </p:cNvCxnSpPr>
          <p:nvPr/>
        </p:nvCxnSpPr>
        <p:spPr>
          <a:xfrm>
            <a:off x="7904508" y="1940377"/>
            <a:ext cx="12700" cy="9282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017D1-2DEC-4007-808E-DF23CDD1BBD8}"/>
              </a:ext>
            </a:extLst>
          </p:cNvPr>
          <p:cNvGrpSpPr/>
          <p:nvPr/>
        </p:nvGrpSpPr>
        <p:grpSpPr>
          <a:xfrm>
            <a:off x="8488363" y="1908630"/>
            <a:ext cx="1527175" cy="2390775"/>
            <a:chOff x="9791700" y="1943100"/>
            <a:chExt cx="1527175" cy="239077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9D4DF1-E919-48B6-93D3-3AA84BD16152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7288A12-7535-4A07-AB2B-E6FFF8C9D3A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D36384-5534-4A88-AB47-42735EA728D9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178504-30DA-4337-8703-8FC55DE497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88D733-FB13-4D67-B80D-A87D9E1CA32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531E5C-8B3A-41B4-B8E6-875C6245451C}"/>
              </a:ext>
            </a:extLst>
          </p:cNvPr>
          <p:cNvGrpSpPr/>
          <p:nvPr/>
        </p:nvGrpSpPr>
        <p:grpSpPr>
          <a:xfrm>
            <a:off x="9758363" y="3451225"/>
            <a:ext cx="1558314" cy="2413000"/>
            <a:chOff x="8507413" y="3492500"/>
            <a:chExt cx="1511300" cy="24130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011FAD-91A2-4C04-B902-DE746FB8C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4E2CFE-3FCC-4BDA-B761-DBD1B8383852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9018D7-01F4-4036-9451-0F06BD56F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153F8F-B16A-496F-A86B-CD7D96EAC28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796583-DCCD-45C3-942E-86D6620D9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BBF08D64-6A42-4C24-937A-B94E2F780B95}"/>
              </a:ext>
            </a:extLst>
          </p:cNvPr>
          <p:cNvSpPr/>
          <p:nvPr/>
        </p:nvSpPr>
        <p:spPr>
          <a:xfrm>
            <a:off x="4162425" y="5308600"/>
            <a:ext cx="357188" cy="304800"/>
          </a:xfrm>
          <a:prstGeom prst="trapezoid">
            <a:avLst>
              <a:gd name="adj" fmla="val 32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EC4236-0053-4284-8C2A-FDD8F5C50721}"/>
              </a:ext>
            </a:extLst>
          </p:cNvPr>
          <p:cNvSpPr/>
          <p:nvPr/>
        </p:nvSpPr>
        <p:spPr>
          <a:xfrm>
            <a:off x="9196999" y="1948090"/>
            <a:ext cx="304800" cy="468086"/>
          </a:xfrm>
          <a:custGeom>
            <a:avLst/>
            <a:gdLst>
              <a:gd name="connsiteX0" fmla="*/ 152400 w 304800"/>
              <a:gd name="connsiteY0" fmla="*/ 0 h 468086"/>
              <a:gd name="connsiteX1" fmla="*/ 304800 w 304800"/>
              <a:gd name="connsiteY1" fmla="*/ 391886 h 468086"/>
              <a:gd name="connsiteX2" fmla="*/ 261257 w 304800"/>
              <a:gd name="connsiteY2" fmla="*/ 468086 h 468086"/>
              <a:gd name="connsiteX3" fmla="*/ 163286 w 304800"/>
              <a:gd name="connsiteY3" fmla="*/ 457200 h 468086"/>
              <a:gd name="connsiteX4" fmla="*/ 65315 w 304800"/>
              <a:gd name="connsiteY4" fmla="*/ 424543 h 468086"/>
              <a:gd name="connsiteX5" fmla="*/ 10886 w 304800"/>
              <a:gd name="connsiteY5" fmla="*/ 370114 h 468086"/>
              <a:gd name="connsiteX6" fmla="*/ 0 w 304800"/>
              <a:gd name="connsiteY6" fmla="*/ 337457 h 468086"/>
              <a:gd name="connsiteX7" fmla="*/ 152400 w 304800"/>
              <a:gd name="connsiteY7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468086">
                <a:moveTo>
                  <a:pt x="152400" y="0"/>
                </a:moveTo>
                <a:lnTo>
                  <a:pt x="304800" y="391886"/>
                </a:lnTo>
                <a:lnTo>
                  <a:pt x="261257" y="468086"/>
                </a:lnTo>
                <a:lnTo>
                  <a:pt x="163286" y="457200"/>
                </a:lnTo>
                <a:lnTo>
                  <a:pt x="65315" y="424543"/>
                </a:lnTo>
                <a:lnTo>
                  <a:pt x="10886" y="370114"/>
                </a:lnTo>
                <a:lnTo>
                  <a:pt x="0" y="337457"/>
                </a:lnTo>
                <a:lnTo>
                  <a:pt x="1524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C18ABD7-D3AD-47C3-B01F-AE9552E07C59}"/>
              </a:ext>
            </a:extLst>
          </p:cNvPr>
          <p:cNvSpPr/>
          <p:nvPr/>
        </p:nvSpPr>
        <p:spPr>
          <a:xfrm>
            <a:off x="7339283" y="1656115"/>
            <a:ext cx="478972" cy="692577"/>
          </a:xfrm>
          <a:custGeom>
            <a:avLst/>
            <a:gdLst>
              <a:gd name="connsiteX0" fmla="*/ 217714 w 478972"/>
              <a:gd name="connsiteY0" fmla="*/ 0 h 653143"/>
              <a:gd name="connsiteX1" fmla="*/ 304800 w 478972"/>
              <a:gd name="connsiteY1" fmla="*/ 217714 h 653143"/>
              <a:gd name="connsiteX2" fmla="*/ 370114 w 478972"/>
              <a:gd name="connsiteY2" fmla="*/ 359228 h 653143"/>
              <a:gd name="connsiteX3" fmla="*/ 478972 w 478972"/>
              <a:gd name="connsiteY3" fmla="*/ 500743 h 653143"/>
              <a:gd name="connsiteX4" fmla="*/ 446314 w 478972"/>
              <a:gd name="connsiteY4" fmla="*/ 587828 h 653143"/>
              <a:gd name="connsiteX5" fmla="*/ 348343 w 478972"/>
              <a:gd name="connsiteY5" fmla="*/ 587828 h 653143"/>
              <a:gd name="connsiteX6" fmla="*/ 272143 w 478972"/>
              <a:gd name="connsiteY6" fmla="*/ 653143 h 653143"/>
              <a:gd name="connsiteX7" fmla="*/ 152400 w 478972"/>
              <a:gd name="connsiteY7" fmla="*/ 653143 h 653143"/>
              <a:gd name="connsiteX8" fmla="*/ 43543 w 478972"/>
              <a:gd name="connsiteY8" fmla="*/ 620485 h 653143"/>
              <a:gd name="connsiteX9" fmla="*/ 10886 w 478972"/>
              <a:gd name="connsiteY9" fmla="*/ 576943 h 653143"/>
              <a:gd name="connsiteX10" fmla="*/ 0 w 478972"/>
              <a:gd name="connsiteY10" fmla="*/ 522514 h 653143"/>
              <a:gd name="connsiteX11" fmla="*/ 108857 w 478972"/>
              <a:gd name="connsiteY11" fmla="*/ 359228 h 653143"/>
              <a:gd name="connsiteX12" fmla="*/ 152400 w 478972"/>
              <a:gd name="connsiteY12" fmla="*/ 228600 h 653143"/>
              <a:gd name="connsiteX13" fmla="*/ 217714 w 478972"/>
              <a:gd name="connsiteY13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972" h="653143">
                <a:moveTo>
                  <a:pt x="217714" y="0"/>
                </a:moveTo>
                <a:lnTo>
                  <a:pt x="304800" y="217714"/>
                </a:lnTo>
                <a:lnTo>
                  <a:pt x="370114" y="359228"/>
                </a:lnTo>
                <a:lnTo>
                  <a:pt x="478972" y="500743"/>
                </a:lnTo>
                <a:lnTo>
                  <a:pt x="446314" y="587828"/>
                </a:lnTo>
                <a:lnTo>
                  <a:pt x="348343" y="587828"/>
                </a:lnTo>
                <a:lnTo>
                  <a:pt x="272143" y="653143"/>
                </a:lnTo>
                <a:lnTo>
                  <a:pt x="152400" y="653143"/>
                </a:lnTo>
                <a:lnTo>
                  <a:pt x="43543" y="620485"/>
                </a:lnTo>
                <a:lnTo>
                  <a:pt x="10886" y="576943"/>
                </a:lnTo>
                <a:lnTo>
                  <a:pt x="0" y="522514"/>
                </a:lnTo>
                <a:lnTo>
                  <a:pt x="108857" y="359228"/>
                </a:lnTo>
                <a:lnTo>
                  <a:pt x="152400" y="228600"/>
                </a:lnTo>
                <a:lnTo>
                  <a:pt x="2177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5C1107E-1542-4B17-8337-E0D76AAAA61A}"/>
              </a:ext>
            </a:extLst>
          </p:cNvPr>
          <p:cNvSpPr/>
          <p:nvPr/>
        </p:nvSpPr>
        <p:spPr>
          <a:xfrm>
            <a:off x="4976813" y="5357813"/>
            <a:ext cx="352425" cy="450056"/>
          </a:xfrm>
          <a:custGeom>
            <a:avLst/>
            <a:gdLst>
              <a:gd name="connsiteX0" fmla="*/ 257175 w 352425"/>
              <a:gd name="connsiteY0" fmla="*/ 4762 h 450056"/>
              <a:gd name="connsiteX1" fmla="*/ 352425 w 352425"/>
              <a:gd name="connsiteY1" fmla="*/ 450056 h 450056"/>
              <a:gd name="connsiteX2" fmla="*/ 200025 w 352425"/>
              <a:gd name="connsiteY2" fmla="*/ 442912 h 450056"/>
              <a:gd name="connsiteX3" fmla="*/ 161925 w 352425"/>
              <a:gd name="connsiteY3" fmla="*/ 223837 h 450056"/>
              <a:gd name="connsiteX4" fmla="*/ 128587 w 352425"/>
              <a:gd name="connsiteY4" fmla="*/ 450056 h 450056"/>
              <a:gd name="connsiteX5" fmla="*/ 0 w 352425"/>
              <a:gd name="connsiteY5" fmla="*/ 438150 h 450056"/>
              <a:gd name="connsiteX6" fmla="*/ 73818 w 352425"/>
              <a:gd name="connsiteY6" fmla="*/ 0 h 450056"/>
              <a:gd name="connsiteX7" fmla="*/ 257175 w 352425"/>
              <a:gd name="connsiteY7" fmla="*/ 4762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450056">
                <a:moveTo>
                  <a:pt x="257175" y="4762"/>
                </a:moveTo>
                <a:lnTo>
                  <a:pt x="352425" y="450056"/>
                </a:lnTo>
                <a:lnTo>
                  <a:pt x="200025" y="442912"/>
                </a:lnTo>
                <a:lnTo>
                  <a:pt x="161925" y="223837"/>
                </a:lnTo>
                <a:lnTo>
                  <a:pt x="128587" y="450056"/>
                </a:lnTo>
                <a:lnTo>
                  <a:pt x="0" y="438150"/>
                </a:lnTo>
                <a:lnTo>
                  <a:pt x="73818" y="0"/>
                </a:lnTo>
                <a:lnTo>
                  <a:pt x="257175" y="47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A2389-BCA3-467E-A4C5-ADE9A67E42F0}"/>
              </a:ext>
            </a:extLst>
          </p:cNvPr>
          <p:cNvSpPr/>
          <p:nvPr/>
        </p:nvSpPr>
        <p:spPr>
          <a:xfrm>
            <a:off x="7810500" y="1131094"/>
            <a:ext cx="183356" cy="504825"/>
          </a:xfrm>
          <a:custGeom>
            <a:avLst/>
            <a:gdLst>
              <a:gd name="connsiteX0" fmla="*/ 47625 w 183356"/>
              <a:gd name="connsiteY0" fmla="*/ 0 h 504825"/>
              <a:gd name="connsiteX1" fmla="*/ 121444 w 183356"/>
              <a:gd name="connsiteY1" fmla="*/ 11906 h 504825"/>
              <a:gd name="connsiteX2" fmla="*/ 166688 w 183356"/>
              <a:gd name="connsiteY2" fmla="*/ 54769 h 504825"/>
              <a:gd name="connsiteX3" fmla="*/ 183356 w 183356"/>
              <a:gd name="connsiteY3" fmla="*/ 176212 h 504825"/>
              <a:gd name="connsiteX4" fmla="*/ 154781 w 183356"/>
              <a:gd name="connsiteY4" fmla="*/ 254794 h 504825"/>
              <a:gd name="connsiteX5" fmla="*/ 104775 w 183356"/>
              <a:gd name="connsiteY5" fmla="*/ 304800 h 504825"/>
              <a:gd name="connsiteX6" fmla="*/ 92869 w 183356"/>
              <a:gd name="connsiteY6" fmla="*/ 361950 h 504825"/>
              <a:gd name="connsiteX7" fmla="*/ 95250 w 183356"/>
              <a:gd name="connsiteY7" fmla="*/ 440531 h 504825"/>
              <a:gd name="connsiteX8" fmla="*/ 140494 w 183356"/>
              <a:gd name="connsiteY8" fmla="*/ 488156 h 504825"/>
              <a:gd name="connsiteX9" fmla="*/ 183356 w 183356"/>
              <a:gd name="connsiteY9" fmla="*/ 497681 h 504825"/>
              <a:gd name="connsiteX10" fmla="*/ 102394 w 183356"/>
              <a:gd name="connsiteY10" fmla="*/ 504825 h 504825"/>
              <a:gd name="connsiteX11" fmla="*/ 21431 w 183356"/>
              <a:gd name="connsiteY11" fmla="*/ 473869 h 504825"/>
              <a:gd name="connsiteX12" fmla="*/ 0 w 183356"/>
              <a:gd name="connsiteY12" fmla="*/ 404812 h 504825"/>
              <a:gd name="connsiteX13" fmla="*/ 26194 w 183356"/>
              <a:gd name="connsiteY13" fmla="*/ 316706 h 504825"/>
              <a:gd name="connsiteX14" fmla="*/ 66675 w 183356"/>
              <a:gd name="connsiteY14" fmla="*/ 228600 h 504825"/>
              <a:gd name="connsiteX15" fmla="*/ 80963 w 183356"/>
              <a:gd name="connsiteY15" fmla="*/ 150019 h 504825"/>
              <a:gd name="connsiteX16" fmla="*/ 71438 w 183356"/>
              <a:gd name="connsiteY16" fmla="*/ 85725 h 504825"/>
              <a:gd name="connsiteX17" fmla="*/ 47625 w 183356"/>
              <a:gd name="connsiteY17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56" h="504825">
                <a:moveTo>
                  <a:pt x="47625" y="0"/>
                </a:moveTo>
                <a:lnTo>
                  <a:pt x="121444" y="11906"/>
                </a:lnTo>
                <a:lnTo>
                  <a:pt x="166688" y="54769"/>
                </a:lnTo>
                <a:lnTo>
                  <a:pt x="183356" y="176212"/>
                </a:lnTo>
                <a:lnTo>
                  <a:pt x="154781" y="254794"/>
                </a:lnTo>
                <a:lnTo>
                  <a:pt x="104775" y="304800"/>
                </a:lnTo>
                <a:lnTo>
                  <a:pt x="92869" y="361950"/>
                </a:lnTo>
                <a:cubicBezTo>
                  <a:pt x="93663" y="388144"/>
                  <a:pt x="94456" y="414337"/>
                  <a:pt x="95250" y="440531"/>
                </a:cubicBezTo>
                <a:lnTo>
                  <a:pt x="140494" y="488156"/>
                </a:lnTo>
                <a:lnTo>
                  <a:pt x="183356" y="497681"/>
                </a:lnTo>
                <a:lnTo>
                  <a:pt x="102394" y="504825"/>
                </a:lnTo>
                <a:lnTo>
                  <a:pt x="21431" y="473869"/>
                </a:lnTo>
                <a:lnTo>
                  <a:pt x="0" y="404812"/>
                </a:lnTo>
                <a:lnTo>
                  <a:pt x="26194" y="316706"/>
                </a:lnTo>
                <a:lnTo>
                  <a:pt x="66675" y="228600"/>
                </a:lnTo>
                <a:lnTo>
                  <a:pt x="80963" y="150019"/>
                </a:lnTo>
                <a:lnTo>
                  <a:pt x="71438" y="8572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A9ED781-FA19-4F24-9860-BE52B60A71A9}"/>
              </a:ext>
            </a:extLst>
          </p:cNvPr>
          <p:cNvCxnSpPr>
            <a:cxnSpLocks/>
          </p:cNvCxnSpPr>
          <p:nvPr/>
        </p:nvCxnSpPr>
        <p:spPr>
          <a:xfrm flipH="1">
            <a:off x="7239000" y="1916565"/>
            <a:ext cx="1204914" cy="265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D7537893-0401-4342-84C7-04060F669006}"/>
              </a:ext>
            </a:extLst>
          </p:cNvPr>
          <p:cNvSpPr/>
          <p:nvPr/>
        </p:nvSpPr>
        <p:spPr>
          <a:xfrm>
            <a:off x="6874712" y="3159313"/>
            <a:ext cx="396000" cy="396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ED7BA3-630F-4E66-8C1D-E343FB5457CD}"/>
              </a:ext>
            </a:extLst>
          </p:cNvPr>
          <p:cNvSpPr/>
          <p:nvPr/>
        </p:nvSpPr>
        <p:spPr>
          <a:xfrm>
            <a:off x="6352381" y="1481138"/>
            <a:ext cx="133389" cy="4284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E12187-377C-4CE9-AB5C-790F518C1179}"/>
              </a:ext>
            </a:extLst>
          </p:cNvPr>
          <p:cNvSpPr txBox="1"/>
          <p:nvPr/>
        </p:nvSpPr>
        <p:spPr>
          <a:xfrm>
            <a:off x="6272152" y="1451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AAC69B-BB91-4D75-9AB1-90C2B7E9D8A7}"/>
              </a:ext>
            </a:extLst>
          </p:cNvPr>
          <p:cNvSpPr txBox="1"/>
          <p:nvPr/>
        </p:nvSpPr>
        <p:spPr>
          <a:xfrm>
            <a:off x="6281018" y="2610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B6D5C92-8782-41CB-81C2-FFE0BB4AE656}"/>
              </a:ext>
            </a:extLst>
          </p:cNvPr>
          <p:cNvSpPr txBox="1"/>
          <p:nvPr/>
        </p:nvSpPr>
        <p:spPr>
          <a:xfrm>
            <a:off x="6281018" y="37706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290DBE8-E12E-4F3F-9DA6-8B7AF4AAF85A}"/>
              </a:ext>
            </a:extLst>
          </p:cNvPr>
          <p:cNvSpPr txBox="1"/>
          <p:nvPr/>
        </p:nvSpPr>
        <p:spPr>
          <a:xfrm>
            <a:off x="6281018" y="4930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F3978F4-4E6A-427D-B170-323966180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7304" y="3133819"/>
            <a:ext cx="2232238" cy="956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8086F-535E-4769-BF69-E8F8F3A15FEE}"/>
              </a:ext>
            </a:extLst>
          </p:cNvPr>
          <p:cNvSpPr txBox="1"/>
          <p:nvPr/>
        </p:nvSpPr>
        <p:spPr>
          <a:xfrm>
            <a:off x="433519" y="851357"/>
            <a:ext cx="54757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On the command “GO”</a:t>
            </a:r>
          </a:p>
          <a:p>
            <a:br>
              <a:rPr lang="en-GB" sz="1600" b="1" dirty="0">
                <a:solidFill>
                  <a:srgbClr val="C00000"/>
                </a:solidFill>
              </a:rPr>
            </a:br>
            <a:r>
              <a:rPr lang="en-GB" sz="2400" b="1" dirty="0">
                <a:solidFill>
                  <a:srgbClr val="C00000"/>
                </a:solidFill>
              </a:rPr>
              <a:t>Start the clock and the video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Wait about I second and let the ball go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Stop the video after the ball hits the floor</a:t>
            </a:r>
          </a:p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Save the video</a:t>
            </a: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6394C-B51D-4170-8154-DAB47789E0BB}"/>
              </a:ext>
            </a:extLst>
          </p:cNvPr>
          <p:cNvSpPr/>
          <p:nvPr/>
        </p:nvSpPr>
        <p:spPr>
          <a:xfrm>
            <a:off x="8434207" y="915182"/>
            <a:ext cx="354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https://stopwatch.onlineclock.net/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1446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D08B7BD6-EC45-401C-BC98-D77F5BCC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314700"/>
            <a:ext cx="17795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D6B51C-CD9C-4BFB-A15E-C2FBD8EFB23C}"/>
              </a:ext>
            </a:extLst>
          </p:cNvPr>
          <p:cNvCxnSpPr>
            <a:cxnSpLocks/>
          </p:cNvCxnSpPr>
          <p:nvPr/>
        </p:nvCxnSpPr>
        <p:spPr>
          <a:xfrm>
            <a:off x="2806700" y="5918200"/>
            <a:ext cx="70913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6">
            <a:extLst>
              <a:ext uri="{FF2B5EF4-FFF2-40B4-BE49-F238E27FC236}">
                <a16:creationId xmlns:a16="http://schemas.microsoft.com/office/drawing/2014/main" id="{BDF1C067-7982-44A4-917B-DC5FB40F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584700"/>
            <a:ext cx="638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7">
            <a:extLst>
              <a:ext uri="{FF2B5EF4-FFF2-40B4-BE49-F238E27FC236}">
                <a16:creationId xmlns:a16="http://schemas.microsoft.com/office/drawing/2014/main" id="{6C82E51B-53AC-4E66-99DF-E761EF67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94225"/>
            <a:ext cx="7937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8">
            <a:extLst>
              <a:ext uri="{FF2B5EF4-FFF2-40B4-BE49-F238E27FC236}">
                <a16:creationId xmlns:a16="http://schemas.microsoft.com/office/drawing/2014/main" id="{6D821CF5-A373-44F6-9576-DAA3D53E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7" y="4356101"/>
            <a:ext cx="7651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9">
            <a:extLst>
              <a:ext uri="{FF2B5EF4-FFF2-40B4-BE49-F238E27FC236}">
                <a16:creationId xmlns:a16="http://schemas.microsoft.com/office/drawing/2014/main" id="{DB899645-F024-4870-8E0F-613D2252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37075"/>
            <a:ext cx="731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5">
            <a:extLst>
              <a:ext uri="{FF2B5EF4-FFF2-40B4-BE49-F238E27FC236}">
                <a16:creationId xmlns:a16="http://schemas.microsoft.com/office/drawing/2014/main" id="{F15FBEC9-DD2B-451B-BBE5-739C926A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462088"/>
            <a:ext cx="9048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6B558D-C226-4EFE-86BD-2F1164E1D484}"/>
              </a:ext>
            </a:extLst>
          </p:cNvPr>
          <p:cNvCxnSpPr>
            <a:cxnSpLocks/>
          </p:cNvCxnSpPr>
          <p:nvPr/>
        </p:nvCxnSpPr>
        <p:spPr>
          <a:xfrm flipV="1">
            <a:off x="7239000" y="2857500"/>
            <a:ext cx="2538413" cy="15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>
            <a:extLst>
              <a:ext uri="{FF2B5EF4-FFF2-40B4-BE49-F238E27FC236}">
                <a16:creationId xmlns:a16="http://schemas.microsoft.com/office/drawing/2014/main" id="{7B4113DC-A106-40C8-A679-9891BC292A4C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2857500"/>
            <a:ext cx="2811463" cy="1524000"/>
            <a:chOff x="8508307" y="2857500"/>
            <a:chExt cx="2811809" cy="152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D3F44B-2F1D-4A23-B01E-5E58CE6D995D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2568E4-9300-4AAB-8A2D-E4D8634AE66F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F1C686-197A-4A47-BC46-6371C96EECCD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98C113-01AE-4E0F-85A1-6B4A7A639739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DD7230-0796-487A-95B8-7F37D9197E19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EC889-F91D-475D-AB79-D41071A77535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BF6D6A-A7AD-4B9B-A498-A08FBB16D8B8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27341-0980-4BA9-978A-E0F84C82F2C2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041A83-E059-4013-9511-B540752528CA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DF4968-6AC7-42AF-BC06-0975DB7B87AD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0FE204-3C1E-447D-BE97-929152724452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BE8B0C-AB9D-4E80-BCA4-175BC8DB0E36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8">
            <a:extLst>
              <a:ext uri="{FF2B5EF4-FFF2-40B4-BE49-F238E27FC236}">
                <a16:creationId xmlns:a16="http://schemas.microsoft.com/office/drawing/2014/main" id="{C4AB5570-487D-48CF-AEA1-B6AC89B28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550" y="4394200"/>
            <a:ext cx="2811463" cy="1524000"/>
            <a:chOff x="8508307" y="2857500"/>
            <a:chExt cx="2811809" cy="152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E50C64-DD78-4CF6-B43E-CC862C05520E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A28DF8-E815-4A64-B6B8-378B8E4F19BD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22EE2C-98EB-49E6-BDD9-57851D488A30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131A6E-94E0-4C3B-85C9-F1816BB9D466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4C0996-C756-4D17-AABB-B4B55C4E0F48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30E3F7-89F1-4E02-B00E-02786BF260E1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32AA1D-AE0D-4BCF-832E-CAD28329F2A3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BF2F6C-F10B-40FE-8605-DB49D5223C6A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6D5199-78FD-4F03-854F-98B37E1005BC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56B445-A22F-47B9-9EA5-CD0620445E25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78232D-59D1-447C-84C6-D1E090E81736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6D8D96-28B5-4FAF-8E19-6A0882962C5C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6A1965-7518-428F-A1B6-592F1A1E24EE}"/>
              </a:ext>
            </a:extLst>
          </p:cNvPr>
          <p:cNvGrpSpPr/>
          <p:nvPr/>
        </p:nvGrpSpPr>
        <p:grpSpPr>
          <a:xfrm>
            <a:off x="9791700" y="1943100"/>
            <a:ext cx="1527175" cy="2390775"/>
            <a:chOff x="9791700" y="1943100"/>
            <a:chExt cx="1527175" cy="23907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4EA3DF-827C-4413-BA1B-9B08626231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305CDC-9C36-4749-BE00-088ACB947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1180DE-B280-473C-87C1-21C6DE31B6A4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8DAE0D-1A49-485B-A052-56269EB96CD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16BC83-0096-4470-869E-8EC568B1D78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07FBA2-29F5-41C1-B10B-FD30F8360B95}"/>
              </a:ext>
            </a:extLst>
          </p:cNvPr>
          <p:cNvGrpSpPr/>
          <p:nvPr/>
        </p:nvGrpSpPr>
        <p:grpSpPr>
          <a:xfrm>
            <a:off x="8507413" y="3492500"/>
            <a:ext cx="1511300" cy="2413000"/>
            <a:chOff x="8507413" y="3492500"/>
            <a:chExt cx="1511300" cy="2413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602A83-1ABE-42FA-A2DA-20849DAA1A1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D58BCC-239A-468D-AC0B-F1D0897692C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3DDE4F-E7AC-4E45-94E2-10CBB2D79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E1ECA7-5205-4432-9970-2D6FC560E492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32F2BD-E0E5-4E0A-9280-218AF646C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00">
            <a:extLst>
              <a:ext uri="{FF2B5EF4-FFF2-40B4-BE49-F238E27FC236}">
                <a16:creationId xmlns:a16="http://schemas.microsoft.com/office/drawing/2014/main" id="{E66AE380-5CCB-44C3-85ED-EA3D31FD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52463"/>
            <a:ext cx="1095375" cy="218281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E06E404-20D6-4D62-96D6-12D143FB117D}"/>
              </a:ext>
            </a:extLst>
          </p:cNvPr>
          <p:cNvSpPr/>
          <p:nvPr/>
        </p:nvSpPr>
        <p:spPr>
          <a:xfrm>
            <a:off x="7377113" y="1649413"/>
            <a:ext cx="117475" cy="36512"/>
          </a:xfrm>
          <a:custGeom>
            <a:avLst/>
            <a:gdLst>
              <a:gd name="connsiteX0" fmla="*/ 0 w 116681"/>
              <a:gd name="connsiteY0" fmla="*/ 0 h 35719"/>
              <a:gd name="connsiteX1" fmla="*/ 35718 w 116681"/>
              <a:gd name="connsiteY1" fmla="*/ 35719 h 35719"/>
              <a:gd name="connsiteX2" fmla="*/ 78581 w 116681"/>
              <a:gd name="connsiteY2" fmla="*/ 21432 h 35719"/>
              <a:gd name="connsiteX3" fmla="*/ 116681 w 116681"/>
              <a:gd name="connsiteY3" fmla="*/ 2382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1" h="35719">
                <a:moveTo>
                  <a:pt x="0" y="0"/>
                </a:moveTo>
                <a:lnTo>
                  <a:pt x="35718" y="35719"/>
                </a:lnTo>
                <a:lnTo>
                  <a:pt x="78581" y="21432"/>
                </a:lnTo>
                <a:lnTo>
                  <a:pt x="116681" y="23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81C59F7-0DDC-4ADC-B005-A7B3C6E09E51}"/>
              </a:ext>
            </a:extLst>
          </p:cNvPr>
          <p:cNvSpPr/>
          <p:nvPr/>
        </p:nvSpPr>
        <p:spPr>
          <a:xfrm>
            <a:off x="7405688" y="1347788"/>
            <a:ext cx="109537" cy="52387"/>
          </a:xfrm>
          <a:custGeom>
            <a:avLst/>
            <a:gdLst>
              <a:gd name="connsiteX0" fmla="*/ 109537 w 109537"/>
              <a:gd name="connsiteY0" fmla="*/ 52387 h 52387"/>
              <a:gd name="connsiteX1" fmla="*/ 52387 w 109537"/>
              <a:gd name="connsiteY1" fmla="*/ 38100 h 52387"/>
              <a:gd name="connsiteX2" fmla="*/ 0 w 1095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52387">
                <a:moveTo>
                  <a:pt x="109537" y="52387"/>
                </a:moveTo>
                <a:lnTo>
                  <a:pt x="52387" y="381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" name="Picture 103">
            <a:extLst>
              <a:ext uri="{FF2B5EF4-FFF2-40B4-BE49-F238E27FC236}">
                <a16:creationId xmlns:a16="http://schemas.microsoft.com/office/drawing/2014/main" id="{17A1CE21-8200-4A7E-ACEA-966FF6BA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003800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7">
            <a:extLst>
              <a:ext uri="{FF2B5EF4-FFF2-40B4-BE49-F238E27FC236}">
                <a16:creationId xmlns:a16="http://schemas.microsoft.com/office/drawing/2014/main" id="{7732181B-9D99-4938-9575-5934187D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81138"/>
            <a:ext cx="857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028CCB-C341-4A8F-843A-ADC7E3B14C06}"/>
              </a:ext>
            </a:extLst>
          </p:cNvPr>
          <p:cNvCxnSpPr>
            <a:cxnSpLocks/>
          </p:cNvCxnSpPr>
          <p:nvPr/>
        </p:nvCxnSpPr>
        <p:spPr>
          <a:xfrm>
            <a:off x="7251700" y="1914878"/>
            <a:ext cx="7056" cy="9637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A0F941-7EC4-4E18-B3F5-A03973B8B211}"/>
              </a:ext>
            </a:extLst>
          </p:cNvPr>
          <p:cNvCxnSpPr>
            <a:cxnSpLocks/>
          </p:cNvCxnSpPr>
          <p:nvPr/>
        </p:nvCxnSpPr>
        <p:spPr>
          <a:xfrm>
            <a:off x="7904508" y="1940377"/>
            <a:ext cx="12700" cy="9282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017D1-2DEC-4007-808E-DF23CDD1BBD8}"/>
              </a:ext>
            </a:extLst>
          </p:cNvPr>
          <p:cNvGrpSpPr/>
          <p:nvPr/>
        </p:nvGrpSpPr>
        <p:grpSpPr>
          <a:xfrm>
            <a:off x="8488363" y="1908630"/>
            <a:ext cx="1527175" cy="2390775"/>
            <a:chOff x="9791700" y="1943100"/>
            <a:chExt cx="1527175" cy="239077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9D4DF1-E919-48B6-93D3-3AA84BD16152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7288A12-7535-4A07-AB2B-E6FFF8C9D3A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D36384-5534-4A88-AB47-42735EA728D9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178504-30DA-4337-8703-8FC55DE497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88D733-FB13-4D67-B80D-A87D9E1CA32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531E5C-8B3A-41B4-B8E6-875C6245451C}"/>
              </a:ext>
            </a:extLst>
          </p:cNvPr>
          <p:cNvGrpSpPr/>
          <p:nvPr/>
        </p:nvGrpSpPr>
        <p:grpSpPr>
          <a:xfrm>
            <a:off x="9758363" y="3451225"/>
            <a:ext cx="1558314" cy="2413000"/>
            <a:chOff x="8507413" y="3492500"/>
            <a:chExt cx="1511300" cy="24130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011FAD-91A2-4C04-B902-DE746FB8C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4E2CFE-3FCC-4BDA-B761-DBD1B8383852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9018D7-01F4-4036-9451-0F06BD56F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153F8F-B16A-496F-A86B-CD7D96EAC28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796583-DCCD-45C3-942E-86D6620D9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BBF08D64-6A42-4C24-937A-B94E2F780B95}"/>
              </a:ext>
            </a:extLst>
          </p:cNvPr>
          <p:cNvSpPr/>
          <p:nvPr/>
        </p:nvSpPr>
        <p:spPr>
          <a:xfrm>
            <a:off x="4162425" y="5308600"/>
            <a:ext cx="357188" cy="304800"/>
          </a:xfrm>
          <a:prstGeom prst="trapezoid">
            <a:avLst>
              <a:gd name="adj" fmla="val 32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EC4236-0053-4284-8C2A-FDD8F5C50721}"/>
              </a:ext>
            </a:extLst>
          </p:cNvPr>
          <p:cNvSpPr/>
          <p:nvPr/>
        </p:nvSpPr>
        <p:spPr>
          <a:xfrm>
            <a:off x="9196999" y="1948090"/>
            <a:ext cx="304800" cy="468086"/>
          </a:xfrm>
          <a:custGeom>
            <a:avLst/>
            <a:gdLst>
              <a:gd name="connsiteX0" fmla="*/ 152400 w 304800"/>
              <a:gd name="connsiteY0" fmla="*/ 0 h 468086"/>
              <a:gd name="connsiteX1" fmla="*/ 304800 w 304800"/>
              <a:gd name="connsiteY1" fmla="*/ 391886 h 468086"/>
              <a:gd name="connsiteX2" fmla="*/ 261257 w 304800"/>
              <a:gd name="connsiteY2" fmla="*/ 468086 h 468086"/>
              <a:gd name="connsiteX3" fmla="*/ 163286 w 304800"/>
              <a:gd name="connsiteY3" fmla="*/ 457200 h 468086"/>
              <a:gd name="connsiteX4" fmla="*/ 65315 w 304800"/>
              <a:gd name="connsiteY4" fmla="*/ 424543 h 468086"/>
              <a:gd name="connsiteX5" fmla="*/ 10886 w 304800"/>
              <a:gd name="connsiteY5" fmla="*/ 370114 h 468086"/>
              <a:gd name="connsiteX6" fmla="*/ 0 w 304800"/>
              <a:gd name="connsiteY6" fmla="*/ 337457 h 468086"/>
              <a:gd name="connsiteX7" fmla="*/ 152400 w 304800"/>
              <a:gd name="connsiteY7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468086">
                <a:moveTo>
                  <a:pt x="152400" y="0"/>
                </a:moveTo>
                <a:lnTo>
                  <a:pt x="304800" y="391886"/>
                </a:lnTo>
                <a:lnTo>
                  <a:pt x="261257" y="468086"/>
                </a:lnTo>
                <a:lnTo>
                  <a:pt x="163286" y="457200"/>
                </a:lnTo>
                <a:lnTo>
                  <a:pt x="65315" y="424543"/>
                </a:lnTo>
                <a:lnTo>
                  <a:pt x="10886" y="370114"/>
                </a:lnTo>
                <a:lnTo>
                  <a:pt x="0" y="337457"/>
                </a:lnTo>
                <a:lnTo>
                  <a:pt x="1524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C18ABD7-D3AD-47C3-B01F-AE9552E07C59}"/>
              </a:ext>
            </a:extLst>
          </p:cNvPr>
          <p:cNvSpPr/>
          <p:nvPr/>
        </p:nvSpPr>
        <p:spPr>
          <a:xfrm>
            <a:off x="7339283" y="1656115"/>
            <a:ext cx="478972" cy="692577"/>
          </a:xfrm>
          <a:custGeom>
            <a:avLst/>
            <a:gdLst>
              <a:gd name="connsiteX0" fmla="*/ 217714 w 478972"/>
              <a:gd name="connsiteY0" fmla="*/ 0 h 653143"/>
              <a:gd name="connsiteX1" fmla="*/ 304800 w 478972"/>
              <a:gd name="connsiteY1" fmla="*/ 217714 h 653143"/>
              <a:gd name="connsiteX2" fmla="*/ 370114 w 478972"/>
              <a:gd name="connsiteY2" fmla="*/ 359228 h 653143"/>
              <a:gd name="connsiteX3" fmla="*/ 478972 w 478972"/>
              <a:gd name="connsiteY3" fmla="*/ 500743 h 653143"/>
              <a:gd name="connsiteX4" fmla="*/ 446314 w 478972"/>
              <a:gd name="connsiteY4" fmla="*/ 587828 h 653143"/>
              <a:gd name="connsiteX5" fmla="*/ 348343 w 478972"/>
              <a:gd name="connsiteY5" fmla="*/ 587828 h 653143"/>
              <a:gd name="connsiteX6" fmla="*/ 272143 w 478972"/>
              <a:gd name="connsiteY6" fmla="*/ 653143 h 653143"/>
              <a:gd name="connsiteX7" fmla="*/ 152400 w 478972"/>
              <a:gd name="connsiteY7" fmla="*/ 653143 h 653143"/>
              <a:gd name="connsiteX8" fmla="*/ 43543 w 478972"/>
              <a:gd name="connsiteY8" fmla="*/ 620485 h 653143"/>
              <a:gd name="connsiteX9" fmla="*/ 10886 w 478972"/>
              <a:gd name="connsiteY9" fmla="*/ 576943 h 653143"/>
              <a:gd name="connsiteX10" fmla="*/ 0 w 478972"/>
              <a:gd name="connsiteY10" fmla="*/ 522514 h 653143"/>
              <a:gd name="connsiteX11" fmla="*/ 108857 w 478972"/>
              <a:gd name="connsiteY11" fmla="*/ 359228 h 653143"/>
              <a:gd name="connsiteX12" fmla="*/ 152400 w 478972"/>
              <a:gd name="connsiteY12" fmla="*/ 228600 h 653143"/>
              <a:gd name="connsiteX13" fmla="*/ 217714 w 478972"/>
              <a:gd name="connsiteY13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972" h="653143">
                <a:moveTo>
                  <a:pt x="217714" y="0"/>
                </a:moveTo>
                <a:lnTo>
                  <a:pt x="304800" y="217714"/>
                </a:lnTo>
                <a:lnTo>
                  <a:pt x="370114" y="359228"/>
                </a:lnTo>
                <a:lnTo>
                  <a:pt x="478972" y="500743"/>
                </a:lnTo>
                <a:lnTo>
                  <a:pt x="446314" y="587828"/>
                </a:lnTo>
                <a:lnTo>
                  <a:pt x="348343" y="587828"/>
                </a:lnTo>
                <a:lnTo>
                  <a:pt x="272143" y="653143"/>
                </a:lnTo>
                <a:lnTo>
                  <a:pt x="152400" y="653143"/>
                </a:lnTo>
                <a:lnTo>
                  <a:pt x="43543" y="620485"/>
                </a:lnTo>
                <a:lnTo>
                  <a:pt x="10886" y="576943"/>
                </a:lnTo>
                <a:lnTo>
                  <a:pt x="0" y="522514"/>
                </a:lnTo>
                <a:lnTo>
                  <a:pt x="108857" y="359228"/>
                </a:lnTo>
                <a:lnTo>
                  <a:pt x="152400" y="228600"/>
                </a:lnTo>
                <a:lnTo>
                  <a:pt x="2177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5C1107E-1542-4B17-8337-E0D76AAAA61A}"/>
              </a:ext>
            </a:extLst>
          </p:cNvPr>
          <p:cNvSpPr/>
          <p:nvPr/>
        </p:nvSpPr>
        <p:spPr>
          <a:xfrm>
            <a:off x="4976813" y="5357813"/>
            <a:ext cx="352425" cy="450056"/>
          </a:xfrm>
          <a:custGeom>
            <a:avLst/>
            <a:gdLst>
              <a:gd name="connsiteX0" fmla="*/ 257175 w 352425"/>
              <a:gd name="connsiteY0" fmla="*/ 4762 h 450056"/>
              <a:gd name="connsiteX1" fmla="*/ 352425 w 352425"/>
              <a:gd name="connsiteY1" fmla="*/ 450056 h 450056"/>
              <a:gd name="connsiteX2" fmla="*/ 200025 w 352425"/>
              <a:gd name="connsiteY2" fmla="*/ 442912 h 450056"/>
              <a:gd name="connsiteX3" fmla="*/ 161925 w 352425"/>
              <a:gd name="connsiteY3" fmla="*/ 223837 h 450056"/>
              <a:gd name="connsiteX4" fmla="*/ 128587 w 352425"/>
              <a:gd name="connsiteY4" fmla="*/ 450056 h 450056"/>
              <a:gd name="connsiteX5" fmla="*/ 0 w 352425"/>
              <a:gd name="connsiteY5" fmla="*/ 438150 h 450056"/>
              <a:gd name="connsiteX6" fmla="*/ 73818 w 352425"/>
              <a:gd name="connsiteY6" fmla="*/ 0 h 450056"/>
              <a:gd name="connsiteX7" fmla="*/ 257175 w 352425"/>
              <a:gd name="connsiteY7" fmla="*/ 4762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450056">
                <a:moveTo>
                  <a:pt x="257175" y="4762"/>
                </a:moveTo>
                <a:lnTo>
                  <a:pt x="352425" y="450056"/>
                </a:lnTo>
                <a:lnTo>
                  <a:pt x="200025" y="442912"/>
                </a:lnTo>
                <a:lnTo>
                  <a:pt x="161925" y="223837"/>
                </a:lnTo>
                <a:lnTo>
                  <a:pt x="128587" y="450056"/>
                </a:lnTo>
                <a:lnTo>
                  <a:pt x="0" y="438150"/>
                </a:lnTo>
                <a:lnTo>
                  <a:pt x="73818" y="0"/>
                </a:lnTo>
                <a:lnTo>
                  <a:pt x="257175" y="47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A2389-BCA3-467E-A4C5-ADE9A67E42F0}"/>
              </a:ext>
            </a:extLst>
          </p:cNvPr>
          <p:cNvSpPr/>
          <p:nvPr/>
        </p:nvSpPr>
        <p:spPr>
          <a:xfrm>
            <a:off x="7810500" y="1131094"/>
            <a:ext cx="183356" cy="504825"/>
          </a:xfrm>
          <a:custGeom>
            <a:avLst/>
            <a:gdLst>
              <a:gd name="connsiteX0" fmla="*/ 47625 w 183356"/>
              <a:gd name="connsiteY0" fmla="*/ 0 h 504825"/>
              <a:gd name="connsiteX1" fmla="*/ 121444 w 183356"/>
              <a:gd name="connsiteY1" fmla="*/ 11906 h 504825"/>
              <a:gd name="connsiteX2" fmla="*/ 166688 w 183356"/>
              <a:gd name="connsiteY2" fmla="*/ 54769 h 504825"/>
              <a:gd name="connsiteX3" fmla="*/ 183356 w 183356"/>
              <a:gd name="connsiteY3" fmla="*/ 176212 h 504825"/>
              <a:gd name="connsiteX4" fmla="*/ 154781 w 183356"/>
              <a:gd name="connsiteY4" fmla="*/ 254794 h 504825"/>
              <a:gd name="connsiteX5" fmla="*/ 104775 w 183356"/>
              <a:gd name="connsiteY5" fmla="*/ 304800 h 504825"/>
              <a:gd name="connsiteX6" fmla="*/ 92869 w 183356"/>
              <a:gd name="connsiteY6" fmla="*/ 361950 h 504825"/>
              <a:gd name="connsiteX7" fmla="*/ 95250 w 183356"/>
              <a:gd name="connsiteY7" fmla="*/ 440531 h 504825"/>
              <a:gd name="connsiteX8" fmla="*/ 140494 w 183356"/>
              <a:gd name="connsiteY8" fmla="*/ 488156 h 504825"/>
              <a:gd name="connsiteX9" fmla="*/ 183356 w 183356"/>
              <a:gd name="connsiteY9" fmla="*/ 497681 h 504825"/>
              <a:gd name="connsiteX10" fmla="*/ 102394 w 183356"/>
              <a:gd name="connsiteY10" fmla="*/ 504825 h 504825"/>
              <a:gd name="connsiteX11" fmla="*/ 21431 w 183356"/>
              <a:gd name="connsiteY11" fmla="*/ 473869 h 504825"/>
              <a:gd name="connsiteX12" fmla="*/ 0 w 183356"/>
              <a:gd name="connsiteY12" fmla="*/ 404812 h 504825"/>
              <a:gd name="connsiteX13" fmla="*/ 26194 w 183356"/>
              <a:gd name="connsiteY13" fmla="*/ 316706 h 504825"/>
              <a:gd name="connsiteX14" fmla="*/ 66675 w 183356"/>
              <a:gd name="connsiteY14" fmla="*/ 228600 h 504825"/>
              <a:gd name="connsiteX15" fmla="*/ 80963 w 183356"/>
              <a:gd name="connsiteY15" fmla="*/ 150019 h 504825"/>
              <a:gd name="connsiteX16" fmla="*/ 71438 w 183356"/>
              <a:gd name="connsiteY16" fmla="*/ 85725 h 504825"/>
              <a:gd name="connsiteX17" fmla="*/ 47625 w 183356"/>
              <a:gd name="connsiteY17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56" h="504825">
                <a:moveTo>
                  <a:pt x="47625" y="0"/>
                </a:moveTo>
                <a:lnTo>
                  <a:pt x="121444" y="11906"/>
                </a:lnTo>
                <a:lnTo>
                  <a:pt x="166688" y="54769"/>
                </a:lnTo>
                <a:lnTo>
                  <a:pt x="183356" y="176212"/>
                </a:lnTo>
                <a:lnTo>
                  <a:pt x="154781" y="254794"/>
                </a:lnTo>
                <a:lnTo>
                  <a:pt x="104775" y="304800"/>
                </a:lnTo>
                <a:lnTo>
                  <a:pt x="92869" y="361950"/>
                </a:lnTo>
                <a:cubicBezTo>
                  <a:pt x="93663" y="388144"/>
                  <a:pt x="94456" y="414337"/>
                  <a:pt x="95250" y="440531"/>
                </a:cubicBezTo>
                <a:lnTo>
                  <a:pt x="140494" y="488156"/>
                </a:lnTo>
                <a:lnTo>
                  <a:pt x="183356" y="497681"/>
                </a:lnTo>
                <a:lnTo>
                  <a:pt x="102394" y="504825"/>
                </a:lnTo>
                <a:lnTo>
                  <a:pt x="21431" y="473869"/>
                </a:lnTo>
                <a:lnTo>
                  <a:pt x="0" y="404812"/>
                </a:lnTo>
                <a:lnTo>
                  <a:pt x="26194" y="316706"/>
                </a:lnTo>
                <a:lnTo>
                  <a:pt x="66675" y="228600"/>
                </a:lnTo>
                <a:lnTo>
                  <a:pt x="80963" y="150019"/>
                </a:lnTo>
                <a:lnTo>
                  <a:pt x="71438" y="8572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A9ED781-FA19-4F24-9860-BE52B60A71A9}"/>
              </a:ext>
            </a:extLst>
          </p:cNvPr>
          <p:cNvCxnSpPr>
            <a:cxnSpLocks/>
          </p:cNvCxnSpPr>
          <p:nvPr/>
        </p:nvCxnSpPr>
        <p:spPr>
          <a:xfrm flipH="1">
            <a:off x="7239000" y="1916565"/>
            <a:ext cx="1204914" cy="265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D7537893-0401-4342-84C7-04060F669006}"/>
              </a:ext>
            </a:extLst>
          </p:cNvPr>
          <p:cNvSpPr/>
          <p:nvPr/>
        </p:nvSpPr>
        <p:spPr>
          <a:xfrm>
            <a:off x="6874712" y="3159313"/>
            <a:ext cx="396000" cy="396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ED7BA3-630F-4E66-8C1D-E343FB5457CD}"/>
              </a:ext>
            </a:extLst>
          </p:cNvPr>
          <p:cNvSpPr/>
          <p:nvPr/>
        </p:nvSpPr>
        <p:spPr>
          <a:xfrm>
            <a:off x="6352381" y="1481138"/>
            <a:ext cx="133389" cy="4284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E12187-377C-4CE9-AB5C-790F518C1179}"/>
              </a:ext>
            </a:extLst>
          </p:cNvPr>
          <p:cNvSpPr txBox="1"/>
          <p:nvPr/>
        </p:nvSpPr>
        <p:spPr>
          <a:xfrm>
            <a:off x="6272152" y="1451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AAC69B-BB91-4D75-9AB1-90C2B7E9D8A7}"/>
              </a:ext>
            </a:extLst>
          </p:cNvPr>
          <p:cNvSpPr txBox="1"/>
          <p:nvPr/>
        </p:nvSpPr>
        <p:spPr>
          <a:xfrm>
            <a:off x="6281018" y="2610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B6D5C92-8782-41CB-81C2-FFE0BB4AE656}"/>
              </a:ext>
            </a:extLst>
          </p:cNvPr>
          <p:cNvSpPr txBox="1"/>
          <p:nvPr/>
        </p:nvSpPr>
        <p:spPr>
          <a:xfrm>
            <a:off x="6281018" y="37706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290DBE8-E12E-4F3F-9DA6-8B7AF4AAF85A}"/>
              </a:ext>
            </a:extLst>
          </p:cNvPr>
          <p:cNvSpPr txBox="1"/>
          <p:nvPr/>
        </p:nvSpPr>
        <p:spPr>
          <a:xfrm>
            <a:off x="6281018" y="4930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F3978F4-4E6A-427D-B170-323966180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7304" y="3133819"/>
            <a:ext cx="2232238" cy="956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8086F-535E-4769-BF69-E8F8F3A15FEE}"/>
              </a:ext>
            </a:extLst>
          </p:cNvPr>
          <p:cNvSpPr txBox="1"/>
          <p:nvPr/>
        </p:nvSpPr>
        <p:spPr>
          <a:xfrm>
            <a:off x="189109" y="851325"/>
            <a:ext cx="6716582" cy="477053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Now play back the video using a slow motion video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(e.g. Free From Microsoft</a:t>
            </a:r>
            <a:r>
              <a:rPr lang="en-GB" sz="2400" b="1" dirty="0">
                <a:solidFill>
                  <a:srgbClr val="FF0000"/>
                </a:solidFill>
              </a:rPr>
              <a:t>) on ¼ speed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Stop the video and record the clock reading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when the ball is released</a:t>
            </a:r>
            <a:br>
              <a:rPr lang="en-GB" sz="2400" b="1" dirty="0">
                <a:solidFill>
                  <a:srgbClr val="FF0000"/>
                </a:solidFill>
              </a:rPr>
            </a:b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You may need to try this several time to get it as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accurately as you can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Stop the video at ½ second.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How far has the ball dropped?</a:t>
            </a: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3AC27-77E0-4E46-8234-7693EFFFA0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2574" y="556267"/>
            <a:ext cx="1305141" cy="2036781"/>
          </a:xfrm>
          <a:prstGeom prst="rect">
            <a:avLst/>
          </a:prstGeom>
        </p:spPr>
      </p:pic>
      <p:sp>
        <p:nvSpPr>
          <p:cNvPr id="82" name="Rectangle: Diagonal Corners Snipped 81">
            <a:extLst>
              <a:ext uri="{FF2B5EF4-FFF2-40B4-BE49-F238E27FC236}">
                <a16:creationId xmlns:a16="http://schemas.microsoft.com/office/drawing/2014/main" id="{22E20C44-9E1F-4BC9-87CE-E65329B45808}"/>
              </a:ext>
            </a:extLst>
          </p:cNvPr>
          <p:cNvSpPr/>
          <p:nvPr/>
        </p:nvSpPr>
        <p:spPr>
          <a:xfrm>
            <a:off x="6534983" y="5590784"/>
            <a:ext cx="1062791" cy="281379"/>
          </a:xfrm>
          <a:prstGeom prst="snip2DiagRect">
            <a:avLst>
              <a:gd name="adj1" fmla="val 33851"/>
              <a:gd name="adj2" fmla="val 3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Pillow</a:t>
            </a:r>
          </a:p>
        </p:txBody>
      </p:sp>
    </p:spTree>
    <p:extLst>
      <p:ext uri="{BB962C8B-B14F-4D97-AF65-F5344CB8AC3E}">
        <p14:creationId xmlns:p14="http://schemas.microsoft.com/office/powerpoint/2010/main" val="3395050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D08B7BD6-EC45-401C-BC98-D77F5BCC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314700"/>
            <a:ext cx="17795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D6B51C-CD9C-4BFB-A15E-C2FBD8EFB23C}"/>
              </a:ext>
            </a:extLst>
          </p:cNvPr>
          <p:cNvCxnSpPr>
            <a:cxnSpLocks/>
          </p:cNvCxnSpPr>
          <p:nvPr/>
        </p:nvCxnSpPr>
        <p:spPr>
          <a:xfrm>
            <a:off x="2806700" y="5918200"/>
            <a:ext cx="70913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6">
            <a:extLst>
              <a:ext uri="{FF2B5EF4-FFF2-40B4-BE49-F238E27FC236}">
                <a16:creationId xmlns:a16="http://schemas.microsoft.com/office/drawing/2014/main" id="{BDF1C067-7982-44A4-917B-DC5FB40F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584700"/>
            <a:ext cx="638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7">
            <a:extLst>
              <a:ext uri="{FF2B5EF4-FFF2-40B4-BE49-F238E27FC236}">
                <a16:creationId xmlns:a16="http://schemas.microsoft.com/office/drawing/2014/main" id="{6C82E51B-53AC-4E66-99DF-E761EF67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94225"/>
            <a:ext cx="7937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8">
            <a:extLst>
              <a:ext uri="{FF2B5EF4-FFF2-40B4-BE49-F238E27FC236}">
                <a16:creationId xmlns:a16="http://schemas.microsoft.com/office/drawing/2014/main" id="{6D821CF5-A373-44F6-9576-DAA3D53E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7" y="4356101"/>
            <a:ext cx="7651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9">
            <a:extLst>
              <a:ext uri="{FF2B5EF4-FFF2-40B4-BE49-F238E27FC236}">
                <a16:creationId xmlns:a16="http://schemas.microsoft.com/office/drawing/2014/main" id="{DB899645-F024-4870-8E0F-613D2252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37075"/>
            <a:ext cx="731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5">
            <a:extLst>
              <a:ext uri="{FF2B5EF4-FFF2-40B4-BE49-F238E27FC236}">
                <a16:creationId xmlns:a16="http://schemas.microsoft.com/office/drawing/2014/main" id="{F15FBEC9-DD2B-451B-BBE5-739C926A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462088"/>
            <a:ext cx="9048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6B558D-C226-4EFE-86BD-2F1164E1D484}"/>
              </a:ext>
            </a:extLst>
          </p:cNvPr>
          <p:cNvCxnSpPr>
            <a:cxnSpLocks/>
          </p:cNvCxnSpPr>
          <p:nvPr/>
        </p:nvCxnSpPr>
        <p:spPr>
          <a:xfrm flipV="1">
            <a:off x="7239000" y="2857500"/>
            <a:ext cx="2538413" cy="15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>
            <a:extLst>
              <a:ext uri="{FF2B5EF4-FFF2-40B4-BE49-F238E27FC236}">
                <a16:creationId xmlns:a16="http://schemas.microsoft.com/office/drawing/2014/main" id="{7B4113DC-A106-40C8-A679-9891BC292A4C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2857500"/>
            <a:ext cx="2811463" cy="1524000"/>
            <a:chOff x="8508307" y="2857500"/>
            <a:chExt cx="2811809" cy="152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D3F44B-2F1D-4A23-B01E-5E58CE6D995D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2568E4-9300-4AAB-8A2D-E4D8634AE66F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F1C686-197A-4A47-BC46-6371C96EECCD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98C113-01AE-4E0F-85A1-6B4A7A639739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DD7230-0796-487A-95B8-7F37D9197E19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EC889-F91D-475D-AB79-D41071A77535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BF6D6A-A7AD-4B9B-A498-A08FBB16D8B8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27341-0980-4BA9-978A-E0F84C82F2C2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041A83-E059-4013-9511-B540752528CA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DF4968-6AC7-42AF-BC06-0975DB7B87AD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0FE204-3C1E-447D-BE97-929152724452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BE8B0C-AB9D-4E80-BCA4-175BC8DB0E36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8">
            <a:extLst>
              <a:ext uri="{FF2B5EF4-FFF2-40B4-BE49-F238E27FC236}">
                <a16:creationId xmlns:a16="http://schemas.microsoft.com/office/drawing/2014/main" id="{C4AB5570-487D-48CF-AEA1-B6AC89B28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550" y="4394200"/>
            <a:ext cx="2811463" cy="1524000"/>
            <a:chOff x="8508307" y="2857500"/>
            <a:chExt cx="2811809" cy="152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E50C64-DD78-4CF6-B43E-CC862C05520E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A28DF8-E815-4A64-B6B8-378B8E4F19BD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22EE2C-98EB-49E6-BDD9-57851D488A30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131A6E-94E0-4C3B-85C9-F1816BB9D466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4C0996-C756-4D17-AABB-B4B55C4E0F48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30E3F7-89F1-4E02-B00E-02786BF260E1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32AA1D-AE0D-4BCF-832E-CAD28329F2A3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BF2F6C-F10B-40FE-8605-DB49D5223C6A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6D5199-78FD-4F03-854F-98B37E1005BC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A56B445-A22F-47B9-9EA5-CD0620445E25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78232D-59D1-447C-84C6-D1E090E81736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6D8D96-28B5-4FAF-8E19-6A0882962C5C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6A1965-7518-428F-A1B6-592F1A1E24EE}"/>
              </a:ext>
            </a:extLst>
          </p:cNvPr>
          <p:cNvGrpSpPr/>
          <p:nvPr/>
        </p:nvGrpSpPr>
        <p:grpSpPr>
          <a:xfrm>
            <a:off x="9791700" y="1943100"/>
            <a:ext cx="1527175" cy="2390775"/>
            <a:chOff x="9791700" y="1943100"/>
            <a:chExt cx="1527175" cy="23907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4EA3DF-827C-4413-BA1B-9B08626231DB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305CDC-9C36-4749-BE00-088ACB947E4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1180DE-B280-473C-87C1-21C6DE31B6A4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8DAE0D-1A49-485B-A052-56269EB96CDD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16BC83-0096-4470-869E-8EC568B1D78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07FBA2-29F5-41C1-B10B-FD30F8360B95}"/>
              </a:ext>
            </a:extLst>
          </p:cNvPr>
          <p:cNvGrpSpPr/>
          <p:nvPr/>
        </p:nvGrpSpPr>
        <p:grpSpPr>
          <a:xfrm>
            <a:off x="8507413" y="3492500"/>
            <a:ext cx="1511300" cy="2413000"/>
            <a:chOff x="8507413" y="3492500"/>
            <a:chExt cx="1511300" cy="2413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602A83-1ABE-42FA-A2DA-20849DAA1A1B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D58BCC-239A-468D-AC0B-F1D0897692CC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3DDE4F-E7AC-4E45-94E2-10CBB2D79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E1ECA7-5205-4432-9970-2D6FC560E492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32F2BD-E0E5-4E0A-9280-218AF646C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00">
            <a:extLst>
              <a:ext uri="{FF2B5EF4-FFF2-40B4-BE49-F238E27FC236}">
                <a16:creationId xmlns:a16="http://schemas.microsoft.com/office/drawing/2014/main" id="{E66AE380-5CCB-44C3-85ED-EA3D31FD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52463"/>
            <a:ext cx="1095375" cy="218281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E06E404-20D6-4D62-96D6-12D143FB117D}"/>
              </a:ext>
            </a:extLst>
          </p:cNvPr>
          <p:cNvSpPr/>
          <p:nvPr/>
        </p:nvSpPr>
        <p:spPr>
          <a:xfrm>
            <a:off x="7377113" y="1649413"/>
            <a:ext cx="117475" cy="36512"/>
          </a:xfrm>
          <a:custGeom>
            <a:avLst/>
            <a:gdLst>
              <a:gd name="connsiteX0" fmla="*/ 0 w 116681"/>
              <a:gd name="connsiteY0" fmla="*/ 0 h 35719"/>
              <a:gd name="connsiteX1" fmla="*/ 35718 w 116681"/>
              <a:gd name="connsiteY1" fmla="*/ 35719 h 35719"/>
              <a:gd name="connsiteX2" fmla="*/ 78581 w 116681"/>
              <a:gd name="connsiteY2" fmla="*/ 21432 h 35719"/>
              <a:gd name="connsiteX3" fmla="*/ 116681 w 116681"/>
              <a:gd name="connsiteY3" fmla="*/ 2382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1" h="35719">
                <a:moveTo>
                  <a:pt x="0" y="0"/>
                </a:moveTo>
                <a:lnTo>
                  <a:pt x="35718" y="35719"/>
                </a:lnTo>
                <a:lnTo>
                  <a:pt x="78581" y="21432"/>
                </a:lnTo>
                <a:lnTo>
                  <a:pt x="116681" y="23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81C59F7-0DDC-4ADC-B005-A7B3C6E09E51}"/>
              </a:ext>
            </a:extLst>
          </p:cNvPr>
          <p:cNvSpPr/>
          <p:nvPr/>
        </p:nvSpPr>
        <p:spPr>
          <a:xfrm>
            <a:off x="7405688" y="1347788"/>
            <a:ext cx="109537" cy="52387"/>
          </a:xfrm>
          <a:custGeom>
            <a:avLst/>
            <a:gdLst>
              <a:gd name="connsiteX0" fmla="*/ 109537 w 109537"/>
              <a:gd name="connsiteY0" fmla="*/ 52387 h 52387"/>
              <a:gd name="connsiteX1" fmla="*/ 52387 w 109537"/>
              <a:gd name="connsiteY1" fmla="*/ 38100 h 52387"/>
              <a:gd name="connsiteX2" fmla="*/ 0 w 1095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52387">
                <a:moveTo>
                  <a:pt x="109537" y="52387"/>
                </a:moveTo>
                <a:lnTo>
                  <a:pt x="52387" y="381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" name="Picture 103">
            <a:extLst>
              <a:ext uri="{FF2B5EF4-FFF2-40B4-BE49-F238E27FC236}">
                <a16:creationId xmlns:a16="http://schemas.microsoft.com/office/drawing/2014/main" id="{17A1CE21-8200-4A7E-ACEA-966FF6BA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003800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7">
            <a:extLst>
              <a:ext uri="{FF2B5EF4-FFF2-40B4-BE49-F238E27FC236}">
                <a16:creationId xmlns:a16="http://schemas.microsoft.com/office/drawing/2014/main" id="{7732181B-9D99-4938-9575-5934187D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81138"/>
            <a:ext cx="857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028CCB-C341-4A8F-843A-ADC7E3B14C06}"/>
              </a:ext>
            </a:extLst>
          </p:cNvPr>
          <p:cNvCxnSpPr>
            <a:cxnSpLocks/>
          </p:cNvCxnSpPr>
          <p:nvPr/>
        </p:nvCxnSpPr>
        <p:spPr>
          <a:xfrm>
            <a:off x="7251700" y="1914878"/>
            <a:ext cx="7056" cy="9637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A0F941-7EC4-4E18-B3F5-A03973B8B211}"/>
              </a:ext>
            </a:extLst>
          </p:cNvPr>
          <p:cNvCxnSpPr>
            <a:cxnSpLocks/>
          </p:cNvCxnSpPr>
          <p:nvPr/>
        </p:nvCxnSpPr>
        <p:spPr>
          <a:xfrm>
            <a:off x="7904508" y="1940377"/>
            <a:ext cx="12700" cy="9282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B017D1-2DEC-4007-808E-DF23CDD1BBD8}"/>
              </a:ext>
            </a:extLst>
          </p:cNvPr>
          <p:cNvGrpSpPr/>
          <p:nvPr/>
        </p:nvGrpSpPr>
        <p:grpSpPr>
          <a:xfrm>
            <a:off x="8488363" y="1908630"/>
            <a:ext cx="1527175" cy="2390775"/>
            <a:chOff x="9791700" y="1943100"/>
            <a:chExt cx="1527175" cy="239077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9D4DF1-E919-48B6-93D3-3AA84BD16152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7288A12-7535-4A07-AB2B-E6FFF8C9D3A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D36384-5534-4A88-AB47-42735EA728D9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178504-30DA-4337-8703-8FC55DE497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88D733-FB13-4D67-B80D-A87D9E1CA32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531E5C-8B3A-41B4-B8E6-875C6245451C}"/>
              </a:ext>
            </a:extLst>
          </p:cNvPr>
          <p:cNvGrpSpPr/>
          <p:nvPr/>
        </p:nvGrpSpPr>
        <p:grpSpPr>
          <a:xfrm>
            <a:off x="9758363" y="3451225"/>
            <a:ext cx="1558314" cy="2413000"/>
            <a:chOff x="8507413" y="3492500"/>
            <a:chExt cx="1511300" cy="24130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011FAD-91A2-4C04-B902-DE746FB8C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4E2CFE-3FCC-4BDA-B761-DBD1B8383852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9018D7-01F4-4036-9451-0F06BD56F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153F8F-B16A-496F-A86B-CD7D96EAC28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796583-DCCD-45C3-942E-86D6620D9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rapezoid 83">
            <a:extLst>
              <a:ext uri="{FF2B5EF4-FFF2-40B4-BE49-F238E27FC236}">
                <a16:creationId xmlns:a16="http://schemas.microsoft.com/office/drawing/2014/main" id="{BBF08D64-6A42-4C24-937A-B94E2F780B95}"/>
              </a:ext>
            </a:extLst>
          </p:cNvPr>
          <p:cNvSpPr/>
          <p:nvPr/>
        </p:nvSpPr>
        <p:spPr>
          <a:xfrm>
            <a:off x="4162425" y="5308600"/>
            <a:ext cx="357188" cy="304800"/>
          </a:xfrm>
          <a:prstGeom prst="trapezoid">
            <a:avLst>
              <a:gd name="adj" fmla="val 32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8EC4236-0053-4284-8C2A-FDD8F5C50721}"/>
              </a:ext>
            </a:extLst>
          </p:cNvPr>
          <p:cNvSpPr/>
          <p:nvPr/>
        </p:nvSpPr>
        <p:spPr>
          <a:xfrm>
            <a:off x="9196999" y="1948090"/>
            <a:ext cx="304800" cy="468086"/>
          </a:xfrm>
          <a:custGeom>
            <a:avLst/>
            <a:gdLst>
              <a:gd name="connsiteX0" fmla="*/ 152400 w 304800"/>
              <a:gd name="connsiteY0" fmla="*/ 0 h 468086"/>
              <a:gd name="connsiteX1" fmla="*/ 304800 w 304800"/>
              <a:gd name="connsiteY1" fmla="*/ 391886 h 468086"/>
              <a:gd name="connsiteX2" fmla="*/ 261257 w 304800"/>
              <a:gd name="connsiteY2" fmla="*/ 468086 h 468086"/>
              <a:gd name="connsiteX3" fmla="*/ 163286 w 304800"/>
              <a:gd name="connsiteY3" fmla="*/ 457200 h 468086"/>
              <a:gd name="connsiteX4" fmla="*/ 65315 w 304800"/>
              <a:gd name="connsiteY4" fmla="*/ 424543 h 468086"/>
              <a:gd name="connsiteX5" fmla="*/ 10886 w 304800"/>
              <a:gd name="connsiteY5" fmla="*/ 370114 h 468086"/>
              <a:gd name="connsiteX6" fmla="*/ 0 w 304800"/>
              <a:gd name="connsiteY6" fmla="*/ 337457 h 468086"/>
              <a:gd name="connsiteX7" fmla="*/ 152400 w 304800"/>
              <a:gd name="connsiteY7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468086">
                <a:moveTo>
                  <a:pt x="152400" y="0"/>
                </a:moveTo>
                <a:lnTo>
                  <a:pt x="304800" y="391886"/>
                </a:lnTo>
                <a:lnTo>
                  <a:pt x="261257" y="468086"/>
                </a:lnTo>
                <a:lnTo>
                  <a:pt x="163286" y="457200"/>
                </a:lnTo>
                <a:lnTo>
                  <a:pt x="65315" y="424543"/>
                </a:lnTo>
                <a:lnTo>
                  <a:pt x="10886" y="370114"/>
                </a:lnTo>
                <a:lnTo>
                  <a:pt x="0" y="337457"/>
                </a:lnTo>
                <a:lnTo>
                  <a:pt x="1524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C18ABD7-D3AD-47C3-B01F-AE9552E07C59}"/>
              </a:ext>
            </a:extLst>
          </p:cNvPr>
          <p:cNvSpPr/>
          <p:nvPr/>
        </p:nvSpPr>
        <p:spPr>
          <a:xfrm>
            <a:off x="7339283" y="1656115"/>
            <a:ext cx="478972" cy="692577"/>
          </a:xfrm>
          <a:custGeom>
            <a:avLst/>
            <a:gdLst>
              <a:gd name="connsiteX0" fmla="*/ 217714 w 478972"/>
              <a:gd name="connsiteY0" fmla="*/ 0 h 653143"/>
              <a:gd name="connsiteX1" fmla="*/ 304800 w 478972"/>
              <a:gd name="connsiteY1" fmla="*/ 217714 h 653143"/>
              <a:gd name="connsiteX2" fmla="*/ 370114 w 478972"/>
              <a:gd name="connsiteY2" fmla="*/ 359228 h 653143"/>
              <a:gd name="connsiteX3" fmla="*/ 478972 w 478972"/>
              <a:gd name="connsiteY3" fmla="*/ 500743 h 653143"/>
              <a:gd name="connsiteX4" fmla="*/ 446314 w 478972"/>
              <a:gd name="connsiteY4" fmla="*/ 587828 h 653143"/>
              <a:gd name="connsiteX5" fmla="*/ 348343 w 478972"/>
              <a:gd name="connsiteY5" fmla="*/ 587828 h 653143"/>
              <a:gd name="connsiteX6" fmla="*/ 272143 w 478972"/>
              <a:gd name="connsiteY6" fmla="*/ 653143 h 653143"/>
              <a:gd name="connsiteX7" fmla="*/ 152400 w 478972"/>
              <a:gd name="connsiteY7" fmla="*/ 653143 h 653143"/>
              <a:gd name="connsiteX8" fmla="*/ 43543 w 478972"/>
              <a:gd name="connsiteY8" fmla="*/ 620485 h 653143"/>
              <a:gd name="connsiteX9" fmla="*/ 10886 w 478972"/>
              <a:gd name="connsiteY9" fmla="*/ 576943 h 653143"/>
              <a:gd name="connsiteX10" fmla="*/ 0 w 478972"/>
              <a:gd name="connsiteY10" fmla="*/ 522514 h 653143"/>
              <a:gd name="connsiteX11" fmla="*/ 108857 w 478972"/>
              <a:gd name="connsiteY11" fmla="*/ 359228 h 653143"/>
              <a:gd name="connsiteX12" fmla="*/ 152400 w 478972"/>
              <a:gd name="connsiteY12" fmla="*/ 228600 h 653143"/>
              <a:gd name="connsiteX13" fmla="*/ 217714 w 478972"/>
              <a:gd name="connsiteY13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972" h="653143">
                <a:moveTo>
                  <a:pt x="217714" y="0"/>
                </a:moveTo>
                <a:lnTo>
                  <a:pt x="304800" y="217714"/>
                </a:lnTo>
                <a:lnTo>
                  <a:pt x="370114" y="359228"/>
                </a:lnTo>
                <a:lnTo>
                  <a:pt x="478972" y="500743"/>
                </a:lnTo>
                <a:lnTo>
                  <a:pt x="446314" y="587828"/>
                </a:lnTo>
                <a:lnTo>
                  <a:pt x="348343" y="587828"/>
                </a:lnTo>
                <a:lnTo>
                  <a:pt x="272143" y="653143"/>
                </a:lnTo>
                <a:lnTo>
                  <a:pt x="152400" y="653143"/>
                </a:lnTo>
                <a:lnTo>
                  <a:pt x="43543" y="620485"/>
                </a:lnTo>
                <a:lnTo>
                  <a:pt x="10886" y="576943"/>
                </a:lnTo>
                <a:lnTo>
                  <a:pt x="0" y="522514"/>
                </a:lnTo>
                <a:lnTo>
                  <a:pt x="108857" y="359228"/>
                </a:lnTo>
                <a:lnTo>
                  <a:pt x="152400" y="228600"/>
                </a:lnTo>
                <a:lnTo>
                  <a:pt x="2177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5C1107E-1542-4B17-8337-E0D76AAAA61A}"/>
              </a:ext>
            </a:extLst>
          </p:cNvPr>
          <p:cNvSpPr/>
          <p:nvPr/>
        </p:nvSpPr>
        <p:spPr>
          <a:xfrm>
            <a:off x="4976813" y="5357813"/>
            <a:ext cx="352425" cy="450056"/>
          </a:xfrm>
          <a:custGeom>
            <a:avLst/>
            <a:gdLst>
              <a:gd name="connsiteX0" fmla="*/ 257175 w 352425"/>
              <a:gd name="connsiteY0" fmla="*/ 4762 h 450056"/>
              <a:gd name="connsiteX1" fmla="*/ 352425 w 352425"/>
              <a:gd name="connsiteY1" fmla="*/ 450056 h 450056"/>
              <a:gd name="connsiteX2" fmla="*/ 200025 w 352425"/>
              <a:gd name="connsiteY2" fmla="*/ 442912 h 450056"/>
              <a:gd name="connsiteX3" fmla="*/ 161925 w 352425"/>
              <a:gd name="connsiteY3" fmla="*/ 223837 h 450056"/>
              <a:gd name="connsiteX4" fmla="*/ 128587 w 352425"/>
              <a:gd name="connsiteY4" fmla="*/ 450056 h 450056"/>
              <a:gd name="connsiteX5" fmla="*/ 0 w 352425"/>
              <a:gd name="connsiteY5" fmla="*/ 438150 h 450056"/>
              <a:gd name="connsiteX6" fmla="*/ 73818 w 352425"/>
              <a:gd name="connsiteY6" fmla="*/ 0 h 450056"/>
              <a:gd name="connsiteX7" fmla="*/ 257175 w 352425"/>
              <a:gd name="connsiteY7" fmla="*/ 4762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450056">
                <a:moveTo>
                  <a:pt x="257175" y="4762"/>
                </a:moveTo>
                <a:lnTo>
                  <a:pt x="352425" y="450056"/>
                </a:lnTo>
                <a:lnTo>
                  <a:pt x="200025" y="442912"/>
                </a:lnTo>
                <a:lnTo>
                  <a:pt x="161925" y="223837"/>
                </a:lnTo>
                <a:lnTo>
                  <a:pt x="128587" y="450056"/>
                </a:lnTo>
                <a:lnTo>
                  <a:pt x="0" y="438150"/>
                </a:lnTo>
                <a:lnTo>
                  <a:pt x="73818" y="0"/>
                </a:lnTo>
                <a:lnTo>
                  <a:pt x="257175" y="47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4A2389-BCA3-467E-A4C5-ADE9A67E42F0}"/>
              </a:ext>
            </a:extLst>
          </p:cNvPr>
          <p:cNvSpPr/>
          <p:nvPr/>
        </p:nvSpPr>
        <p:spPr>
          <a:xfrm>
            <a:off x="7810500" y="1131094"/>
            <a:ext cx="183356" cy="504825"/>
          </a:xfrm>
          <a:custGeom>
            <a:avLst/>
            <a:gdLst>
              <a:gd name="connsiteX0" fmla="*/ 47625 w 183356"/>
              <a:gd name="connsiteY0" fmla="*/ 0 h 504825"/>
              <a:gd name="connsiteX1" fmla="*/ 121444 w 183356"/>
              <a:gd name="connsiteY1" fmla="*/ 11906 h 504825"/>
              <a:gd name="connsiteX2" fmla="*/ 166688 w 183356"/>
              <a:gd name="connsiteY2" fmla="*/ 54769 h 504825"/>
              <a:gd name="connsiteX3" fmla="*/ 183356 w 183356"/>
              <a:gd name="connsiteY3" fmla="*/ 176212 h 504825"/>
              <a:gd name="connsiteX4" fmla="*/ 154781 w 183356"/>
              <a:gd name="connsiteY4" fmla="*/ 254794 h 504825"/>
              <a:gd name="connsiteX5" fmla="*/ 104775 w 183356"/>
              <a:gd name="connsiteY5" fmla="*/ 304800 h 504825"/>
              <a:gd name="connsiteX6" fmla="*/ 92869 w 183356"/>
              <a:gd name="connsiteY6" fmla="*/ 361950 h 504825"/>
              <a:gd name="connsiteX7" fmla="*/ 95250 w 183356"/>
              <a:gd name="connsiteY7" fmla="*/ 440531 h 504825"/>
              <a:gd name="connsiteX8" fmla="*/ 140494 w 183356"/>
              <a:gd name="connsiteY8" fmla="*/ 488156 h 504825"/>
              <a:gd name="connsiteX9" fmla="*/ 183356 w 183356"/>
              <a:gd name="connsiteY9" fmla="*/ 497681 h 504825"/>
              <a:gd name="connsiteX10" fmla="*/ 102394 w 183356"/>
              <a:gd name="connsiteY10" fmla="*/ 504825 h 504825"/>
              <a:gd name="connsiteX11" fmla="*/ 21431 w 183356"/>
              <a:gd name="connsiteY11" fmla="*/ 473869 h 504825"/>
              <a:gd name="connsiteX12" fmla="*/ 0 w 183356"/>
              <a:gd name="connsiteY12" fmla="*/ 404812 h 504825"/>
              <a:gd name="connsiteX13" fmla="*/ 26194 w 183356"/>
              <a:gd name="connsiteY13" fmla="*/ 316706 h 504825"/>
              <a:gd name="connsiteX14" fmla="*/ 66675 w 183356"/>
              <a:gd name="connsiteY14" fmla="*/ 228600 h 504825"/>
              <a:gd name="connsiteX15" fmla="*/ 80963 w 183356"/>
              <a:gd name="connsiteY15" fmla="*/ 150019 h 504825"/>
              <a:gd name="connsiteX16" fmla="*/ 71438 w 183356"/>
              <a:gd name="connsiteY16" fmla="*/ 85725 h 504825"/>
              <a:gd name="connsiteX17" fmla="*/ 47625 w 183356"/>
              <a:gd name="connsiteY17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56" h="504825">
                <a:moveTo>
                  <a:pt x="47625" y="0"/>
                </a:moveTo>
                <a:lnTo>
                  <a:pt x="121444" y="11906"/>
                </a:lnTo>
                <a:lnTo>
                  <a:pt x="166688" y="54769"/>
                </a:lnTo>
                <a:lnTo>
                  <a:pt x="183356" y="176212"/>
                </a:lnTo>
                <a:lnTo>
                  <a:pt x="154781" y="254794"/>
                </a:lnTo>
                <a:lnTo>
                  <a:pt x="104775" y="304800"/>
                </a:lnTo>
                <a:lnTo>
                  <a:pt x="92869" y="361950"/>
                </a:lnTo>
                <a:cubicBezTo>
                  <a:pt x="93663" y="388144"/>
                  <a:pt x="94456" y="414337"/>
                  <a:pt x="95250" y="440531"/>
                </a:cubicBezTo>
                <a:lnTo>
                  <a:pt x="140494" y="488156"/>
                </a:lnTo>
                <a:lnTo>
                  <a:pt x="183356" y="497681"/>
                </a:lnTo>
                <a:lnTo>
                  <a:pt x="102394" y="504825"/>
                </a:lnTo>
                <a:lnTo>
                  <a:pt x="21431" y="473869"/>
                </a:lnTo>
                <a:lnTo>
                  <a:pt x="0" y="404812"/>
                </a:lnTo>
                <a:lnTo>
                  <a:pt x="26194" y="316706"/>
                </a:lnTo>
                <a:lnTo>
                  <a:pt x="66675" y="228600"/>
                </a:lnTo>
                <a:lnTo>
                  <a:pt x="80963" y="150019"/>
                </a:lnTo>
                <a:lnTo>
                  <a:pt x="71438" y="8572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A9ED781-FA19-4F24-9860-BE52B60A71A9}"/>
              </a:ext>
            </a:extLst>
          </p:cNvPr>
          <p:cNvCxnSpPr>
            <a:cxnSpLocks/>
          </p:cNvCxnSpPr>
          <p:nvPr/>
        </p:nvCxnSpPr>
        <p:spPr>
          <a:xfrm flipH="1">
            <a:off x="7239000" y="1916565"/>
            <a:ext cx="1204914" cy="265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D7537893-0401-4342-84C7-04060F669006}"/>
              </a:ext>
            </a:extLst>
          </p:cNvPr>
          <p:cNvSpPr/>
          <p:nvPr/>
        </p:nvSpPr>
        <p:spPr>
          <a:xfrm>
            <a:off x="6874712" y="3159313"/>
            <a:ext cx="396000" cy="396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ED7BA3-630F-4E66-8C1D-E343FB5457CD}"/>
              </a:ext>
            </a:extLst>
          </p:cNvPr>
          <p:cNvSpPr/>
          <p:nvPr/>
        </p:nvSpPr>
        <p:spPr>
          <a:xfrm>
            <a:off x="6352381" y="1481138"/>
            <a:ext cx="133389" cy="4284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E12187-377C-4CE9-AB5C-790F518C1179}"/>
              </a:ext>
            </a:extLst>
          </p:cNvPr>
          <p:cNvSpPr txBox="1"/>
          <p:nvPr/>
        </p:nvSpPr>
        <p:spPr>
          <a:xfrm>
            <a:off x="6272152" y="1451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AAC69B-BB91-4D75-9AB1-90C2B7E9D8A7}"/>
              </a:ext>
            </a:extLst>
          </p:cNvPr>
          <p:cNvSpPr txBox="1"/>
          <p:nvPr/>
        </p:nvSpPr>
        <p:spPr>
          <a:xfrm>
            <a:off x="6281018" y="2610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B6D5C92-8782-41CB-81C2-FFE0BB4AE656}"/>
              </a:ext>
            </a:extLst>
          </p:cNvPr>
          <p:cNvSpPr txBox="1"/>
          <p:nvPr/>
        </p:nvSpPr>
        <p:spPr>
          <a:xfrm>
            <a:off x="6281018" y="37706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290DBE8-E12E-4F3F-9DA6-8B7AF4AAF85A}"/>
              </a:ext>
            </a:extLst>
          </p:cNvPr>
          <p:cNvSpPr txBox="1"/>
          <p:nvPr/>
        </p:nvSpPr>
        <p:spPr>
          <a:xfrm>
            <a:off x="6281018" y="49303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F3978F4-4E6A-427D-B170-3239661805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7304" y="3133819"/>
            <a:ext cx="2232238" cy="956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8086F-535E-4769-BF69-E8F8F3A15FEE}"/>
              </a:ext>
            </a:extLst>
          </p:cNvPr>
          <p:cNvSpPr txBox="1"/>
          <p:nvPr/>
        </p:nvSpPr>
        <p:spPr>
          <a:xfrm>
            <a:off x="165785" y="1339910"/>
            <a:ext cx="5763757" cy="452431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How far has the ball dropped?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Your answer should be 3.266 for ½ second.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Remember the ball rolled twice as far down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the ramp in the second time section.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So if the ½ second result is 3.266 the whole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second will be 3 x 3.266 = 9.798 which is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wrong by only 2mm.</a:t>
            </a:r>
            <a:br>
              <a:rPr lang="en-GB" sz="2400" b="1" dirty="0">
                <a:solidFill>
                  <a:srgbClr val="FF0000"/>
                </a:solidFill>
              </a:rPr>
            </a:b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The real value is 9.8 metres.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3AC27-77E0-4E46-8234-7693EFFFA0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2574" y="556267"/>
            <a:ext cx="1305141" cy="2036781"/>
          </a:xfrm>
          <a:prstGeom prst="rect">
            <a:avLst/>
          </a:prstGeom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A1B34CE-42F5-4F5B-8D1C-4D49FDEADA5A}"/>
              </a:ext>
            </a:extLst>
          </p:cNvPr>
          <p:cNvSpPr/>
          <p:nvPr/>
        </p:nvSpPr>
        <p:spPr>
          <a:xfrm>
            <a:off x="6534983" y="5590784"/>
            <a:ext cx="1062791" cy="281379"/>
          </a:xfrm>
          <a:prstGeom prst="snip2DiagRect">
            <a:avLst>
              <a:gd name="adj1" fmla="val 33851"/>
              <a:gd name="adj2" fmla="val 3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Pillow</a:t>
            </a:r>
          </a:p>
        </p:txBody>
      </p:sp>
    </p:spTree>
    <p:extLst>
      <p:ext uri="{BB962C8B-B14F-4D97-AF65-F5344CB8AC3E}">
        <p14:creationId xmlns:p14="http://schemas.microsoft.com/office/powerpoint/2010/main" val="203622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7F488-8F77-4922-8166-35CCD7D0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6" y="2228600"/>
            <a:ext cx="3941618" cy="3941618"/>
          </a:xfrm>
          <a:prstGeom prst="rect">
            <a:avLst/>
          </a:prstGeom>
        </p:spPr>
      </p:pic>
      <p:pic>
        <p:nvPicPr>
          <p:cNvPr id="3" name="Picture 2" descr="Simple Vector Earth - ClipArt Best - ClipArt Best">
            <a:extLst>
              <a:ext uri="{FF2B5EF4-FFF2-40B4-BE49-F238E27FC236}">
                <a16:creationId xmlns:a16="http://schemas.microsoft.com/office/drawing/2014/main" id="{124BD45C-F61D-464D-8F73-0A9DE268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3" y="1237012"/>
            <a:ext cx="1220844" cy="12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A7598-C8AD-44A0-90CF-120D7F740DD6}"/>
              </a:ext>
            </a:extLst>
          </p:cNvPr>
          <p:cNvSpPr/>
          <p:nvPr/>
        </p:nvSpPr>
        <p:spPr>
          <a:xfrm>
            <a:off x="3327144" y="966479"/>
            <a:ext cx="8675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Now we know enough to be able to weigh the Earth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CAB0F-30A2-40C1-9A80-ADAFBA1283E9}"/>
              </a:ext>
            </a:extLst>
          </p:cNvPr>
          <p:cNvSpPr txBox="1"/>
          <p:nvPr/>
        </p:nvSpPr>
        <p:spPr>
          <a:xfrm>
            <a:off x="4726379" y="2922017"/>
            <a:ext cx="63786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Gravity Constant = G = 6.673 x 10</a:t>
            </a:r>
            <a:r>
              <a:rPr lang="en-GB" sz="3200" b="1" baseline="30000" dirty="0">
                <a:solidFill>
                  <a:srgbClr val="002060"/>
                </a:solidFill>
              </a:rPr>
              <a:t>-11</a:t>
            </a:r>
          </a:p>
          <a:p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3200" b="1" i="1" dirty="0">
                <a:solidFill>
                  <a:srgbClr val="FF0000"/>
                </a:solidFill>
              </a:rPr>
              <a:t>G =</a:t>
            </a:r>
            <a:r>
              <a:rPr lang="en-GB" sz="3200" b="1" i="1" u="sng" dirty="0">
                <a:solidFill>
                  <a:srgbClr val="FF0000"/>
                </a:solidFill>
              </a:rPr>
              <a:t>          6.673             </a:t>
            </a:r>
          </a:p>
          <a:p>
            <a:r>
              <a:rPr lang="en-GB" sz="3200" b="1" i="1" dirty="0">
                <a:solidFill>
                  <a:srgbClr val="FF0000"/>
                </a:solidFill>
              </a:rPr>
              <a:t>       1Million X 100,000</a:t>
            </a:r>
          </a:p>
          <a:p>
            <a:endParaRPr lang="en-GB" sz="3200" dirty="0"/>
          </a:p>
          <a:p>
            <a:r>
              <a:rPr lang="en-GB" sz="3200" b="1" dirty="0">
                <a:solidFill>
                  <a:srgbClr val="008000"/>
                </a:solidFill>
              </a:rPr>
              <a:t>Acceleration = 9.8m per sec. per sec.</a:t>
            </a:r>
          </a:p>
        </p:txBody>
      </p:sp>
    </p:spTree>
    <p:extLst>
      <p:ext uri="{BB962C8B-B14F-4D97-AF65-F5344CB8AC3E}">
        <p14:creationId xmlns:p14="http://schemas.microsoft.com/office/powerpoint/2010/main" val="328933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A7DDF-93FB-44B4-B8A8-8FD723E7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6" y="2228600"/>
            <a:ext cx="3941618" cy="3941618"/>
          </a:xfrm>
          <a:prstGeom prst="rect">
            <a:avLst/>
          </a:prstGeom>
        </p:spPr>
      </p:pic>
      <p:pic>
        <p:nvPicPr>
          <p:cNvPr id="3" name="Picture 2" descr="Simple Vector Earth - ClipArt Best - ClipArt Best">
            <a:extLst>
              <a:ext uri="{FF2B5EF4-FFF2-40B4-BE49-F238E27FC236}">
                <a16:creationId xmlns:a16="http://schemas.microsoft.com/office/drawing/2014/main" id="{105066A7-9936-44AC-A873-B2D4A0A2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3" y="1237012"/>
            <a:ext cx="1220844" cy="12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B8D951-AC13-40F6-BDF8-070FBD99506B}"/>
              </a:ext>
            </a:extLst>
          </p:cNvPr>
          <p:cNvSpPr/>
          <p:nvPr/>
        </p:nvSpPr>
        <p:spPr>
          <a:xfrm>
            <a:off x="3327144" y="966479"/>
            <a:ext cx="8675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Now we know enough to be able to weigh the Earth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6B0137-DFC9-42D2-B781-1805EEADFCDC}"/>
              </a:ext>
            </a:extLst>
          </p:cNvPr>
          <p:cNvGrpSpPr/>
          <p:nvPr/>
        </p:nvGrpSpPr>
        <p:grpSpPr>
          <a:xfrm>
            <a:off x="3653454" y="3389227"/>
            <a:ext cx="8179611" cy="646331"/>
            <a:chOff x="3075891" y="3114942"/>
            <a:chExt cx="817961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5C3C54-41A7-4D12-890C-D5D0647A6835}"/>
                </a:ext>
              </a:extLst>
            </p:cNvPr>
            <p:cNvSpPr txBox="1"/>
            <p:nvPr/>
          </p:nvSpPr>
          <p:spPr>
            <a:xfrm>
              <a:off x="3075891" y="3114942"/>
              <a:ext cx="8179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/>
                <a:t>Force (Gravity) = G x </a:t>
              </a:r>
              <a:r>
                <a:rPr lang="en-GB" sz="3600" b="1" dirty="0" err="1"/>
                <a:t>M</a:t>
              </a:r>
              <a:r>
                <a:rPr lang="en-GB" sz="3600" b="1" baseline="-25000" dirty="0" err="1"/>
                <a:t>Earth</a:t>
              </a:r>
              <a:r>
                <a:rPr lang="en-GB" sz="3600" b="1" dirty="0"/>
                <a:t> x </a:t>
              </a:r>
              <a:r>
                <a:rPr lang="en-GB" sz="3600" b="1" dirty="0" err="1"/>
                <a:t>M</a:t>
              </a:r>
              <a:r>
                <a:rPr lang="en-GB" sz="3600" b="1" baseline="-25000" dirty="0" err="1"/>
                <a:t>ball</a:t>
              </a:r>
              <a:r>
                <a:rPr lang="en-GB" sz="3600" b="1" baseline="-25000" dirty="0"/>
                <a:t>         </a:t>
              </a:r>
              <a:r>
                <a:rPr lang="en-GB" sz="3600" b="1" dirty="0"/>
                <a:t>(r x r)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DA18FB-B21E-4626-9D24-0C39962F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1599" y="3194753"/>
              <a:ext cx="498148" cy="48701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1D7EF90-4D58-422E-B639-28845AF94702}"/>
              </a:ext>
            </a:extLst>
          </p:cNvPr>
          <p:cNvSpPr txBox="1"/>
          <p:nvPr/>
        </p:nvSpPr>
        <p:spPr>
          <a:xfrm>
            <a:off x="3799456" y="5240474"/>
            <a:ext cx="820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Force (Acceleration) = Acceleration x </a:t>
            </a:r>
            <a:r>
              <a:rPr lang="en-GB" sz="3600" b="1" dirty="0" err="1"/>
              <a:t>M</a:t>
            </a:r>
            <a:r>
              <a:rPr lang="en-GB" sz="3600" b="1" baseline="-25000" dirty="0" err="1"/>
              <a:t>ball</a:t>
            </a:r>
            <a:r>
              <a:rPr lang="en-GB" sz="3600" b="1" baseline="-25000" dirty="0"/>
              <a:t> </a:t>
            </a:r>
            <a:endParaRPr lang="en-GB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CE181-3D7E-4966-B9B2-07C3E21D6E4D}"/>
              </a:ext>
            </a:extLst>
          </p:cNvPr>
          <p:cNvSpPr txBox="1"/>
          <p:nvPr/>
        </p:nvSpPr>
        <p:spPr>
          <a:xfrm>
            <a:off x="3713118" y="4424422"/>
            <a:ext cx="837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r = radius of Earth </a:t>
            </a:r>
            <a:r>
              <a:rPr lang="en-GB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≈</a:t>
            </a:r>
            <a:r>
              <a:rPr lang="en-GB" sz="2800" b="1" dirty="0">
                <a:solidFill>
                  <a:srgbClr val="002060"/>
                </a:solidFill>
              </a:rPr>
              <a:t> 6,371 </a:t>
            </a:r>
            <a:r>
              <a:rPr lang="en-GB" sz="2800" b="1" dirty="0" err="1">
                <a:solidFill>
                  <a:srgbClr val="002060"/>
                </a:solidFill>
              </a:rPr>
              <a:t>Kilometers</a:t>
            </a:r>
            <a:r>
              <a:rPr lang="en-GB" sz="2800" b="1" dirty="0">
                <a:solidFill>
                  <a:srgbClr val="002060"/>
                </a:solidFill>
              </a:rPr>
              <a:t> = 6.371M Metres</a:t>
            </a:r>
          </a:p>
        </p:txBody>
      </p:sp>
    </p:spTree>
    <p:extLst>
      <p:ext uri="{BB962C8B-B14F-4D97-AF65-F5344CB8AC3E}">
        <p14:creationId xmlns:p14="http://schemas.microsoft.com/office/powerpoint/2010/main" val="186901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A7DDF-93FB-44B4-B8A8-8FD723E7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6" y="2228600"/>
            <a:ext cx="3941618" cy="3941618"/>
          </a:xfrm>
          <a:prstGeom prst="rect">
            <a:avLst/>
          </a:prstGeom>
        </p:spPr>
      </p:pic>
      <p:pic>
        <p:nvPicPr>
          <p:cNvPr id="3" name="Picture 2" descr="Simple Vector Earth - ClipArt Best - ClipArt Best">
            <a:extLst>
              <a:ext uri="{FF2B5EF4-FFF2-40B4-BE49-F238E27FC236}">
                <a16:creationId xmlns:a16="http://schemas.microsoft.com/office/drawing/2014/main" id="{105066A7-9936-44AC-A873-B2D4A0A2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3" y="1237012"/>
            <a:ext cx="1220844" cy="12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B8D951-AC13-40F6-BDF8-070FBD99506B}"/>
              </a:ext>
            </a:extLst>
          </p:cNvPr>
          <p:cNvSpPr/>
          <p:nvPr/>
        </p:nvSpPr>
        <p:spPr>
          <a:xfrm>
            <a:off x="3327144" y="966479"/>
            <a:ext cx="8675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Now we know enough to be able to weigh the Earth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7EF90-4D58-422E-B639-28845AF94702}"/>
              </a:ext>
            </a:extLst>
          </p:cNvPr>
          <p:cNvSpPr txBox="1"/>
          <p:nvPr/>
        </p:nvSpPr>
        <p:spPr>
          <a:xfrm>
            <a:off x="3879801" y="4199409"/>
            <a:ext cx="7326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So </a:t>
            </a:r>
            <a:br>
              <a:rPr lang="en-GB" sz="3600" b="1" dirty="0">
                <a:solidFill>
                  <a:srgbClr val="FF0000"/>
                </a:solidFill>
              </a:rPr>
            </a:br>
            <a:r>
              <a:rPr lang="en-GB" sz="3600" b="1" dirty="0">
                <a:solidFill>
                  <a:srgbClr val="FF0000"/>
                </a:solidFill>
              </a:rPr>
              <a:t>Force (Acceleration) = Force (Gravity)</a:t>
            </a:r>
            <a:r>
              <a:rPr lang="en-GB" sz="3600" b="1" baseline="-25000" dirty="0">
                <a:solidFill>
                  <a:srgbClr val="FF0000"/>
                </a:solidFill>
              </a:rPr>
              <a:t>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F9F04-4FD2-43DB-A4F9-691DCB716D1D}"/>
              </a:ext>
            </a:extLst>
          </p:cNvPr>
          <p:cNvSpPr txBox="1"/>
          <p:nvPr/>
        </p:nvSpPr>
        <p:spPr>
          <a:xfrm>
            <a:off x="4495144" y="2974893"/>
            <a:ext cx="5794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But our experiment used the </a:t>
            </a:r>
          </a:p>
          <a:p>
            <a:pPr algn="ctr"/>
            <a:r>
              <a:rPr lang="en-GB" sz="3600" b="1" dirty="0"/>
              <a:t>force due to Earths gravity</a:t>
            </a:r>
          </a:p>
        </p:txBody>
      </p:sp>
    </p:spTree>
    <p:extLst>
      <p:ext uri="{BB962C8B-B14F-4D97-AF65-F5344CB8AC3E}">
        <p14:creationId xmlns:p14="http://schemas.microsoft.com/office/powerpoint/2010/main" val="76156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695888" y="105069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620213" y="1720349"/>
            <a:ext cx="8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exercise introduces pupils to gravity.</a:t>
            </a:r>
          </a:p>
          <a:p>
            <a:endParaRPr lang="en-GB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learn to calculate the force of gravity with experiments and then use the results to weigh the earth.</a:t>
            </a:r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435868" y="291245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A4BC-D161-4993-97AF-BF67E4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27617"/>
              </p:ext>
            </p:extLst>
          </p:nvPr>
        </p:nvGraphicFramePr>
        <p:xfrm>
          <a:off x="1620213" y="4538729"/>
          <a:ext cx="8431530" cy="1619989"/>
        </p:xfrm>
        <a:graphic>
          <a:graphicData uri="http://schemas.openxmlformats.org/drawingml/2006/table">
            <a:tbl>
              <a:tblPr firstRow="1" firstCol="1" bandRow="1"/>
              <a:tblGrid>
                <a:gridCol w="1754582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1811797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4865151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marL="57150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Mistakes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2515"/>
                  </a:ext>
                </a:extLst>
              </a:tr>
              <a:tr h="679405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862884" y="3565228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BFD18A-5FEE-4195-98C1-5E03D831FB28}"/>
              </a:ext>
            </a:extLst>
          </p:cNvPr>
          <p:cNvSpPr/>
          <p:nvPr/>
        </p:nvSpPr>
        <p:spPr>
          <a:xfrm>
            <a:off x="913449" y="1043064"/>
            <a:ext cx="717414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</a:t>
            </a:r>
          </a:p>
          <a:p>
            <a:br>
              <a:rPr lang="en-GB" sz="2400" b="1" dirty="0"/>
            </a:br>
            <a:r>
              <a:rPr lang="en-GB" sz="2400" b="1" dirty="0">
                <a:solidFill>
                  <a:srgbClr val="008000"/>
                </a:solidFill>
              </a:rPr>
              <a:t>Force = G x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Earth</a:t>
            </a:r>
            <a:r>
              <a:rPr lang="en-GB" sz="2400" b="1" dirty="0">
                <a:solidFill>
                  <a:srgbClr val="008000"/>
                </a:solidFill>
              </a:rPr>
              <a:t> x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r>
              <a:rPr lang="en-GB" sz="2400" b="1" baseline="-25000" dirty="0">
                <a:solidFill>
                  <a:srgbClr val="008000"/>
                </a:solidFill>
              </a:rPr>
              <a:t>         </a:t>
            </a:r>
            <a:r>
              <a:rPr lang="en-GB" sz="2400" b="1" dirty="0">
                <a:solidFill>
                  <a:srgbClr val="008000"/>
                </a:solidFill>
              </a:rPr>
              <a:t>(r x r) =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r>
              <a:rPr lang="en-GB" sz="2400" b="1" baseline="-25000" dirty="0">
                <a:solidFill>
                  <a:srgbClr val="008000"/>
                </a:solidFill>
              </a:rPr>
              <a:t>  </a:t>
            </a:r>
            <a:r>
              <a:rPr lang="en-GB" sz="2400" b="1" dirty="0">
                <a:solidFill>
                  <a:srgbClr val="008000"/>
                </a:solidFill>
              </a:rPr>
              <a:t>x Acceleration</a:t>
            </a:r>
          </a:p>
          <a:p>
            <a:endParaRPr lang="en-GB" sz="2400" b="1" dirty="0"/>
          </a:p>
          <a:p>
            <a:r>
              <a:rPr lang="en-GB" sz="2400" b="1" dirty="0"/>
              <a:t>Put the figures in </a:t>
            </a:r>
          </a:p>
          <a:p>
            <a:endParaRPr lang="en-GB" sz="2400" b="1" dirty="0"/>
          </a:p>
          <a:p>
            <a:r>
              <a:rPr lang="en-GB" sz="2400" b="1" dirty="0"/>
              <a:t> </a:t>
            </a:r>
            <a:r>
              <a:rPr lang="en-GB" sz="2400" b="1" u="sng" dirty="0"/>
              <a:t>        </a:t>
            </a:r>
            <a:r>
              <a:rPr lang="en-GB" sz="2400" b="1" u="sng" dirty="0">
                <a:solidFill>
                  <a:srgbClr val="002060"/>
                </a:solidFill>
              </a:rPr>
              <a:t>6.673 x </a:t>
            </a:r>
            <a:r>
              <a:rPr lang="en-GB" sz="2400" b="1" u="sng" dirty="0" err="1">
                <a:solidFill>
                  <a:srgbClr val="002060"/>
                </a:solidFill>
              </a:rPr>
              <a:t>M</a:t>
            </a:r>
            <a:r>
              <a:rPr lang="en-GB" sz="2400" b="1" u="sng" baseline="-25000" dirty="0" err="1">
                <a:solidFill>
                  <a:srgbClr val="002060"/>
                </a:solidFill>
              </a:rPr>
              <a:t>Earth</a:t>
            </a:r>
            <a:r>
              <a:rPr lang="en-GB" sz="2400" b="1" u="sng" dirty="0">
                <a:solidFill>
                  <a:srgbClr val="002060"/>
                </a:solidFill>
              </a:rPr>
              <a:t> x </a:t>
            </a:r>
            <a:r>
              <a:rPr lang="en-GB" sz="2400" b="1" u="sng" dirty="0" err="1">
                <a:solidFill>
                  <a:srgbClr val="002060"/>
                </a:solidFill>
              </a:rPr>
              <a:t>M</a:t>
            </a:r>
            <a:r>
              <a:rPr lang="en-GB" sz="2400" b="1" u="sng" baseline="-25000" dirty="0" err="1">
                <a:solidFill>
                  <a:srgbClr val="002060"/>
                </a:solidFill>
              </a:rPr>
              <a:t>ball</a:t>
            </a:r>
            <a:r>
              <a:rPr lang="en-GB" sz="2400" b="1" u="sng" dirty="0">
                <a:solidFill>
                  <a:srgbClr val="002060"/>
                </a:solidFill>
              </a:rPr>
              <a:t>              </a:t>
            </a:r>
            <a:r>
              <a:rPr lang="en-GB" sz="2400" b="1" baseline="-25000" dirty="0">
                <a:solidFill>
                  <a:srgbClr val="002060"/>
                </a:solidFill>
              </a:rPr>
              <a:t>       </a:t>
            </a:r>
            <a:r>
              <a:rPr lang="en-GB" sz="2400" b="1" dirty="0">
                <a:solidFill>
                  <a:srgbClr val="002060"/>
                </a:solidFill>
              </a:rPr>
              <a:t>=     </a:t>
            </a:r>
            <a:r>
              <a:rPr lang="en-GB" sz="2400" b="1" dirty="0" err="1">
                <a:solidFill>
                  <a:srgbClr val="002060"/>
                </a:solidFill>
              </a:rPr>
              <a:t>M</a:t>
            </a:r>
            <a:r>
              <a:rPr lang="en-GB" sz="2400" b="1" baseline="-25000" dirty="0" err="1">
                <a:solidFill>
                  <a:srgbClr val="002060"/>
                </a:solidFill>
              </a:rPr>
              <a:t>ball</a:t>
            </a:r>
            <a:r>
              <a:rPr lang="en-GB" sz="2400" b="1" baseline="-25000" dirty="0">
                <a:solidFill>
                  <a:srgbClr val="002060"/>
                </a:solidFill>
              </a:rPr>
              <a:t>  </a:t>
            </a:r>
            <a:r>
              <a:rPr lang="en-GB" sz="2400" b="1" dirty="0">
                <a:solidFill>
                  <a:srgbClr val="002060"/>
                </a:solidFill>
              </a:rPr>
              <a:t>x 9.8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6Mx100K      6,371M x 6.371M</a:t>
            </a:r>
            <a:br>
              <a:rPr lang="en-GB" sz="2400" b="1" dirty="0"/>
            </a:br>
            <a:endParaRPr lang="en-GB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1E6B4F-4A6E-4D91-A503-EA9BB4C8B34F}"/>
              </a:ext>
            </a:extLst>
          </p:cNvPr>
          <p:cNvCxnSpPr/>
          <p:nvPr/>
        </p:nvCxnSpPr>
        <p:spPr>
          <a:xfrm flipV="1">
            <a:off x="1694688" y="4044856"/>
            <a:ext cx="0" cy="8778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B88DFE-FA7F-4F58-9B3A-FEAC128B2EC1}"/>
              </a:ext>
            </a:extLst>
          </p:cNvPr>
          <p:cNvSpPr txBox="1"/>
          <p:nvPr/>
        </p:nvSpPr>
        <p:spPr>
          <a:xfrm>
            <a:off x="1406788" y="504748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10</a:t>
            </a:r>
            <a:r>
              <a:rPr lang="en-GB" sz="2400" b="1" baseline="300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407BF6-162A-4788-8B2C-609D79182444}"/>
              </a:ext>
            </a:extLst>
          </p:cNvPr>
          <p:cNvCxnSpPr/>
          <p:nvPr/>
        </p:nvCxnSpPr>
        <p:spPr>
          <a:xfrm flipV="1">
            <a:off x="3244415" y="4051404"/>
            <a:ext cx="0" cy="8778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8E3F2F-AEDD-46A7-9979-F87EB16F92D3}"/>
              </a:ext>
            </a:extLst>
          </p:cNvPr>
          <p:cNvSpPr txBox="1"/>
          <p:nvPr/>
        </p:nvSpPr>
        <p:spPr>
          <a:xfrm>
            <a:off x="2718726" y="4990487"/>
            <a:ext cx="1051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Earth’s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radius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237A2-3744-456B-A773-DDEDEE61BB06}"/>
              </a:ext>
            </a:extLst>
          </p:cNvPr>
          <p:cNvSpPr txBox="1"/>
          <p:nvPr/>
        </p:nvSpPr>
        <p:spPr>
          <a:xfrm>
            <a:off x="4794141" y="4044856"/>
            <a:ext cx="69009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we do the same thing to each side of the equation 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the equation remains true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So divide both sides by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endParaRPr lang="en-GB" sz="2400" b="1" baseline="-25000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And multiply by 6Mx100K x 6.371M x 6.371M</a:t>
            </a:r>
          </a:p>
          <a:p>
            <a:endParaRPr lang="en-GB" sz="2400" b="1" baseline="-25000" dirty="0">
              <a:solidFill>
                <a:srgbClr val="008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E1942-F8FC-4AEC-82F4-DF182A25F6AA}"/>
              </a:ext>
            </a:extLst>
          </p:cNvPr>
          <p:cNvGrpSpPr/>
          <p:nvPr/>
        </p:nvGrpSpPr>
        <p:grpSpPr>
          <a:xfrm>
            <a:off x="4128149" y="1932279"/>
            <a:ext cx="218220" cy="186765"/>
            <a:chOff x="9044761" y="923603"/>
            <a:chExt cx="360496" cy="20979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E50E92-BB47-4169-B685-5EEB64364521}"/>
                </a:ext>
              </a:extLst>
            </p:cNvPr>
            <p:cNvCxnSpPr>
              <a:cxnSpLocks/>
            </p:cNvCxnSpPr>
            <p:nvPr/>
          </p:nvCxnSpPr>
          <p:spPr>
            <a:xfrm>
              <a:off x="9044761" y="1028497"/>
              <a:ext cx="360496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ABB0A-618F-4085-820A-6CCD15AA5948}"/>
                </a:ext>
              </a:extLst>
            </p:cNvPr>
            <p:cNvSpPr/>
            <p:nvPr/>
          </p:nvSpPr>
          <p:spPr>
            <a:xfrm>
              <a:off x="9200200" y="923603"/>
              <a:ext cx="49621" cy="457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B4525D-DD1D-4BE4-AB8C-9971C24A342D}"/>
                </a:ext>
              </a:extLst>
            </p:cNvPr>
            <p:cNvSpPr/>
            <p:nvPr/>
          </p:nvSpPr>
          <p:spPr>
            <a:xfrm>
              <a:off x="9200199" y="1087674"/>
              <a:ext cx="49620" cy="457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84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8CCBA-19D3-45C2-BBD5-3A2C8EEEF7CB}"/>
              </a:ext>
            </a:extLst>
          </p:cNvPr>
          <p:cNvSpPr txBox="1"/>
          <p:nvPr/>
        </p:nvSpPr>
        <p:spPr>
          <a:xfrm>
            <a:off x="6852140" y="2835233"/>
            <a:ext cx="470587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You can try to use your calculator to do this but most calculators cannot cope with such large numbers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FA2C4-BAB1-4F3C-9514-44D3079C5C59}"/>
              </a:ext>
            </a:extLst>
          </p:cNvPr>
          <p:cNvSpPr/>
          <p:nvPr/>
        </p:nvSpPr>
        <p:spPr>
          <a:xfrm>
            <a:off x="355309" y="1016621"/>
            <a:ext cx="7360092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</a:t>
            </a:r>
          </a:p>
          <a:p>
            <a:br>
              <a:rPr lang="en-GB" sz="2400" b="1" dirty="0"/>
            </a:br>
            <a:r>
              <a:rPr lang="en-GB" sz="2400" b="1" dirty="0">
                <a:solidFill>
                  <a:srgbClr val="008000"/>
                </a:solidFill>
              </a:rPr>
              <a:t>Force = G x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Earth</a:t>
            </a:r>
            <a:r>
              <a:rPr lang="en-GB" sz="2400" b="1" dirty="0">
                <a:solidFill>
                  <a:srgbClr val="008000"/>
                </a:solidFill>
              </a:rPr>
              <a:t> x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r>
              <a:rPr lang="en-GB" sz="2400" b="1" baseline="-25000" dirty="0">
                <a:solidFill>
                  <a:srgbClr val="008000"/>
                </a:solidFill>
              </a:rPr>
              <a:t>           </a:t>
            </a:r>
            <a:r>
              <a:rPr lang="en-GB" sz="2400" b="1" dirty="0">
                <a:solidFill>
                  <a:srgbClr val="008000"/>
                </a:solidFill>
              </a:rPr>
              <a:t>(r x r) =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r>
              <a:rPr lang="en-GB" sz="2400" b="1" baseline="-25000" dirty="0">
                <a:solidFill>
                  <a:srgbClr val="008000"/>
                </a:solidFill>
              </a:rPr>
              <a:t>  </a:t>
            </a:r>
            <a:r>
              <a:rPr lang="en-GB" sz="2400" b="1" dirty="0">
                <a:solidFill>
                  <a:srgbClr val="008000"/>
                </a:solidFill>
              </a:rPr>
              <a:t>x Acceleration</a:t>
            </a:r>
          </a:p>
          <a:p>
            <a:endParaRPr lang="en-GB" sz="2400" b="1" dirty="0"/>
          </a:p>
          <a:p>
            <a:r>
              <a:rPr lang="en-GB" sz="2400" b="1" dirty="0"/>
              <a:t>Put the figures in </a:t>
            </a:r>
          </a:p>
          <a:p>
            <a:endParaRPr lang="en-GB" sz="2400" b="1" dirty="0"/>
          </a:p>
          <a:p>
            <a:r>
              <a:rPr lang="en-GB" sz="2400" b="1" dirty="0"/>
              <a:t> </a:t>
            </a:r>
            <a:r>
              <a:rPr lang="en-GB" sz="2400" b="1" dirty="0">
                <a:solidFill>
                  <a:srgbClr val="002060"/>
                </a:solidFill>
              </a:rPr>
              <a:t>6.673 x </a:t>
            </a:r>
            <a:r>
              <a:rPr lang="en-GB" sz="2400" b="1" dirty="0" err="1">
                <a:solidFill>
                  <a:srgbClr val="002060"/>
                </a:solidFill>
              </a:rPr>
              <a:t>M</a:t>
            </a:r>
            <a:r>
              <a:rPr lang="en-GB" sz="2400" b="1" baseline="-25000" dirty="0" err="1">
                <a:solidFill>
                  <a:srgbClr val="002060"/>
                </a:solidFill>
              </a:rPr>
              <a:t>Earth</a:t>
            </a:r>
            <a:r>
              <a:rPr lang="en-GB" sz="2400" b="1" baseline="-25000" dirty="0">
                <a:solidFill>
                  <a:srgbClr val="002060"/>
                </a:solidFill>
              </a:rPr>
              <a:t>   </a:t>
            </a:r>
            <a:r>
              <a:rPr lang="en-GB" sz="2400" b="1" dirty="0">
                <a:solidFill>
                  <a:srgbClr val="002060"/>
                </a:solidFill>
              </a:rPr>
              <a:t>=   9.8 x 6Mx100K  x 6.371M x 6.371M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/>
              <a:t>Divide both sides by 6.673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 err="1">
                <a:solidFill>
                  <a:srgbClr val="002060"/>
                </a:solidFill>
              </a:rPr>
              <a:t>M</a:t>
            </a:r>
            <a:r>
              <a:rPr lang="en-GB" sz="2400" b="1" baseline="-25000" dirty="0" err="1">
                <a:solidFill>
                  <a:srgbClr val="002060"/>
                </a:solidFill>
              </a:rPr>
              <a:t>Earth</a:t>
            </a:r>
            <a:r>
              <a:rPr lang="en-GB" sz="2400" b="1" baseline="-25000" dirty="0">
                <a:solidFill>
                  <a:srgbClr val="002060"/>
                </a:solidFill>
              </a:rPr>
              <a:t>    </a:t>
            </a:r>
            <a:r>
              <a:rPr lang="en-GB" sz="2400" b="1" dirty="0">
                <a:solidFill>
                  <a:srgbClr val="002060"/>
                </a:solidFill>
              </a:rPr>
              <a:t>=   </a:t>
            </a:r>
            <a:r>
              <a:rPr lang="en-GB" sz="2400" b="1" u="sng" dirty="0">
                <a:solidFill>
                  <a:srgbClr val="002060"/>
                </a:solidFill>
              </a:rPr>
              <a:t>9.8 x 6Mx100K  x  6.371M x 6.371M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                               6.673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  </a:t>
            </a:r>
            <a:br>
              <a:rPr lang="en-GB" sz="2400" b="1" dirty="0"/>
            </a:b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ECEC6-E4BA-493D-BD83-E0DFC8BF5C71}"/>
              </a:ext>
            </a:extLst>
          </p:cNvPr>
          <p:cNvGrpSpPr/>
          <p:nvPr/>
        </p:nvGrpSpPr>
        <p:grpSpPr>
          <a:xfrm>
            <a:off x="3641261" y="1920404"/>
            <a:ext cx="218220" cy="186765"/>
            <a:chOff x="9044761" y="923603"/>
            <a:chExt cx="360496" cy="20979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BFD301-DF85-4984-830C-184F07FC75BA}"/>
                </a:ext>
              </a:extLst>
            </p:cNvPr>
            <p:cNvCxnSpPr>
              <a:cxnSpLocks/>
            </p:cNvCxnSpPr>
            <p:nvPr/>
          </p:nvCxnSpPr>
          <p:spPr>
            <a:xfrm>
              <a:off x="9044761" y="1028497"/>
              <a:ext cx="360496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98DA38-B204-4972-966C-88E57921B969}"/>
                </a:ext>
              </a:extLst>
            </p:cNvPr>
            <p:cNvSpPr/>
            <p:nvPr/>
          </p:nvSpPr>
          <p:spPr>
            <a:xfrm>
              <a:off x="9200200" y="923603"/>
              <a:ext cx="49621" cy="457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32AE9E-6A32-4879-A5D1-15773CCFA899}"/>
                </a:ext>
              </a:extLst>
            </p:cNvPr>
            <p:cNvSpPr/>
            <p:nvPr/>
          </p:nvSpPr>
          <p:spPr>
            <a:xfrm>
              <a:off x="9200199" y="1087674"/>
              <a:ext cx="49620" cy="457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37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BFD18A-5FEE-4195-98C1-5E03D831FB28}"/>
              </a:ext>
            </a:extLst>
          </p:cNvPr>
          <p:cNvSpPr/>
          <p:nvPr/>
        </p:nvSpPr>
        <p:spPr>
          <a:xfrm>
            <a:off x="355309" y="1016621"/>
            <a:ext cx="7360092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</a:t>
            </a:r>
          </a:p>
          <a:p>
            <a:br>
              <a:rPr lang="en-GB" sz="2400" b="1" dirty="0"/>
            </a:br>
            <a:r>
              <a:rPr lang="en-GB" sz="2400" b="1" dirty="0">
                <a:solidFill>
                  <a:srgbClr val="008000"/>
                </a:solidFill>
              </a:rPr>
              <a:t>Force = G x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Earth</a:t>
            </a:r>
            <a:r>
              <a:rPr lang="en-GB" sz="2400" b="1" dirty="0">
                <a:solidFill>
                  <a:srgbClr val="008000"/>
                </a:solidFill>
              </a:rPr>
              <a:t> x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r>
              <a:rPr lang="en-GB" sz="2400" b="1" baseline="-25000" dirty="0">
                <a:solidFill>
                  <a:srgbClr val="008000"/>
                </a:solidFill>
              </a:rPr>
              <a:t>           </a:t>
            </a:r>
            <a:r>
              <a:rPr lang="en-GB" sz="2400" b="1" dirty="0">
                <a:solidFill>
                  <a:srgbClr val="008000"/>
                </a:solidFill>
              </a:rPr>
              <a:t>(r x r) = </a:t>
            </a:r>
            <a:r>
              <a:rPr lang="en-GB" sz="2400" b="1" dirty="0" err="1">
                <a:solidFill>
                  <a:srgbClr val="008000"/>
                </a:solidFill>
              </a:rPr>
              <a:t>M</a:t>
            </a:r>
            <a:r>
              <a:rPr lang="en-GB" sz="2400" b="1" baseline="-25000" dirty="0" err="1">
                <a:solidFill>
                  <a:srgbClr val="008000"/>
                </a:solidFill>
              </a:rPr>
              <a:t>ball</a:t>
            </a:r>
            <a:r>
              <a:rPr lang="en-GB" sz="2400" b="1" baseline="-25000" dirty="0">
                <a:solidFill>
                  <a:srgbClr val="008000"/>
                </a:solidFill>
              </a:rPr>
              <a:t>  </a:t>
            </a:r>
            <a:r>
              <a:rPr lang="en-GB" sz="2400" b="1" dirty="0">
                <a:solidFill>
                  <a:srgbClr val="008000"/>
                </a:solidFill>
              </a:rPr>
              <a:t>x Acceleration</a:t>
            </a:r>
          </a:p>
          <a:p>
            <a:endParaRPr lang="en-GB" sz="2400" b="1" dirty="0"/>
          </a:p>
          <a:p>
            <a:r>
              <a:rPr lang="en-GB" sz="2400" b="1" dirty="0"/>
              <a:t>Put the figures in </a:t>
            </a:r>
          </a:p>
          <a:p>
            <a:endParaRPr lang="en-GB" sz="2400" b="1" dirty="0"/>
          </a:p>
          <a:p>
            <a:r>
              <a:rPr lang="en-GB" sz="2400" b="1" dirty="0"/>
              <a:t> </a:t>
            </a:r>
            <a:r>
              <a:rPr lang="en-GB" sz="2400" b="1" dirty="0">
                <a:solidFill>
                  <a:srgbClr val="002060"/>
                </a:solidFill>
              </a:rPr>
              <a:t>6.673 x </a:t>
            </a:r>
            <a:r>
              <a:rPr lang="en-GB" sz="2400" b="1" dirty="0" err="1">
                <a:solidFill>
                  <a:srgbClr val="002060"/>
                </a:solidFill>
              </a:rPr>
              <a:t>M</a:t>
            </a:r>
            <a:r>
              <a:rPr lang="en-GB" sz="2400" b="1" baseline="-25000" dirty="0" err="1">
                <a:solidFill>
                  <a:srgbClr val="002060"/>
                </a:solidFill>
              </a:rPr>
              <a:t>Earth</a:t>
            </a:r>
            <a:r>
              <a:rPr lang="en-GB" sz="2400" b="1" baseline="-25000" dirty="0">
                <a:solidFill>
                  <a:srgbClr val="002060"/>
                </a:solidFill>
              </a:rPr>
              <a:t>   </a:t>
            </a:r>
            <a:r>
              <a:rPr lang="en-GB" sz="2400" b="1" dirty="0">
                <a:solidFill>
                  <a:srgbClr val="002060"/>
                </a:solidFill>
              </a:rPr>
              <a:t>=   9.8 x 6Mx100K  x 6.371M x 6.371M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/>
              <a:t>Divide both sides by 6.673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 err="1">
                <a:solidFill>
                  <a:srgbClr val="002060"/>
                </a:solidFill>
              </a:rPr>
              <a:t>M</a:t>
            </a:r>
            <a:r>
              <a:rPr lang="en-GB" sz="2400" b="1" baseline="-25000" dirty="0" err="1">
                <a:solidFill>
                  <a:srgbClr val="002060"/>
                </a:solidFill>
              </a:rPr>
              <a:t>Earth</a:t>
            </a:r>
            <a:r>
              <a:rPr lang="en-GB" sz="2400" b="1" baseline="-25000" dirty="0">
                <a:solidFill>
                  <a:srgbClr val="002060"/>
                </a:solidFill>
              </a:rPr>
              <a:t>    </a:t>
            </a:r>
            <a:r>
              <a:rPr lang="en-GB" sz="2400" b="1" dirty="0">
                <a:solidFill>
                  <a:srgbClr val="002060"/>
                </a:solidFill>
              </a:rPr>
              <a:t>=   </a:t>
            </a:r>
            <a:r>
              <a:rPr lang="en-GB" sz="2400" b="1" u="sng" dirty="0">
                <a:solidFill>
                  <a:srgbClr val="002060"/>
                </a:solidFill>
              </a:rPr>
              <a:t>9.8 x 6Mx100K  x  6.371M x 6.371M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                               6.673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  </a:t>
            </a:r>
            <a:br>
              <a:rPr lang="en-GB" sz="2400" b="1" dirty="0"/>
            </a:b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8CCBA-19D3-45C2-BBD5-3A2C8EEEF7CB}"/>
              </a:ext>
            </a:extLst>
          </p:cNvPr>
          <p:cNvSpPr txBox="1"/>
          <p:nvPr/>
        </p:nvSpPr>
        <p:spPr>
          <a:xfrm>
            <a:off x="6935268" y="2348345"/>
            <a:ext cx="47058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So your teacher worked it our for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912FC-CCC6-4A47-AA0D-4D12391F1B23}"/>
              </a:ext>
            </a:extLst>
          </p:cNvPr>
          <p:cNvSpPr/>
          <p:nvPr/>
        </p:nvSpPr>
        <p:spPr>
          <a:xfrm>
            <a:off x="6740076" y="3832777"/>
            <a:ext cx="5096267" cy="193899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5,960,000,000,000,000,000,000,000 Kg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Mass Of Earth =</a:t>
            </a:r>
          </a:p>
          <a:p>
            <a:pPr algn="ctr"/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5.96 Trillion </a:t>
            </a:r>
            <a:r>
              <a:rPr lang="en-GB" sz="2400" b="1" dirty="0" err="1">
                <a:solidFill>
                  <a:srgbClr val="FFFF00"/>
                </a:solidFill>
              </a:rPr>
              <a:t>Trillion</a:t>
            </a:r>
            <a:r>
              <a:rPr lang="en-GB" sz="2400" b="1" dirty="0">
                <a:solidFill>
                  <a:srgbClr val="FFFF00"/>
                </a:solidFill>
              </a:rPr>
              <a:t> Kg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56E91-0D77-46B6-BFCC-32932D5D21AC}"/>
              </a:ext>
            </a:extLst>
          </p:cNvPr>
          <p:cNvGrpSpPr/>
          <p:nvPr/>
        </p:nvGrpSpPr>
        <p:grpSpPr>
          <a:xfrm>
            <a:off x="3641261" y="1920404"/>
            <a:ext cx="218220" cy="186765"/>
            <a:chOff x="9044761" y="923603"/>
            <a:chExt cx="360496" cy="20979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CD72844-BA25-4C38-A81B-6C6FEB9DCCE5}"/>
                </a:ext>
              </a:extLst>
            </p:cNvPr>
            <p:cNvCxnSpPr>
              <a:cxnSpLocks/>
            </p:cNvCxnSpPr>
            <p:nvPr/>
          </p:nvCxnSpPr>
          <p:spPr>
            <a:xfrm>
              <a:off x="9044761" y="1028497"/>
              <a:ext cx="360496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DD553C-F51B-43A4-B513-4F37E3F3C254}"/>
                </a:ext>
              </a:extLst>
            </p:cNvPr>
            <p:cNvSpPr/>
            <p:nvPr/>
          </p:nvSpPr>
          <p:spPr>
            <a:xfrm>
              <a:off x="9200200" y="923603"/>
              <a:ext cx="49621" cy="457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DE31EB-47FF-44B3-80C6-DDA2EAA61827}"/>
                </a:ext>
              </a:extLst>
            </p:cNvPr>
            <p:cNvSpPr/>
            <p:nvPr/>
          </p:nvSpPr>
          <p:spPr>
            <a:xfrm>
              <a:off x="9200199" y="1087674"/>
              <a:ext cx="49620" cy="457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799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5BCB145F-FE73-44FC-8B84-2B5229AC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028700"/>
            <a:ext cx="353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>
                <a:solidFill>
                  <a:srgbClr val="008000"/>
                </a:solidFill>
              </a:rPr>
              <a:t>We have learned: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CCA2EBE5-9C9F-42D6-BAC6-7B120F6B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1865313"/>
            <a:ext cx="8229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FF0000"/>
                </a:solidFill>
              </a:rPr>
              <a:t>About Gravity</a:t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r>
              <a:rPr lang="en-GB" altLang="en-US" sz="2400" b="1" dirty="0">
                <a:solidFill>
                  <a:srgbClr val="FF0000"/>
                </a:solidFill>
              </a:rPr>
              <a:t>   ( Two formula    F=</a:t>
            </a:r>
            <a:r>
              <a:rPr lang="en-GB" altLang="en-US" sz="2400" b="1" i="1" u="sng" dirty="0">
                <a:solidFill>
                  <a:srgbClr val="FF0000"/>
                </a:solidFill>
              </a:rPr>
              <a:t>G</a:t>
            </a:r>
            <a:r>
              <a:rPr lang="en-GB" altLang="en-US" sz="2400" b="1" u="sng" dirty="0">
                <a:solidFill>
                  <a:srgbClr val="FF0000"/>
                </a:solidFill>
              </a:rPr>
              <a:t> x M</a:t>
            </a:r>
            <a:r>
              <a:rPr lang="en-GB" altLang="en-US" sz="2400" b="1" u="sng" baseline="-25000" dirty="0">
                <a:solidFill>
                  <a:srgbClr val="FF0000"/>
                </a:solidFill>
              </a:rPr>
              <a:t>1</a:t>
            </a:r>
            <a:r>
              <a:rPr lang="en-GB" altLang="en-US" sz="2400" b="1" u="sng" dirty="0">
                <a:solidFill>
                  <a:srgbClr val="FF0000"/>
                </a:solidFill>
              </a:rPr>
              <a:t> x M</a:t>
            </a:r>
            <a:r>
              <a:rPr lang="en-GB" altLang="en-US" sz="2400" b="1" u="sng" baseline="-25000" dirty="0">
                <a:solidFill>
                  <a:srgbClr val="FF0000"/>
                </a:solidFill>
              </a:rPr>
              <a:t>2</a:t>
            </a:r>
            <a:r>
              <a:rPr lang="en-GB" altLang="en-US" sz="2400" b="1" dirty="0">
                <a:solidFill>
                  <a:srgbClr val="FF0000"/>
                </a:solidFill>
              </a:rPr>
              <a:t>       and   F=MA  )</a:t>
            </a:r>
            <a:br>
              <a:rPr lang="en-GB" altLang="en-US" sz="2400" b="1" u="sng" baseline="-25000" dirty="0">
                <a:solidFill>
                  <a:srgbClr val="FF0000"/>
                </a:solidFill>
              </a:rPr>
            </a:br>
            <a:r>
              <a:rPr lang="en-GB" altLang="en-US" sz="2400" b="1" dirty="0">
                <a:solidFill>
                  <a:srgbClr val="FF0000"/>
                </a:solidFill>
              </a:rPr>
              <a:t>                                           R</a:t>
            </a:r>
            <a:r>
              <a:rPr lang="en-GB" altLang="en-US" sz="2400" b="1" baseline="30000" dirty="0">
                <a:solidFill>
                  <a:srgbClr val="FF0000"/>
                </a:solidFill>
              </a:rPr>
              <a:t>2</a:t>
            </a:r>
            <a:endParaRPr lang="en-GB" altLang="en-US" sz="2400" b="1" baseline="30000" dirty="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endParaRPr lang="en-GB" altLang="en-US" sz="2400" b="1" dirty="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993300"/>
                </a:solidFill>
              </a:rPr>
              <a:t>That under gravity things travel twice as far in the second equal time period than in the first</a:t>
            </a:r>
            <a:br>
              <a:rPr lang="en-GB" altLang="en-US" sz="2400" b="1" dirty="0">
                <a:solidFill>
                  <a:srgbClr val="993300"/>
                </a:solidFill>
              </a:rPr>
            </a:br>
            <a:r>
              <a:rPr lang="en-GB" altLang="en-US" sz="2400" b="1" dirty="0">
                <a:solidFill>
                  <a:srgbClr val="993300"/>
                </a:solidFill>
              </a:rPr>
              <a:t>      (the ball rolling down the slope)</a:t>
            </a:r>
          </a:p>
          <a:p>
            <a:pPr>
              <a:buFontTx/>
              <a:buChar char="-"/>
            </a:pPr>
            <a:endParaRPr lang="en-GB" altLang="en-US" sz="1400" b="1" dirty="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</a:rPr>
              <a:t>To calculate acceleration</a:t>
            </a:r>
          </a:p>
          <a:p>
            <a:pPr marL="0" indent="0"/>
            <a:r>
              <a:rPr lang="en-GB" altLang="en-US" sz="2400" b="1" dirty="0">
                <a:solidFill>
                  <a:srgbClr val="002060"/>
                </a:solidFill>
              </a:rPr>
              <a:t>          (How far did the ball fall in ½ second)</a:t>
            </a:r>
          </a:p>
          <a:p>
            <a:pPr>
              <a:buFontTx/>
              <a:buChar char="-"/>
            </a:pPr>
            <a:endParaRPr lang="en-GB" altLang="en-US" sz="24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GB" altLang="en-US" sz="2400" b="1" dirty="0">
                <a:solidFill>
                  <a:srgbClr val="008000"/>
                </a:solidFill>
              </a:rPr>
              <a:t>To calculate the weight of the Earth</a:t>
            </a:r>
            <a:br>
              <a:rPr lang="en-GB" altLang="en-US" sz="2400" b="1" dirty="0">
                <a:solidFill>
                  <a:srgbClr val="008000"/>
                </a:solidFill>
              </a:rPr>
            </a:br>
            <a:r>
              <a:rPr lang="en-GB" altLang="en-US" sz="2400" b="1" dirty="0">
                <a:solidFill>
                  <a:srgbClr val="008000"/>
                </a:solidFill>
              </a:rPr>
              <a:t>        </a:t>
            </a:r>
            <a:r>
              <a:rPr lang="en-GB" sz="2400" b="1" dirty="0">
                <a:solidFill>
                  <a:srgbClr val="008000"/>
                </a:solidFill>
              </a:rPr>
              <a:t>5.96 Trillion </a:t>
            </a:r>
            <a:r>
              <a:rPr lang="en-GB" sz="2400" b="1" dirty="0" err="1">
                <a:solidFill>
                  <a:srgbClr val="008000"/>
                </a:solidFill>
              </a:rPr>
              <a:t>Trillion</a:t>
            </a:r>
            <a:r>
              <a:rPr lang="en-GB" sz="2400" b="1" dirty="0">
                <a:solidFill>
                  <a:srgbClr val="008000"/>
                </a:solidFill>
              </a:rPr>
              <a:t> Kg</a:t>
            </a:r>
            <a:endParaRPr lang="en-GB" altLang="en-US" sz="2400" b="1" dirty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endParaRPr lang="en-GB" altLang="en-US" sz="1400" b="1" dirty="0">
              <a:solidFill>
                <a:srgbClr val="993300"/>
              </a:solidFill>
            </a:endParaRPr>
          </a:p>
          <a:p>
            <a:pPr>
              <a:buFontTx/>
              <a:buChar char="-"/>
            </a:pPr>
            <a:endParaRPr lang="en-GB" alt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F91796E5-0CCF-4F00-98CC-C1E1314D76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238375"/>
          <a:ext cx="553243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238375"/>
                        <a:ext cx="553243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Box 2">
            <a:extLst>
              <a:ext uri="{FF2B5EF4-FFF2-40B4-BE49-F238E27FC236}">
                <a16:creationId xmlns:a16="http://schemas.microsoft.com/office/drawing/2014/main" id="{910F7891-0A4F-4986-8EA9-EF500D31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206500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 b="1" dirty="0">
                <a:solidFill>
                  <a:srgbClr val="008000"/>
                </a:solidFill>
              </a:rPr>
              <a:t>Well Done, Everyone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45689C-BA05-4B84-8F6C-33F487334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C948EB-9190-4041-9657-50ED380F98B1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E18EC-F906-4119-8851-BB7F1713863C}"/>
              </a:ext>
            </a:extLst>
          </p:cNvPr>
          <p:cNvSpPr txBox="1"/>
          <p:nvPr/>
        </p:nvSpPr>
        <p:spPr>
          <a:xfrm>
            <a:off x="7384239" y="4607459"/>
            <a:ext cx="314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8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7B5CA7-DDBD-41B6-AE78-22F6D75AB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3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>
            <a:extLst>
              <a:ext uri="{FF2B5EF4-FFF2-40B4-BE49-F238E27FC236}">
                <a16:creationId xmlns:a16="http://schemas.microsoft.com/office/drawing/2014/main" id="{2E5944DE-E3C0-454B-B787-D9D922DA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744538"/>
            <a:ext cx="691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 Be Specific About Gravity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1D8CF-F76F-4F8F-AD37-9B217800314E}"/>
              </a:ext>
            </a:extLst>
          </p:cNvPr>
          <p:cNvSpPr/>
          <p:nvPr/>
        </p:nvSpPr>
        <p:spPr>
          <a:xfrm>
            <a:off x="3306763" y="0"/>
            <a:ext cx="5144906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6" name="TextBox 10">
            <a:extLst>
              <a:ext uri="{FF2B5EF4-FFF2-40B4-BE49-F238E27FC236}">
                <a16:creationId xmlns:a16="http://schemas.microsoft.com/office/drawing/2014/main" id="{3B584B98-3304-4130-9DC3-08CE4F21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94" y="1348790"/>
            <a:ext cx="106777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solidFill>
                  <a:srgbClr val="FF0000"/>
                </a:solidFill>
              </a:rPr>
              <a:t>This time we will find the formula for Gravity</a:t>
            </a:r>
            <a:br>
              <a:rPr lang="en-GB" altLang="en-US" sz="4400" b="1" dirty="0">
                <a:solidFill>
                  <a:srgbClr val="FF0000"/>
                </a:solidFill>
              </a:rPr>
            </a:br>
            <a:r>
              <a:rPr lang="en-GB" altLang="en-US" sz="4400" b="1" dirty="0">
                <a:solidFill>
                  <a:srgbClr val="FF0000"/>
                </a:solidFill>
              </a:rPr>
              <a:t>Calculate the Gravity Constant</a:t>
            </a:r>
          </a:p>
          <a:p>
            <a:pPr algn="ctr" eaLnBrk="1" hangingPunct="1"/>
            <a:r>
              <a:rPr lang="en-GB" altLang="en-US" sz="4400" b="1" dirty="0">
                <a:solidFill>
                  <a:srgbClr val="FF0000"/>
                </a:solidFill>
              </a:rPr>
              <a:t>And try to weigh the Earth 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8794FD2D-3C3F-4881-94AD-56AC00A4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06" y="3816577"/>
            <a:ext cx="24225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:a16="http://schemas.microsoft.com/office/drawing/2014/main" id="{6FE9B703-3D86-4B83-A937-F5E8E8AE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94" y="3680052"/>
            <a:ext cx="27717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>
            <a:extLst>
              <a:ext uri="{FF2B5EF4-FFF2-40B4-BE49-F238E27FC236}">
                <a16:creationId xmlns:a16="http://schemas.microsoft.com/office/drawing/2014/main" id="{1739105F-7251-4C96-B03C-C3B167A2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69" y="3680052"/>
            <a:ext cx="2211387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A375F2-4BD5-4DC7-9358-E835BAF762B3}"/>
              </a:ext>
            </a:extLst>
          </p:cNvPr>
          <p:cNvSpPr txBox="1"/>
          <p:nvPr/>
        </p:nvSpPr>
        <p:spPr>
          <a:xfrm>
            <a:off x="201886" y="4530437"/>
            <a:ext cx="5894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In about 1590 </a:t>
            </a:r>
            <a:r>
              <a:rPr lang="en-GB" sz="2400" b="1" dirty="0" err="1"/>
              <a:t>Gallileo</a:t>
            </a:r>
            <a:r>
              <a:rPr lang="en-GB" sz="2400" b="1" dirty="0"/>
              <a:t> dropped two different</a:t>
            </a:r>
            <a:br>
              <a:rPr lang="en-GB" sz="2400" b="1" dirty="0"/>
            </a:br>
            <a:r>
              <a:rPr lang="en-GB" sz="2400" b="1" dirty="0"/>
              <a:t>heavy weights from the top of the </a:t>
            </a:r>
          </a:p>
          <a:p>
            <a:pPr algn="ctr"/>
            <a:r>
              <a:rPr lang="en-GB" sz="2400" b="1" dirty="0"/>
              <a:t>Leaning Tower of </a:t>
            </a:r>
            <a:r>
              <a:rPr lang="en-GB" sz="2400" b="1" dirty="0" err="1"/>
              <a:t>Piza</a:t>
            </a:r>
            <a:r>
              <a:rPr lang="en-GB" sz="2400" b="1" dirty="0"/>
              <a:t>  to prove they </a:t>
            </a:r>
          </a:p>
          <a:p>
            <a:pPr algn="ctr"/>
            <a:r>
              <a:rPr lang="en-GB" sz="2400" b="1" dirty="0"/>
              <a:t>hit the ground at the same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CB295-F8E8-4996-8931-8A5DDABE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6" y="1006432"/>
            <a:ext cx="2750906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2EBBA-47E2-457F-BC66-44DFC997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86" y="1696830"/>
            <a:ext cx="1223832" cy="20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58079E-0024-4AFB-8470-FD6D0EFB9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8" y="1696830"/>
            <a:ext cx="24225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375F2-4BD5-4DC7-9358-E835BAF762B3}"/>
              </a:ext>
            </a:extLst>
          </p:cNvPr>
          <p:cNvSpPr txBox="1"/>
          <p:nvPr/>
        </p:nvSpPr>
        <p:spPr>
          <a:xfrm>
            <a:off x="201886" y="4530437"/>
            <a:ext cx="5894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In about 1590 </a:t>
            </a:r>
            <a:r>
              <a:rPr lang="en-GB" sz="2400" dirty="0" err="1"/>
              <a:t>Gallileo</a:t>
            </a:r>
            <a:r>
              <a:rPr lang="en-GB" sz="2400" dirty="0"/>
              <a:t> dropped two different</a:t>
            </a:r>
            <a:br>
              <a:rPr lang="en-GB" sz="2400" dirty="0"/>
            </a:br>
            <a:r>
              <a:rPr lang="en-GB" sz="2400" dirty="0"/>
              <a:t>heavy weights from the top of the </a:t>
            </a:r>
          </a:p>
          <a:p>
            <a:pPr algn="ctr"/>
            <a:r>
              <a:rPr lang="en-GB" sz="2400" dirty="0"/>
              <a:t>Leaning Tower of </a:t>
            </a:r>
            <a:r>
              <a:rPr lang="en-GB" sz="2400" dirty="0" err="1"/>
              <a:t>Piza</a:t>
            </a:r>
            <a:r>
              <a:rPr lang="en-GB" sz="2400" dirty="0"/>
              <a:t>  to prove they </a:t>
            </a:r>
          </a:p>
          <a:p>
            <a:pPr algn="ctr"/>
            <a:r>
              <a:rPr lang="en-GB" sz="2400" dirty="0"/>
              <a:t>hit the ground at the same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CB295-F8E8-4996-8931-8A5DDABEA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6" y="1006432"/>
            <a:ext cx="2750906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2EBBA-47E2-457F-BC66-44DFC9977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86" y="1696830"/>
            <a:ext cx="1223832" cy="2000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988438-6A22-47AA-A884-C9A289C0E9E3}"/>
              </a:ext>
            </a:extLst>
          </p:cNvPr>
          <p:cNvSpPr txBox="1"/>
          <p:nvPr/>
        </p:nvSpPr>
        <p:spPr>
          <a:xfrm>
            <a:off x="6201425" y="4502090"/>
            <a:ext cx="60870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In about 1680 Newton devised the</a:t>
            </a:r>
          </a:p>
          <a:p>
            <a:pPr algn="ctr"/>
            <a:r>
              <a:rPr lang="en-GB" sz="2400" b="1" dirty="0"/>
              <a:t>Gravitation Formula</a:t>
            </a:r>
          </a:p>
          <a:p>
            <a:pPr algn="ctr"/>
            <a:r>
              <a:rPr lang="en-GB" sz="2400" b="1" dirty="0"/>
              <a:t>but the value of G = 6.674 x 10</a:t>
            </a:r>
            <a:r>
              <a:rPr lang="en-GB" sz="2400" b="1" baseline="30000" dirty="0"/>
              <a:t>-11</a:t>
            </a:r>
            <a:r>
              <a:rPr lang="en-GB" sz="2400" b="1" dirty="0"/>
              <a:t> </a:t>
            </a:r>
            <a:br>
              <a:rPr lang="en-GB" sz="2400" b="1" dirty="0"/>
            </a:br>
            <a:r>
              <a:rPr lang="en-GB" sz="2400" b="1" dirty="0"/>
              <a:t>was not known until Cavendish experimented </a:t>
            </a:r>
            <a:br>
              <a:rPr lang="en-GB" sz="2400" b="1" dirty="0"/>
            </a:br>
            <a:r>
              <a:rPr lang="en-GB" sz="2400" b="1" dirty="0"/>
              <a:t>in  1798 to get a very close result</a:t>
            </a:r>
            <a:br>
              <a:rPr lang="en-GB" sz="2400" b="1" dirty="0"/>
            </a:b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9F28F-FF3D-4CC0-B9BE-114B0208E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889" y="2452278"/>
            <a:ext cx="2422525" cy="1362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7A165D-2F9F-47BD-A9BF-27A6D11E045F}"/>
              </a:ext>
            </a:extLst>
          </p:cNvPr>
          <p:cNvSpPr txBox="1"/>
          <p:nvPr/>
        </p:nvSpPr>
        <p:spPr>
          <a:xfrm>
            <a:off x="5792985" y="1000407"/>
            <a:ext cx="510062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One more Newton Formula we need is</a:t>
            </a:r>
          </a:p>
          <a:p>
            <a:pPr algn="ctr"/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Force = Mass x Acceleration</a:t>
            </a:r>
          </a:p>
        </p:txBody>
      </p:sp>
    </p:spTree>
    <p:extLst>
      <p:ext uri="{BB962C8B-B14F-4D97-AF65-F5344CB8AC3E}">
        <p14:creationId xmlns:p14="http://schemas.microsoft.com/office/powerpoint/2010/main" val="29001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CB1C8-FD3D-4AE4-9845-E7DE6A01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960" y="989472"/>
            <a:ext cx="2422525" cy="13626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7F5980-7745-4B0A-B858-05604736733F}"/>
              </a:ext>
            </a:extLst>
          </p:cNvPr>
          <p:cNvSpPr/>
          <p:nvPr/>
        </p:nvSpPr>
        <p:spPr>
          <a:xfrm>
            <a:off x="2160554" y="2194618"/>
            <a:ext cx="2677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/>
              <a:t>G = 6.674 x 10</a:t>
            </a:r>
            <a:r>
              <a:rPr lang="en-GB" sz="2800" b="1" i="1" baseline="30000" dirty="0"/>
              <a:t>-11</a:t>
            </a:r>
            <a:r>
              <a:rPr lang="en-GB" sz="2800" b="1" i="1" dirty="0"/>
              <a:t> </a:t>
            </a:r>
            <a:endParaRPr lang="en-GB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EC21-619D-4842-AABB-394EF2C9E484}"/>
              </a:ext>
            </a:extLst>
          </p:cNvPr>
          <p:cNvSpPr txBox="1"/>
          <p:nvPr/>
        </p:nvSpPr>
        <p:spPr>
          <a:xfrm>
            <a:off x="724396" y="4842417"/>
            <a:ext cx="603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The experiment to find </a:t>
            </a:r>
            <a:r>
              <a:rPr lang="en-GB" sz="2400" b="1" i="1" dirty="0">
                <a:solidFill>
                  <a:srgbClr val="002060"/>
                </a:solidFill>
              </a:rPr>
              <a:t>G</a:t>
            </a:r>
            <a:r>
              <a:rPr lang="en-GB" sz="2400" b="1" dirty="0">
                <a:solidFill>
                  <a:srgbClr val="002060"/>
                </a:solidFill>
              </a:rPr>
              <a:t> uses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an a very accurate apparatus and should be in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a vacuum so we will not be doing this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2BF78-1BAC-44EE-94DF-141E6456C64A}"/>
              </a:ext>
            </a:extLst>
          </p:cNvPr>
          <p:cNvSpPr/>
          <p:nvPr/>
        </p:nvSpPr>
        <p:spPr>
          <a:xfrm>
            <a:off x="1980216" y="2915967"/>
            <a:ext cx="30380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G =</a:t>
            </a:r>
            <a:r>
              <a:rPr lang="en-GB" sz="2400" b="1" i="1" u="sng" dirty="0">
                <a:solidFill>
                  <a:srgbClr val="FF0000"/>
                </a:solidFill>
              </a:rPr>
              <a:t>          6.674             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       1Million X 100,000</a:t>
            </a:r>
          </a:p>
          <a:p>
            <a:endParaRPr lang="en-GB" sz="2400" b="1" i="1" dirty="0">
              <a:solidFill>
                <a:srgbClr val="FF0000"/>
              </a:solidFill>
            </a:endParaRPr>
          </a:p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It is very, very small </a:t>
            </a:r>
            <a:endParaRPr lang="en-GB" sz="2400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B72AB-F337-4AC3-BF20-FCBEF356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54" y="1467159"/>
            <a:ext cx="4029075" cy="3686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9EA54-7912-486F-BAF1-E61AFE07F244}"/>
              </a:ext>
            </a:extLst>
          </p:cNvPr>
          <p:cNvSpPr txBox="1"/>
          <p:nvPr/>
        </p:nvSpPr>
        <p:spPr>
          <a:xfrm>
            <a:off x="4962389" y="1051660"/>
            <a:ext cx="221246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This is a very</a:t>
            </a: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elegant formula</a:t>
            </a:r>
          </a:p>
        </p:txBody>
      </p:sp>
    </p:spTree>
    <p:extLst>
      <p:ext uri="{BB962C8B-B14F-4D97-AF65-F5344CB8AC3E}">
        <p14:creationId xmlns:p14="http://schemas.microsoft.com/office/powerpoint/2010/main" val="15965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32999D-BA05-441D-9DB8-47BA5F416537}"/>
              </a:ext>
            </a:extLst>
          </p:cNvPr>
          <p:cNvSpPr/>
          <p:nvPr/>
        </p:nvSpPr>
        <p:spPr>
          <a:xfrm>
            <a:off x="2346928" y="746016"/>
            <a:ext cx="7498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Lets see what happens to </a:t>
            </a:r>
          </a:p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ball rolling down a slope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87803-A30A-4860-82EB-608F33712004}"/>
              </a:ext>
            </a:extLst>
          </p:cNvPr>
          <p:cNvCxnSpPr/>
          <p:nvPr/>
        </p:nvCxnSpPr>
        <p:spPr>
          <a:xfrm>
            <a:off x="2885704" y="3441935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1F732-CCC1-485F-BA20-21FCF125E224}"/>
              </a:ext>
            </a:extLst>
          </p:cNvPr>
          <p:cNvCxnSpPr>
            <a:cxnSpLocks/>
          </p:cNvCxnSpPr>
          <p:nvPr/>
        </p:nvCxnSpPr>
        <p:spPr>
          <a:xfrm>
            <a:off x="2885704" y="3441935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A1317C-243D-4AB0-9B39-60C56B669557}"/>
              </a:ext>
            </a:extLst>
          </p:cNvPr>
          <p:cNvCxnSpPr>
            <a:cxnSpLocks/>
          </p:cNvCxnSpPr>
          <p:nvPr/>
        </p:nvCxnSpPr>
        <p:spPr>
          <a:xfrm>
            <a:off x="2885704" y="3976324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E2DFD-4B95-43AB-ACE1-24E7B1FCC21E}"/>
              </a:ext>
            </a:extLst>
          </p:cNvPr>
          <p:cNvCxnSpPr>
            <a:cxnSpLocks/>
          </p:cNvCxnSpPr>
          <p:nvPr/>
        </p:nvCxnSpPr>
        <p:spPr>
          <a:xfrm>
            <a:off x="3959992" y="3441935"/>
            <a:ext cx="0" cy="231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461B90-CD75-4366-A8F3-2282A05ABCD3}"/>
              </a:ext>
            </a:extLst>
          </p:cNvPr>
          <p:cNvCxnSpPr/>
          <p:nvPr/>
        </p:nvCxnSpPr>
        <p:spPr>
          <a:xfrm>
            <a:off x="10343408" y="5021353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C1C491-5EFC-4BE3-879D-D03FE83D9597}"/>
              </a:ext>
            </a:extLst>
          </p:cNvPr>
          <p:cNvCxnSpPr>
            <a:cxnSpLocks/>
          </p:cNvCxnSpPr>
          <p:nvPr/>
        </p:nvCxnSpPr>
        <p:spPr>
          <a:xfrm flipH="1">
            <a:off x="10343408" y="5549219"/>
            <a:ext cx="1074288" cy="6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7BCF21-CD2B-4672-90BF-6E47C9BFCC09}"/>
              </a:ext>
            </a:extLst>
          </p:cNvPr>
          <p:cNvCxnSpPr>
            <a:cxnSpLocks/>
          </p:cNvCxnSpPr>
          <p:nvPr/>
        </p:nvCxnSpPr>
        <p:spPr>
          <a:xfrm>
            <a:off x="3959992" y="3453809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60C793-E1EB-4281-B4B1-AE885A5918C7}"/>
              </a:ext>
            </a:extLst>
          </p:cNvPr>
          <p:cNvCxnSpPr/>
          <p:nvPr/>
        </p:nvCxnSpPr>
        <p:spPr>
          <a:xfrm>
            <a:off x="11417696" y="5033227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6A9276A-BC1E-472B-AEAD-1277F60A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37" y="2500342"/>
            <a:ext cx="1393874" cy="1580356"/>
          </a:xfrm>
          <a:prstGeom prst="rect">
            <a:avLst/>
          </a:prstGeom>
        </p:spPr>
      </p:pic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CB387074-8F49-435E-A963-19DFB0A90F25}"/>
              </a:ext>
            </a:extLst>
          </p:cNvPr>
          <p:cNvSpPr/>
          <p:nvPr/>
        </p:nvSpPr>
        <p:spPr>
          <a:xfrm rot="5991496">
            <a:off x="3744893" y="3371740"/>
            <a:ext cx="749786" cy="674781"/>
          </a:xfrm>
          <a:prstGeom prst="pie">
            <a:avLst>
              <a:gd name="adj1" fmla="val 5623934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5726A-D3A0-49EE-B3F1-4D192ECD8CFB}"/>
              </a:ext>
            </a:extLst>
          </p:cNvPr>
          <p:cNvSpPr/>
          <p:nvPr/>
        </p:nvSpPr>
        <p:spPr>
          <a:xfrm>
            <a:off x="4935137" y="2882000"/>
            <a:ext cx="7557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Let the ball roll down the slope using only Gravity</a:t>
            </a:r>
            <a:endParaRPr lang="en-GB" sz="2800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DF1146-9BA5-438C-AAF3-EA1296F7D7B5}"/>
              </a:ext>
            </a:extLst>
          </p:cNvPr>
          <p:cNvCxnSpPr>
            <a:cxnSpLocks/>
          </p:cNvCxnSpPr>
          <p:nvPr/>
        </p:nvCxnSpPr>
        <p:spPr>
          <a:xfrm>
            <a:off x="2885704" y="4297399"/>
            <a:ext cx="7457703" cy="1665547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F09B7E-8DC6-446D-AED6-499A1149E0F6}"/>
              </a:ext>
            </a:extLst>
          </p:cNvPr>
          <p:cNvSpPr txBox="1"/>
          <p:nvPr/>
        </p:nvSpPr>
        <p:spPr>
          <a:xfrm>
            <a:off x="5799267" y="4919215"/>
            <a:ext cx="16530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About 7M Long</a:t>
            </a:r>
          </a:p>
        </p:txBody>
      </p:sp>
    </p:spTree>
    <p:extLst>
      <p:ext uri="{BB962C8B-B14F-4D97-AF65-F5344CB8AC3E}">
        <p14:creationId xmlns:p14="http://schemas.microsoft.com/office/powerpoint/2010/main" val="357910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32999D-BA05-441D-9DB8-47BA5F416537}"/>
              </a:ext>
            </a:extLst>
          </p:cNvPr>
          <p:cNvSpPr/>
          <p:nvPr/>
        </p:nvSpPr>
        <p:spPr>
          <a:xfrm>
            <a:off x="2346928" y="746016"/>
            <a:ext cx="7498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Lets see what happens to </a:t>
            </a:r>
          </a:p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ball rolling down a slope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87803-A30A-4860-82EB-608F33712004}"/>
              </a:ext>
            </a:extLst>
          </p:cNvPr>
          <p:cNvCxnSpPr/>
          <p:nvPr/>
        </p:nvCxnSpPr>
        <p:spPr>
          <a:xfrm>
            <a:off x="2885704" y="3441935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1F732-CCC1-485F-BA20-21FCF125E224}"/>
              </a:ext>
            </a:extLst>
          </p:cNvPr>
          <p:cNvCxnSpPr>
            <a:cxnSpLocks/>
          </p:cNvCxnSpPr>
          <p:nvPr/>
        </p:nvCxnSpPr>
        <p:spPr>
          <a:xfrm>
            <a:off x="2885704" y="3441935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A1317C-243D-4AB0-9B39-60C56B669557}"/>
              </a:ext>
            </a:extLst>
          </p:cNvPr>
          <p:cNvCxnSpPr>
            <a:cxnSpLocks/>
          </p:cNvCxnSpPr>
          <p:nvPr/>
        </p:nvCxnSpPr>
        <p:spPr>
          <a:xfrm>
            <a:off x="2885704" y="3976324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E2DFD-4B95-43AB-ACE1-24E7B1FCC21E}"/>
              </a:ext>
            </a:extLst>
          </p:cNvPr>
          <p:cNvCxnSpPr>
            <a:cxnSpLocks/>
          </p:cNvCxnSpPr>
          <p:nvPr/>
        </p:nvCxnSpPr>
        <p:spPr>
          <a:xfrm>
            <a:off x="3959992" y="3441935"/>
            <a:ext cx="0" cy="231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461B90-CD75-4366-A8F3-2282A05ABCD3}"/>
              </a:ext>
            </a:extLst>
          </p:cNvPr>
          <p:cNvCxnSpPr/>
          <p:nvPr/>
        </p:nvCxnSpPr>
        <p:spPr>
          <a:xfrm>
            <a:off x="10343408" y="5021353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C1C491-5EFC-4BE3-879D-D03FE83D9597}"/>
              </a:ext>
            </a:extLst>
          </p:cNvPr>
          <p:cNvCxnSpPr>
            <a:cxnSpLocks/>
          </p:cNvCxnSpPr>
          <p:nvPr/>
        </p:nvCxnSpPr>
        <p:spPr>
          <a:xfrm flipH="1">
            <a:off x="10343408" y="5549219"/>
            <a:ext cx="1074288" cy="6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7BCF21-CD2B-4672-90BF-6E47C9BFCC09}"/>
              </a:ext>
            </a:extLst>
          </p:cNvPr>
          <p:cNvCxnSpPr>
            <a:cxnSpLocks/>
          </p:cNvCxnSpPr>
          <p:nvPr/>
        </p:nvCxnSpPr>
        <p:spPr>
          <a:xfrm>
            <a:off x="3959992" y="3453809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60C793-E1EB-4281-B4B1-AE885A5918C7}"/>
              </a:ext>
            </a:extLst>
          </p:cNvPr>
          <p:cNvCxnSpPr/>
          <p:nvPr/>
        </p:nvCxnSpPr>
        <p:spPr>
          <a:xfrm>
            <a:off x="11417696" y="5033227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6A9276A-BC1E-472B-AEAD-1277F60A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37" y="2500342"/>
            <a:ext cx="1393874" cy="1580356"/>
          </a:xfrm>
          <a:prstGeom prst="rect">
            <a:avLst/>
          </a:prstGeom>
        </p:spPr>
      </p:pic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CB387074-8F49-435E-A963-19DFB0A90F25}"/>
              </a:ext>
            </a:extLst>
          </p:cNvPr>
          <p:cNvSpPr/>
          <p:nvPr/>
        </p:nvSpPr>
        <p:spPr>
          <a:xfrm rot="5995814">
            <a:off x="3744893" y="3371740"/>
            <a:ext cx="749786" cy="674781"/>
          </a:xfrm>
          <a:prstGeom prst="pie">
            <a:avLst>
              <a:gd name="adj1" fmla="val 5623934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1B79B-3821-4310-B0AE-AAF25ADF5820}"/>
              </a:ext>
            </a:extLst>
          </p:cNvPr>
          <p:cNvSpPr txBox="1"/>
          <p:nvPr/>
        </p:nvSpPr>
        <p:spPr>
          <a:xfrm>
            <a:off x="1169196" y="4430407"/>
            <a:ext cx="39883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Please mark where the ball is 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At the start point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After 1 second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After 2 seconds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After 3 seconds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5726A-D3A0-49EE-B3F1-4D192ECD8CFB}"/>
              </a:ext>
            </a:extLst>
          </p:cNvPr>
          <p:cNvSpPr/>
          <p:nvPr/>
        </p:nvSpPr>
        <p:spPr>
          <a:xfrm>
            <a:off x="4935137" y="2882000"/>
            <a:ext cx="649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Let the ball roll down the slope using only Gravity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58A02-0139-402D-AB6E-6FE3D736AC8D}"/>
              </a:ext>
            </a:extLst>
          </p:cNvPr>
          <p:cNvSpPr txBox="1"/>
          <p:nvPr/>
        </p:nvSpPr>
        <p:spPr>
          <a:xfrm>
            <a:off x="3336275" y="36084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345E4-5251-4B94-8A56-1BBF72063005}"/>
              </a:ext>
            </a:extLst>
          </p:cNvPr>
          <p:cNvSpPr txBox="1"/>
          <p:nvPr/>
        </p:nvSpPr>
        <p:spPr>
          <a:xfrm>
            <a:off x="4272340" y="37938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2C1A9-FD2C-42EB-A62A-6538E45E5156}"/>
              </a:ext>
            </a:extLst>
          </p:cNvPr>
          <p:cNvSpPr txBox="1"/>
          <p:nvPr/>
        </p:nvSpPr>
        <p:spPr>
          <a:xfrm>
            <a:off x="6158927" y="42431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6BFF8-162A-426C-AC64-10614EDB53C6}"/>
              </a:ext>
            </a:extLst>
          </p:cNvPr>
          <p:cNvSpPr txBox="1"/>
          <p:nvPr/>
        </p:nvSpPr>
        <p:spPr>
          <a:xfrm>
            <a:off x="8966138" y="48142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C30B3B-8D5D-4007-8326-5A423DD7B07D}"/>
              </a:ext>
            </a:extLst>
          </p:cNvPr>
          <p:cNvSpPr txBox="1"/>
          <p:nvPr/>
        </p:nvSpPr>
        <p:spPr>
          <a:xfrm>
            <a:off x="4956939" y="5418792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Please check this a few times</a:t>
            </a:r>
          </a:p>
        </p:txBody>
      </p:sp>
    </p:spTree>
    <p:extLst>
      <p:ext uri="{BB962C8B-B14F-4D97-AF65-F5344CB8AC3E}">
        <p14:creationId xmlns:p14="http://schemas.microsoft.com/office/powerpoint/2010/main" val="9694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32999D-BA05-441D-9DB8-47BA5F416537}"/>
              </a:ext>
            </a:extLst>
          </p:cNvPr>
          <p:cNvSpPr/>
          <p:nvPr/>
        </p:nvSpPr>
        <p:spPr>
          <a:xfrm>
            <a:off x="2346928" y="746016"/>
            <a:ext cx="7498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Lets see what happens to </a:t>
            </a:r>
          </a:p>
          <a:p>
            <a:r>
              <a:rPr lang="en-GB" sz="5400" dirty="0">
                <a:solidFill>
                  <a:srgbClr val="008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ball rolling down a slope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87803-A30A-4860-82EB-608F33712004}"/>
              </a:ext>
            </a:extLst>
          </p:cNvPr>
          <p:cNvCxnSpPr/>
          <p:nvPr/>
        </p:nvCxnSpPr>
        <p:spPr>
          <a:xfrm>
            <a:off x="2885704" y="3441935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1F732-CCC1-485F-BA20-21FCF125E224}"/>
              </a:ext>
            </a:extLst>
          </p:cNvPr>
          <p:cNvCxnSpPr>
            <a:cxnSpLocks/>
          </p:cNvCxnSpPr>
          <p:nvPr/>
        </p:nvCxnSpPr>
        <p:spPr>
          <a:xfrm>
            <a:off x="2885704" y="3441935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A1317C-243D-4AB0-9B39-60C56B669557}"/>
              </a:ext>
            </a:extLst>
          </p:cNvPr>
          <p:cNvCxnSpPr>
            <a:cxnSpLocks/>
          </p:cNvCxnSpPr>
          <p:nvPr/>
        </p:nvCxnSpPr>
        <p:spPr>
          <a:xfrm>
            <a:off x="2885704" y="3976324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E2DFD-4B95-43AB-ACE1-24E7B1FCC21E}"/>
              </a:ext>
            </a:extLst>
          </p:cNvPr>
          <p:cNvCxnSpPr>
            <a:cxnSpLocks/>
          </p:cNvCxnSpPr>
          <p:nvPr/>
        </p:nvCxnSpPr>
        <p:spPr>
          <a:xfrm>
            <a:off x="3959992" y="3441935"/>
            <a:ext cx="0" cy="231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461B90-CD75-4366-A8F3-2282A05ABCD3}"/>
              </a:ext>
            </a:extLst>
          </p:cNvPr>
          <p:cNvCxnSpPr/>
          <p:nvPr/>
        </p:nvCxnSpPr>
        <p:spPr>
          <a:xfrm>
            <a:off x="10343408" y="5021353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C1C491-5EFC-4BE3-879D-D03FE83D9597}"/>
              </a:ext>
            </a:extLst>
          </p:cNvPr>
          <p:cNvCxnSpPr>
            <a:cxnSpLocks/>
          </p:cNvCxnSpPr>
          <p:nvPr/>
        </p:nvCxnSpPr>
        <p:spPr>
          <a:xfrm flipH="1">
            <a:off x="10343408" y="5549219"/>
            <a:ext cx="1074288" cy="6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7BCF21-CD2B-4672-90BF-6E47C9BFCC09}"/>
              </a:ext>
            </a:extLst>
          </p:cNvPr>
          <p:cNvCxnSpPr>
            <a:cxnSpLocks/>
          </p:cNvCxnSpPr>
          <p:nvPr/>
        </p:nvCxnSpPr>
        <p:spPr>
          <a:xfrm>
            <a:off x="3959992" y="3453809"/>
            <a:ext cx="7457704" cy="1579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60C793-E1EB-4281-B4B1-AE885A5918C7}"/>
              </a:ext>
            </a:extLst>
          </p:cNvPr>
          <p:cNvCxnSpPr/>
          <p:nvPr/>
        </p:nvCxnSpPr>
        <p:spPr>
          <a:xfrm>
            <a:off x="11417696" y="5033227"/>
            <a:ext cx="0" cy="534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6A9276A-BC1E-472B-AEAD-1277F60A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37" y="2500342"/>
            <a:ext cx="1393874" cy="1580356"/>
          </a:xfrm>
          <a:prstGeom prst="rect">
            <a:avLst/>
          </a:prstGeom>
        </p:spPr>
      </p:pic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CB387074-8F49-435E-A963-19DFB0A90F25}"/>
              </a:ext>
            </a:extLst>
          </p:cNvPr>
          <p:cNvSpPr/>
          <p:nvPr/>
        </p:nvSpPr>
        <p:spPr>
          <a:xfrm rot="5995814">
            <a:off x="3744893" y="3371740"/>
            <a:ext cx="749786" cy="674781"/>
          </a:xfrm>
          <a:prstGeom prst="pie">
            <a:avLst>
              <a:gd name="adj1" fmla="val 5623934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1B79B-3821-4310-B0AE-AAF25ADF5820}"/>
              </a:ext>
            </a:extLst>
          </p:cNvPr>
          <p:cNvSpPr txBox="1"/>
          <p:nvPr/>
        </p:nvSpPr>
        <p:spPr>
          <a:xfrm>
            <a:off x="1169196" y="4430407"/>
            <a:ext cx="39883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Please mark where the ball is 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At the start point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After 1 second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After 2 seconds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After 3 seconds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58A02-0139-402D-AB6E-6FE3D736AC8D}"/>
              </a:ext>
            </a:extLst>
          </p:cNvPr>
          <p:cNvSpPr txBox="1"/>
          <p:nvPr/>
        </p:nvSpPr>
        <p:spPr>
          <a:xfrm>
            <a:off x="3336275" y="36084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345E4-5251-4B94-8A56-1BBF72063005}"/>
              </a:ext>
            </a:extLst>
          </p:cNvPr>
          <p:cNvSpPr txBox="1"/>
          <p:nvPr/>
        </p:nvSpPr>
        <p:spPr>
          <a:xfrm>
            <a:off x="4272340" y="37938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2C1A9-FD2C-42EB-A62A-6538E45E5156}"/>
              </a:ext>
            </a:extLst>
          </p:cNvPr>
          <p:cNvSpPr txBox="1"/>
          <p:nvPr/>
        </p:nvSpPr>
        <p:spPr>
          <a:xfrm>
            <a:off x="6158927" y="42431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6BFF8-162A-426C-AC64-10614EDB53C6}"/>
              </a:ext>
            </a:extLst>
          </p:cNvPr>
          <p:cNvSpPr txBox="1"/>
          <p:nvPr/>
        </p:nvSpPr>
        <p:spPr>
          <a:xfrm>
            <a:off x="8966138" y="48142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C812D-454C-4D22-81EE-36DD8E16E094}"/>
              </a:ext>
            </a:extLst>
          </p:cNvPr>
          <p:cNvSpPr txBox="1"/>
          <p:nvPr/>
        </p:nvSpPr>
        <p:spPr>
          <a:xfrm>
            <a:off x="5462649" y="3028208"/>
            <a:ext cx="4399538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 good way to do this is to use five pupils: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Pupil 1 says, slowly, “Go and 1 and 2 and 3”)</a:t>
            </a:r>
          </a:p>
          <a:p>
            <a:r>
              <a:rPr lang="en-GB" b="1" dirty="0">
                <a:solidFill>
                  <a:srgbClr val="FF0000"/>
                </a:solidFill>
              </a:rPr>
              <a:t>Pupil 2 lets the ball go on “Go”</a:t>
            </a:r>
          </a:p>
          <a:p>
            <a:r>
              <a:rPr lang="en-GB" b="1" dirty="0">
                <a:solidFill>
                  <a:srgbClr val="FF0000"/>
                </a:solidFill>
              </a:rPr>
              <a:t>Pupil 3 marks the point at “1”</a:t>
            </a:r>
          </a:p>
          <a:p>
            <a:r>
              <a:rPr lang="en-GB" b="1" dirty="0">
                <a:solidFill>
                  <a:srgbClr val="FF0000"/>
                </a:solidFill>
              </a:rPr>
              <a:t>Pupil 4 marks the point at “2”</a:t>
            </a:r>
          </a:p>
          <a:p>
            <a:r>
              <a:rPr lang="en-GB" b="1" dirty="0">
                <a:solidFill>
                  <a:srgbClr val="FF0000"/>
                </a:solidFill>
              </a:rPr>
              <a:t>Pupil 5 marks the point at “3”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Then average the results for, say, six teams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1372</Words>
  <Application>Microsoft Office PowerPoint</Application>
  <PresentationFormat>Widescreen</PresentationFormat>
  <Paragraphs>247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88</cp:revision>
  <dcterms:created xsi:type="dcterms:W3CDTF">2018-09-25T22:37:00Z</dcterms:created>
  <dcterms:modified xsi:type="dcterms:W3CDTF">2023-06-29T08:50:35Z</dcterms:modified>
</cp:coreProperties>
</file>