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76" r:id="rId2"/>
    <p:sldId id="358" r:id="rId3"/>
    <p:sldId id="377" r:id="rId4"/>
    <p:sldId id="257" r:id="rId5"/>
    <p:sldId id="258" r:id="rId6"/>
    <p:sldId id="259" r:id="rId7"/>
    <p:sldId id="260" r:id="rId8"/>
    <p:sldId id="265" r:id="rId9"/>
    <p:sldId id="264" r:id="rId10"/>
    <p:sldId id="262" r:id="rId11"/>
    <p:sldId id="267" r:id="rId12"/>
    <p:sldId id="263" r:id="rId13"/>
    <p:sldId id="339" r:id="rId14"/>
    <p:sldId id="340" r:id="rId15"/>
    <p:sldId id="344" r:id="rId16"/>
    <p:sldId id="341" r:id="rId17"/>
    <p:sldId id="343" r:id="rId18"/>
    <p:sldId id="345" r:id="rId19"/>
    <p:sldId id="348" r:id="rId20"/>
    <p:sldId id="349" r:id="rId21"/>
    <p:sldId id="350" r:id="rId22"/>
    <p:sldId id="378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3dmkpYmbgR+dvTXInQB0uw==" hashData="1+UCdYp0HTI+R11I5m8Tu0gRjgI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rrick Willer" initials="DW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0-19T13:26:56.795" idx="1">
    <p:pos x="627" y="2567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0-19T13:26:56.795" idx="1">
    <p:pos x="627" y="2567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3DB7A5-D545-4863-8F0B-C8DDEF61DD25}" type="datetimeFigureOut">
              <a:rPr lang="en-GB" smtClean="0"/>
              <a:t>29/06/2023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468EF-471B-4174-9F30-352A669FE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845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72BA8118-E176-4F27-A409-54F6D7DC3A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2A881B6-DF72-43E4-85C3-FEBFDA3EF55C}" type="slidenum">
              <a:rPr lang="en-GB" altLang="en-US" sz="1200"/>
              <a:pPr/>
              <a:t>3</a:t>
            </a:fld>
            <a:endParaRPr lang="en-GB" altLang="en-US" sz="1200" dirty="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3210D141-BEB4-4304-91E1-4FA77AD8D4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9A3423E2-641F-4EF6-9CAA-AD22E72AD7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altLang="en-US" dirty="0"/>
          </a:p>
          <a:p>
            <a:endParaRPr lang="en-GB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7B029-2994-40D6-A666-AA041B037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DC9592-849E-4B3F-B91D-867173F508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56E3AE-476F-4E25-A9B8-AB6CBEC44E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4CF58C-65F1-4FE9-97C7-657E6F2DA877}" type="datetimeFigureOut">
              <a:rPr lang="en-GB" smtClean="0"/>
              <a:t>29/06/2023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38CB21-8814-4153-B110-265E4275B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6437EB-FD93-45A5-9448-EFDD269DC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8C9D9C7-0EFD-441D-8D10-4B2B1EE59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528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9A081-E42E-4109-A5B6-693C606D3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619D86-8D3A-4C22-8C50-025EE5FBBC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5A6201-ABF2-4A11-A1C0-058A5717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4CF58C-65F1-4FE9-97C7-657E6F2DA877}" type="datetimeFigureOut">
              <a:rPr lang="en-GB" smtClean="0"/>
              <a:t>29/06/2023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39E19-D059-42E9-BF25-AF28B7938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3D357-22BA-4AA0-9CBE-6CD7DD065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8C9D9C7-0EFD-441D-8D10-4B2B1EE59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334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EB6455-E204-4263-AA2B-9C4B15AD13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F45ACD-4698-437A-B125-C40B1B50E0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D3D369-6E65-45C1-9E7C-87985BD2E7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4CF58C-65F1-4FE9-97C7-657E6F2DA877}" type="datetimeFigureOut">
              <a:rPr lang="en-GB" smtClean="0"/>
              <a:t>29/06/2023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234C86-3681-4BB4-ABD8-90AC405E5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B27050-9625-43E3-A532-2BA665309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8C9D9C7-0EFD-441D-8D10-4B2B1EE59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493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4047C-2499-4ED2-8940-831BD31DE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CB470-88D3-4C4C-AE54-3F0D01DB0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BD3EAF-7262-4861-ACE6-18C89866F5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4CF58C-65F1-4FE9-97C7-657E6F2DA877}" type="datetimeFigureOut">
              <a:rPr lang="en-GB" smtClean="0"/>
              <a:t>29/06/2023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F21725-2308-4CDA-BA52-236B39252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D20F3A-51ED-4BDF-9EFE-5702C076A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8C9D9C7-0EFD-441D-8D10-4B2B1EE59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199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10AFC-E2EB-4175-9FA9-D5091BC65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C0F307-21A5-43A9-976C-30C0B35800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18D2A-F5B2-4470-B57E-AA55B18731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4CF58C-65F1-4FE9-97C7-657E6F2DA877}" type="datetimeFigureOut">
              <a:rPr lang="en-GB" smtClean="0"/>
              <a:t>29/06/2023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E8907E-490F-4143-9D5C-0D9938787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E8E23-3D31-4172-88C3-D2D4C708C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8C9D9C7-0EFD-441D-8D10-4B2B1EE59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091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4DF16-96C0-4AC1-853D-812D5B573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E8475-2D1D-4FCE-900C-D3CD3CA53A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973059-1CA2-4412-9A93-E8A77ADE0D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9ED79C-B6E3-4AED-9463-6BEAC04E70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4CF58C-65F1-4FE9-97C7-657E6F2DA877}" type="datetimeFigureOut">
              <a:rPr lang="en-GB" smtClean="0"/>
              <a:t>29/06/2023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D267B5-7F99-4178-B63A-1645ABB2F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CAC641-07CC-42C9-A37D-538A6FE5A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8C9D9C7-0EFD-441D-8D10-4B2B1EE59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443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4C03F-3C76-4ED5-B771-9C806A145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DA4C09-FD0E-46D5-BCDC-12B8BF00D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7015DB-1BD3-4B69-A7D5-541409CAE6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ABBF73-E52D-4B00-A009-3D5AE18522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0B9CB8-3987-4A9B-BA24-4A394A0C35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E84552-2A83-4B94-B011-E479597D52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4CF58C-65F1-4FE9-97C7-657E6F2DA877}" type="datetimeFigureOut">
              <a:rPr lang="en-GB" smtClean="0"/>
              <a:t>29/06/2023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6DD64F-9D67-4AEA-B044-33D203B96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62F084-F740-40A1-B40E-D5434192D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8C9D9C7-0EFD-441D-8D10-4B2B1EE59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5907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68B12-C3FD-447F-B44C-7DBB8AEB6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B73878-3DB5-4F4C-BAA3-E4FD016A56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4CF58C-65F1-4FE9-97C7-657E6F2DA877}" type="datetimeFigureOut">
              <a:rPr lang="en-GB" smtClean="0"/>
              <a:t>29/06/2023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5110D4-E0D1-41D9-8E9C-5F124E0D9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33234A-80E2-42E8-87A6-3B685E193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8C9D9C7-0EFD-441D-8D10-4B2B1EE59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984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6924C5-84AD-4C3B-A463-225CA966D0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4CF58C-65F1-4FE9-97C7-657E6F2DA877}" type="datetimeFigureOut">
              <a:rPr lang="en-GB" smtClean="0"/>
              <a:t>29/06/2023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104C33-621E-4FAD-8827-06F83A74D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0E9782-AF58-4114-899C-3D833D40A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8C9D9C7-0EFD-441D-8D10-4B2B1EE59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642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B5B6E-639C-4906-B618-CEF03B4A6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1FC519-932D-4108-BE39-326199738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C0615E-51B6-40E0-B74A-EF9615AE0A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C083D6-F173-469C-B36D-2F729859A5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4CF58C-65F1-4FE9-97C7-657E6F2DA877}" type="datetimeFigureOut">
              <a:rPr lang="en-GB" smtClean="0"/>
              <a:t>29/06/2023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B96544-EF85-4BF3-B3E7-FF3B22F55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9141-8009-4B63-8B6C-6F0623027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8C9D9C7-0EFD-441D-8D10-4B2B1EE59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869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45014-3067-4619-B18D-E86755A21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7A0745-8976-4F73-B361-4ED996468E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4271B7-BCBD-4CF1-8BF4-A1FF69204B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0A2142-6441-42D1-B56F-688BEBC016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4CF58C-65F1-4FE9-97C7-657E6F2DA877}" type="datetimeFigureOut">
              <a:rPr lang="en-GB" smtClean="0"/>
              <a:t>29/06/2023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A2DAEA-2847-4951-945D-8BDC45294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FBD90D-A3DE-4CD0-90DA-619F59D7D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8C9D9C7-0EFD-441D-8D10-4B2B1EE59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2746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dwiller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4FFF0A3-8DAC-4CA6-90CE-D93565E3993F}"/>
              </a:ext>
            </a:extLst>
          </p:cNvPr>
          <p:cNvSpPr/>
          <p:nvPr userDrawn="1"/>
        </p:nvSpPr>
        <p:spPr>
          <a:xfrm>
            <a:off x="4025248" y="181272"/>
            <a:ext cx="3697368" cy="46166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4">
              <a:avLst/>
            </a:prstTxWarp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rgbClr val="008000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Sum Funny </a:t>
            </a:r>
            <a:r>
              <a:rPr lang="en-US" sz="5400" b="1" cap="none" spc="0" dirty="0" err="1">
                <a:ln w="9525">
                  <a:solidFill>
                    <a:srgbClr val="008000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Maths</a:t>
            </a:r>
            <a:endParaRPr lang="en-US" sz="5400" b="1" cap="none" spc="0" dirty="0">
              <a:ln w="9525">
                <a:solidFill>
                  <a:srgbClr val="008000"/>
                </a:solidFill>
                <a:prstDash val="solid"/>
              </a:ln>
              <a:solidFill>
                <a:srgbClr val="FFFF00"/>
              </a:solidFill>
              <a:effectLst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F64525-4FE1-4BFF-8690-95AB911A10B3}"/>
              </a:ext>
            </a:extLst>
          </p:cNvPr>
          <p:cNvSpPr txBox="1"/>
          <p:nvPr userDrawn="1"/>
        </p:nvSpPr>
        <p:spPr>
          <a:xfrm>
            <a:off x="107504" y="6604178"/>
            <a:ext cx="517088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ct val="0"/>
              </a:spcBef>
              <a:buFontTx/>
              <a:buNone/>
            </a:pPr>
            <a:r>
              <a:rPr lang="en-GB" alt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</a:t>
            </a:r>
            <a:r>
              <a:rPr lang="en-GB" altLang="en-US" sz="8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  <a:r>
              <a:rPr lang="en-GB" alt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Derrick Willer 2011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163F10-2AEE-41CA-99E6-1BD8FF794FE8}"/>
              </a:ext>
            </a:extLst>
          </p:cNvPr>
          <p:cNvSpPr txBox="1"/>
          <p:nvPr userDrawn="1"/>
        </p:nvSpPr>
        <p:spPr>
          <a:xfrm>
            <a:off x="10860360" y="6604178"/>
            <a:ext cx="122413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spcBef>
                <a:spcPct val="0"/>
              </a:spcBef>
              <a:buFontTx/>
              <a:buNone/>
            </a:pPr>
            <a:r>
              <a:rPr lang="en-GB" alt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8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www.dwiller.com</a:t>
            </a:r>
            <a:endParaRPr lang="en-GB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300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9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9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5641C39-768F-4AAF-BD43-1574706764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0595" y="533471"/>
            <a:ext cx="6480175" cy="11509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88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</a:t>
            </a:r>
          </a:p>
        </p:txBody>
      </p:sp>
      <p:pic>
        <p:nvPicPr>
          <p:cNvPr id="2051" name="Picture 2" descr="A person in a suit&#10;&#10;Description automatically generated with medium confidence">
            <a:extLst>
              <a:ext uri="{FF2B5EF4-FFF2-40B4-BE49-F238E27FC236}">
                <a16:creationId xmlns:a16="http://schemas.microsoft.com/office/drawing/2014/main" id="{B4D94F19-0667-4C98-865F-84CA83D80F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358" y="2189233"/>
            <a:ext cx="2879725" cy="288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Box 3">
            <a:extLst>
              <a:ext uri="{FF2B5EF4-FFF2-40B4-BE49-F238E27FC236}">
                <a16:creationId xmlns:a16="http://schemas.microsoft.com/office/drawing/2014/main" id="{9D87D27A-7C1B-4B2E-93F4-9B66876147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3808" y="2189233"/>
            <a:ext cx="5329237" cy="3077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1200"/>
              </a:spcBef>
            </a:pPr>
            <a:r>
              <a:rPr lang="en-GB" altLang="en-US" sz="1200" dirty="0">
                <a:solidFill>
                  <a:srgbClr val="4B1E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 challenges were developed by Derrick Willer MBE and colleagues.</a:t>
            </a:r>
          </a:p>
          <a:p>
            <a:pPr>
              <a:spcBef>
                <a:spcPts val="1200"/>
              </a:spcBef>
            </a:pPr>
            <a:r>
              <a:rPr lang="en-GB" alt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are free to download and use in an education environment.</a:t>
            </a:r>
          </a:p>
          <a:p>
            <a:pPr>
              <a:spcBef>
                <a:spcPts val="1200"/>
              </a:spcBef>
            </a:pPr>
            <a:r>
              <a:rPr lang="en-GB" altLang="en-US" sz="1200" dirty="0">
                <a:solidFill>
                  <a:srgbClr val="4B1E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ensure that there is adult supervision, complete adherence to Health and Safety, and adequate PPE.</a:t>
            </a:r>
          </a:p>
          <a:p>
            <a:pPr>
              <a:spcBef>
                <a:spcPts val="1200"/>
              </a:spcBef>
            </a:pPr>
            <a:r>
              <a:rPr lang="en-GB" sz="1200" b="1" dirty="0">
                <a:solidFill>
                  <a:srgbClr val="4B1E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Derrick is a STEM Ambassador and volunteer Liaison Officer for Schools.</a:t>
            </a:r>
          </a:p>
          <a:p>
            <a:pPr>
              <a:spcBef>
                <a:spcPts val="1200"/>
              </a:spcBef>
            </a:pPr>
            <a:r>
              <a:rPr lang="en-GB" altLang="en-US" sz="1200" dirty="0">
                <a:solidFill>
                  <a:srgbClr val="4B1E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has supported education in schools and colleges for over 30 years, initially as a Neighbourhood Engineer in the 1980’s, leading the local Year of Engineering Success campaign in 1996 and the Campaign to Promote Engineering from 1997 to 2004. </a:t>
            </a:r>
          </a:p>
          <a:p>
            <a:pPr>
              <a:spcBef>
                <a:spcPts val="1200"/>
              </a:spcBef>
            </a:pPr>
            <a:r>
              <a:rPr lang="en-GB" altLang="en-US" sz="1200" dirty="0">
                <a:solidFill>
                  <a:srgbClr val="4B1E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was awarded an MBE for services to Education in 2018.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563EF5-5118-4F83-BF19-4CCD7B26187F}"/>
              </a:ext>
            </a:extLst>
          </p:cNvPr>
          <p:cNvSpPr txBox="1"/>
          <p:nvPr/>
        </p:nvSpPr>
        <p:spPr>
          <a:xfrm>
            <a:off x="3337692" y="818631"/>
            <a:ext cx="52409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</a:rPr>
              <a:t>The answer is always 1089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3B4C53-70AF-4F6E-B787-BD576DA82969}"/>
              </a:ext>
            </a:extLst>
          </p:cNvPr>
          <p:cNvSpPr txBox="1"/>
          <p:nvPr/>
        </p:nvSpPr>
        <p:spPr>
          <a:xfrm>
            <a:off x="552343" y="1632077"/>
            <a:ext cx="4801314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8000"/>
                </a:solidFill>
              </a:rPr>
              <a:t>Pick a number e.g.		741</a:t>
            </a:r>
          </a:p>
          <a:p>
            <a:r>
              <a:rPr lang="en-GB" sz="2400" b="1" dirty="0">
                <a:solidFill>
                  <a:srgbClr val="008000"/>
                </a:solidFill>
              </a:rPr>
              <a:t>Reverse 			147</a:t>
            </a:r>
          </a:p>
          <a:p>
            <a:r>
              <a:rPr lang="en-GB" sz="2400" b="1" dirty="0">
                <a:solidFill>
                  <a:srgbClr val="008000"/>
                </a:solidFill>
              </a:rPr>
              <a:t>				-----</a:t>
            </a:r>
          </a:p>
          <a:p>
            <a:r>
              <a:rPr lang="en-GB" sz="2400" b="1" dirty="0">
                <a:solidFill>
                  <a:srgbClr val="002060"/>
                </a:solidFill>
              </a:rPr>
              <a:t>Subtract smaller from larger</a:t>
            </a:r>
          </a:p>
          <a:p>
            <a:r>
              <a:rPr lang="en-GB" sz="2400" b="1" dirty="0">
                <a:solidFill>
                  <a:srgbClr val="002060"/>
                </a:solidFill>
              </a:rPr>
              <a:t>				594</a:t>
            </a:r>
          </a:p>
          <a:p>
            <a:r>
              <a:rPr lang="en-GB" sz="2400" b="1" dirty="0">
                <a:solidFill>
                  <a:srgbClr val="002060"/>
                </a:solidFill>
              </a:rPr>
              <a:t>Reverse			495	</a:t>
            </a:r>
          </a:p>
          <a:p>
            <a:r>
              <a:rPr lang="en-GB" sz="2400" b="1" dirty="0">
                <a:solidFill>
                  <a:srgbClr val="002060"/>
                </a:solidFill>
              </a:rPr>
              <a:t>				-----</a:t>
            </a:r>
          </a:p>
          <a:p>
            <a:r>
              <a:rPr lang="en-GB" sz="2400" b="1" dirty="0">
                <a:solidFill>
                  <a:srgbClr val="FF0000"/>
                </a:solidFill>
              </a:rPr>
              <a:t>Add		                         1089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168CD0-AD0A-41D6-83EB-87714C13327D}"/>
              </a:ext>
            </a:extLst>
          </p:cNvPr>
          <p:cNvSpPr txBox="1"/>
          <p:nvPr/>
        </p:nvSpPr>
        <p:spPr>
          <a:xfrm>
            <a:off x="6038745" y="1741261"/>
            <a:ext cx="38550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Try your own number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46694EA-872B-4562-8517-3033B47D127F}"/>
              </a:ext>
            </a:extLst>
          </p:cNvPr>
          <p:cNvSpPr/>
          <p:nvPr/>
        </p:nvSpPr>
        <p:spPr>
          <a:xfrm>
            <a:off x="5347258" y="2846728"/>
            <a:ext cx="4804012" cy="281143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>
                <a:solidFill>
                  <a:srgbClr val="FF0000"/>
                </a:solidFill>
              </a:rPr>
              <a:t>Can you prove it?</a:t>
            </a:r>
          </a:p>
        </p:txBody>
      </p:sp>
    </p:spTree>
    <p:extLst>
      <p:ext uri="{BB962C8B-B14F-4D97-AF65-F5344CB8AC3E}">
        <p14:creationId xmlns:p14="http://schemas.microsoft.com/office/powerpoint/2010/main" val="828390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563EF5-5118-4F83-BF19-4CCD7B26187F}"/>
              </a:ext>
            </a:extLst>
          </p:cNvPr>
          <p:cNvSpPr txBox="1"/>
          <p:nvPr/>
        </p:nvSpPr>
        <p:spPr>
          <a:xfrm>
            <a:off x="3475539" y="607586"/>
            <a:ext cx="52409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</a:rPr>
              <a:t>The answer is always 1089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1BBA5D3-A41C-4591-8759-5B05946587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693771"/>
              </p:ext>
            </p:extLst>
          </p:nvPr>
        </p:nvGraphicFramePr>
        <p:xfrm>
          <a:off x="1628765" y="2415423"/>
          <a:ext cx="9726172" cy="3671480"/>
        </p:xfrm>
        <a:graphic>
          <a:graphicData uri="http://schemas.openxmlformats.org/drawingml/2006/table">
            <a:tbl>
              <a:tblPr firstRow="1" firstCol="1" bandRow="1"/>
              <a:tblGrid>
                <a:gridCol w="5102874">
                  <a:extLst>
                    <a:ext uri="{9D8B030D-6E8A-4147-A177-3AD203B41FA5}">
                      <a16:colId xmlns:a16="http://schemas.microsoft.com/office/drawing/2014/main" val="3106083418"/>
                    </a:ext>
                  </a:extLst>
                </a:gridCol>
                <a:gridCol w="1587133">
                  <a:extLst>
                    <a:ext uri="{9D8B030D-6E8A-4147-A177-3AD203B41FA5}">
                      <a16:colId xmlns:a16="http://schemas.microsoft.com/office/drawing/2014/main" val="752823144"/>
                    </a:ext>
                  </a:extLst>
                </a:gridCol>
                <a:gridCol w="1587820">
                  <a:extLst>
                    <a:ext uri="{9D8B030D-6E8A-4147-A177-3AD203B41FA5}">
                      <a16:colId xmlns:a16="http://schemas.microsoft.com/office/drawing/2014/main" val="1409929673"/>
                    </a:ext>
                  </a:extLst>
                </a:gridCol>
                <a:gridCol w="1448345">
                  <a:extLst>
                    <a:ext uri="{9D8B030D-6E8A-4147-A177-3AD203B41FA5}">
                      <a16:colId xmlns:a16="http://schemas.microsoft.com/office/drawing/2014/main" val="2973805248"/>
                    </a:ext>
                  </a:extLst>
                </a:gridCol>
              </a:tblGrid>
              <a:tr h="458935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Hundreds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Tens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0460753"/>
                  </a:ext>
                </a:extLst>
              </a:tr>
              <a:tr h="458935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Start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3543916"/>
                  </a:ext>
                </a:extLst>
              </a:tr>
              <a:tr h="458935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 90+10-100 = 0  So No Change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A-1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B+9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C+10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6217427"/>
                  </a:ext>
                </a:extLst>
              </a:tr>
              <a:tr h="458935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Reverse the original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4809918"/>
                  </a:ext>
                </a:extLst>
              </a:tr>
              <a:tr h="458935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Subtract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A-1-C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C+10-A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6875916"/>
                  </a:ext>
                </a:extLst>
              </a:tr>
              <a:tr h="458935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Reverse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C+10-A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A-1-C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5800798"/>
                  </a:ext>
                </a:extLst>
              </a:tr>
              <a:tr h="458935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6114415"/>
                  </a:ext>
                </a:extLst>
              </a:tr>
              <a:tr h="458935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Rationalise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3323986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F1014433-C893-42BB-B21F-5988E69E0CDF}"/>
              </a:ext>
            </a:extLst>
          </p:cNvPr>
          <p:cNvSpPr txBox="1"/>
          <p:nvPr/>
        </p:nvSpPr>
        <p:spPr>
          <a:xfrm>
            <a:off x="616424" y="1380700"/>
            <a:ext cx="299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This is one proof</a:t>
            </a:r>
          </a:p>
        </p:txBody>
      </p:sp>
    </p:spTree>
    <p:extLst>
      <p:ext uri="{BB962C8B-B14F-4D97-AF65-F5344CB8AC3E}">
        <p14:creationId xmlns:p14="http://schemas.microsoft.com/office/powerpoint/2010/main" val="1629129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3C834E5-4F7D-454C-AB46-BD937C372A08}"/>
              </a:ext>
            </a:extLst>
          </p:cNvPr>
          <p:cNvSpPr txBox="1"/>
          <p:nvPr/>
        </p:nvSpPr>
        <p:spPr>
          <a:xfrm>
            <a:off x="3884624" y="780325"/>
            <a:ext cx="38937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rgbClr val="FF0000"/>
                </a:solidFill>
              </a:rPr>
              <a:t>Marbles and Pots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E76AA1-A759-4096-8311-2AF83527990F}"/>
              </a:ext>
            </a:extLst>
          </p:cNvPr>
          <p:cNvSpPr txBox="1"/>
          <p:nvPr/>
        </p:nvSpPr>
        <p:spPr>
          <a:xfrm>
            <a:off x="529051" y="1677068"/>
            <a:ext cx="8449236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8000"/>
                </a:solidFill>
              </a:rPr>
              <a:t>I have a number of marbles and pots</a:t>
            </a:r>
          </a:p>
          <a:p>
            <a:endParaRPr lang="en-GB" sz="2400" b="1" dirty="0">
              <a:solidFill>
                <a:srgbClr val="008000"/>
              </a:solidFill>
            </a:endParaRPr>
          </a:p>
          <a:p>
            <a:r>
              <a:rPr lang="en-GB" sz="2400" b="1" dirty="0">
                <a:solidFill>
                  <a:srgbClr val="008000"/>
                </a:solidFill>
              </a:rPr>
              <a:t>If I put four marbles in each pot one pot will have nothing in it</a:t>
            </a:r>
          </a:p>
          <a:p>
            <a:endParaRPr lang="en-GB" sz="2400" b="1" dirty="0">
              <a:solidFill>
                <a:srgbClr val="008000"/>
              </a:solidFill>
            </a:endParaRPr>
          </a:p>
          <a:p>
            <a:r>
              <a:rPr lang="en-GB" sz="2400" b="1" dirty="0">
                <a:solidFill>
                  <a:srgbClr val="008000"/>
                </a:solidFill>
              </a:rPr>
              <a:t>If I put three marbles in each pot I will have one marble left over.</a:t>
            </a:r>
          </a:p>
          <a:p>
            <a:endParaRPr lang="en-GB" sz="2400" b="1" dirty="0">
              <a:solidFill>
                <a:srgbClr val="008000"/>
              </a:solidFill>
            </a:endParaRPr>
          </a:p>
          <a:p>
            <a:r>
              <a:rPr lang="en-GB" sz="3200" b="1" dirty="0">
                <a:solidFill>
                  <a:srgbClr val="002060"/>
                </a:solidFill>
              </a:rPr>
              <a:t>How many marbles and pots do I have?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7BC24F-D1B9-405A-B037-E602299F1DA4}"/>
              </a:ext>
            </a:extLst>
          </p:cNvPr>
          <p:cNvSpPr txBox="1"/>
          <p:nvPr/>
        </p:nvSpPr>
        <p:spPr>
          <a:xfrm>
            <a:off x="1739981" y="4855550"/>
            <a:ext cx="86154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By trial and error I get 16 marbles and 5 pots </a:t>
            </a:r>
          </a:p>
          <a:p>
            <a:r>
              <a:rPr lang="en-GB" sz="3200" b="1" dirty="0">
                <a:solidFill>
                  <a:srgbClr val="FF0000"/>
                </a:solidFill>
              </a:rPr>
              <a:t>but can you do it using maths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0B7ABD3-3C9B-4943-B3AE-16A99D7558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9659683" y="3986187"/>
            <a:ext cx="628733" cy="66558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ADC2017-CAED-4483-AFF5-38649DB01B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8612990" y="3480368"/>
            <a:ext cx="902777" cy="90396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5D4A27B-C6F1-4275-B2CE-733BB2C147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8674162" y="2545939"/>
            <a:ext cx="702667" cy="66647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C126650-B988-463D-875F-1658DC1A616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16200000">
            <a:off x="10130556" y="631103"/>
            <a:ext cx="761064" cy="76206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95DC2E6-AAF5-45EC-A37B-5D7C780BC8BB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16200000" flipH="1" flipV="1">
            <a:off x="9809131" y="3065610"/>
            <a:ext cx="826946" cy="82803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290E8B1-F755-44C6-967F-B57AF690A084}"/>
              </a:ext>
            </a:extLst>
          </p:cNvPr>
          <p:cNvPicPr>
            <a:picLocks noChangeAspect="1"/>
          </p:cNvPicPr>
          <p:nvPr/>
        </p:nvPicPr>
        <p:blipFill>
          <a:blip r:embed="rId2">
            <a:grayscl/>
          </a:blip>
          <a:stretch>
            <a:fillRect/>
          </a:stretch>
        </p:blipFill>
        <p:spPr>
          <a:xfrm rot="16200000" flipV="1">
            <a:off x="9724624" y="2018942"/>
            <a:ext cx="782023" cy="82785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36A9917-DB65-4489-84B6-ABCF3ED697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7946821">
            <a:off x="10654737" y="2585254"/>
            <a:ext cx="683722" cy="65414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471A195-30A5-4D4E-A8B9-917BD547A200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18367210">
            <a:off x="9442431" y="1164222"/>
            <a:ext cx="766808" cy="73364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E67DAD64-3D7C-4099-B9C5-D38B7A9768A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6200000">
            <a:off x="8704971" y="1648796"/>
            <a:ext cx="762562" cy="77821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3ECAA19-4C54-40F8-861B-F6A0EEDFECE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10657886" y="1585539"/>
            <a:ext cx="756252" cy="786763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38D045BE-29DE-4FD9-BDCE-4B1D16CE95F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6200000">
            <a:off x="10745251" y="3817966"/>
            <a:ext cx="846892" cy="804673"/>
          </a:xfrm>
          <a:prstGeom prst="rect">
            <a:avLst/>
          </a:prstGeom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8A22FA31-CDFF-48BB-879F-F27DDF5A114A}"/>
              </a:ext>
            </a:extLst>
          </p:cNvPr>
          <p:cNvGrpSpPr/>
          <p:nvPr/>
        </p:nvGrpSpPr>
        <p:grpSpPr>
          <a:xfrm>
            <a:off x="8520518" y="524509"/>
            <a:ext cx="1281419" cy="934848"/>
            <a:chOff x="10470341" y="1479250"/>
            <a:chExt cx="1281419" cy="934848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A0F75E69-BCD4-45AA-AD66-9B765C0A9367}"/>
                </a:ext>
              </a:extLst>
            </p:cNvPr>
            <p:cNvGrpSpPr/>
            <p:nvPr/>
          </p:nvGrpSpPr>
          <p:grpSpPr>
            <a:xfrm>
              <a:off x="10470341" y="1479250"/>
              <a:ext cx="1281419" cy="934848"/>
              <a:chOff x="10470341" y="1479250"/>
              <a:chExt cx="1281419" cy="934848"/>
            </a:xfrm>
          </p:grpSpPr>
          <p:pic>
            <p:nvPicPr>
              <p:cNvPr id="19" name="Picture 18">
                <a:extLst>
                  <a:ext uri="{FF2B5EF4-FFF2-40B4-BE49-F238E27FC236}">
                    <a16:creationId xmlns:a16="http://schemas.microsoft.com/office/drawing/2014/main" id="{A8739CB1-433F-473F-9296-FE0173E951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 rot="16200000">
                <a:off x="10459390" y="1530899"/>
                <a:ext cx="894150" cy="872248"/>
              </a:xfrm>
              <a:prstGeom prst="rect">
                <a:avLst/>
              </a:prstGeom>
            </p:spPr>
          </p:pic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6674F1DB-3275-43D4-AA48-3FEAA01E9BE6}"/>
                  </a:ext>
                </a:extLst>
              </p:cNvPr>
              <p:cNvSpPr/>
              <p:nvPr/>
            </p:nvSpPr>
            <p:spPr>
              <a:xfrm rot="16200000">
                <a:off x="11386000" y="1771858"/>
                <a:ext cx="658368" cy="7315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7A5CAA4-EC38-4C41-875F-CF8907631B9B}"/>
                </a:ext>
              </a:extLst>
            </p:cNvPr>
            <p:cNvSpPr/>
            <p:nvPr/>
          </p:nvSpPr>
          <p:spPr>
            <a:xfrm>
              <a:off x="11295529" y="1586753"/>
              <a:ext cx="215153" cy="64545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2558646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0946C73-285F-4638-8903-E71DDD951D31}"/>
              </a:ext>
            </a:extLst>
          </p:cNvPr>
          <p:cNvSpPr txBox="1"/>
          <p:nvPr/>
        </p:nvSpPr>
        <p:spPr>
          <a:xfrm>
            <a:off x="4149121" y="679805"/>
            <a:ext cx="38937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rgbClr val="FF0000"/>
                </a:solidFill>
              </a:rPr>
              <a:t>Marbles and Pots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2E0824-A28A-4699-9B01-F88F709C0198}"/>
              </a:ext>
            </a:extLst>
          </p:cNvPr>
          <p:cNvSpPr txBox="1"/>
          <p:nvPr/>
        </p:nvSpPr>
        <p:spPr>
          <a:xfrm>
            <a:off x="893928" y="1446241"/>
            <a:ext cx="736296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rgbClr val="002060"/>
                </a:solidFill>
              </a:rPr>
              <a:t>How many marbles and pots do I have?</a:t>
            </a:r>
            <a:endParaRPr lang="en-GB" sz="3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724EE3-A004-4E34-BA62-DA9AFC1392D5}"/>
              </a:ext>
            </a:extLst>
          </p:cNvPr>
          <p:cNvSpPr txBox="1"/>
          <p:nvPr/>
        </p:nvSpPr>
        <p:spPr>
          <a:xfrm>
            <a:off x="1023582" y="2497540"/>
            <a:ext cx="371556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8000"/>
                </a:solidFill>
              </a:rPr>
              <a:t>Let M = number of marbles </a:t>
            </a:r>
            <a:br>
              <a:rPr lang="en-GB" sz="2400" b="1" dirty="0">
                <a:solidFill>
                  <a:srgbClr val="008000"/>
                </a:solidFill>
              </a:rPr>
            </a:br>
            <a:r>
              <a:rPr lang="en-GB" sz="2400" b="1" dirty="0">
                <a:solidFill>
                  <a:srgbClr val="008000"/>
                </a:solidFill>
              </a:rPr>
              <a:t>and P = number of pots.</a:t>
            </a:r>
          </a:p>
          <a:p>
            <a:endParaRPr lang="en-GB" sz="2400" b="1" dirty="0">
              <a:solidFill>
                <a:srgbClr val="008000"/>
              </a:solidFill>
            </a:endParaRPr>
          </a:p>
          <a:p>
            <a:r>
              <a:rPr lang="en-GB" sz="2400" b="1" dirty="0">
                <a:solidFill>
                  <a:srgbClr val="008000"/>
                </a:solidFill>
              </a:rPr>
              <a:t>Form the details given</a:t>
            </a:r>
          </a:p>
          <a:p>
            <a:endParaRPr lang="en-GB" sz="2400" b="1" dirty="0">
              <a:solidFill>
                <a:srgbClr val="008000"/>
              </a:solidFill>
            </a:endParaRPr>
          </a:p>
          <a:p>
            <a:r>
              <a:rPr lang="en-GB" sz="2400" b="1" dirty="0">
                <a:solidFill>
                  <a:srgbClr val="008000"/>
                </a:solidFill>
              </a:rPr>
              <a:t>4 = M/(P-1)    	so  4(P-1)=M</a:t>
            </a:r>
          </a:p>
          <a:p>
            <a:r>
              <a:rPr lang="en-GB" sz="2400" b="1" dirty="0">
                <a:solidFill>
                  <a:srgbClr val="008000"/>
                </a:solidFill>
              </a:rPr>
              <a:t>3 = (M-1)/P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435EDB2-94F0-451E-B353-67A7515D0428}"/>
              </a:ext>
            </a:extLst>
          </p:cNvPr>
          <p:cNvSpPr txBox="1"/>
          <p:nvPr/>
        </p:nvSpPr>
        <p:spPr>
          <a:xfrm>
            <a:off x="5233915" y="2478164"/>
            <a:ext cx="6807959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2060"/>
                </a:solidFill>
              </a:rPr>
              <a:t>Substitute M=4(P-1) in 3=(M-1)/P</a:t>
            </a:r>
          </a:p>
          <a:p>
            <a:endParaRPr lang="en-GB" sz="2400" b="1" dirty="0">
              <a:solidFill>
                <a:srgbClr val="002060"/>
              </a:solidFill>
            </a:endParaRPr>
          </a:p>
          <a:p>
            <a:r>
              <a:rPr lang="en-GB" sz="2400" b="1" dirty="0">
                <a:solidFill>
                  <a:srgbClr val="002060"/>
                </a:solidFill>
              </a:rPr>
              <a:t>3=4(P-1)-1/P</a:t>
            </a:r>
          </a:p>
          <a:p>
            <a:r>
              <a:rPr lang="en-GB" sz="2400" b="1" dirty="0">
                <a:solidFill>
                  <a:srgbClr val="002060"/>
                </a:solidFill>
              </a:rPr>
              <a:t>Multiply both side by P   </a:t>
            </a:r>
          </a:p>
          <a:p>
            <a:r>
              <a:rPr lang="en-GB" sz="2400" b="1" dirty="0">
                <a:solidFill>
                  <a:srgbClr val="002060"/>
                </a:solidFill>
              </a:rPr>
              <a:t>			so 3P = 4P-4-1</a:t>
            </a:r>
          </a:p>
          <a:p>
            <a:r>
              <a:rPr lang="en-GB" sz="2400" b="1" dirty="0">
                <a:solidFill>
                  <a:srgbClr val="002060"/>
                </a:solidFill>
              </a:rPr>
              <a:t>		  	Add 5 to each side</a:t>
            </a:r>
          </a:p>
          <a:p>
            <a:r>
              <a:rPr lang="en-GB" sz="2400" b="1" dirty="0">
                <a:solidFill>
                  <a:srgbClr val="002060"/>
                </a:solidFill>
              </a:rPr>
              <a:t>			so 3P+5=4P</a:t>
            </a:r>
          </a:p>
          <a:p>
            <a:r>
              <a:rPr lang="en-GB" sz="2400" b="1" dirty="0">
                <a:solidFill>
                  <a:srgbClr val="002060"/>
                </a:solidFill>
              </a:rPr>
              <a:t>			Subtract 3P from each side</a:t>
            </a:r>
          </a:p>
          <a:p>
            <a:r>
              <a:rPr lang="en-GB" sz="2400" b="1" dirty="0">
                <a:solidFill>
                  <a:srgbClr val="002060"/>
                </a:solidFill>
              </a:rPr>
              <a:t>			</a:t>
            </a:r>
            <a:r>
              <a:rPr lang="en-GB" sz="2400" b="1" dirty="0">
                <a:solidFill>
                  <a:srgbClr val="FF0000"/>
                </a:solidFill>
              </a:rPr>
              <a:t>so  P=5</a:t>
            </a:r>
          </a:p>
          <a:p>
            <a:endParaRPr lang="en-GB" sz="2400" b="1" dirty="0">
              <a:solidFill>
                <a:srgbClr val="002060"/>
              </a:solidFill>
            </a:endParaRPr>
          </a:p>
          <a:p>
            <a:r>
              <a:rPr lang="en-GB" sz="2400" b="1" dirty="0">
                <a:solidFill>
                  <a:srgbClr val="002060"/>
                </a:solidFill>
              </a:rPr>
              <a:t>And 		   	</a:t>
            </a:r>
            <a:r>
              <a:rPr lang="en-GB" sz="2400" b="1" dirty="0">
                <a:solidFill>
                  <a:srgbClr val="FF0000"/>
                </a:solidFill>
              </a:rPr>
              <a:t>M=4P-4 = 20-4 = 16</a:t>
            </a:r>
          </a:p>
        </p:txBody>
      </p:sp>
      <p:sp>
        <p:nvSpPr>
          <p:cNvPr id="11" name="Hexagon 10">
            <a:extLst>
              <a:ext uri="{FF2B5EF4-FFF2-40B4-BE49-F238E27FC236}">
                <a16:creationId xmlns:a16="http://schemas.microsoft.com/office/drawing/2014/main" id="{D898D7A9-6A57-410E-AD06-D9EAC28A82DE}"/>
              </a:ext>
            </a:extLst>
          </p:cNvPr>
          <p:cNvSpPr/>
          <p:nvPr/>
        </p:nvSpPr>
        <p:spPr>
          <a:xfrm>
            <a:off x="6591869" y="2361063"/>
            <a:ext cx="4339988" cy="3753134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solidFill>
                  <a:srgbClr val="FF0000"/>
                </a:solidFill>
              </a:rPr>
              <a:t>Were you able to prove it?</a:t>
            </a:r>
          </a:p>
        </p:txBody>
      </p:sp>
    </p:spTree>
    <p:extLst>
      <p:ext uri="{BB962C8B-B14F-4D97-AF65-F5344CB8AC3E}">
        <p14:creationId xmlns:p14="http://schemas.microsoft.com/office/powerpoint/2010/main" val="184685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D014F20B-AF50-417C-826A-8F1F47DE35F7}"/>
              </a:ext>
            </a:extLst>
          </p:cNvPr>
          <p:cNvSpPr txBox="1"/>
          <p:nvPr/>
        </p:nvSpPr>
        <p:spPr>
          <a:xfrm>
            <a:off x="2604654" y="2466109"/>
            <a:ext cx="157767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8000"/>
                </a:solidFill>
              </a:rPr>
              <a:t>   A  B  C  D</a:t>
            </a:r>
          </a:p>
          <a:p>
            <a:r>
              <a:rPr lang="en-GB" sz="2400" b="1" dirty="0">
                <a:solidFill>
                  <a:srgbClr val="008000"/>
                </a:solidFill>
              </a:rPr>
              <a:t>x              4</a:t>
            </a:r>
          </a:p>
          <a:p>
            <a:r>
              <a:rPr lang="en-GB" sz="2400" b="1" dirty="0">
                <a:solidFill>
                  <a:srgbClr val="008000"/>
                </a:solidFill>
              </a:rPr>
              <a:t> --------------</a:t>
            </a:r>
          </a:p>
          <a:p>
            <a:r>
              <a:rPr lang="en-GB" sz="2400" b="1" dirty="0">
                <a:solidFill>
                  <a:srgbClr val="008000"/>
                </a:solidFill>
              </a:rPr>
              <a:t>   D  C  B  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56B59EC-2679-4797-BD2D-C41840F3B6F9}"/>
              </a:ext>
            </a:extLst>
          </p:cNvPr>
          <p:cNvSpPr txBox="1"/>
          <p:nvPr/>
        </p:nvSpPr>
        <p:spPr>
          <a:xfrm>
            <a:off x="1343891" y="1787236"/>
            <a:ext cx="34737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8000"/>
                </a:solidFill>
              </a:rPr>
              <a:t>Please solve the problem: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3C499A0-C549-4387-9CF2-93506A1DF217}"/>
              </a:ext>
            </a:extLst>
          </p:cNvPr>
          <p:cNvSpPr txBox="1"/>
          <p:nvPr/>
        </p:nvSpPr>
        <p:spPr>
          <a:xfrm>
            <a:off x="4014256" y="923697"/>
            <a:ext cx="45658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</a:rPr>
              <a:t>Letters Mean Numbers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2704FCF-D80F-4478-8305-1AC434C18CE0}"/>
              </a:ext>
            </a:extLst>
          </p:cNvPr>
          <p:cNvSpPr txBox="1"/>
          <p:nvPr/>
        </p:nvSpPr>
        <p:spPr>
          <a:xfrm>
            <a:off x="5361710" y="1925782"/>
            <a:ext cx="613212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2060"/>
                </a:solidFill>
              </a:rPr>
              <a:t>From 4 x A = D where D cannot be more than 9</a:t>
            </a:r>
          </a:p>
          <a:p>
            <a:r>
              <a:rPr lang="en-GB" sz="2400" b="1" dirty="0">
                <a:solidFill>
                  <a:srgbClr val="002060"/>
                </a:solidFill>
              </a:rPr>
              <a:t>A must be 1 or 2</a:t>
            </a:r>
          </a:p>
          <a:p>
            <a:endParaRPr lang="en-GB" sz="2400" b="1" dirty="0">
              <a:solidFill>
                <a:srgbClr val="002060"/>
              </a:solidFill>
            </a:endParaRPr>
          </a:p>
          <a:p>
            <a:r>
              <a:rPr lang="en-GB" sz="2400" b="1" dirty="0">
                <a:solidFill>
                  <a:srgbClr val="002060"/>
                </a:solidFill>
              </a:rPr>
              <a:t>But 4 x D = A so A must be an even number</a:t>
            </a:r>
          </a:p>
          <a:p>
            <a:r>
              <a:rPr lang="en-GB" sz="2400" b="1" dirty="0">
                <a:solidFill>
                  <a:srgbClr val="002060"/>
                </a:solidFill>
              </a:rPr>
              <a:t>A can only be 2</a:t>
            </a:r>
          </a:p>
        </p:txBody>
      </p:sp>
    </p:spTree>
    <p:extLst>
      <p:ext uri="{BB962C8B-B14F-4D97-AF65-F5344CB8AC3E}">
        <p14:creationId xmlns:p14="http://schemas.microsoft.com/office/powerpoint/2010/main" val="1281864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D014F20B-AF50-417C-826A-8F1F47DE35F7}"/>
              </a:ext>
            </a:extLst>
          </p:cNvPr>
          <p:cNvSpPr txBox="1"/>
          <p:nvPr/>
        </p:nvSpPr>
        <p:spPr>
          <a:xfrm>
            <a:off x="2604654" y="2466109"/>
            <a:ext cx="157767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8000"/>
                </a:solidFill>
              </a:rPr>
              <a:t>   </a:t>
            </a:r>
            <a:r>
              <a:rPr lang="en-GB" sz="2400" b="1" dirty="0">
                <a:solidFill>
                  <a:srgbClr val="FF0000"/>
                </a:solidFill>
              </a:rPr>
              <a:t>2</a:t>
            </a:r>
            <a:r>
              <a:rPr lang="en-GB" sz="2400" b="1" dirty="0">
                <a:solidFill>
                  <a:srgbClr val="008000"/>
                </a:solidFill>
              </a:rPr>
              <a:t>  B  C  D</a:t>
            </a:r>
          </a:p>
          <a:p>
            <a:r>
              <a:rPr lang="en-GB" sz="2400" b="1" dirty="0">
                <a:solidFill>
                  <a:srgbClr val="008000"/>
                </a:solidFill>
              </a:rPr>
              <a:t>x              4</a:t>
            </a:r>
          </a:p>
          <a:p>
            <a:r>
              <a:rPr lang="en-GB" sz="2400" b="1" dirty="0">
                <a:solidFill>
                  <a:srgbClr val="008000"/>
                </a:solidFill>
              </a:rPr>
              <a:t> --------------</a:t>
            </a:r>
          </a:p>
          <a:p>
            <a:r>
              <a:rPr lang="en-GB" sz="2400" b="1" dirty="0">
                <a:solidFill>
                  <a:srgbClr val="008000"/>
                </a:solidFill>
              </a:rPr>
              <a:t>   D  C  B  </a:t>
            </a:r>
            <a:r>
              <a:rPr lang="en-GB" sz="24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56B59EC-2679-4797-BD2D-C41840F3B6F9}"/>
              </a:ext>
            </a:extLst>
          </p:cNvPr>
          <p:cNvSpPr txBox="1"/>
          <p:nvPr/>
        </p:nvSpPr>
        <p:spPr>
          <a:xfrm>
            <a:off x="1343891" y="1787236"/>
            <a:ext cx="34737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8000"/>
                </a:solidFill>
              </a:rPr>
              <a:t>Please solve the problem: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3C499A0-C549-4387-9CF2-93506A1DF217}"/>
              </a:ext>
            </a:extLst>
          </p:cNvPr>
          <p:cNvSpPr txBox="1"/>
          <p:nvPr/>
        </p:nvSpPr>
        <p:spPr>
          <a:xfrm>
            <a:off x="3909753" y="1113136"/>
            <a:ext cx="45658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</a:rPr>
              <a:t>Letters Mean Numbers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2240704-05AF-4374-BE0E-CD731270FC72}"/>
              </a:ext>
            </a:extLst>
          </p:cNvPr>
          <p:cNvSpPr txBox="1"/>
          <p:nvPr/>
        </p:nvSpPr>
        <p:spPr>
          <a:xfrm>
            <a:off x="5595583" y="2374710"/>
            <a:ext cx="660956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Because 4 X A = 4 X 2 plus any 10s carried forward </a:t>
            </a:r>
          </a:p>
          <a:p>
            <a:r>
              <a:rPr lang="en-GB" sz="2400" b="1" dirty="0"/>
              <a:t>means that D = 8 or 9</a:t>
            </a:r>
          </a:p>
          <a:p>
            <a:endParaRPr lang="en-GB" sz="2400" b="1" dirty="0"/>
          </a:p>
          <a:p>
            <a:r>
              <a:rPr lang="en-GB" sz="2400" b="1" dirty="0"/>
              <a:t>But 4 x D = 2 plus a number of 10s</a:t>
            </a:r>
          </a:p>
          <a:p>
            <a:endParaRPr lang="en-GB" sz="2400" b="1" dirty="0"/>
          </a:p>
          <a:p>
            <a:r>
              <a:rPr lang="en-GB" sz="2400" b="1" dirty="0"/>
              <a:t>So if D = 9 then 4 x D = 36 but A = 2 so D </a:t>
            </a:r>
            <a:r>
              <a:rPr lang="en-GB" sz="2400" b="1" dirty="0">
                <a:ea typeface="Cambria Math" panose="02040503050406030204" pitchFamily="18" charset="0"/>
              </a:rPr>
              <a:t>≠ 9</a:t>
            </a:r>
          </a:p>
          <a:p>
            <a:endParaRPr lang="en-GB" sz="2400" b="1" dirty="0">
              <a:ea typeface="Cambria Math" panose="02040503050406030204" pitchFamily="18" charset="0"/>
            </a:endParaRPr>
          </a:p>
          <a:p>
            <a:r>
              <a:rPr lang="en-GB" sz="2400" b="1" dirty="0">
                <a:ea typeface="Cambria Math" panose="02040503050406030204" pitchFamily="18" charset="0"/>
              </a:rPr>
              <a:t>So D must be 8 to make 4 X D = 32</a:t>
            </a:r>
            <a:endParaRPr lang="en-GB" sz="24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2D42DA-F5DC-464E-B087-1B4A48F54E16}"/>
              </a:ext>
            </a:extLst>
          </p:cNvPr>
          <p:cNvSpPr txBox="1"/>
          <p:nvPr/>
        </p:nvSpPr>
        <p:spPr>
          <a:xfrm>
            <a:off x="1979383" y="4558146"/>
            <a:ext cx="20865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400" b="1" dirty="0"/>
              <a:t>Already shown</a:t>
            </a:r>
          </a:p>
          <a:p>
            <a:pPr algn="r"/>
            <a:r>
              <a:rPr lang="en-GB" sz="2400" b="1" dirty="0"/>
              <a:t>A = 2</a:t>
            </a:r>
          </a:p>
        </p:txBody>
      </p:sp>
    </p:spTree>
    <p:extLst>
      <p:ext uri="{BB962C8B-B14F-4D97-AF65-F5344CB8AC3E}">
        <p14:creationId xmlns:p14="http://schemas.microsoft.com/office/powerpoint/2010/main" val="3616214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D014F20B-AF50-417C-826A-8F1F47DE35F7}"/>
              </a:ext>
            </a:extLst>
          </p:cNvPr>
          <p:cNvSpPr txBox="1"/>
          <p:nvPr/>
        </p:nvSpPr>
        <p:spPr>
          <a:xfrm>
            <a:off x="2604654" y="2466109"/>
            <a:ext cx="157767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8000"/>
                </a:solidFill>
              </a:rPr>
              <a:t>   </a:t>
            </a:r>
            <a:r>
              <a:rPr lang="en-GB" sz="2400" b="1" dirty="0">
                <a:solidFill>
                  <a:srgbClr val="FF0000"/>
                </a:solidFill>
              </a:rPr>
              <a:t>2</a:t>
            </a:r>
            <a:r>
              <a:rPr lang="en-GB" sz="2400" b="1" dirty="0">
                <a:solidFill>
                  <a:srgbClr val="008000"/>
                </a:solidFill>
              </a:rPr>
              <a:t>  B  C  </a:t>
            </a:r>
            <a:r>
              <a:rPr lang="en-GB" sz="2400" b="1" dirty="0">
                <a:solidFill>
                  <a:srgbClr val="FF0000"/>
                </a:solidFill>
              </a:rPr>
              <a:t>8</a:t>
            </a:r>
          </a:p>
          <a:p>
            <a:r>
              <a:rPr lang="en-GB" sz="2400" b="1" dirty="0">
                <a:solidFill>
                  <a:srgbClr val="008000"/>
                </a:solidFill>
              </a:rPr>
              <a:t>x              4</a:t>
            </a:r>
          </a:p>
          <a:p>
            <a:r>
              <a:rPr lang="en-GB" sz="2400" b="1" dirty="0">
                <a:solidFill>
                  <a:srgbClr val="008000"/>
                </a:solidFill>
              </a:rPr>
              <a:t> --------------</a:t>
            </a:r>
          </a:p>
          <a:p>
            <a:r>
              <a:rPr lang="en-GB" sz="2400" b="1" dirty="0">
                <a:solidFill>
                  <a:srgbClr val="008000"/>
                </a:solidFill>
              </a:rPr>
              <a:t>   </a:t>
            </a:r>
            <a:r>
              <a:rPr lang="en-GB" sz="2400" b="1" dirty="0">
                <a:solidFill>
                  <a:srgbClr val="FF0000"/>
                </a:solidFill>
              </a:rPr>
              <a:t>8</a:t>
            </a:r>
            <a:r>
              <a:rPr lang="en-GB" sz="2400" b="1" dirty="0">
                <a:solidFill>
                  <a:srgbClr val="008000"/>
                </a:solidFill>
              </a:rPr>
              <a:t>  C  B  </a:t>
            </a:r>
            <a:r>
              <a:rPr lang="en-GB" sz="24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56B59EC-2679-4797-BD2D-C41840F3B6F9}"/>
              </a:ext>
            </a:extLst>
          </p:cNvPr>
          <p:cNvSpPr txBox="1"/>
          <p:nvPr/>
        </p:nvSpPr>
        <p:spPr>
          <a:xfrm>
            <a:off x="1343891" y="1787236"/>
            <a:ext cx="34737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8000"/>
                </a:solidFill>
              </a:rPr>
              <a:t>Please solve the problem: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3C499A0-C549-4387-9CF2-93506A1DF217}"/>
              </a:ext>
            </a:extLst>
          </p:cNvPr>
          <p:cNvSpPr txBox="1"/>
          <p:nvPr/>
        </p:nvSpPr>
        <p:spPr>
          <a:xfrm>
            <a:off x="3687684" y="893424"/>
            <a:ext cx="45658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</a:rPr>
              <a:t>Letters Mean Numbers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15F119-FC96-4191-9C22-89035EB30E1B}"/>
              </a:ext>
            </a:extLst>
          </p:cNvPr>
          <p:cNvSpPr txBox="1"/>
          <p:nvPr/>
        </p:nvSpPr>
        <p:spPr>
          <a:xfrm>
            <a:off x="5008109" y="2443777"/>
            <a:ext cx="611770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2060"/>
                </a:solidFill>
              </a:rPr>
              <a:t>Now 4 x 8 = 32 so we have 30 to carry forward</a:t>
            </a:r>
          </a:p>
          <a:p>
            <a:endParaRPr lang="en-GB" sz="2400" b="1" dirty="0">
              <a:solidFill>
                <a:srgbClr val="002060"/>
              </a:solidFill>
            </a:endParaRPr>
          </a:p>
          <a:p>
            <a:pPr marL="342900" indent="-342900">
              <a:buAutoNum type="arabicPlain" startAt="4"/>
            </a:pPr>
            <a:r>
              <a:rPr lang="en-GB" sz="2400" b="1" dirty="0">
                <a:solidFill>
                  <a:srgbClr val="002060"/>
                </a:solidFill>
              </a:rPr>
              <a:t>x  C +3 = B plus a number of 10s</a:t>
            </a:r>
          </a:p>
          <a:p>
            <a:endParaRPr lang="en-GB" sz="2400" b="1" dirty="0">
              <a:solidFill>
                <a:srgbClr val="002060"/>
              </a:solidFill>
            </a:endParaRPr>
          </a:p>
          <a:p>
            <a:r>
              <a:rPr lang="en-GB" sz="2400" b="1" dirty="0">
                <a:solidFill>
                  <a:srgbClr val="002060"/>
                </a:solidFill>
              </a:rPr>
              <a:t>C cannot be 2 or 8 because </a:t>
            </a:r>
          </a:p>
          <a:p>
            <a:r>
              <a:rPr lang="en-GB" sz="2400" b="1" dirty="0">
                <a:solidFill>
                  <a:srgbClr val="002060"/>
                </a:solidFill>
              </a:rPr>
              <a:t>these numbers are already used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7218A0-E124-4A5D-9252-C21CBE707A19}"/>
              </a:ext>
            </a:extLst>
          </p:cNvPr>
          <p:cNvSpPr txBox="1"/>
          <p:nvPr/>
        </p:nvSpPr>
        <p:spPr>
          <a:xfrm>
            <a:off x="4938009" y="2371212"/>
            <a:ext cx="6100548" cy="415498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2060"/>
                </a:solidFill>
              </a:rPr>
              <a:t>Using 4 X C = B  and because we carried 30 forward</a:t>
            </a:r>
          </a:p>
          <a:p>
            <a:r>
              <a:rPr lang="en-GB" sz="2400" b="1" dirty="0">
                <a:solidFill>
                  <a:srgbClr val="002060"/>
                </a:solidFill>
              </a:rPr>
              <a:t>If C is 1 then B is 7</a:t>
            </a:r>
          </a:p>
          <a:p>
            <a:r>
              <a:rPr lang="en-GB" sz="2400" b="1" dirty="0">
                <a:solidFill>
                  <a:srgbClr val="002060"/>
                </a:solidFill>
              </a:rPr>
              <a:t>If C is 3 then B is 5</a:t>
            </a:r>
          </a:p>
          <a:p>
            <a:r>
              <a:rPr lang="en-GB" sz="2400" b="1" dirty="0">
                <a:solidFill>
                  <a:srgbClr val="002060"/>
                </a:solidFill>
              </a:rPr>
              <a:t>If C is 4 then B is 9</a:t>
            </a:r>
          </a:p>
          <a:p>
            <a:r>
              <a:rPr lang="en-GB" sz="2400" b="1" dirty="0">
                <a:solidFill>
                  <a:srgbClr val="002060"/>
                </a:solidFill>
              </a:rPr>
              <a:t>If C is 5 then B is 3</a:t>
            </a:r>
          </a:p>
          <a:p>
            <a:r>
              <a:rPr lang="en-GB" sz="2400" b="1" dirty="0">
                <a:solidFill>
                  <a:srgbClr val="002060"/>
                </a:solidFill>
              </a:rPr>
              <a:t>If C is 6 then B is 7</a:t>
            </a:r>
          </a:p>
          <a:p>
            <a:r>
              <a:rPr lang="en-GB" sz="2400" b="1" dirty="0">
                <a:solidFill>
                  <a:srgbClr val="002060"/>
                </a:solidFill>
              </a:rPr>
              <a:t>If C is 7 then B is 1</a:t>
            </a:r>
          </a:p>
          <a:p>
            <a:r>
              <a:rPr lang="en-GB" sz="2400" b="1" dirty="0">
                <a:solidFill>
                  <a:srgbClr val="002060"/>
                </a:solidFill>
              </a:rPr>
              <a:t>If C is 9 then B is also 9 so this is wrong</a:t>
            </a:r>
          </a:p>
          <a:p>
            <a:endParaRPr lang="en-GB" sz="2400" b="1" dirty="0">
              <a:solidFill>
                <a:srgbClr val="002060"/>
              </a:solidFill>
            </a:endParaRPr>
          </a:p>
          <a:p>
            <a:r>
              <a:rPr lang="en-GB" sz="2400" b="1" dirty="0">
                <a:solidFill>
                  <a:srgbClr val="002060"/>
                </a:solidFill>
              </a:rPr>
              <a:t>So C is either 5, 7, or 9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4A373F-DFE7-4AF4-8B37-7FE8689FDF9B}"/>
              </a:ext>
            </a:extLst>
          </p:cNvPr>
          <p:cNvSpPr txBox="1"/>
          <p:nvPr/>
        </p:nvSpPr>
        <p:spPr>
          <a:xfrm>
            <a:off x="1979382" y="4558146"/>
            <a:ext cx="20865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400" b="1" dirty="0"/>
              <a:t>Already shown</a:t>
            </a:r>
          </a:p>
          <a:p>
            <a:pPr algn="r"/>
            <a:r>
              <a:rPr lang="en-GB" sz="2400" b="1" dirty="0"/>
              <a:t>A = 2</a:t>
            </a:r>
          </a:p>
          <a:p>
            <a:pPr algn="r"/>
            <a:r>
              <a:rPr lang="en-GB" sz="2400" b="1" dirty="0"/>
              <a:t>D = 8</a:t>
            </a:r>
          </a:p>
        </p:txBody>
      </p:sp>
    </p:spTree>
    <p:extLst>
      <p:ext uri="{BB962C8B-B14F-4D97-AF65-F5344CB8AC3E}">
        <p14:creationId xmlns:p14="http://schemas.microsoft.com/office/powerpoint/2010/main" val="22585673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D014F20B-AF50-417C-826A-8F1F47DE35F7}"/>
              </a:ext>
            </a:extLst>
          </p:cNvPr>
          <p:cNvSpPr txBox="1"/>
          <p:nvPr/>
        </p:nvSpPr>
        <p:spPr>
          <a:xfrm>
            <a:off x="2604654" y="2466109"/>
            <a:ext cx="157767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8000"/>
                </a:solidFill>
              </a:rPr>
              <a:t>   </a:t>
            </a:r>
            <a:r>
              <a:rPr lang="en-GB" sz="2400" b="1" dirty="0">
                <a:solidFill>
                  <a:srgbClr val="FF0000"/>
                </a:solidFill>
              </a:rPr>
              <a:t>2</a:t>
            </a:r>
            <a:r>
              <a:rPr lang="en-GB" sz="2400" b="1" dirty="0">
                <a:solidFill>
                  <a:srgbClr val="008000"/>
                </a:solidFill>
              </a:rPr>
              <a:t>  B  C  </a:t>
            </a:r>
            <a:r>
              <a:rPr lang="en-GB" sz="2400" b="1" dirty="0">
                <a:solidFill>
                  <a:srgbClr val="FF0000"/>
                </a:solidFill>
              </a:rPr>
              <a:t>8</a:t>
            </a:r>
          </a:p>
          <a:p>
            <a:r>
              <a:rPr lang="en-GB" sz="2400" b="1" dirty="0">
                <a:solidFill>
                  <a:srgbClr val="008000"/>
                </a:solidFill>
              </a:rPr>
              <a:t>x              4</a:t>
            </a:r>
          </a:p>
          <a:p>
            <a:r>
              <a:rPr lang="en-GB" sz="2400" b="1" dirty="0">
                <a:solidFill>
                  <a:srgbClr val="008000"/>
                </a:solidFill>
              </a:rPr>
              <a:t> --------------</a:t>
            </a:r>
          </a:p>
          <a:p>
            <a:r>
              <a:rPr lang="en-GB" sz="2400" b="1" dirty="0">
                <a:solidFill>
                  <a:srgbClr val="008000"/>
                </a:solidFill>
              </a:rPr>
              <a:t>   </a:t>
            </a:r>
            <a:r>
              <a:rPr lang="en-GB" sz="2400" b="1" dirty="0">
                <a:solidFill>
                  <a:srgbClr val="FF0000"/>
                </a:solidFill>
              </a:rPr>
              <a:t>8</a:t>
            </a:r>
            <a:r>
              <a:rPr lang="en-GB" sz="2400" b="1" dirty="0">
                <a:solidFill>
                  <a:srgbClr val="008000"/>
                </a:solidFill>
              </a:rPr>
              <a:t>  C  B  </a:t>
            </a:r>
            <a:r>
              <a:rPr lang="en-GB" sz="24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56B59EC-2679-4797-BD2D-C41840F3B6F9}"/>
              </a:ext>
            </a:extLst>
          </p:cNvPr>
          <p:cNvSpPr txBox="1"/>
          <p:nvPr/>
        </p:nvSpPr>
        <p:spPr>
          <a:xfrm>
            <a:off x="1343891" y="1787236"/>
            <a:ext cx="34737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8000"/>
                </a:solidFill>
              </a:rPr>
              <a:t>Please solve the problem: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3C499A0-C549-4387-9CF2-93506A1DF217}"/>
              </a:ext>
            </a:extLst>
          </p:cNvPr>
          <p:cNvSpPr txBox="1"/>
          <p:nvPr/>
        </p:nvSpPr>
        <p:spPr>
          <a:xfrm>
            <a:off x="3778914" y="746663"/>
            <a:ext cx="45658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</a:rPr>
              <a:t>Letters Mean Numbers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7218A0-E124-4A5D-9252-C21CBE707A19}"/>
              </a:ext>
            </a:extLst>
          </p:cNvPr>
          <p:cNvSpPr txBox="1"/>
          <p:nvPr/>
        </p:nvSpPr>
        <p:spPr>
          <a:xfrm>
            <a:off x="5020309" y="1512229"/>
            <a:ext cx="6648940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2060"/>
                </a:solidFill>
              </a:rPr>
              <a:t>So C can only be 1,3,4,5,7 or 9</a:t>
            </a:r>
          </a:p>
          <a:p>
            <a:r>
              <a:rPr lang="en-GB" sz="2400" b="1" dirty="0">
                <a:solidFill>
                  <a:srgbClr val="002060"/>
                </a:solidFill>
              </a:rPr>
              <a:t>And B is either 1, 5, 7, or 9</a:t>
            </a:r>
          </a:p>
          <a:p>
            <a:r>
              <a:rPr lang="en-GB" sz="2400" b="1" dirty="0">
                <a:solidFill>
                  <a:srgbClr val="002060"/>
                </a:solidFill>
              </a:rPr>
              <a:t>But 10s cannot be carried forward to 4 x 2 = 8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C49927C-CAFD-40DF-9ED0-5CE25440DA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155764"/>
              </p:ext>
            </p:extLst>
          </p:nvPr>
        </p:nvGraphicFramePr>
        <p:xfrm>
          <a:off x="5084618" y="2854711"/>
          <a:ext cx="6774876" cy="3644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9146">
                  <a:extLst>
                    <a:ext uri="{9D8B030D-6E8A-4147-A177-3AD203B41FA5}">
                      <a16:colId xmlns:a16="http://schemas.microsoft.com/office/drawing/2014/main" val="2398876979"/>
                    </a:ext>
                  </a:extLst>
                </a:gridCol>
                <a:gridCol w="852054">
                  <a:extLst>
                    <a:ext uri="{9D8B030D-6E8A-4147-A177-3AD203B41FA5}">
                      <a16:colId xmlns:a16="http://schemas.microsoft.com/office/drawing/2014/main" val="1250385636"/>
                    </a:ext>
                  </a:extLst>
                </a:gridCol>
                <a:gridCol w="1406238">
                  <a:extLst>
                    <a:ext uri="{9D8B030D-6E8A-4147-A177-3AD203B41FA5}">
                      <a16:colId xmlns:a16="http://schemas.microsoft.com/office/drawing/2014/main" val="1020864632"/>
                    </a:ext>
                  </a:extLst>
                </a:gridCol>
                <a:gridCol w="1655617">
                  <a:extLst>
                    <a:ext uri="{9D8B030D-6E8A-4147-A177-3AD203B41FA5}">
                      <a16:colId xmlns:a16="http://schemas.microsoft.com/office/drawing/2014/main" val="2445458395"/>
                    </a:ext>
                  </a:extLst>
                </a:gridCol>
                <a:gridCol w="1011382">
                  <a:extLst>
                    <a:ext uri="{9D8B030D-6E8A-4147-A177-3AD203B41FA5}">
                      <a16:colId xmlns:a16="http://schemas.microsoft.com/office/drawing/2014/main" val="3701517069"/>
                    </a:ext>
                  </a:extLst>
                </a:gridCol>
                <a:gridCol w="720439">
                  <a:extLst>
                    <a:ext uri="{9D8B030D-6E8A-4147-A177-3AD203B41FA5}">
                      <a16:colId xmlns:a16="http://schemas.microsoft.com/office/drawing/2014/main" val="242665122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Using 4 x C + 3 = 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en-GB" dirty="0"/>
                        <a:t>Then B =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Using 4 x B plus some 10s = 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OK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033504"/>
                  </a:ext>
                </a:extLst>
              </a:tr>
              <a:tr h="10490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If C =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Then B =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If B =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Then C =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Are 10s Carried Forward</a:t>
                      </a:r>
                      <a:endParaRPr lang="en-GB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18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Yes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No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543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Yes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No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574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9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9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6 or more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No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755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No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89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No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Yes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676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9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9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They can’t both be 9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No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853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0501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D014F20B-AF50-417C-826A-8F1F47DE35F7}"/>
              </a:ext>
            </a:extLst>
          </p:cNvPr>
          <p:cNvSpPr txBox="1"/>
          <p:nvPr/>
        </p:nvSpPr>
        <p:spPr>
          <a:xfrm>
            <a:off x="6040582" y="2202873"/>
            <a:ext cx="226376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008000"/>
                </a:solidFill>
              </a:rPr>
              <a:t>   </a:t>
            </a:r>
            <a:r>
              <a:rPr lang="en-GB" sz="3600" b="1" dirty="0">
                <a:solidFill>
                  <a:srgbClr val="FF0000"/>
                </a:solidFill>
              </a:rPr>
              <a:t>2  1  7  8</a:t>
            </a:r>
          </a:p>
          <a:p>
            <a:r>
              <a:rPr lang="en-GB" sz="3600" b="1" dirty="0">
                <a:solidFill>
                  <a:srgbClr val="008000"/>
                </a:solidFill>
              </a:rPr>
              <a:t>x              4</a:t>
            </a:r>
          </a:p>
          <a:p>
            <a:r>
              <a:rPr lang="en-GB" sz="3600" b="1" dirty="0">
                <a:solidFill>
                  <a:srgbClr val="008000"/>
                </a:solidFill>
              </a:rPr>
              <a:t> --------------</a:t>
            </a:r>
          </a:p>
          <a:p>
            <a:r>
              <a:rPr lang="en-GB" sz="3600" b="1" dirty="0">
                <a:solidFill>
                  <a:srgbClr val="008000"/>
                </a:solidFill>
              </a:rPr>
              <a:t>   </a:t>
            </a:r>
            <a:r>
              <a:rPr lang="en-GB" sz="3600" b="1" dirty="0">
                <a:solidFill>
                  <a:srgbClr val="FF0000"/>
                </a:solidFill>
              </a:rPr>
              <a:t>8</a:t>
            </a:r>
            <a:r>
              <a:rPr lang="en-GB" sz="3600" b="1" dirty="0">
                <a:solidFill>
                  <a:srgbClr val="008000"/>
                </a:solidFill>
              </a:rPr>
              <a:t>  </a:t>
            </a:r>
            <a:r>
              <a:rPr lang="en-GB" sz="3600" b="1" dirty="0">
                <a:solidFill>
                  <a:srgbClr val="FF0000"/>
                </a:solidFill>
              </a:rPr>
              <a:t>7  1</a:t>
            </a:r>
            <a:r>
              <a:rPr lang="en-GB" sz="3600" b="1" dirty="0">
                <a:solidFill>
                  <a:srgbClr val="008000"/>
                </a:solidFill>
              </a:rPr>
              <a:t>  </a:t>
            </a:r>
            <a:r>
              <a:rPr lang="en-GB" sz="36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56B59EC-2679-4797-BD2D-C41840F3B6F9}"/>
              </a:ext>
            </a:extLst>
          </p:cNvPr>
          <p:cNvSpPr txBox="1"/>
          <p:nvPr/>
        </p:nvSpPr>
        <p:spPr>
          <a:xfrm>
            <a:off x="1343891" y="1787236"/>
            <a:ext cx="34249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008000"/>
                </a:solidFill>
              </a:rPr>
              <a:t>So the answer is: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3C499A0-C549-4387-9CF2-93506A1DF217}"/>
              </a:ext>
            </a:extLst>
          </p:cNvPr>
          <p:cNvSpPr txBox="1"/>
          <p:nvPr/>
        </p:nvSpPr>
        <p:spPr>
          <a:xfrm>
            <a:off x="4184073" y="207819"/>
            <a:ext cx="45658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</a:rPr>
              <a:t>Letters Mean Numbers</a:t>
            </a:r>
          </a:p>
        </p:txBody>
      </p:sp>
    </p:spTree>
    <p:extLst>
      <p:ext uri="{BB962C8B-B14F-4D97-AF65-F5344CB8AC3E}">
        <p14:creationId xmlns:p14="http://schemas.microsoft.com/office/powerpoint/2010/main" val="29817056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E055D5-5E3E-4073-AB4D-2323573910CC}"/>
              </a:ext>
            </a:extLst>
          </p:cNvPr>
          <p:cNvSpPr txBox="1"/>
          <p:nvPr/>
        </p:nvSpPr>
        <p:spPr>
          <a:xfrm>
            <a:off x="3554242" y="616077"/>
            <a:ext cx="44853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The Odd Marble Problem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C1F71B0-4613-4D9E-BC59-EBEAD0E01F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6429" y="1207810"/>
            <a:ext cx="3299140" cy="2925278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1E403A2A-2406-42DE-A006-9CAA8E2F622F}"/>
              </a:ext>
            </a:extLst>
          </p:cNvPr>
          <p:cNvSpPr txBox="1"/>
          <p:nvPr/>
        </p:nvSpPr>
        <p:spPr>
          <a:xfrm>
            <a:off x="3718560" y="1377696"/>
            <a:ext cx="516940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GB" sz="2400" b="1" dirty="0">
                <a:solidFill>
                  <a:srgbClr val="008000"/>
                </a:solidFill>
              </a:rPr>
              <a:t>You have twelve marbles.</a:t>
            </a:r>
          </a:p>
          <a:p>
            <a:pPr algn="ctr">
              <a:spcBef>
                <a:spcPts val="1200"/>
              </a:spcBef>
            </a:pPr>
            <a:r>
              <a:rPr lang="en-GB" sz="2400" b="1" dirty="0">
                <a:solidFill>
                  <a:srgbClr val="002060"/>
                </a:solidFill>
              </a:rPr>
              <a:t>All are the same weight except one.</a:t>
            </a:r>
          </a:p>
          <a:p>
            <a:pPr algn="ctr">
              <a:spcBef>
                <a:spcPts val="1200"/>
              </a:spcBef>
            </a:pPr>
            <a:r>
              <a:rPr lang="en-GB" sz="2400" b="1" dirty="0">
                <a:solidFill>
                  <a:srgbClr val="008000"/>
                </a:solidFill>
              </a:rPr>
              <a:t>Using the scales what is the minimum number of times you must weigh to identify the odd marble?.</a:t>
            </a:r>
          </a:p>
          <a:p>
            <a:pPr algn="ctr">
              <a:spcBef>
                <a:spcPts val="1200"/>
              </a:spcBef>
            </a:pPr>
            <a:r>
              <a:rPr lang="en-GB" sz="2400" b="1" dirty="0">
                <a:solidFill>
                  <a:srgbClr val="002060"/>
                </a:solidFill>
              </a:rPr>
              <a:t>You do not know is the odd one is heavier or lighter!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9E453D39-FEB7-44E3-90DB-0F1D8682B222}"/>
              </a:ext>
            </a:extLst>
          </p:cNvPr>
          <p:cNvGrpSpPr/>
          <p:nvPr/>
        </p:nvGrpSpPr>
        <p:grpSpPr>
          <a:xfrm>
            <a:off x="146305" y="1413702"/>
            <a:ext cx="3377184" cy="2755962"/>
            <a:chOff x="146305" y="1413702"/>
            <a:chExt cx="3377184" cy="2755962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EE196E51-1983-4C95-88A6-1C17AE12744A}"/>
                </a:ext>
              </a:extLst>
            </p:cNvPr>
            <p:cNvGrpSpPr/>
            <p:nvPr/>
          </p:nvGrpSpPr>
          <p:grpSpPr>
            <a:xfrm>
              <a:off x="146305" y="1413702"/>
              <a:ext cx="3377184" cy="2709862"/>
              <a:chOff x="3800857" y="1852613"/>
              <a:chExt cx="2150527" cy="1690877"/>
            </a:xfrm>
          </p:grpSpPr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9892BE92-B145-4266-936F-BE64206509D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00330" y="1852613"/>
                <a:ext cx="400365" cy="415304"/>
              </a:xfrm>
              <a:prstGeom prst="rect">
                <a:avLst/>
              </a:prstGeom>
            </p:spPr>
          </p:pic>
          <p:pic>
            <p:nvPicPr>
              <p:cNvPr id="10" name="Picture 9">
                <a:extLst>
                  <a:ext uri="{FF2B5EF4-FFF2-40B4-BE49-F238E27FC236}">
                    <a16:creationId xmlns:a16="http://schemas.microsoft.com/office/drawing/2014/main" id="{C959780D-819D-48A4-9A9D-6E220324F73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13097" y="1879042"/>
                <a:ext cx="449489" cy="441028"/>
              </a:xfrm>
              <a:prstGeom prst="rect">
                <a:avLst/>
              </a:prstGeom>
            </p:spPr>
          </p:pic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09AD621E-6DAD-4FCE-B5DC-03A0DDD29EA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862131" y="1889759"/>
                <a:ext cx="447445" cy="415861"/>
              </a:xfrm>
              <a:prstGeom prst="rect">
                <a:avLst/>
              </a:prstGeom>
            </p:spPr>
          </p:pic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852B6A5C-0B90-424C-AADD-EDCAEB1C0AF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3849801" y="2476450"/>
                <a:ext cx="449489" cy="441028"/>
              </a:xfrm>
              <a:prstGeom prst="rect">
                <a:avLst/>
              </a:prstGeom>
            </p:spPr>
          </p:pic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490EA690-92B7-4DBD-B9D3-C44F74280C3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duotone>
                  <a:schemeClr val="accent6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 flipH="1" flipV="1">
                <a:off x="4337481" y="2452066"/>
                <a:ext cx="449489" cy="441028"/>
              </a:xfrm>
              <a:prstGeom prst="rect">
                <a:avLst/>
              </a:prstGeom>
            </p:spPr>
          </p:pic>
          <p:pic>
            <p:nvPicPr>
              <p:cNvPr id="23" name="Picture 22">
                <a:extLst>
                  <a:ext uri="{FF2B5EF4-FFF2-40B4-BE49-F238E27FC236}">
                    <a16:creationId xmlns:a16="http://schemas.microsoft.com/office/drawing/2014/main" id="{2E28CF4F-159E-40C0-8099-A69D0AF7DD3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grayscl/>
              </a:blip>
              <a:stretch>
                <a:fillRect/>
              </a:stretch>
            </p:blipFill>
            <p:spPr>
              <a:xfrm flipV="1">
                <a:off x="4893978" y="2494456"/>
                <a:ext cx="433926" cy="450117"/>
              </a:xfrm>
              <a:prstGeom prst="rect">
                <a:avLst/>
              </a:prstGeom>
            </p:spPr>
          </p:pic>
          <p:pic>
            <p:nvPicPr>
              <p:cNvPr id="24" name="Picture 23">
                <a:extLst>
                  <a:ext uri="{FF2B5EF4-FFF2-40B4-BE49-F238E27FC236}">
                    <a16:creationId xmlns:a16="http://schemas.microsoft.com/office/drawing/2014/main" id="{E31EC888-C6FB-43DC-A901-CEAC1B6B32F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800857" y="3048000"/>
                <a:ext cx="488289" cy="457771"/>
              </a:xfrm>
              <a:prstGeom prst="rect">
                <a:avLst/>
              </a:prstGeom>
            </p:spPr>
          </p:pic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D6C4BB8F-CB57-4C41-8FB8-AA625DBDD47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duotone>
                  <a:schemeClr val="accent6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 rot="2167210">
                <a:off x="5391913" y="2468880"/>
                <a:ext cx="488289" cy="457771"/>
              </a:xfrm>
              <a:prstGeom prst="rect">
                <a:avLst/>
              </a:prstGeom>
            </p:spPr>
          </p:pic>
          <p:pic>
            <p:nvPicPr>
              <p:cNvPr id="31" name="Picture 30">
                <a:extLst>
                  <a:ext uri="{FF2B5EF4-FFF2-40B4-BE49-F238E27FC236}">
                    <a16:creationId xmlns:a16="http://schemas.microsoft.com/office/drawing/2014/main" id="{1C9DE2A1-5F06-411D-ADB5-FDE0B71C16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378767" y="1892807"/>
                <a:ext cx="485585" cy="485585"/>
              </a:xfrm>
              <a:prstGeom prst="rect">
                <a:avLst/>
              </a:prstGeom>
            </p:spPr>
          </p:pic>
          <p:pic>
            <p:nvPicPr>
              <p:cNvPr id="32" name="Picture 31">
                <a:extLst>
                  <a:ext uri="{FF2B5EF4-FFF2-40B4-BE49-F238E27FC236}">
                    <a16:creationId xmlns:a16="http://schemas.microsoft.com/office/drawing/2014/main" id="{59FD1E6A-EBF3-4046-AB6F-917EEEDBC45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382006" y="2999232"/>
                <a:ext cx="569378" cy="544258"/>
              </a:xfrm>
              <a:prstGeom prst="rect">
                <a:avLst/>
              </a:prstGeom>
            </p:spPr>
          </p:pic>
          <p:pic>
            <p:nvPicPr>
              <p:cNvPr id="33" name="Picture 32">
                <a:extLst>
                  <a:ext uri="{FF2B5EF4-FFF2-40B4-BE49-F238E27FC236}">
                    <a16:creationId xmlns:a16="http://schemas.microsoft.com/office/drawing/2014/main" id="{2C954666-1655-4339-9B0A-C8BBCDE1C59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861751" y="3048000"/>
                <a:ext cx="481567" cy="490918"/>
              </a:xfrm>
              <a:prstGeom prst="rect">
                <a:avLst/>
              </a:prstGeom>
            </p:spPr>
          </p:pic>
          <p:pic>
            <p:nvPicPr>
              <p:cNvPr id="34" name="Picture 33">
                <a:extLst>
                  <a:ext uri="{FF2B5EF4-FFF2-40B4-BE49-F238E27FC236}">
                    <a16:creationId xmlns:a16="http://schemas.microsoft.com/office/drawing/2014/main" id="{074E7AA5-FFB0-4C4F-8833-993B083A794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296157" y="3024517"/>
                <a:ext cx="539285" cy="502093"/>
              </a:xfrm>
              <a:prstGeom prst="rect">
                <a:avLst/>
              </a:prstGeom>
            </p:spPr>
          </p:pic>
        </p:grp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3E544C99-6DFD-48C6-B0EB-391A6777C81B}"/>
                </a:ext>
              </a:extLst>
            </p:cNvPr>
            <p:cNvSpPr/>
            <p:nvPr/>
          </p:nvSpPr>
          <p:spPr>
            <a:xfrm>
              <a:off x="2731008" y="4096512"/>
              <a:ext cx="658368" cy="7315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283EDE5B-B2A6-4944-AC83-217F962141C3}"/>
              </a:ext>
            </a:extLst>
          </p:cNvPr>
          <p:cNvSpPr txBox="1"/>
          <p:nvPr/>
        </p:nvSpPr>
        <p:spPr>
          <a:xfrm>
            <a:off x="2389632" y="4852416"/>
            <a:ext cx="3755136" cy="584775"/>
          </a:xfrm>
          <a:prstGeom prst="rect">
            <a:avLst/>
          </a:prstGeom>
          <a:solidFill>
            <a:srgbClr val="008000"/>
          </a:solidFill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FFFF00"/>
                </a:solidFill>
              </a:rPr>
              <a:t>What is your answer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03B918B-6B62-4E2E-9B1C-2D164A32F8E0}"/>
              </a:ext>
            </a:extLst>
          </p:cNvPr>
          <p:cNvSpPr txBox="1"/>
          <p:nvPr/>
        </p:nvSpPr>
        <p:spPr>
          <a:xfrm>
            <a:off x="7004304" y="4870704"/>
            <a:ext cx="435864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We can do it with three</a:t>
            </a:r>
          </a:p>
        </p:txBody>
      </p:sp>
    </p:spTree>
    <p:extLst>
      <p:ext uri="{BB962C8B-B14F-4D97-AF65-F5344CB8AC3E}">
        <p14:creationId xmlns:p14="http://schemas.microsoft.com/office/powerpoint/2010/main" val="1538043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1">
            <a:extLst>
              <a:ext uri="{FF2B5EF4-FFF2-40B4-BE49-F238E27FC236}">
                <a16:creationId xmlns:a16="http://schemas.microsoft.com/office/drawing/2014/main" id="{0E3212F2-20C1-4B1E-A2DF-7801388838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1661" y="991980"/>
            <a:ext cx="13446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</a:t>
            </a:r>
          </a:p>
        </p:txBody>
      </p:sp>
      <p:sp>
        <p:nvSpPr>
          <p:cNvPr id="3075" name="TextBox 2">
            <a:extLst>
              <a:ext uri="{FF2B5EF4-FFF2-40B4-BE49-F238E27FC236}">
                <a16:creationId xmlns:a16="http://schemas.microsoft.com/office/drawing/2014/main" id="{7514E0C3-2BEF-48E7-BE06-28378F88E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6365" y="2051637"/>
            <a:ext cx="815022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14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activity is for pupils to various logic and maths activities to solve. </a:t>
            </a:r>
          </a:p>
        </p:txBody>
      </p:sp>
      <p:sp>
        <p:nvSpPr>
          <p:cNvPr id="3076" name="TextBox 3">
            <a:extLst>
              <a:ext uri="{FF2B5EF4-FFF2-40B4-BE49-F238E27FC236}">
                <a16:creationId xmlns:a16="http://schemas.microsoft.com/office/drawing/2014/main" id="{F6C53D29-7FE3-49A7-9B1E-C7F384951E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149" y="2589006"/>
            <a:ext cx="1006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A5E4E55-5097-40C5-B815-6BFE9EC0AF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688749"/>
              </p:ext>
            </p:extLst>
          </p:nvPr>
        </p:nvGraphicFramePr>
        <p:xfrm>
          <a:off x="2964182" y="3996550"/>
          <a:ext cx="5761037" cy="1006853"/>
        </p:xfrm>
        <a:graphic>
          <a:graphicData uri="http://schemas.openxmlformats.org/drawingml/2006/table">
            <a:tbl>
              <a:tblPr firstRow="1" firstCol="1" bandRow="1"/>
              <a:tblGrid>
                <a:gridCol w="16417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1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80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0714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Item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10" marR="65410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Risk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10" marR="65410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Avoidance Action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10" marR="65410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139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Aggression between those present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10" marR="65410" marT="95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Injury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10" marR="65410" marT="95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Close supervision and immediate action to defuse aggression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10" marR="65410" marT="95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TextBox 6">
            <a:extLst>
              <a:ext uri="{FF2B5EF4-FFF2-40B4-BE49-F238E27FC236}">
                <a16:creationId xmlns:a16="http://schemas.microsoft.com/office/drawing/2014/main" id="{044E5F48-A2AC-76EF-E4A7-CFFAE00A98DF}"/>
              </a:ext>
            </a:extLst>
          </p:cNvPr>
          <p:cNvSpPr txBox="1"/>
          <p:nvPr/>
        </p:nvSpPr>
        <p:spPr>
          <a:xfrm>
            <a:off x="3989493" y="3275112"/>
            <a:ext cx="4007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>
                <a:solidFill>
                  <a:srgbClr val="FF0000"/>
                </a:solidFill>
              </a:rPr>
              <a:t>Mandatory: close supervision by a competent adult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FF6ED1-7FFF-4326-A6BB-153803F84E64}"/>
              </a:ext>
            </a:extLst>
          </p:cNvPr>
          <p:cNvSpPr txBox="1"/>
          <p:nvPr/>
        </p:nvSpPr>
        <p:spPr>
          <a:xfrm>
            <a:off x="3635408" y="103864"/>
            <a:ext cx="5028108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</a:rPr>
              <a:t>The Odd Marble Problem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2F3B21-CDD9-4885-AA4D-CC0C4E93C0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0829" y="975360"/>
            <a:ext cx="1966277" cy="174345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F550D117-67D3-4482-9E53-2F68BB2D68F2}"/>
              </a:ext>
            </a:extLst>
          </p:cNvPr>
          <p:cNvGrpSpPr/>
          <p:nvPr/>
        </p:nvGrpSpPr>
        <p:grpSpPr>
          <a:xfrm>
            <a:off x="134113" y="1011366"/>
            <a:ext cx="2328671" cy="2085402"/>
            <a:chOff x="146305" y="1413702"/>
            <a:chExt cx="3377184" cy="2755962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6BB3B105-91A0-49E6-B1CC-7122CF7EC471}"/>
                </a:ext>
              </a:extLst>
            </p:cNvPr>
            <p:cNvGrpSpPr/>
            <p:nvPr/>
          </p:nvGrpSpPr>
          <p:grpSpPr>
            <a:xfrm>
              <a:off x="146305" y="1413702"/>
              <a:ext cx="3377184" cy="2709862"/>
              <a:chOff x="3800857" y="1852613"/>
              <a:chExt cx="2150527" cy="1690877"/>
            </a:xfrm>
          </p:grpSpPr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C53DAA46-B377-4DC2-B1A1-C39400A532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00330" y="1852613"/>
                <a:ext cx="400365" cy="415304"/>
              </a:xfrm>
              <a:prstGeom prst="rect">
                <a:avLst/>
              </a:prstGeom>
            </p:spPr>
          </p:pic>
          <p:pic>
            <p:nvPicPr>
              <p:cNvPr id="8" name="Picture 7">
                <a:extLst>
                  <a:ext uri="{FF2B5EF4-FFF2-40B4-BE49-F238E27FC236}">
                    <a16:creationId xmlns:a16="http://schemas.microsoft.com/office/drawing/2014/main" id="{ADDBEADA-CDE0-4C5E-9270-65E42810C3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13097" y="1879042"/>
                <a:ext cx="449489" cy="441028"/>
              </a:xfrm>
              <a:prstGeom prst="rect">
                <a:avLst/>
              </a:prstGeom>
            </p:spPr>
          </p:pic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885568D0-385F-4706-B2A5-0D7DAE7FE65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862131" y="1889759"/>
                <a:ext cx="447445" cy="415861"/>
              </a:xfrm>
              <a:prstGeom prst="rect">
                <a:avLst/>
              </a:prstGeom>
            </p:spPr>
          </p:pic>
          <p:pic>
            <p:nvPicPr>
              <p:cNvPr id="10" name="Picture 9">
                <a:extLst>
                  <a:ext uri="{FF2B5EF4-FFF2-40B4-BE49-F238E27FC236}">
                    <a16:creationId xmlns:a16="http://schemas.microsoft.com/office/drawing/2014/main" id="{15F540A2-C218-4D85-9413-563B84FA7B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3849801" y="2476450"/>
                <a:ext cx="449489" cy="441028"/>
              </a:xfrm>
              <a:prstGeom prst="rect">
                <a:avLst/>
              </a:prstGeom>
            </p:spPr>
          </p:pic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B49FCFFB-32BB-4EC9-BE45-6C9C09A2BA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duotone>
                  <a:schemeClr val="accent6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 flipH="1" flipV="1">
                <a:off x="4337481" y="2452066"/>
                <a:ext cx="449489" cy="441028"/>
              </a:xfrm>
              <a:prstGeom prst="rect">
                <a:avLst/>
              </a:prstGeom>
            </p:spPr>
          </p:pic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DF3F5D30-9212-4159-983A-DED99A2015C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grayscl/>
              </a:blip>
              <a:stretch>
                <a:fillRect/>
              </a:stretch>
            </p:blipFill>
            <p:spPr>
              <a:xfrm flipV="1">
                <a:off x="4893978" y="2494456"/>
                <a:ext cx="433926" cy="450117"/>
              </a:xfrm>
              <a:prstGeom prst="rect">
                <a:avLst/>
              </a:prstGeom>
            </p:spPr>
          </p:pic>
          <p:pic>
            <p:nvPicPr>
              <p:cNvPr id="13" name="Picture 12">
                <a:extLst>
                  <a:ext uri="{FF2B5EF4-FFF2-40B4-BE49-F238E27FC236}">
                    <a16:creationId xmlns:a16="http://schemas.microsoft.com/office/drawing/2014/main" id="{C4158A0D-1CA9-46CB-8C03-AA7CF69EC7B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800857" y="3048000"/>
                <a:ext cx="488289" cy="457771"/>
              </a:xfrm>
              <a:prstGeom prst="rect">
                <a:avLst/>
              </a:prstGeom>
            </p:spPr>
          </p:pic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51042414-6DB7-4D2B-AC32-AC16FE5D0BA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duotone>
                  <a:schemeClr val="accent6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 rot="2167210">
                <a:off x="5391913" y="2468880"/>
                <a:ext cx="488289" cy="457771"/>
              </a:xfrm>
              <a:prstGeom prst="rect">
                <a:avLst/>
              </a:prstGeom>
            </p:spPr>
          </p:pic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B2F14273-EAC1-4EBD-8911-8F9FC1DFA64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378767" y="1892807"/>
                <a:ext cx="485585" cy="485585"/>
              </a:xfrm>
              <a:prstGeom prst="rect">
                <a:avLst/>
              </a:prstGeom>
            </p:spPr>
          </p:pic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F8DAD1B7-B786-4517-8F22-16AF9B8E3F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382006" y="2999232"/>
                <a:ext cx="569378" cy="544258"/>
              </a:xfrm>
              <a:prstGeom prst="rect">
                <a:avLst/>
              </a:prstGeom>
            </p:spPr>
          </p:pic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F0FFB58A-4AEB-43BB-A183-75BD4C9103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861751" y="3048000"/>
                <a:ext cx="481567" cy="490918"/>
              </a:xfrm>
              <a:prstGeom prst="rect">
                <a:avLst/>
              </a:prstGeom>
            </p:spPr>
          </p:pic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DF08A44D-4483-4BBA-BE1D-54315DFB2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296157" y="3024517"/>
                <a:ext cx="539285" cy="502093"/>
              </a:xfrm>
              <a:prstGeom prst="rect">
                <a:avLst/>
              </a:prstGeom>
            </p:spPr>
          </p:pic>
        </p:grp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4C7797B-5BC3-40F6-B62B-3722955AFB8B}"/>
                </a:ext>
              </a:extLst>
            </p:cNvPr>
            <p:cNvSpPr/>
            <p:nvPr/>
          </p:nvSpPr>
          <p:spPr>
            <a:xfrm>
              <a:off x="2731008" y="4096512"/>
              <a:ext cx="658368" cy="7315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FF6BC181-968E-4085-8B17-CE84D47B7F9F}"/>
              </a:ext>
            </a:extLst>
          </p:cNvPr>
          <p:cNvSpPr txBox="1"/>
          <p:nvPr/>
        </p:nvSpPr>
        <p:spPr>
          <a:xfrm>
            <a:off x="4378156" y="816864"/>
            <a:ext cx="3736599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b="1" dirty="0"/>
              <a:t>Number the marbles 1 to 12</a:t>
            </a:r>
          </a:p>
          <a:p>
            <a:pPr algn="ctr"/>
            <a:r>
              <a:rPr lang="en-GB" b="1" dirty="0"/>
              <a:t>Weigh 1,2,3 and 4 against 5,6,7 and 8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A15488F-4368-4DDD-87D1-09544D3D2650}"/>
              </a:ext>
            </a:extLst>
          </p:cNvPr>
          <p:cNvSpPr txBox="1"/>
          <p:nvPr/>
        </p:nvSpPr>
        <p:spPr>
          <a:xfrm>
            <a:off x="2920927" y="1804416"/>
            <a:ext cx="2462533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b="1" dirty="0"/>
              <a:t>If they balance</a:t>
            </a:r>
          </a:p>
          <a:p>
            <a:pPr algn="ctr"/>
            <a:r>
              <a:rPr lang="en-GB" b="1" dirty="0"/>
              <a:t>9,10,11,12 has odd one.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D4A8E30-B8DB-4D19-9C77-630CCDAA9C6A}"/>
              </a:ext>
            </a:extLst>
          </p:cNvPr>
          <p:cNvSpPr txBox="1"/>
          <p:nvPr/>
        </p:nvSpPr>
        <p:spPr>
          <a:xfrm>
            <a:off x="7330831" y="1767840"/>
            <a:ext cx="2334934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b="1" dirty="0"/>
              <a:t>If they don’t</a:t>
            </a:r>
          </a:p>
          <a:p>
            <a:pPr algn="ctr"/>
            <a:r>
              <a:rPr lang="en-GB" b="1" dirty="0"/>
              <a:t>9,10,11,12 are normal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550376B-1EC2-4A6D-9D75-C02F3B8CC776}"/>
              </a:ext>
            </a:extLst>
          </p:cNvPr>
          <p:cNvSpPr txBox="1"/>
          <p:nvPr/>
        </p:nvSpPr>
        <p:spPr>
          <a:xfrm>
            <a:off x="2561097" y="2718816"/>
            <a:ext cx="2803653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b="1" dirty="0"/>
              <a:t>Weigh 1,2,3 against 9,10,11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16CFAAE-E284-4D29-841F-0CC8F554FB6F}"/>
              </a:ext>
            </a:extLst>
          </p:cNvPr>
          <p:cNvSpPr txBox="1"/>
          <p:nvPr/>
        </p:nvSpPr>
        <p:spPr>
          <a:xfrm>
            <a:off x="7162800" y="2621280"/>
            <a:ext cx="256961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b="1" dirty="0"/>
              <a:t>Weigh 1,5,6 against 2,7,8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EB0CC57-D83D-4D75-A66D-5D1054174E69}"/>
              </a:ext>
            </a:extLst>
          </p:cNvPr>
          <p:cNvSpPr txBox="1"/>
          <p:nvPr/>
        </p:nvSpPr>
        <p:spPr>
          <a:xfrm>
            <a:off x="794093" y="3432048"/>
            <a:ext cx="2324674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b="1" dirty="0"/>
              <a:t>If they balance</a:t>
            </a:r>
          </a:p>
          <a:p>
            <a:pPr algn="ctr"/>
            <a:r>
              <a:rPr lang="en-GB" b="1" dirty="0"/>
              <a:t>then the odd one is 12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5B9BA70-80B8-44B2-A346-E710FFCF52DF}"/>
              </a:ext>
            </a:extLst>
          </p:cNvPr>
          <p:cNvSpPr txBox="1"/>
          <p:nvPr/>
        </p:nvSpPr>
        <p:spPr>
          <a:xfrm>
            <a:off x="3635408" y="3438144"/>
            <a:ext cx="2702022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b="1" dirty="0"/>
              <a:t>If they don’t</a:t>
            </a:r>
          </a:p>
          <a:p>
            <a:pPr algn="ctr"/>
            <a:r>
              <a:rPr lang="en-GB" b="1" dirty="0"/>
              <a:t>then the odd one </a:t>
            </a:r>
          </a:p>
          <a:p>
            <a:pPr algn="ctr"/>
            <a:r>
              <a:rPr lang="en-GB" b="1" dirty="0"/>
              <a:t>is in 9,10,11 and you now </a:t>
            </a:r>
          </a:p>
          <a:p>
            <a:pPr algn="ctr"/>
            <a:r>
              <a:rPr lang="en-GB" b="1" dirty="0"/>
              <a:t>know if it is heavy or light.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12A61A8-8054-4F13-B90D-578550899A26}"/>
              </a:ext>
            </a:extLst>
          </p:cNvPr>
          <p:cNvSpPr txBox="1"/>
          <p:nvPr/>
        </p:nvSpPr>
        <p:spPr>
          <a:xfrm>
            <a:off x="3648456" y="4981754"/>
            <a:ext cx="2740152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Weigh 9 against 10</a:t>
            </a:r>
          </a:p>
          <a:p>
            <a:pPr algn="ctr"/>
            <a:r>
              <a:rPr lang="en-GB" b="1" dirty="0"/>
              <a:t>If they balance 11 is the </a:t>
            </a:r>
            <a:br>
              <a:rPr lang="en-GB" b="1" dirty="0"/>
            </a:br>
            <a:r>
              <a:rPr lang="en-GB" b="1" dirty="0"/>
              <a:t>odd one</a:t>
            </a:r>
          </a:p>
          <a:p>
            <a:pPr algn="ctr"/>
            <a:r>
              <a:rPr lang="en-GB" b="1" dirty="0"/>
              <a:t>If they do not you know which </a:t>
            </a:r>
          </a:p>
          <a:p>
            <a:pPr algn="ctr"/>
            <a:r>
              <a:rPr lang="en-GB" b="1" dirty="0"/>
              <a:t>of 9 and 10 is the odd one.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97A9613-A3D8-40AF-88DC-176474A78A42}"/>
              </a:ext>
            </a:extLst>
          </p:cNvPr>
          <p:cNvSpPr txBox="1"/>
          <p:nvPr/>
        </p:nvSpPr>
        <p:spPr>
          <a:xfrm>
            <a:off x="304800" y="4788700"/>
            <a:ext cx="3255264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Weigh 12 against 1 to find </a:t>
            </a:r>
          </a:p>
          <a:p>
            <a:pPr algn="ctr"/>
            <a:r>
              <a:rPr lang="en-GB" b="1" dirty="0"/>
              <a:t>If it is heavier or lighter.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892A56E-B69D-4612-8E52-0F14AEDFCB94}"/>
              </a:ext>
            </a:extLst>
          </p:cNvPr>
          <p:cNvSpPr txBox="1"/>
          <p:nvPr/>
        </p:nvSpPr>
        <p:spPr>
          <a:xfrm>
            <a:off x="6495019" y="3432048"/>
            <a:ext cx="2723951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If they balance</a:t>
            </a:r>
          </a:p>
          <a:p>
            <a:pPr algn="ctr"/>
            <a:r>
              <a:rPr lang="en-GB" b="1" dirty="0"/>
              <a:t>then the odd one is 3 or 4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54F740C-F7FF-4D50-99C7-60C2AE9269F8}"/>
              </a:ext>
            </a:extLst>
          </p:cNvPr>
          <p:cNvCxnSpPr>
            <a:cxnSpLocks/>
          </p:cNvCxnSpPr>
          <p:nvPr/>
        </p:nvCxnSpPr>
        <p:spPr>
          <a:xfrm flipH="1">
            <a:off x="4194048" y="1487424"/>
            <a:ext cx="207264" cy="42672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C458F74-9FF9-4187-A7EB-21038151778D}"/>
              </a:ext>
            </a:extLst>
          </p:cNvPr>
          <p:cNvCxnSpPr/>
          <p:nvPr/>
        </p:nvCxnSpPr>
        <p:spPr>
          <a:xfrm>
            <a:off x="4005072" y="2395728"/>
            <a:ext cx="0" cy="34137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4C5255D-C290-4568-AA1F-878284DCF6C7}"/>
              </a:ext>
            </a:extLst>
          </p:cNvPr>
          <p:cNvCxnSpPr>
            <a:cxnSpLocks/>
          </p:cNvCxnSpPr>
          <p:nvPr/>
        </p:nvCxnSpPr>
        <p:spPr>
          <a:xfrm>
            <a:off x="8144256" y="1511808"/>
            <a:ext cx="286512" cy="28651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D365789C-EF17-467D-B896-53D718395579}"/>
              </a:ext>
            </a:extLst>
          </p:cNvPr>
          <p:cNvCxnSpPr/>
          <p:nvPr/>
        </p:nvCxnSpPr>
        <p:spPr>
          <a:xfrm>
            <a:off x="8546592" y="2389632"/>
            <a:ext cx="0" cy="34137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899F1422-F22A-407C-9292-7F87954E004C}"/>
              </a:ext>
            </a:extLst>
          </p:cNvPr>
          <p:cNvSpPr txBox="1"/>
          <p:nvPr/>
        </p:nvSpPr>
        <p:spPr>
          <a:xfrm>
            <a:off x="6467856" y="4392460"/>
            <a:ext cx="2590800" cy="20313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Weigh 3 against 9 to find </a:t>
            </a:r>
          </a:p>
          <a:p>
            <a:pPr algn="ctr"/>
            <a:r>
              <a:rPr lang="en-GB" b="1" dirty="0"/>
              <a:t>the odd marble.</a:t>
            </a:r>
          </a:p>
          <a:p>
            <a:pPr algn="ctr"/>
            <a:r>
              <a:rPr lang="en-GB" b="1" dirty="0"/>
              <a:t>If equal then 4 is odd and you also know if </a:t>
            </a:r>
          </a:p>
          <a:p>
            <a:pPr algn="ctr"/>
            <a:r>
              <a:rPr lang="en-GB" b="1" dirty="0"/>
              <a:t>it is heavy or light </a:t>
            </a:r>
          </a:p>
          <a:p>
            <a:pPr algn="ctr"/>
            <a:r>
              <a:rPr lang="en-GB" b="1" dirty="0"/>
              <a:t>from 1,2,3,4 versus 5,6,7,8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7065142-CDF0-4A27-AA1A-86B5FCAB5BD2}"/>
              </a:ext>
            </a:extLst>
          </p:cNvPr>
          <p:cNvSpPr txBox="1"/>
          <p:nvPr/>
        </p:nvSpPr>
        <p:spPr>
          <a:xfrm>
            <a:off x="9272284" y="3285744"/>
            <a:ext cx="2828981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b="1" dirty="0"/>
              <a:t>If they don’t</a:t>
            </a:r>
          </a:p>
          <a:p>
            <a:pPr algn="ctr"/>
            <a:r>
              <a:rPr lang="en-GB" b="1" dirty="0"/>
              <a:t>and 2,7,8 is heavy then</a:t>
            </a:r>
            <a:br>
              <a:rPr lang="en-GB" b="1" dirty="0"/>
            </a:br>
            <a:r>
              <a:rPr lang="en-GB" b="1" dirty="0"/>
              <a:t>either 7 or 8 are heavy </a:t>
            </a:r>
          </a:p>
          <a:p>
            <a:pPr algn="ctr"/>
            <a:r>
              <a:rPr lang="en-GB" b="1" dirty="0"/>
              <a:t>and 1 is light (or visa versa) 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45D80DF-7275-4507-B05D-E8CECF5E1AF4}"/>
              </a:ext>
            </a:extLst>
          </p:cNvPr>
          <p:cNvSpPr txBox="1"/>
          <p:nvPr/>
        </p:nvSpPr>
        <p:spPr>
          <a:xfrm>
            <a:off x="9156192" y="4811066"/>
            <a:ext cx="2938272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Weigh 7 against 8</a:t>
            </a:r>
          </a:p>
          <a:p>
            <a:pPr algn="ctr"/>
            <a:r>
              <a:rPr lang="en-GB" b="1" dirty="0"/>
              <a:t>(For visa versa 5 v 6) </a:t>
            </a:r>
          </a:p>
          <a:p>
            <a:pPr algn="ctr"/>
            <a:r>
              <a:rPr lang="en-GB" b="1" dirty="0"/>
              <a:t>If they balance 1 is the odd one. (for visa versa 2)</a:t>
            </a:r>
          </a:p>
          <a:p>
            <a:pPr algn="ctr"/>
            <a:r>
              <a:rPr lang="en-GB" b="1" dirty="0"/>
              <a:t>If they do not you know which of 7 and 8 is odd.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1B108811-22D4-4C04-B0A2-185226DA2B6B}"/>
              </a:ext>
            </a:extLst>
          </p:cNvPr>
          <p:cNvCxnSpPr>
            <a:cxnSpLocks/>
          </p:cNvCxnSpPr>
          <p:nvPr/>
        </p:nvCxnSpPr>
        <p:spPr>
          <a:xfrm flipH="1">
            <a:off x="2438400" y="3108960"/>
            <a:ext cx="377952" cy="31699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5F54527E-BB12-4B79-87FE-F9C0CF36CE27}"/>
              </a:ext>
            </a:extLst>
          </p:cNvPr>
          <p:cNvCxnSpPr>
            <a:cxnSpLocks/>
          </p:cNvCxnSpPr>
          <p:nvPr/>
        </p:nvCxnSpPr>
        <p:spPr>
          <a:xfrm>
            <a:off x="4700016" y="3102864"/>
            <a:ext cx="377952" cy="31699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9F851E01-C317-4BCD-80B7-252E1F6105B6}"/>
              </a:ext>
            </a:extLst>
          </p:cNvPr>
          <p:cNvCxnSpPr/>
          <p:nvPr/>
        </p:nvCxnSpPr>
        <p:spPr>
          <a:xfrm>
            <a:off x="5065776" y="4626864"/>
            <a:ext cx="0" cy="34137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02455ADB-8858-4675-8BC2-4E7893E321D7}"/>
              </a:ext>
            </a:extLst>
          </p:cNvPr>
          <p:cNvCxnSpPr>
            <a:cxnSpLocks/>
            <a:stCxn id="27" idx="2"/>
            <a:endCxn id="33" idx="0"/>
          </p:cNvCxnSpPr>
          <p:nvPr/>
        </p:nvCxnSpPr>
        <p:spPr>
          <a:xfrm flipH="1">
            <a:off x="1932432" y="4078379"/>
            <a:ext cx="0" cy="71032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13C798D6-E1C5-429A-832E-C0932DC53621}"/>
              </a:ext>
            </a:extLst>
          </p:cNvPr>
          <p:cNvCxnSpPr>
            <a:cxnSpLocks/>
          </p:cNvCxnSpPr>
          <p:nvPr/>
        </p:nvCxnSpPr>
        <p:spPr>
          <a:xfrm>
            <a:off x="7839456" y="4108704"/>
            <a:ext cx="0" cy="29594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FEA39916-3E43-4E03-8330-CBE0A5D67F51}"/>
              </a:ext>
            </a:extLst>
          </p:cNvPr>
          <p:cNvCxnSpPr>
            <a:cxnSpLocks/>
          </p:cNvCxnSpPr>
          <p:nvPr/>
        </p:nvCxnSpPr>
        <p:spPr>
          <a:xfrm>
            <a:off x="9424416" y="2987040"/>
            <a:ext cx="377952" cy="31699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93431D42-C36C-48AF-8650-D13F2C7CD46A}"/>
              </a:ext>
            </a:extLst>
          </p:cNvPr>
          <p:cNvCxnSpPr>
            <a:cxnSpLocks/>
          </p:cNvCxnSpPr>
          <p:nvPr/>
        </p:nvCxnSpPr>
        <p:spPr>
          <a:xfrm flipH="1">
            <a:off x="7589520" y="3029712"/>
            <a:ext cx="377952" cy="31699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E3C7CE1F-BE9B-422C-BC60-D7DC53B2DCA7}"/>
              </a:ext>
            </a:extLst>
          </p:cNvPr>
          <p:cNvCxnSpPr/>
          <p:nvPr/>
        </p:nvCxnSpPr>
        <p:spPr>
          <a:xfrm>
            <a:off x="10552176" y="4480560"/>
            <a:ext cx="0" cy="34137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99546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156BEB4-5E2C-4255-8965-C7B062201B5A}"/>
              </a:ext>
            </a:extLst>
          </p:cNvPr>
          <p:cNvSpPr txBox="1"/>
          <p:nvPr/>
        </p:nvSpPr>
        <p:spPr>
          <a:xfrm>
            <a:off x="3890337" y="712257"/>
            <a:ext cx="40759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</a:rPr>
              <a:t>How Many Triangles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B27808F-3D11-479B-BED6-ED91911FDF3A}"/>
              </a:ext>
            </a:extLst>
          </p:cNvPr>
          <p:cNvGrpSpPr/>
          <p:nvPr/>
        </p:nvGrpSpPr>
        <p:grpSpPr>
          <a:xfrm>
            <a:off x="1317812" y="1470212"/>
            <a:ext cx="4558553" cy="4459941"/>
            <a:chOff x="2460812" y="1483659"/>
            <a:chExt cx="4558553" cy="4459941"/>
          </a:xfrm>
        </p:grpSpPr>
        <p:sp>
          <p:nvSpPr>
            <p:cNvPr id="3" name="Isosceles Triangle 2">
              <a:extLst>
                <a:ext uri="{FF2B5EF4-FFF2-40B4-BE49-F238E27FC236}">
                  <a16:creationId xmlns:a16="http://schemas.microsoft.com/office/drawing/2014/main" id="{B594BFDC-CA88-4FEC-AB5D-728466F76E7B}"/>
                </a:ext>
              </a:extLst>
            </p:cNvPr>
            <p:cNvSpPr/>
            <p:nvPr/>
          </p:nvSpPr>
          <p:spPr>
            <a:xfrm>
              <a:off x="2460812" y="1492624"/>
              <a:ext cx="4558553" cy="4437529"/>
            </a:xfrm>
            <a:prstGeom prst="triangle">
              <a:avLst/>
            </a:prstGeom>
            <a:solidFill>
              <a:schemeClr val="bg1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04DEF235-48B6-4B44-AB66-9DAA613478B4}"/>
                </a:ext>
              </a:extLst>
            </p:cNvPr>
            <p:cNvCxnSpPr>
              <a:cxnSpLocks/>
              <a:stCxn id="3" idx="0"/>
            </p:cNvCxnSpPr>
            <p:nvPr/>
          </p:nvCxnSpPr>
          <p:spPr>
            <a:xfrm flipH="1">
              <a:off x="3697941" y="1492624"/>
              <a:ext cx="1042148" cy="4437529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227673B-02BF-42C2-8478-9091284BE19F}"/>
                </a:ext>
              </a:extLst>
            </p:cNvPr>
            <p:cNvCxnSpPr>
              <a:cxnSpLocks/>
            </p:cNvCxnSpPr>
            <p:nvPr/>
          </p:nvCxnSpPr>
          <p:spPr>
            <a:xfrm>
              <a:off x="4751294" y="1483659"/>
              <a:ext cx="1111624" cy="4459941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2E57598-397A-4A9C-8077-2E93987C4D04}"/>
                </a:ext>
              </a:extLst>
            </p:cNvPr>
            <p:cNvCxnSpPr/>
            <p:nvPr/>
          </p:nvCxnSpPr>
          <p:spPr>
            <a:xfrm>
              <a:off x="3872753" y="3133165"/>
              <a:ext cx="1707776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9D09603B-B91B-4C5A-BBE5-DDCE7CEA7F24}"/>
                </a:ext>
              </a:extLst>
            </p:cNvPr>
            <p:cNvCxnSpPr>
              <a:cxnSpLocks/>
            </p:cNvCxnSpPr>
            <p:nvPr/>
          </p:nvCxnSpPr>
          <p:spPr>
            <a:xfrm>
              <a:off x="3218329" y="4455459"/>
              <a:ext cx="3021106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7F21E24-9220-42E8-828E-B23D84502D5D}"/>
                </a:ext>
              </a:extLst>
            </p:cNvPr>
            <p:cNvCxnSpPr>
              <a:stCxn id="3" idx="0"/>
              <a:endCxn id="3" idx="0"/>
            </p:cNvCxnSpPr>
            <p:nvPr/>
          </p:nvCxnSpPr>
          <p:spPr>
            <a:xfrm>
              <a:off x="4740089" y="1492624"/>
              <a:ext cx="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1808DDA9-820D-4527-8D14-02158F077754}"/>
              </a:ext>
            </a:extLst>
          </p:cNvPr>
          <p:cNvSpPr txBox="1"/>
          <p:nvPr/>
        </p:nvSpPr>
        <p:spPr>
          <a:xfrm>
            <a:off x="5970494" y="2380128"/>
            <a:ext cx="41820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008000"/>
                </a:solidFill>
              </a:rPr>
              <a:t>Calculate how many triangles you can see within the big triangle.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1B0809D-5455-43A3-84D6-AD1C9E89BA51}"/>
              </a:ext>
            </a:extLst>
          </p:cNvPr>
          <p:cNvSpPr/>
          <p:nvPr/>
        </p:nvSpPr>
        <p:spPr>
          <a:xfrm>
            <a:off x="6535271" y="4276165"/>
            <a:ext cx="3227294" cy="154641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>
                <a:solidFill>
                  <a:srgbClr val="FFFF00"/>
                </a:solidFill>
              </a:rPr>
              <a:t>Answer = 18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3F47DA6-458A-4EC5-B6B7-9C2E0178BDBA}"/>
              </a:ext>
            </a:extLst>
          </p:cNvPr>
          <p:cNvSpPr txBox="1"/>
          <p:nvPr/>
        </p:nvSpPr>
        <p:spPr>
          <a:xfrm>
            <a:off x="5082987" y="1438835"/>
            <a:ext cx="60750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C00000"/>
                </a:solidFill>
              </a:rPr>
              <a:t>A geometric observation challenge</a:t>
            </a:r>
          </a:p>
        </p:txBody>
      </p:sp>
    </p:spTree>
    <p:extLst>
      <p:ext uri="{BB962C8B-B14F-4D97-AF65-F5344CB8AC3E}">
        <p14:creationId xmlns:p14="http://schemas.microsoft.com/office/powerpoint/2010/main" val="2272934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onservation,environmental conservation,environmental issues,environments,faces,gardeners,gardening,green thumbs,greens,nature,smiles,smiley,smiley face,smiley faces,smileys,smilie,smilie face,smilie faces,smilies,smiling,smily,smily face,smily faces,smilys,symbols,thumbs">
            <a:extLst>
              <a:ext uri="{FF2B5EF4-FFF2-40B4-BE49-F238E27FC236}">
                <a16:creationId xmlns:a16="http://schemas.microsoft.com/office/drawing/2014/main" id="{D05E1551-2DD9-4040-91EA-1842F46BFA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371600"/>
            <a:ext cx="4114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4">
            <a:extLst>
              <a:ext uri="{FF2B5EF4-FFF2-40B4-BE49-F238E27FC236}">
                <a16:creationId xmlns:a16="http://schemas.microsoft.com/office/drawing/2014/main" id="{153890DF-6B5D-4431-80C9-52B2F5D5B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3937" y="5099809"/>
            <a:ext cx="2520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en-GB" altLang="en-US" sz="3600" i="1" dirty="0">
                <a:solidFill>
                  <a:srgbClr val="FF0000"/>
                </a:solidFill>
                <a:latin typeface="Arial" panose="020B0604020202020204" pitchFamily="34" charset="0"/>
              </a:rPr>
              <a:t>Thank You</a:t>
            </a:r>
            <a:endParaRPr lang="en-GB" alt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2303826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AE954A38-2C8A-407F-8366-7E68B576FE1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2208213" y="1125539"/>
            <a:ext cx="7772400" cy="1150937"/>
          </a:xfrm>
          <a:solidFill>
            <a:srgbClr val="FFFFFF"/>
          </a:solidFill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8800" b="1" dirty="0">
                <a:solidFill>
                  <a:srgbClr val="000099"/>
                </a:solidFill>
                <a:latin typeface="Arial Black" panose="020B0A04020102020204" pitchFamily="34" charset="0"/>
              </a:rPr>
              <a:t>Welcome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80D9FE8D-12FE-4E99-8DEE-591228B51B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9225" y="28098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dirty="0"/>
          </a:p>
        </p:txBody>
      </p:sp>
      <p:pic>
        <p:nvPicPr>
          <p:cNvPr id="8" name="Picture 2" descr="A person in a suit&#10;&#10;Description automatically generated with medium confidence">
            <a:extLst>
              <a:ext uri="{FF2B5EF4-FFF2-40B4-BE49-F238E27FC236}">
                <a16:creationId xmlns:a16="http://schemas.microsoft.com/office/drawing/2014/main" id="{BFDC54A7-E2EE-4665-9933-4FEA4EF9B9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501" y="2732860"/>
            <a:ext cx="2879725" cy="288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2EBFCBB-0FC1-417B-AFB3-0185872A1488}"/>
              </a:ext>
            </a:extLst>
          </p:cNvPr>
          <p:cNvSpPr txBox="1"/>
          <p:nvPr/>
        </p:nvSpPr>
        <p:spPr>
          <a:xfrm>
            <a:off x="5638800" y="2978332"/>
            <a:ext cx="3841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I very much hope that you will enjoy this fun maths activity and learn new things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745D411-CC54-443D-826E-5227A96F2211}"/>
              </a:ext>
            </a:extLst>
          </p:cNvPr>
          <p:cNvSpPr txBox="1"/>
          <p:nvPr/>
        </p:nvSpPr>
        <p:spPr>
          <a:xfrm>
            <a:off x="2857809" y="714615"/>
            <a:ext cx="615450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accent4">
                    <a:lumMod val="50000"/>
                  </a:schemeClr>
                </a:solidFill>
              </a:rPr>
              <a:t>All Even Numbers are Divisible By 2</a:t>
            </a:r>
          </a:p>
          <a:p>
            <a:pPr algn="ctr"/>
            <a:r>
              <a:rPr lang="en-GB" sz="2800" b="1" dirty="0">
                <a:solidFill>
                  <a:schemeClr val="accent4">
                    <a:lumMod val="50000"/>
                  </a:schemeClr>
                </a:solidFill>
              </a:rPr>
              <a:t>All Odd Numbers are not Divisible by 2</a:t>
            </a:r>
          </a:p>
          <a:p>
            <a:pPr algn="ctr"/>
            <a:r>
              <a:rPr lang="en-GB" sz="2800" b="1" dirty="0">
                <a:solidFill>
                  <a:srgbClr val="FF0000"/>
                </a:solidFill>
              </a:rPr>
              <a:t>What happens when we multiply them?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C2EBA5-2465-4BD8-BB13-7B8C1C17DD69}"/>
              </a:ext>
            </a:extLst>
          </p:cNvPr>
          <p:cNvSpPr txBox="1"/>
          <p:nvPr/>
        </p:nvSpPr>
        <p:spPr>
          <a:xfrm>
            <a:off x="1404895" y="2731673"/>
            <a:ext cx="6011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accent5">
                    <a:lumMod val="50000"/>
                  </a:schemeClr>
                </a:solidFill>
              </a:rPr>
              <a:t>Even Numbers are 2,4,6,8,10,12,14,16,18, etc.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2EF6D6-09EB-47EC-B6B9-D30F057C8C15}"/>
              </a:ext>
            </a:extLst>
          </p:cNvPr>
          <p:cNvSpPr txBox="1"/>
          <p:nvPr/>
        </p:nvSpPr>
        <p:spPr>
          <a:xfrm>
            <a:off x="1404895" y="3179908"/>
            <a:ext cx="5788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accent5">
                    <a:lumMod val="50000"/>
                  </a:schemeClr>
                </a:solidFill>
              </a:rPr>
              <a:t>Odd Numbers are 1,3,5,7,9,11,13,15,17, etc.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FDF356-ABB3-4ACA-B590-020D9C65ABD5}"/>
              </a:ext>
            </a:extLst>
          </p:cNvPr>
          <p:cNvSpPr txBox="1"/>
          <p:nvPr/>
        </p:nvSpPr>
        <p:spPr>
          <a:xfrm>
            <a:off x="674273" y="2314815"/>
            <a:ext cx="23535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8000"/>
                </a:solidFill>
              </a:rPr>
              <a:t>We all know that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D169FE2-89D7-4871-A1FC-736C96588799}"/>
              </a:ext>
            </a:extLst>
          </p:cNvPr>
          <p:cNvSpPr txBox="1"/>
          <p:nvPr/>
        </p:nvSpPr>
        <p:spPr>
          <a:xfrm>
            <a:off x="633931" y="3672968"/>
            <a:ext cx="7008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8000"/>
                </a:solidFill>
              </a:rPr>
              <a:t>And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CC4B9A-18D5-4B07-9A00-CD9420DD9F34}"/>
              </a:ext>
            </a:extLst>
          </p:cNvPr>
          <p:cNvSpPr txBox="1"/>
          <p:nvPr/>
        </p:nvSpPr>
        <p:spPr>
          <a:xfrm>
            <a:off x="1364553" y="3973286"/>
            <a:ext cx="51097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accent5">
                    <a:lumMod val="50000"/>
                  </a:schemeClr>
                </a:solidFill>
              </a:rPr>
              <a:t>All Even Numbers are Divisible By 2</a:t>
            </a:r>
          </a:p>
          <a:p>
            <a:r>
              <a:rPr lang="en-GB" sz="2400" b="1" dirty="0">
                <a:solidFill>
                  <a:schemeClr val="accent5">
                    <a:lumMod val="50000"/>
                  </a:schemeClr>
                </a:solidFill>
              </a:rPr>
              <a:t>All Odd Numbers are not Divisible by 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7656166-0398-4C95-B50A-8218A39BA527}"/>
              </a:ext>
            </a:extLst>
          </p:cNvPr>
          <p:cNvSpPr txBox="1"/>
          <p:nvPr/>
        </p:nvSpPr>
        <p:spPr>
          <a:xfrm>
            <a:off x="7236438" y="3928463"/>
            <a:ext cx="35139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</a:rPr>
              <a:t>Can you prove it?</a:t>
            </a:r>
          </a:p>
        </p:txBody>
      </p:sp>
      <p:sp>
        <p:nvSpPr>
          <p:cNvPr id="13" name="Pentagon 12">
            <a:extLst>
              <a:ext uri="{FF2B5EF4-FFF2-40B4-BE49-F238E27FC236}">
                <a16:creationId xmlns:a16="http://schemas.microsoft.com/office/drawing/2014/main" id="{DAFE1FB7-AFBE-48EA-AEEB-67AA2A2A4413}"/>
              </a:ext>
            </a:extLst>
          </p:cNvPr>
          <p:cNvSpPr/>
          <p:nvPr/>
        </p:nvSpPr>
        <p:spPr>
          <a:xfrm>
            <a:off x="7465038" y="2113110"/>
            <a:ext cx="3482788" cy="3361765"/>
          </a:xfrm>
          <a:prstGeom prst="pentagon">
            <a:avLst/>
          </a:prstGeom>
          <a:solidFill>
            <a:srgbClr val="FFFF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rgbClr val="FF0000"/>
                </a:solidFill>
              </a:rPr>
              <a:t>Work together for ten minutes to see if you can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E3E1772-61B6-4EA0-B595-CB35E7A35092}"/>
              </a:ext>
            </a:extLst>
          </p:cNvPr>
          <p:cNvSpPr txBox="1"/>
          <p:nvPr/>
        </p:nvSpPr>
        <p:spPr>
          <a:xfrm>
            <a:off x="674274" y="4896651"/>
            <a:ext cx="7008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8000"/>
                </a:solidFill>
              </a:rPr>
              <a:t>And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0A15ACF-51A8-495A-B03B-FF22984B2EB4}"/>
              </a:ext>
            </a:extLst>
          </p:cNvPr>
          <p:cNvSpPr txBox="1"/>
          <p:nvPr/>
        </p:nvSpPr>
        <p:spPr>
          <a:xfrm>
            <a:off x="1400415" y="5380745"/>
            <a:ext cx="98073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2060"/>
                </a:solidFill>
              </a:rPr>
              <a:t>An Even Number multiplied by and Even Number is always an Even Number</a:t>
            </a:r>
          </a:p>
          <a:p>
            <a:r>
              <a:rPr lang="en-GB" sz="2400" b="1" dirty="0">
                <a:solidFill>
                  <a:srgbClr val="002060"/>
                </a:solidFill>
              </a:rPr>
              <a:t>An Odd Number multiplied by an Even Number is always an Even Number</a:t>
            </a:r>
          </a:p>
          <a:p>
            <a:r>
              <a:rPr lang="en-GB" sz="2400" b="1" dirty="0">
                <a:solidFill>
                  <a:srgbClr val="002060"/>
                </a:solidFill>
              </a:rPr>
              <a:t>An Odd Number multiplied by an Odd Number is always an Odd Number</a:t>
            </a:r>
          </a:p>
        </p:txBody>
      </p:sp>
    </p:spTree>
    <p:extLst>
      <p:ext uri="{BB962C8B-B14F-4D97-AF65-F5344CB8AC3E}">
        <p14:creationId xmlns:p14="http://schemas.microsoft.com/office/powerpoint/2010/main" val="404990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FA3D10E-812D-40FB-BC8C-AE8B957ECB87}"/>
              </a:ext>
            </a:extLst>
          </p:cNvPr>
          <p:cNvSpPr txBox="1"/>
          <p:nvPr/>
        </p:nvSpPr>
        <p:spPr>
          <a:xfrm>
            <a:off x="741082" y="2297910"/>
            <a:ext cx="39186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008000"/>
                </a:solidFill>
              </a:rPr>
              <a:t>Here is how I prove it: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65E869-01D0-4203-B9A6-3F5A01A542F8}"/>
              </a:ext>
            </a:extLst>
          </p:cNvPr>
          <p:cNvSpPr txBox="1"/>
          <p:nvPr/>
        </p:nvSpPr>
        <p:spPr>
          <a:xfrm>
            <a:off x="1709271" y="2943369"/>
            <a:ext cx="6712030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400" b="1" dirty="0">
                <a:solidFill>
                  <a:srgbClr val="002060"/>
                </a:solidFill>
              </a:rPr>
              <a:t>Let X be any number</a:t>
            </a:r>
          </a:p>
          <a:p>
            <a:pPr>
              <a:spcBef>
                <a:spcPts val="1200"/>
              </a:spcBef>
            </a:pPr>
            <a:r>
              <a:rPr lang="en-GB" sz="2400" b="1" dirty="0">
                <a:solidFill>
                  <a:srgbClr val="002060"/>
                </a:solidFill>
              </a:rPr>
              <a:t>Then 2X is divisibly by 2 and is an even number</a:t>
            </a:r>
          </a:p>
          <a:p>
            <a:pPr>
              <a:spcBef>
                <a:spcPts val="1200"/>
              </a:spcBef>
            </a:pPr>
            <a:r>
              <a:rPr lang="en-GB" sz="2400" b="1" dirty="0">
                <a:solidFill>
                  <a:srgbClr val="002060"/>
                </a:solidFill>
              </a:rPr>
              <a:t>The 2X+1 is not divisible by 2 and is an odd number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8781DD1-C671-4480-B77A-7E0C13EEC0E6}"/>
              </a:ext>
            </a:extLst>
          </p:cNvPr>
          <p:cNvSpPr txBox="1"/>
          <p:nvPr/>
        </p:nvSpPr>
        <p:spPr>
          <a:xfrm>
            <a:off x="1695822" y="4795351"/>
            <a:ext cx="6104964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400" b="1" dirty="0">
                <a:solidFill>
                  <a:srgbClr val="008000"/>
                </a:solidFill>
              </a:rPr>
              <a:t>So 2X x 2Y should be an even number</a:t>
            </a:r>
          </a:p>
          <a:p>
            <a:pPr>
              <a:spcBef>
                <a:spcPts val="1200"/>
              </a:spcBef>
            </a:pPr>
            <a:r>
              <a:rPr lang="en-GB" sz="2400" b="1" dirty="0">
                <a:solidFill>
                  <a:srgbClr val="008000"/>
                </a:solidFill>
              </a:rPr>
              <a:t>And 2X x (2y+1) should be an even number</a:t>
            </a:r>
          </a:p>
          <a:p>
            <a:pPr>
              <a:spcBef>
                <a:spcPts val="1200"/>
              </a:spcBef>
            </a:pPr>
            <a:r>
              <a:rPr lang="en-GB" sz="2400" b="1" dirty="0">
                <a:solidFill>
                  <a:srgbClr val="008000"/>
                </a:solidFill>
              </a:rPr>
              <a:t>And (2X+1) x (2y+1) should be an odd number</a:t>
            </a:r>
            <a:endParaRPr lang="en-GB" sz="2400" dirty="0">
              <a:solidFill>
                <a:srgbClr val="008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38D7FE8-8DBD-477A-948A-3FBFE65C9B69}"/>
              </a:ext>
            </a:extLst>
          </p:cNvPr>
          <p:cNvSpPr txBox="1"/>
          <p:nvPr/>
        </p:nvSpPr>
        <p:spPr>
          <a:xfrm>
            <a:off x="3018747" y="832180"/>
            <a:ext cx="615450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accent4">
                    <a:lumMod val="50000"/>
                  </a:schemeClr>
                </a:solidFill>
              </a:rPr>
              <a:t>All Even Numbers are Divisible By 2</a:t>
            </a:r>
          </a:p>
          <a:p>
            <a:pPr algn="ctr"/>
            <a:r>
              <a:rPr lang="en-GB" sz="2800" b="1" dirty="0">
                <a:solidFill>
                  <a:schemeClr val="accent4">
                    <a:lumMod val="50000"/>
                  </a:schemeClr>
                </a:solidFill>
              </a:rPr>
              <a:t>All Odd Numbers are not Divisible by 2</a:t>
            </a:r>
          </a:p>
          <a:p>
            <a:pPr algn="ctr"/>
            <a:r>
              <a:rPr lang="en-GB" sz="2800" b="1" dirty="0">
                <a:solidFill>
                  <a:srgbClr val="FF0000"/>
                </a:solidFill>
              </a:rPr>
              <a:t>What happens when we multiply them?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1D199A8-826E-4682-B58A-EFDC07C51CFD}"/>
              </a:ext>
            </a:extLst>
          </p:cNvPr>
          <p:cNvSpPr txBox="1"/>
          <p:nvPr/>
        </p:nvSpPr>
        <p:spPr>
          <a:xfrm>
            <a:off x="8500034" y="5390733"/>
            <a:ext cx="2423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Next Slide for the proof</a:t>
            </a:r>
          </a:p>
        </p:txBody>
      </p:sp>
    </p:spTree>
    <p:extLst>
      <p:ext uri="{BB962C8B-B14F-4D97-AF65-F5344CB8AC3E}">
        <p14:creationId xmlns:p14="http://schemas.microsoft.com/office/powerpoint/2010/main" val="2120955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F4A846C-63A8-4E71-B3F6-2283E596A07A}"/>
              </a:ext>
            </a:extLst>
          </p:cNvPr>
          <p:cNvSpPr txBox="1"/>
          <p:nvPr/>
        </p:nvSpPr>
        <p:spPr>
          <a:xfrm>
            <a:off x="875550" y="2192384"/>
            <a:ext cx="10542495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400" b="1" dirty="0">
                <a:solidFill>
                  <a:srgbClr val="008000"/>
                </a:solidFill>
              </a:rPr>
              <a:t>So 2X x 2Y should be an even number</a:t>
            </a:r>
          </a:p>
          <a:p>
            <a:pPr>
              <a:spcBef>
                <a:spcPts val="1200"/>
              </a:spcBef>
            </a:pPr>
            <a:r>
              <a:rPr lang="en-GB" sz="2400" b="1" dirty="0">
                <a:solidFill>
                  <a:srgbClr val="008000"/>
                </a:solidFill>
              </a:rPr>
              <a:t>	</a:t>
            </a:r>
            <a:r>
              <a:rPr lang="en-GB" sz="2400" b="1" dirty="0">
                <a:solidFill>
                  <a:srgbClr val="002060"/>
                </a:solidFill>
              </a:rPr>
              <a:t>2X x 2Y = 4XY and 4 is divisible by 2 so 4XY must also be divisible by 2</a:t>
            </a:r>
            <a:r>
              <a:rPr lang="en-GB" sz="2400" b="1" dirty="0">
                <a:solidFill>
                  <a:srgbClr val="008000"/>
                </a:solidFill>
              </a:rPr>
              <a:t>  </a:t>
            </a:r>
            <a:r>
              <a:rPr lang="en-GB" sz="24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√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C7E642-6FBD-434A-BADB-5E12A3C590C0}"/>
              </a:ext>
            </a:extLst>
          </p:cNvPr>
          <p:cNvSpPr txBox="1"/>
          <p:nvPr/>
        </p:nvSpPr>
        <p:spPr>
          <a:xfrm>
            <a:off x="875550" y="4657678"/>
            <a:ext cx="10390095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400" b="1" dirty="0">
                <a:solidFill>
                  <a:srgbClr val="008000"/>
                </a:solidFill>
              </a:rPr>
              <a:t>And (2X+1) x (2y+1) should be an odd number</a:t>
            </a:r>
          </a:p>
          <a:p>
            <a:pPr>
              <a:spcBef>
                <a:spcPts val="1200"/>
              </a:spcBef>
            </a:pPr>
            <a:r>
              <a:rPr lang="en-GB" sz="2400" b="1" dirty="0">
                <a:solidFill>
                  <a:srgbClr val="008000"/>
                </a:solidFill>
              </a:rPr>
              <a:t>	</a:t>
            </a:r>
            <a:r>
              <a:rPr lang="en-GB" sz="2400" b="1" dirty="0">
                <a:solidFill>
                  <a:srgbClr val="002060"/>
                </a:solidFill>
              </a:rPr>
              <a:t>(2X+1) x (2Y+1) = 4XY+2X+2Y+1</a:t>
            </a:r>
          </a:p>
          <a:p>
            <a:pPr>
              <a:spcBef>
                <a:spcPts val="1200"/>
              </a:spcBef>
            </a:pPr>
            <a:r>
              <a:rPr lang="en-GB" sz="2400" b="1" dirty="0">
                <a:solidFill>
                  <a:srgbClr val="002060"/>
                </a:solidFill>
              </a:rPr>
              <a:t>	but  4X+2X+2Y is divisible by 2 so, </a:t>
            </a:r>
          </a:p>
          <a:p>
            <a:pPr>
              <a:spcBef>
                <a:spcPts val="1200"/>
              </a:spcBef>
            </a:pPr>
            <a:r>
              <a:rPr lang="en-GB" sz="2400" b="1" dirty="0">
                <a:solidFill>
                  <a:srgbClr val="002060"/>
                </a:solidFill>
              </a:rPr>
              <a:t>	by adding 1, 4X+2X+2Y+1 is not divisible by 2 </a:t>
            </a:r>
            <a:r>
              <a:rPr lang="en-GB" sz="24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√</a:t>
            </a:r>
            <a:endParaRPr lang="en-GB" sz="2400" dirty="0">
              <a:solidFill>
                <a:srgbClr val="008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DEA9194-A47A-48F9-BD01-056A549CA1C2}"/>
              </a:ext>
            </a:extLst>
          </p:cNvPr>
          <p:cNvSpPr txBox="1"/>
          <p:nvPr/>
        </p:nvSpPr>
        <p:spPr>
          <a:xfrm>
            <a:off x="875550" y="3425031"/>
            <a:ext cx="10327343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400" b="1" dirty="0">
                <a:solidFill>
                  <a:srgbClr val="008000"/>
                </a:solidFill>
              </a:rPr>
              <a:t>And 2X x (2y+1) should be an even number</a:t>
            </a:r>
          </a:p>
          <a:p>
            <a:pPr>
              <a:spcBef>
                <a:spcPts val="1200"/>
              </a:spcBef>
            </a:pPr>
            <a:r>
              <a:rPr lang="en-GB" sz="2400" b="1" dirty="0">
                <a:solidFill>
                  <a:srgbClr val="008000"/>
                </a:solidFill>
              </a:rPr>
              <a:t>	</a:t>
            </a:r>
            <a:r>
              <a:rPr lang="en-GB" sz="2400" b="1" dirty="0">
                <a:solidFill>
                  <a:srgbClr val="002060"/>
                </a:solidFill>
              </a:rPr>
              <a:t>2X x (2Y+1) = 4XY + 2X and both 4XY and 2X are divisible by 2 </a:t>
            </a:r>
            <a:r>
              <a:rPr lang="en-GB" sz="24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√</a:t>
            </a:r>
            <a:endParaRPr lang="en-GB" sz="2400" b="1" dirty="0">
              <a:solidFill>
                <a:srgbClr val="00206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2F7461C-FD25-4A29-92EB-FB12FC1B7803}"/>
              </a:ext>
            </a:extLst>
          </p:cNvPr>
          <p:cNvSpPr txBox="1"/>
          <p:nvPr/>
        </p:nvSpPr>
        <p:spPr>
          <a:xfrm>
            <a:off x="3018747" y="636237"/>
            <a:ext cx="615450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accent4">
                    <a:lumMod val="50000"/>
                  </a:schemeClr>
                </a:solidFill>
              </a:rPr>
              <a:t>All Even Numbers are Divisible By 2</a:t>
            </a:r>
          </a:p>
          <a:p>
            <a:pPr algn="ctr"/>
            <a:r>
              <a:rPr lang="en-GB" sz="2800" b="1" dirty="0">
                <a:solidFill>
                  <a:schemeClr val="accent4">
                    <a:lumMod val="50000"/>
                  </a:schemeClr>
                </a:solidFill>
              </a:rPr>
              <a:t>All Odd Numbers are not Divisible by 2</a:t>
            </a:r>
          </a:p>
          <a:p>
            <a:pPr algn="ctr"/>
            <a:r>
              <a:rPr lang="en-GB" sz="2800" b="1" dirty="0">
                <a:solidFill>
                  <a:srgbClr val="FF0000"/>
                </a:solidFill>
              </a:rPr>
              <a:t>What happens when we multiply them?</a:t>
            </a:r>
          </a:p>
        </p:txBody>
      </p:sp>
    </p:spTree>
    <p:extLst>
      <p:ext uri="{BB962C8B-B14F-4D97-AF65-F5344CB8AC3E}">
        <p14:creationId xmlns:p14="http://schemas.microsoft.com/office/powerpoint/2010/main" val="2480540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EFF4B2F-7EB8-48B6-A32C-DE2D94AE8068}"/>
              </a:ext>
            </a:extLst>
          </p:cNvPr>
          <p:cNvSpPr txBox="1"/>
          <p:nvPr/>
        </p:nvSpPr>
        <p:spPr>
          <a:xfrm>
            <a:off x="4109943" y="778776"/>
            <a:ext cx="39721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</a:rPr>
              <a:t>Triangular Numbers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388A3A-25BE-4784-9D47-B1334544C064}"/>
              </a:ext>
            </a:extLst>
          </p:cNvPr>
          <p:cNvSpPr txBox="1"/>
          <p:nvPr/>
        </p:nvSpPr>
        <p:spPr>
          <a:xfrm>
            <a:off x="748176" y="1773859"/>
            <a:ext cx="103335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8000"/>
                </a:solidFill>
              </a:rPr>
              <a:t>These triangles represent triangular numbers where the dots inside are aligned. </a:t>
            </a: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9FB85918-F5FD-4481-8A6B-67815D4B0EFC}"/>
              </a:ext>
            </a:extLst>
          </p:cNvPr>
          <p:cNvGrpSpPr/>
          <p:nvPr/>
        </p:nvGrpSpPr>
        <p:grpSpPr>
          <a:xfrm>
            <a:off x="1823941" y="3544390"/>
            <a:ext cx="618565" cy="551329"/>
            <a:chOff x="1680882" y="2971801"/>
            <a:chExt cx="618565" cy="551329"/>
          </a:xfrm>
        </p:grpSpPr>
        <p:sp>
          <p:nvSpPr>
            <p:cNvPr id="4" name="Isosceles Triangle 3">
              <a:extLst>
                <a:ext uri="{FF2B5EF4-FFF2-40B4-BE49-F238E27FC236}">
                  <a16:creationId xmlns:a16="http://schemas.microsoft.com/office/drawing/2014/main" id="{FBE58E38-AD45-42E9-88F3-2C81DBFE11F2}"/>
                </a:ext>
              </a:extLst>
            </p:cNvPr>
            <p:cNvSpPr/>
            <p:nvPr/>
          </p:nvSpPr>
          <p:spPr>
            <a:xfrm>
              <a:off x="1680882" y="2971801"/>
              <a:ext cx="618565" cy="551329"/>
            </a:xfrm>
            <a:prstGeom prst="triangl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A91DACDE-C262-4A59-B45D-1A58761826D1}"/>
                </a:ext>
              </a:extLst>
            </p:cNvPr>
            <p:cNvSpPr/>
            <p:nvPr/>
          </p:nvSpPr>
          <p:spPr>
            <a:xfrm>
              <a:off x="1916205" y="3247465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C5F96072-35B6-48E2-ADF2-74AFC1D4C15E}"/>
              </a:ext>
            </a:extLst>
          </p:cNvPr>
          <p:cNvGrpSpPr/>
          <p:nvPr/>
        </p:nvGrpSpPr>
        <p:grpSpPr>
          <a:xfrm>
            <a:off x="2926599" y="3217177"/>
            <a:ext cx="1017495" cy="878542"/>
            <a:chOff x="3070411" y="2675966"/>
            <a:chExt cx="1017495" cy="878542"/>
          </a:xfrm>
        </p:grpSpPr>
        <p:sp>
          <p:nvSpPr>
            <p:cNvPr id="7" name="Isosceles Triangle 6">
              <a:extLst>
                <a:ext uri="{FF2B5EF4-FFF2-40B4-BE49-F238E27FC236}">
                  <a16:creationId xmlns:a16="http://schemas.microsoft.com/office/drawing/2014/main" id="{E3E9AA5F-7A3C-42F3-9DFE-3509A5A03D01}"/>
                </a:ext>
              </a:extLst>
            </p:cNvPr>
            <p:cNvSpPr/>
            <p:nvPr/>
          </p:nvSpPr>
          <p:spPr>
            <a:xfrm>
              <a:off x="3070411" y="2675966"/>
              <a:ext cx="1017495" cy="878542"/>
            </a:xfrm>
            <a:prstGeom prst="triangl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0B4B8D65-7128-47D6-8BB5-FD8E4E403B1B}"/>
                </a:ext>
              </a:extLst>
            </p:cNvPr>
            <p:cNvSpPr/>
            <p:nvPr/>
          </p:nvSpPr>
          <p:spPr>
            <a:xfrm>
              <a:off x="3305734" y="3278842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332F49BD-259A-4B75-AC23-B9EC8A819F9B}"/>
                </a:ext>
              </a:extLst>
            </p:cNvPr>
            <p:cNvSpPr/>
            <p:nvPr/>
          </p:nvSpPr>
          <p:spPr>
            <a:xfrm>
              <a:off x="3646393" y="3296771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0B91E75-0E40-47B1-BD4C-D68ECF90F56B}"/>
                </a:ext>
              </a:extLst>
            </p:cNvPr>
            <p:cNvSpPr/>
            <p:nvPr/>
          </p:nvSpPr>
          <p:spPr>
            <a:xfrm>
              <a:off x="3485028" y="3027830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2395691C-4E03-4015-9985-6C0D5D48B2A6}"/>
              </a:ext>
            </a:extLst>
          </p:cNvPr>
          <p:cNvGrpSpPr/>
          <p:nvPr/>
        </p:nvGrpSpPr>
        <p:grpSpPr>
          <a:xfrm>
            <a:off x="4428187" y="2755494"/>
            <a:ext cx="1416425" cy="1340225"/>
            <a:chOff x="4406152" y="2259106"/>
            <a:chExt cx="1416425" cy="1340225"/>
          </a:xfrm>
        </p:grpSpPr>
        <p:sp>
          <p:nvSpPr>
            <p:cNvPr id="25" name="Isosceles Triangle 24">
              <a:extLst>
                <a:ext uri="{FF2B5EF4-FFF2-40B4-BE49-F238E27FC236}">
                  <a16:creationId xmlns:a16="http://schemas.microsoft.com/office/drawing/2014/main" id="{D0A33F99-B972-493F-896E-351A414EF20B}"/>
                </a:ext>
              </a:extLst>
            </p:cNvPr>
            <p:cNvSpPr/>
            <p:nvPr/>
          </p:nvSpPr>
          <p:spPr>
            <a:xfrm>
              <a:off x="4406152" y="2259106"/>
              <a:ext cx="1416425" cy="1340225"/>
            </a:xfrm>
            <a:prstGeom prst="triangl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896A9749-A63C-45CC-8BFB-1D162B51579F}"/>
                </a:ext>
              </a:extLst>
            </p:cNvPr>
            <p:cNvGrpSpPr/>
            <p:nvPr/>
          </p:nvGrpSpPr>
          <p:grpSpPr>
            <a:xfrm>
              <a:off x="4708710" y="2991971"/>
              <a:ext cx="488577" cy="403411"/>
              <a:chOff x="4708710" y="2991971"/>
              <a:chExt cx="488577" cy="403411"/>
            </a:xfrm>
          </p:grpSpPr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BD01EC8B-BC1F-40E8-B832-AAB4FD3B7534}"/>
                  </a:ext>
                </a:extLst>
              </p:cNvPr>
              <p:cNvSpPr/>
              <p:nvPr/>
            </p:nvSpPr>
            <p:spPr>
              <a:xfrm>
                <a:off x="4708710" y="3242983"/>
                <a:ext cx="147918" cy="13447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D9B516E8-2ACF-42C4-92C3-F498591FF33E}"/>
                  </a:ext>
                </a:extLst>
              </p:cNvPr>
              <p:cNvSpPr/>
              <p:nvPr/>
            </p:nvSpPr>
            <p:spPr>
              <a:xfrm>
                <a:off x="5049369" y="3260912"/>
                <a:ext cx="147918" cy="13447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1772D5D3-8907-4AB8-B7FE-2C19FF254A81}"/>
                  </a:ext>
                </a:extLst>
              </p:cNvPr>
              <p:cNvSpPr/>
              <p:nvPr/>
            </p:nvSpPr>
            <p:spPr>
              <a:xfrm>
                <a:off x="4888004" y="2991971"/>
                <a:ext cx="147918" cy="13447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C9BD5398-292A-422C-B98B-8C811D5C7B8C}"/>
                </a:ext>
              </a:extLst>
            </p:cNvPr>
            <p:cNvSpPr/>
            <p:nvPr/>
          </p:nvSpPr>
          <p:spPr>
            <a:xfrm>
              <a:off x="5215216" y="3009900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FEF3BA09-1BEE-4E3E-9245-371A1049035C}"/>
                </a:ext>
              </a:extLst>
            </p:cNvPr>
            <p:cNvSpPr/>
            <p:nvPr/>
          </p:nvSpPr>
          <p:spPr>
            <a:xfrm>
              <a:off x="5053851" y="2740959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BA38A72B-5510-4B95-A8ED-972AF7A87006}"/>
                </a:ext>
              </a:extLst>
            </p:cNvPr>
            <p:cNvSpPr/>
            <p:nvPr/>
          </p:nvSpPr>
          <p:spPr>
            <a:xfrm>
              <a:off x="5049369" y="3247466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4EDD906A-CECA-4CCA-BB88-F3E6CF3BEA62}"/>
                </a:ext>
              </a:extLst>
            </p:cNvPr>
            <p:cNvSpPr/>
            <p:nvPr/>
          </p:nvSpPr>
          <p:spPr>
            <a:xfrm>
              <a:off x="5390028" y="3265395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C9FA8377-EB57-4E39-8FB0-858102D537C8}"/>
              </a:ext>
            </a:extLst>
          </p:cNvPr>
          <p:cNvGrpSpPr/>
          <p:nvPr/>
        </p:nvGrpSpPr>
        <p:grpSpPr>
          <a:xfrm>
            <a:off x="6328705" y="2446211"/>
            <a:ext cx="1734672" cy="1649507"/>
            <a:chOff x="6185646" y="1949823"/>
            <a:chExt cx="1734672" cy="1649507"/>
          </a:xfrm>
        </p:grpSpPr>
        <p:sp>
          <p:nvSpPr>
            <p:cNvPr id="41" name="Isosceles Triangle 40">
              <a:extLst>
                <a:ext uri="{FF2B5EF4-FFF2-40B4-BE49-F238E27FC236}">
                  <a16:creationId xmlns:a16="http://schemas.microsoft.com/office/drawing/2014/main" id="{3229F50F-D30A-4454-B844-B57B68DC57D8}"/>
                </a:ext>
              </a:extLst>
            </p:cNvPr>
            <p:cNvSpPr/>
            <p:nvPr/>
          </p:nvSpPr>
          <p:spPr>
            <a:xfrm>
              <a:off x="6185646" y="1949823"/>
              <a:ext cx="1734672" cy="1649507"/>
            </a:xfrm>
            <a:prstGeom prst="triangl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7C5623F0-6B1D-4029-A2A8-752EA74F586B}"/>
                </a:ext>
              </a:extLst>
            </p:cNvPr>
            <p:cNvSpPr/>
            <p:nvPr/>
          </p:nvSpPr>
          <p:spPr>
            <a:xfrm>
              <a:off x="6447863" y="3216089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297D1FF2-4ED2-47F2-9DE7-E119716A6C07}"/>
                </a:ext>
              </a:extLst>
            </p:cNvPr>
            <p:cNvSpPr/>
            <p:nvPr/>
          </p:nvSpPr>
          <p:spPr>
            <a:xfrm>
              <a:off x="6788522" y="3234018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6FCBC5D4-A1CC-434B-8CA3-52BC01A91DDD}"/>
                </a:ext>
              </a:extLst>
            </p:cNvPr>
            <p:cNvSpPr/>
            <p:nvPr/>
          </p:nvSpPr>
          <p:spPr>
            <a:xfrm>
              <a:off x="6627157" y="2965077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C9758825-188F-4D3B-8E46-842241B98D69}"/>
                </a:ext>
              </a:extLst>
            </p:cNvPr>
            <p:cNvSpPr/>
            <p:nvPr/>
          </p:nvSpPr>
          <p:spPr>
            <a:xfrm>
              <a:off x="6954369" y="2983006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3F8BBA8B-CBE7-47E9-BA84-57855DBB4817}"/>
                </a:ext>
              </a:extLst>
            </p:cNvPr>
            <p:cNvSpPr/>
            <p:nvPr/>
          </p:nvSpPr>
          <p:spPr>
            <a:xfrm>
              <a:off x="6793004" y="2714065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9895F63-8996-46C0-9949-C51C813F25C9}"/>
                </a:ext>
              </a:extLst>
            </p:cNvPr>
            <p:cNvSpPr/>
            <p:nvPr/>
          </p:nvSpPr>
          <p:spPr>
            <a:xfrm>
              <a:off x="6788522" y="3220572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99D9051B-F213-4F2A-9BE5-61EF906AEAC0}"/>
                </a:ext>
              </a:extLst>
            </p:cNvPr>
            <p:cNvSpPr/>
            <p:nvPr/>
          </p:nvSpPr>
          <p:spPr>
            <a:xfrm>
              <a:off x="7129181" y="3238501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6D976703-195E-477B-B670-21954AAF66D5}"/>
                </a:ext>
              </a:extLst>
            </p:cNvPr>
            <p:cNvGrpSpPr/>
            <p:nvPr/>
          </p:nvGrpSpPr>
          <p:grpSpPr>
            <a:xfrm>
              <a:off x="7335370" y="2960595"/>
              <a:ext cx="309283" cy="403411"/>
              <a:chOff x="4888004" y="2991971"/>
              <a:chExt cx="309283" cy="403411"/>
            </a:xfrm>
          </p:grpSpPr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1FC06842-829A-4C45-8019-2D08D23554C4}"/>
                  </a:ext>
                </a:extLst>
              </p:cNvPr>
              <p:cNvSpPr/>
              <p:nvPr/>
            </p:nvSpPr>
            <p:spPr>
              <a:xfrm>
                <a:off x="5049369" y="3260912"/>
                <a:ext cx="147918" cy="13447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A85D8B2B-D045-499F-A38C-65C2AD0940ED}"/>
                  </a:ext>
                </a:extLst>
              </p:cNvPr>
              <p:cNvSpPr/>
              <p:nvPr/>
            </p:nvSpPr>
            <p:spPr>
              <a:xfrm>
                <a:off x="4888004" y="2991971"/>
                <a:ext cx="147918" cy="13447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7C784FFF-C15F-4144-9069-18B0EAA77641}"/>
                </a:ext>
              </a:extLst>
            </p:cNvPr>
            <p:cNvGrpSpPr/>
            <p:nvPr/>
          </p:nvGrpSpPr>
          <p:grpSpPr>
            <a:xfrm>
              <a:off x="6976781" y="2440642"/>
              <a:ext cx="309283" cy="403411"/>
              <a:chOff x="4888004" y="2991971"/>
              <a:chExt cx="309283" cy="403411"/>
            </a:xfrm>
          </p:grpSpPr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2920E9B7-7054-423E-AD69-B5868ABB193C}"/>
                  </a:ext>
                </a:extLst>
              </p:cNvPr>
              <p:cNvSpPr/>
              <p:nvPr/>
            </p:nvSpPr>
            <p:spPr>
              <a:xfrm>
                <a:off x="5049369" y="3260912"/>
                <a:ext cx="147918" cy="13447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6380B188-DF39-4700-83AC-5AD301BE0983}"/>
                  </a:ext>
                </a:extLst>
              </p:cNvPr>
              <p:cNvSpPr/>
              <p:nvPr/>
            </p:nvSpPr>
            <p:spPr>
              <a:xfrm>
                <a:off x="4888004" y="2991971"/>
                <a:ext cx="147918" cy="13447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4FCDB5A8-CBC4-4828-8362-67A8A0F28DC7}"/>
              </a:ext>
            </a:extLst>
          </p:cNvPr>
          <p:cNvSpPr txBox="1"/>
          <p:nvPr/>
        </p:nvSpPr>
        <p:spPr>
          <a:xfrm>
            <a:off x="1017118" y="4826341"/>
            <a:ext cx="3549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2060"/>
                </a:solidFill>
              </a:rPr>
              <a:t>What is the next triangle ?</a:t>
            </a:r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1F96E5D8-A5B5-445B-9E4D-314EEE0AA1E1}"/>
              </a:ext>
            </a:extLst>
          </p:cNvPr>
          <p:cNvGrpSpPr/>
          <p:nvPr/>
        </p:nvGrpSpPr>
        <p:grpSpPr>
          <a:xfrm>
            <a:off x="4235446" y="4638082"/>
            <a:ext cx="1999130" cy="1909484"/>
            <a:chOff x="8381999" y="1667436"/>
            <a:chExt cx="1999130" cy="1909484"/>
          </a:xfrm>
        </p:grpSpPr>
        <p:sp>
          <p:nvSpPr>
            <p:cNvPr id="68" name="Isosceles Triangle 67">
              <a:extLst>
                <a:ext uri="{FF2B5EF4-FFF2-40B4-BE49-F238E27FC236}">
                  <a16:creationId xmlns:a16="http://schemas.microsoft.com/office/drawing/2014/main" id="{48813A2B-4842-4806-BF50-A9377D43A701}"/>
                </a:ext>
              </a:extLst>
            </p:cNvPr>
            <p:cNvSpPr/>
            <p:nvPr/>
          </p:nvSpPr>
          <p:spPr>
            <a:xfrm>
              <a:off x="8381999" y="1667436"/>
              <a:ext cx="1999130" cy="1909484"/>
            </a:xfrm>
            <a:prstGeom prst="triangl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5B55DC48-7D71-43CE-97D3-7EB3B757F118}"/>
                </a:ext>
              </a:extLst>
            </p:cNvPr>
            <p:cNvSpPr/>
            <p:nvPr/>
          </p:nvSpPr>
          <p:spPr>
            <a:xfrm>
              <a:off x="8644216" y="3193678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35B4EA44-6C50-4E36-A3B2-99E78C694725}"/>
                </a:ext>
              </a:extLst>
            </p:cNvPr>
            <p:cNvSpPr/>
            <p:nvPr/>
          </p:nvSpPr>
          <p:spPr>
            <a:xfrm>
              <a:off x="8984875" y="3211607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C3413F02-3298-41F6-A977-AEB9090C9755}"/>
                </a:ext>
              </a:extLst>
            </p:cNvPr>
            <p:cNvSpPr/>
            <p:nvPr/>
          </p:nvSpPr>
          <p:spPr>
            <a:xfrm>
              <a:off x="8823510" y="2942666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AE302288-E676-4FFF-8137-B2017B2A6E42}"/>
                </a:ext>
              </a:extLst>
            </p:cNvPr>
            <p:cNvSpPr/>
            <p:nvPr/>
          </p:nvSpPr>
          <p:spPr>
            <a:xfrm>
              <a:off x="9150722" y="2960595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3C3B3B5D-18E4-49E8-8E36-2F84494E826E}"/>
                </a:ext>
              </a:extLst>
            </p:cNvPr>
            <p:cNvSpPr/>
            <p:nvPr/>
          </p:nvSpPr>
          <p:spPr>
            <a:xfrm>
              <a:off x="8989357" y="2691654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8B446063-6856-433D-BF23-C9E7ECC7A7F7}"/>
                </a:ext>
              </a:extLst>
            </p:cNvPr>
            <p:cNvSpPr/>
            <p:nvPr/>
          </p:nvSpPr>
          <p:spPr>
            <a:xfrm>
              <a:off x="8984875" y="3198161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71425F2C-E41A-47C3-BD89-A7EBDB21452B}"/>
                </a:ext>
              </a:extLst>
            </p:cNvPr>
            <p:cNvSpPr/>
            <p:nvPr/>
          </p:nvSpPr>
          <p:spPr>
            <a:xfrm>
              <a:off x="9325534" y="3216090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23FDDB74-A3E8-4CB6-800D-69FF2534A2CA}"/>
                </a:ext>
              </a:extLst>
            </p:cNvPr>
            <p:cNvGrpSpPr/>
            <p:nvPr/>
          </p:nvGrpSpPr>
          <p:grpSpPr>
            <a:xfrm>
              <a:off x="9531723" y="2938184"/>
              <a:ext cx="309283" cy="403411"/>
              <a:chOff x="4888004" y="2991971"/>
              <a:chExt cx="309283" cy="403411"/>
            </a:xfrm>
          </p:grpSpPr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66F4AABE-F340-4607-B999-D4696AA40454}"/>
                  </a:ext>
                </a:extLst>
              </p:cNvPr>
              <p:cNvSpPr/>
              <p:nvPr/>
            </p:nvSpPr>
            <p:spPr>
              <a:xfrm>
                <a:off x="5049369" y="3260912"/>
                <a:ext cx="147918" cy="13447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25F12584-39DD-46EE-8AF3-9DF67C13CE8F}"/>
                  </a:ext>
                </a:extLst>
              </p:cNvPr>
              <p:cNvSpPr/>
              <p:nvPr/>
            </p:nvSpPr>
            <p:spPr>
              <a:xfrm>
                <a:off x="4888004" y="2991971"/>
                <a:ext cx="147918" cy="13447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CEC21572-CA74-43C4-839B-02E96303DA11}"/>
                </a:ext>
              </a:extLst>
            </p:cNvPr>
            <p:cNvGrpSpPr/>
            <p:nvPr/>
          </p:nvGrpSpPr>
          <p:grpSpPr>
            <a:xfrm>
              <a:off x="9173134" y="2418231"/>
              <a:ext cx="309283" cy="403411"/>
              <a:chOff x="4888004" y="2991971"/>
              <a:chExt cx="309283" cy="403411"/>
            </a:xfrm>
          </p:grpSpPr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75E3C0AE-9848-44F2-B670-3516FC684020}"/>
                  </a:ext>
                </a:extLst>
              </p:cNvPr>
              <p:cNvSpPr/>
              <p:nvPr/>
            </p:nvSpPr>
            <p:spPr>
              <a:xfrm>
                <a:off x="5049369" y="3260912"/>
                <a:ext cx="147918" cy="13447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0AF0ADC1-4041-47F1-84D4-59BD8D6B7880}"/>
                  </a:ext>
                </a:extLst>
              </p:cNvPr>
              <p:cNvSpPr/>
              <p:nvPr/>
            </p:nvSpPr>
            <p:spPr>
              <a:xfrm>
                <a:off x="4888004" y="2991971"/>
                <a:ext cx="147918" cy="13447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F03F27E0-429A-4D4C-85A5-ADE99CD66C19}"/>
                </a:ext>
              </a:extLst>
            </p:cNvPr>
            <p:cNvGrpSpPr/>
            <p:nvPr/>
          </p:nvGrpSpPr>
          <p:grpSpPr>
            <a:xfrm>
              <a:off x="9818594" y="2915772"/>
              <a:ext cx="309283" cy="403411"/>
              <a:chOff x="4888004" y="2991971"/>
              <a:chExt cx="309283" cy="403411"/>
            </a:xfrm>
          </p:grpSpPr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D52B8F44-EE5C-4EA7-830F-82F57ECC7421}"/>
                  </a:ext>
                </a:extLst>
              </p:cNvPr>
              <p:cNvSpPr/>
              <p:nvPr/>
            </p:nvSpPr>
            <p:spPr>
              <a:xfrm>
                <a:off x="5049369" y="3260912"/>
                <a:ext cx="147918" cy="13447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C9A1E792-5F1A-46F8-B0DE-FAF0BC945017}"/>
                  </a:ext>
                </a:extLst>
              </p:cNvPr>
              <p:cNvSpPr/>
              <p:nvPr/>
            </p:nvSpPr>
            <p:spPr>
              <a:xfrm>
                <a:off x="4888004" y="2991971"/>
                <a:ext cx="147918" cy="13447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E9122043-0A9E-44EC-9D6B-293A927C5ED5}"/>
                </a:ext>
              </a:extLst>
            </p:cNvPr>
            <p:cNvGrpSpPr/>
            <p:nvPr/>
          </p:nvGrpSpPr>
          <p:grpSpPr>
            <a:xfrm>
              <a:off x="9468970" y="2391337"/>
              <a:ext cx="309283" cy="403411"/>
              <a:chOff x="4888004" y="2991971"/>
              <a:chExt cx="309283" cy="403411"/>
            </a:xfrm>
          </p:grpSpPr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F43143B7-A42E-493D-BED0-A211885B001E}"/>
                  </a:ext>
                </a:extLst>
              </p:cNvPr>
              <p:cNvSpPr/>
              <p:nvPr/>
            </p:nvSpPr>
            <p:spPr>
              <a:xfrm>
                <a:off x="5049369" y="3260912"/>
                <a:ext cx="147918" cy="13447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15CF6EB3-7F70-45F3-87A4-A8012FD42173}"/>
                  </a:ext>
                </a:extLst>
              </p:cNvPr>
              <p:cNvSpPr/>
              <p:nvPr/>
            </p:nvSpPr>
            <p:spPr>
              <a:xfrm>
                <a:off x="4888004" y="2991971"/>
                <a:ext cx="147918" cy="13447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10FAF5B9-78A5-43AF-9E13-32E2D2A2B0BB}"/>
                </a:ext>
              </a:extLst>
            </p:cNvPr>
            <p:cNvSpPr/>
            <p:nvPr/>
          </p:nvSpPr>
          <p:spPr>
            <a:xfrm>
              <a:off x="9289675" y="2104467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92" name="TextBox 91">
            <a:extLst>
              <a:ext uri="{FF2B5EF4-FFF2-40B4-BE49-F238E27FC236}">
                <a16:creationId xmlns:a16="http://schemas.microsoft.com/office/drawing/2014/main" id="{63D558F1-63F3-4038-A78E-C6C6973B669F}"/>
              </a:ext>
            </a:extLst>
          </p:cNvPr>
          <p:cNvSpPr txBox="1"/>
          <p:nvPr/>
        </p:nvSpPr>
        <p:spPr>
          <a:xfrm>
            <a:off x="6481105" y="4709800"/>
            <a:ext cx="38817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2060"/>
                </a:solidFill>
              </a:rPr>
              <a:t>What is the formula for the number of dots in each triangle ?</a:t>
            </a:r>
          </a:p>
        </p:txBody>
      </p:sp>
    </p:spTree>
    <p:extLst>
      <p:ext uri="{BB962C8B-B14F-4D97-AF65-F5344CB8AC3E}">
        <p14:creationId xmlns:p14="http://schemas.microsoft.com/office/powerpoint/2010/main" val="412123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EFF4B2F-7EB8-48B6-A32C-DE2D94AE8068}"/>
              </a:ext>
            </a:extLst>
          </p:cNvPr>
          <p:cNvSpPr txBox="1"/>
          <p:nvPr/>
        </p:nvSpPr>
        <p:spPr>
          <a:xfrm>
            <a:off x="4109943" y="831028"/>
            <a:ext cx="39721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</a:rPr>
              <a:t>Triangular Numbers</a:t>
            </a: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9FB85918-F5FD-4481-8A6B-67815D4B0EFC}"/>
              </a:ext>
            </a:extLst>
          </p:cNvPr>
          <p:cNvGrpSpPr/>
          <p:nvPr/>
        </p:nvGrpSpPr>
        <p:grpSpPr>
          <a:xfrm>
            <a:off x="1823941" y="3596642"/>
            <a:ext cx="618565" cy="551329"/>
            <a:chOff x="1680882" y="2971801"/>
            <a:chExt cx="618565" cy="551329"/>
          </a:xfrm>
        </p:grpSpPr>
        <p:sp>
          <p:nvSpPr>
            <p:cNvPr id="4" name="Isosceles Triangle 3">
              <a:extLst>
                <a:ext uri="{FF2B5EF4-FFF2-40B4-BE49-F238E27FC236}">
                  <a16:creationId xmlns:a16="http://schemas.microsoft.com/office/drawing/2014/main" id="{FBE58E38-AD45-42E9-88F3-2C81DBFE11F2}"/>
                </a:ext>
              </a:extLst>
            </p:cNvPr>
            <p:cNvSpPr/>
            <p:nvPr/>
          </p:nvSpPr>
          <p:spPr>
            <a:xfrm>
              <a:off x="1680882" y="2971801"/>
              <a:ext cx="618565" cy="551329"/>
            </a:xfrm>
            <a:prstGeom prst="triangl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A91DACDE-C262-4A59-B45D-1A58761826D1}"/>
                </a:ext>
              </a:extLst>
            </p:cNvPr>
            <p:cNvSpPr/>
            <p:nvPr/>
          </p:nvSpPr>
          <p:spPr>
            <a:xfrm>
              <a:off x="1916205" y="3247465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C5F96072-35B6-48E2-ADF2-74AFC1D4C15E}"/>
              </a:ext>
            </a:extLst>
          </p:cNvPr>
          <p:cNvGrpSpPr/>
          <p:nvPr/>
        </p:nvGrpSpPr>
        <p:grpSpPr>
          <a:xfrm>
            <a:off x="2926599" y="3269429"/>
            <a:ext cx="1017495" cy="878542"/>
            <a:chOff x="3070411" y="2675966"/>
            <a:chExt cx="1017495" cy="878542"/>
          </a:xfrm>
        </p:grpSpPr>
        <p:sp>
          <p:nvSpPr>
            <p:cNvPr id="7" name="Isosceles Triangle 6">
              <a:extLst>
                <a:ext uri="{FF2B5EF4-FFF2-40B4-BE49-F238E27FC236}">
                  <a16:creationId xmlns:a16="http://schemas.microsoft.com/office/drawing/2014/main" id="{E3E9AA5F-7A3C-42F3-9DFE-3509A5A03D01}"/>
                </a:ext>
              </a:extLst>
            </p:cNvPr>
            <p:cNvSpPr/>
            <p:nvPr/>
          </p:nvSpPr>
          <p:spPr>
            <a:xfrm>
              <a:off x="3070411" y="2675966"/>
              <a:ext cx="1017495" cy="878542"/>
            </a:xfrm>
            <a:prstGeom prst="triangl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0B4B8D65-7128-47D6-8BB5-FD8E4E403B1B}"/>
                </a:ext>
              </a:extLst>
            </p:cNvPr>
            <p:cNvSpPr/>
            <p:nvPr/>
          </p:nvSpPr>
          <p:spPr>
            <a:xfrm>
              <a:off x="3305734" y="3278842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332F49BD-259A-4B75-AC23-B9EC8A819F9B}"/>
                </a:ext>
              </a:extLst>
            </p:cNvPr>
            <p:cNvSpPr/>
            <p:nvPr/>
          </p:nvSpPr>
          <p:spPr>
            <a:xfrm>
              <a:off x="3646393" y="3296771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0B91E75-0E40-47B1-BD4C-D68ECF90F56B}"/>
                </a:ext>
              </a:extLst>
            </p:cNvPr>
            <p:cNvSpPr/>
            <p:nvPr/>
          </p:nvSpPr>
          <p:spPr>
            <a:xfrm>
              <a:off x="3485028" y="3027830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2395691C-4E03-4015-9985-6C0D5D48B2A6}"/>
              </a:ext>
            </a:extLst>
          </p:cNvPr>
          <p:cNvGrpSpPr/>
          <p:nvPr/>
        </p:nvGrpSpPr>
        <p:grpSpPr>
          <a:xfrm>
            <a:off x="4428187" y="2807746"/>
            <a:ext cx="1416425" cy="1340225"/>
            <a:chOff x="4406152" y="2259106"/>
            <a:chExt cx="1416425" cy="1340225"/>
          </a:xfrm>
        </p:grpSpPr>
        <p:sp>
          <p:nvSpPr>
            <p:cNvPr id="25" name="Isosceles Triangle 24">
              <a:extLst>
                <a:ext uri="{FF2B5EF4-FFF2-40B4-BE49-F238E27FC236}">
                  <a16:creationId xmlns:a16="http://schemas.microsoft.com/office/drawing/2014/main" id="{D0A33F99-B972-493F-896E-351A414EF20B}"/>
                </a:ext>
              </a:extLst>
            </p:cNvPr>
            <p:cNvSpPr/>
            <p:nvPr/>
          </p:nvSpPr>
          <p:spPr>
            <a:xfrm>
              <a:off x="4406152" y="2259106"/>
              <a:ext cx="1416425" cy="1340225"/>
            </a:xfrm>
            <a:prstGeom prst="triangl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896A9749-A63C-45CC-8BFB-1D162B51579F}"/>
                </a:ext>
              </a:extLst>
            </p:cNvPr>
            <p:cNvGrpSpPr/>
            <p:nvPr/>
          </p:nvGrpSpPr>
          <p:grpSpPr>
            <a:xfrm>
              <a:off x="4708710" y="2991971"/>
              <a:ext cx="488577" cy="403411"/>
              <a:chOff x="4708710" y="2991971"/>
              <a:chExt cx="488577" cy="403411"/>
            </a:xfrm>
          </p:grpSpPr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BD01EC8B-BC1F-40E8-B832-AAB4FD3B7534}"/>
                  </a:ext>
                </a:extLst>
              </p:cNvPr>
              <p:cNvSpPr/>
              <p:nvPr/>
            </p:nvSpPr>
            <p:spPr>
              <a:xfrm>
                <a:off x="4708710" y="3242983"/>
                <a:ext cx="147918" cy="13447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D9B516E8-2ACF-42C4-92C3-F498591FF33E}"/>
                  </a:ext>
                </a:extLst>
              </p:cNvPr>
              <p:cNvSpPr/>
              <p:nvPr/>
            </p:nvSpPr>
            <p:spPr>
              <a:xfrm>
                <a:off x="5049369" y="3260912"/>
                <a:ext cx="147918" cy="13447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1772D5D3-8907-4AB8-B7FE-2C19FF254A81}"/>
                  </a:ext>
                </a:extLst>
              </p:cNvPr>
              <p:cNvSpPr/>
              <p:nvPr/>
            </p:nvSpPr>
            <p:spPr>
              <a:xfrm>
                <a:off x="4888004" y="2991971"/>
                <a:ext cx="147918" cy="13447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C9BD5398-292A-422C-B98B-8C811D5C7B8C}"/>
                </a:ext>
              </a:extLst>
            </p:cNvPr>
            <p:cNvSpPr/>
            <p:nvPr/>
          </p:nvSpPr>
          <p:spPr>
            <a:xfrm>
              <a:off x="5215216" y="3009900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FEF3BA09-1BEE-4E3E-9245-371A1049035C}"/>
                </a:ext>
              </a:extLst>
            </p:cNvPr>
            <p:cNvSpPr/>
            <p:nvPr/>
          </p:nvSpPr>
          <p:spPr>
            <a:xfrm>
              <a:off x="5053851" y="2740959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BA38A72B-5510-4B95-A8ED-972AF7A87006}"/>
                </a:ext>
              </a:extLst>
            </p:cNvPr>
            <p:cNvSpPr/>
            <p:nvPr/>
          </p:nvSpPr>
          <p:spPr>
            <a:xfrm>
              <a:off x="5049369" y="3247466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4EDD906A-CECA-4CCA-BB88-F3E6CF3BEA62}"/>
                </a:ext>
              </a:extLst>
            </p:cNvPr>
            <p:cNvSpPr/>
            <p:nvPr/>
          </p:nvSpPr>
          <p:spPr>
            <a:xfrm>
              <a:off x="5390028" y="3265395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C9FA8377-EB57-4E39-8FB0-858102D537C8}"/>
              </a:ext>
            </a:extLst>
          </p:cNvPr>
          <p:cNvGrpSpPr/>
          <p:nvPr/>
        </p:nvGrpSpPr>
        <p:grpSpPr>
          <a:xfrm>
            <a:off x="6328705" y="2498463"/>
            <a:ext cx="1734672" cy="1649507"/>
            <a:chOff x="6185646" y="1949823"/>
            <a:chExt cx="1734672" cy="1649507"/>
          </a:xfrm>
        </p:grpSpPr>
        <p:sp>
          <p:nvSpPr>
            <p:cNvPr id="41" name="Isosceles Triangle 40">
              <a:extLst>
                <a:ext uri="{FF2B5EF4-FFF2-40B4-BE49-F238E27FC236}">
                  <a16:creationId xmlns:a16="http://schemas.microsoft.com/office/drawing/2014/main" id="{3229F50F-D30A-4454-B844-B57B68DC57D8}"/>
                </a:ext>
              </a:extLst>
            </p:cNvPr>
            <p:cNvSpPr/>
            <p:nvPr/>
          </p:nvSpPr>
          <p:spPr>
            <a:xfrm>
              <a:off x="6185646" y="1949823"/>
              <a:ext cx="1734672" cy="1649507"/>
            </a:xfrm>
            <a:prstGeom prst="triangl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7C5623F0-6B1D-4029-A2A8-752EA74F586B}"/>
                </a:ext>
              </a:extLst>
            </p:cNvPr>
            <p:cNvSpPr/>
            <p:nvPr/>
          </p:nvSpPr>
          <p:spPr>
            <a:xfrm>
              <a:off x="6447863" y="3216089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297D1FF2-4ED2-47F2-9DE7-E119716A6C07}"/>
                </a:ext>
              </a:extLst>
            </p:cNvPr>
            <p:cNvSpPr/>
            <p:nvPr/>
          </p:nvSpPr>
          <p:spPr>
            <a:xfrm>
              <a:off x="6788522" y="3234018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6FCBC5D4-A1CC-434B-8CA3-52BC01A91DDD}"/>
                </a:ext>
              </a:extLst>
            </p:cNvPr>
            <p:cNvSpPr/>
            <p:nvPr/>
          </p:nvSpPr>
          <p:spPr>
            <a:xfrm>
              <a:off x="6627157" y="2965077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C9758825-188F-4D3B-8E46-842241B98D69}"/>
                </a:ext>
              </a:extLst>
            </p:cNvPr>
            <p:cNvSpPr/>
            <p:nvPr/>
          </p:nvSpPr>
          <p:spPr>
            <a:xfrm>
              <a:off x="6954369" y="2983006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3F8BBA8B-CBE7-47E9-BA84-57855DBB4817}"/>
                </a:ext>
              </a:extLst>
            </p:cNvPr>
            <p:cNvSpPr/>
            <p:nvPr/>
          </p:nvSpPr>
          <p:spPr>
            <a:xfrm>
              <a:off x="6793004" y="2714065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9895F63-8996-46C0-9949-C51C813F25C9}"/>
                </a:ext>
              </a:extLst>
            </p:cNvPr>
            <p:cNvSpPr/>
            <p:nvPr/>
          </p:nvSpPr>
          <p:spPr>
            <a:xfrm>
              <a:off x="6788522" y="3220572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99D9051B-F213-4F2A-9BE5-61EF906AEAC0}"/>
                </a:ext>
              </a:extLst>
            </p:cNvPr>
            <p:cNvSpPr/>
            <p:nvPr/>
          </p:nvSpPr>
          <p:spPr>
            <a:xfrm>
              <a:off x="7129181" y="3238501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6D976703-195E-477B-B670-21954AAF66D5}"/>
                </a:ext>
              </a:extLst>
            </p:cNvPr>
            <p:cNvGrpSpPr/>
            <p:nvPr/>
          </p:nvGrpSpPr>
          <p:grpSpPr>
            <a:xfrm>
              <a:off x="7335370" y="2960595"/>
              <a:ext cx="309283" cy="403411"/>
              <a:chOff x="4888004" y="2991971"/>
              <a:chExt cx="309283" cy="403411"/>
            </a:xfrm>
          </p:grpSpPr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1FC06842-829A-4C45-8019-2D08D23554C4}"/>
                  </a:ext>
                </a:extLst>
              </p:cNvPr>
              <p:cNvSpPr/>
              <p:nvPr/>
            </p:nvSpPr>
            <p:spPr>
              <a:xfrm>
                <a:off x="5049369" y="3260912"/>
                <a:ext cx="147918" cy="13447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A85D8B2B-D045-499F-A38C-65C2AD0940ED}"/>
                  </a:ext>
                </a:extLst>
              </p:cNvPr>
              <p:cNvSpPr/>
              <p:nvPr/>
            </p:nvSpPr>
            <p:spPr>
              <a:xfrm>
                <a:off x="4888004" y="2991971"/>
                <a:ext cx="147918" cy="13447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7C784FFF-C15F-4144-9069-18B0EAA77641}"/>
                </a:ext>
              </a:extLst>
            </p:cNvPr>
            <p:cNvGrpSpPr/>
            <p:nvPr/>
          </p:nvGrpSpPr>
          <p:grpSpPr>
            <a:xfrm>
              <a:off x="6976781" y="2440642"/>
              <a:ext cx="309283" cy="403411"/>
              <a:chOff x="4888004" y="2991971"/>
              <a:chExt cx="309283" cy="403411"/>
            </a:xfrm>
          </p:grpSpPr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2920E9B7-7054-423E-AD69-B5868ABB193C}"/>
                  </a:ext>
                </a:extLst>
              </p:cNvPr>
              <p:cNvSpPr/>
              <p:nvPr/>
            </p:nvSpPr>
            <p:spPr>
              <a:xfrm>
                <a:off x="5049369" y="3260912"/>
                <a:ext cx="147918" cy="13447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6380B188-DF39-4700-83AC-5AD301BE0983}"/>
                  </a:ext>
                </a:extLst>
              </p:cNvPr>
              <p:cNvSpPr/>
              <p:nvPr/>
            </p:nvSpPr>
            <p:spPr>
              <a:xfrm>
                <a:off x="4888004" y="2991971"/>
                <a:ext cx="147918" cy="13447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FE8148EE-4BE5-4C85-BC88-E7B1200B2CE1}"/>
              </a:ext>
            </a:extLst>
          </p:cNvPr>
          <p:cNvGrpSpPr/>
          <p:nvPr/>
        </p:nvGrpSpPr>
        <p:grpSpPr>
          <a:xfrm>
            <a:off x="8363693" y="2242969"/>
            <a:ext cx="1999130" cy="1909484"/>
            <a:chOff x="8193740" y="1573305"/>
            <a:chExt cx="1999130" cy="1909484"/>
          </a:xfrm>
        </p:grpSpPr>
        <p:sp>
          <p:nvSpPr>
            <p:cNvPr id="68" name="Isosceles Triangle 67">
              <a:extLst>
                <a:ext uri="{FF2B5EF4-FFF2-40B4-BE49-F238E27FC236}">
                  <a16:creationId xmlns:a16="http://schemas.microsoft.com/office/drawing/2014/main" id="{48813A2B-4842-4806-BF50-A9377D43A701}"/>
                </a:ext>
              </a:extLst>
            </p:cNvPr>
            <p:cNvSpPr/>
            <p:nvPr/>
          </p:nvSpPr>
          <p:spPr>
            <a:xfrm>
              <a:off x="8193740" y="1573305"/>
              <a:ext cx="1999130" cy="1909484"/>
            </a:xfrm>
            <a:prstGeom prst="triangl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5B55DC48-7D71-43CE-97D3-7EB3B757F118}"/>
                </a:ext>
              </a:extLst>
            </p:cNvPr>
            <p:cNvSpPr/>
            <p:nvPr/>
          </p:nvSpPr>
          <p:spPr>
            <a:xfrm>
              <a:off x="8442510" y="3180230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35B4EA44-6C50-4E36-A3B2-99E78C694725}"/>
                </a:ext>
              </a:extLst>
            </p:cNvPr>
            <p:cNvSpPr/>
            <p:nvPr/>
          </p:nvSpPr>
          <p:spPr>
            <a:xfrm>
              <a:off x="8783169" y="3198159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C3413F02-3298-41F6-A977-AEB9090C9755}"/>
                </a:ext>
              </a:extLst>
            </p:cNvPr>
            <p:cNvSpPr/>
            <p:nvPr/>
          </p:nvSpPr>
          <p:spPr>
            <a:xfrm>
              <a:off x="8621804" y="2929218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AE302288-E676-4FFF-8137-B2017B2A6E42}"/>
                </a:ext>
              </a:extLst>
            </p:cNvPr>
            <p:cNvSpPr/>
            <p:nvPr/>
          </p:nvSpPr>
          <p:spPr>
            <a:xfrm>
              <a:off x="8949016" y="2947147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3C3B3B5D-18E4-49E8-8E36-2F84494E826E}"/>
                </a:ext>
              </a:extLst>
            </p:cNvPr>
            <p:cNvSpPr/>
            <p:nvPr/>
          </p:nvSpPr>
          <p:spPr>
            <a:xfrm>
              <a:off x="8787651" y="2678206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8B446063-6856-433D-BF23-C9E7ECC7A7F7}"/>
                </a:ext>
              </a:extLst>
            </p:cNvPr>
            <p:cNvSpPr/>
            <p:nvPr/>
          </p:nvSpPr>
          <p:spPr>
            <a:xfrm>
              <a:off x="8783169" y="3184713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71425F2C-E41A-47C3-BD89-A7EBDB21452B}"/>
                </a:ext>
              </a:extLst>
            </p:cNvPr>
            <p:cNvSpPr/>
            <p:nvPr/>
          </p:nvSpPr>
          <p:spPr>
            <a:xfrm>
              <a:off x="9123828" y="3202642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23FDDB74-A3E8-4CB6-800D-69FF2534A2CA}"/>
                </a:ext>
              </a:extLst>
            </p:cNvPr>
            <p:cNvGrpSpPr/>
            <p:nvPr/>
          </p:nvGrpSpPr>
          <p:grpSpPr>
            <a:xfrm>
              <a:off x="9330017" y="2924736"/>
              <a:ext cx="309283" cy="403411"/>
              <a:chOff x="4888004" y="2991971"/>
              <a:chExt cx="309283" cy="403411"/>
            </a:xfrm>
          </p:grpSpPr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66F4AABE-F340-4607-B999-D4696AA40454}"/>
                  </a:ext>
                </a:extLst>
              </p:cNvPr>
              <p:cNvSpPr/>
              <p:nvPr/>
            </p:nvSpPr>
            <p:spPr>
              <a:xfrm>
                <a:off x="5049369" y="3260912"/>
                <a:ext cx="147918" cy="13447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25F12584-39DD-46EE-8AF3-9DF67C13CE8F}"/>
                  </a:ext>
                </a:extLst>
              </p:cNvPr>
              <p:cNvSpPr/>
              <p:nvPr/>
            </p:nvSpPr>
            <p:spPr>
              <a:xfrm>
                <a:off x="4888004" y="2991971"/>
                <a:ext cx="147918" cy="13447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CEC21572-CA74-43C4-839B-02E96303DA11}"/>
                </a:ext>
              </a:extLst>
            </p:cNvPr>
            <p:cNvGrpSpPr/>
            <p:nvPr/>
          </p:nvGrpSpPr>
          <p:grpSpPr>
            <a:xfrm>
              <a:off x="8971428" y="2404783"/>
              <a:ext cx="309283" cy="403411"/>
              <a:chOff x="4888004" y="2991971"/>
              <a:chExt cx="309283" cy="403411"/>
            </a:xfrm>
          </p:grpSpPr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75E3C0AE-9848-44F2-B670-3516FC684020}"/>
                  </a:ext>
                </a:extLst>
              </p:cNvPr>
              <p:cNvSpPr/>
              <p:nvPr/>
            </p:nvSpPr>
            <p:spPr>
              <a:xfrm>
                <a:off x="5049369" y="3260912"/>
                <a:ext cx="147918" cy="13447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0AF0ADC1-4041-47F1-84D4-59BD8D6B7880}"/>
                  </a:ext>
                </a:extLst>
              </p:cNvPr>
              <p:cNvSpPr/>
              <p:nvPr/>
            </p:nvSpPr>
            <p:spPr>
              <a:xfrm>
                <a:off x="4888004" y="2991971"/>
                <a:ext cx="147918" cy="13447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F03F27E0-429A-4D4C-85A5-ADE99CD66C19}"/>
                </a:ext>
              </a:extLst>
            </p:cNvPr>
            <p:cNvGrpSpPr/>
            <p:nvPr/>
          </p:nvGrpSpPr>
          <p:grpSpPr>
            <a:xfrm>
              <a:off x="9616888" y="2902324"/>
              <a:ext cx="309283" cy="403411"/>
              <a:chOff x="4888004" y="2991971"/>
              <a:chExt cx="309283" cy="403411"/>
            </a:xfrm>
          </p:grpSpPr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D52B8F44-EE5C-4EA7-830F-82F57ECC7421}"/>
                  </a:ext>
                </a:extLst>
              </p:cNvPr>
              <p:cNvSpPr/>
              <p:nvPr/>
            </p:nvSpPr>
            <p:spPr>
              <a:xfrm>
                <a:off x="5049369" y="3260912"/>
                <a:ext cx="147918" cy="13447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C9A1E792-5F1A-46F8-B0DE-FAF0BC945017}"/>
                  </a:ext>
                </a:extLst>
              </p:cNvPr>
              <p:cNvSpPr/>
              <p:nvPr/>
            </p:nvSpPr>
            <p:spPr>
              <a:xfrm>
                <a:off x="4888004" y="2991971"/>
                <a:ext cx="147918" cy="13447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E9122043-0A9E-44EC-9D6B-293A927C5ED5}"/>
                </a:ext>
              </a:extLst>
            </p:cNvPr>
            <p:cNvGrpSpPr/>
            <p:nvPr/>
          </p:nvGrpSpPr>
          <p:grpSpPr>
            <a:xfrm>
              <a:off x="9267264" y="2377889"/>
              <a:ext cx="309283" cy="403411"/>
              <a:chOff x="4888004" y="2991971"/>
              <a:chExt cx="309283" cy="403411"/>
            </a:xfrm>
          </p:grpSpPr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F43143B7-A42E-493D-BED0-A211885B001E}"/>
                  </a:ext>
                </a:extLst>
              </p:cNvPr>
              <p:cNvSpPr/>
              <p:nvPr/>
            </p:nvSpPr>
            <p:spPr>
              <a:xfrm>
                <a:off x="5049369" y="3260912"/>
                <a:ext cx="147918" cy="13447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15CF6EB3-7F70-45F3-87A4-A8012FD42173}"/>
                  </a:ext>
                </a:extLst>
              </p:cNvPr>
              <p:cNvSpPr/>
              <p:nvPr/>
            </p:nvSpPr>
            <p:spPr>
              <a:xfrm>
                <a:off x="4888004" y="2991971"/>
                <a:ext cx="147918" cy="13447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10FAF5B9-78A5-43AF-9E13-32E2D2A2B0BB}"/>
                </a:ext>
              </a:extLst>
            </p:cNvPr>
            <p:cNvSpPr/>
            <p:nvPr/>
          </p:nvSpPr>
          <p:spPr>
            <a:xfrm>
              <a:off x="9111782" y="2057682"/>
              <a:ext cx="147918" cy="1344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92" name="TextBox 91">
            <a:extLst>
              <a:ext uri="{FF2B5EF4-FFF2-40B4-BE49-F238E27FC236}">
                <a16:creationId xmlns:a16="http://schemas.microsoft.com/office/drawing/2014/main" id="{63D558F1-63F3-4038-A78E-C6C6973B669F}"/>
              </a:ext>
            </a:extLst>
          </p:cNvPr>
          <p:cNvSpPr txBox="1"/>
          <p:nvPr/>
        </p:nvSpPr>
        <p:spPr>
          <a:xfrm>
            <a:off x="927469" y="1669229"/>
            <a:ext cx="8319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8000"/>
                </a:solidFill>
              </a:rPr>
              <a:t>What is the formula for the number of dots in each triangle ?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350AB5-D70E-46CD-AF1E-45ECEFDA8491}"/>
              </a:ext>
            </a:extLst>
          </p:cNvPr>
          <p:cNvGrpSpPr/>
          <p:nvPr/>
        </p:nvGrpSpPr>
        <p:grpSpPr>
          <a:xfrm>
            <a:off x="1971859" y="4318299"/>
            <a:ext cx="7698790" cy="461665"/>
            <a:chOff x="1828800" y="3769659"/>
            <a:chExt cx="7698790" cy="461665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AB0BC92-F20E-4967-9511-C9DA03E15B8C}"/>
                </a:ext>
              </a:extLst>
            </p:cNvPr>
            <p:cNvSpPr txBox="1"/>
            <p:nvPr/>
          </p:nvSpPr>
          <p:spPr>
            <a:xfrm>
              <a:off x="1828800" y="37696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b="1" dirty="0"/>
                <a:t>1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B5FAC56-2B27-4ECB-9EB7-3314527FE6C6}"/>
                </a:ext>
              </a:extLst>
            </p:cNvPr>
            <p:cNvSpPr txBox="1"/>
            <p:nvPr/>
          </p:nvSpPr>
          <p:spPr>
            <a:xfrm>
              <a:off x="3083859" y="37696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b="1" dirty="0"/>
                <a:t>3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087CFF-1ED9-4737-A865-42869D25A92B}"/>
                </a:ext>
              </a:extLst>
            </p:cNvPr>
            <p:cNvSpPr txBox="1"/>
            <p:nvPr/>
          </p:nvSpPr>
          <p:spPr>
            <a:xfrm>
              <a:off x="4831977" y="37696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b="1" dirty="0"/>
                <a:t>6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90BA7BD-19FA-4F71-8EF5-8C5D15DACA45}"/>
                </a:ext>
              </a:extLst>
            </p:cNvPr>
            <p:cNvSpPr txBox="1"/>
            <p:nvPr/>
          </p:nvSpPr>
          <p:spPr>
            <a:xfrm>
              <a:off x="6808694" y="3769659"/>
              <a:ext cx="4956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b="1" dirty="0"/>
                <a:t>10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A13B9A8-E5C0-446D-A006-1865F2F60095}"/>
                </a:ext>
              </a:extLst>
            </p:cNvPr>
            <p:cNvSpPr txBox="1"/>
            <p:nvPr/>
          </p:nvSpPr>
          <p:spPr>
            <a:xfrm>
              <a:off x="9031941" y="3769659"/>
              <a:ext cx="4956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b="1" dirty="0"/>
                <a:t>15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C2A9ED3-EF7D-49DD-B4B2-EB4A9B6A173D}"/>
              </a:ext>
            </a:extLst>
          </p:cNvPr>
          <p:cNvGrpSpPr/>
          <p:nvPr/>
        </p:nvGrpSpPr>
        <p:grpSpPr>
          <a:xfrm>
            <a:off x="1958412" y="4883075"/>
            <a:ext cx="8256493" cy="461665"/>
            <a:chOff x="1815353" y="4334435"/>
            <a:chExt cx="8256493" cy="461665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70D44E13-E158-422C-BD6C-C2C208E73462}"/>
                </a:ext>
              </a:extLst>
            </p:cNvPr>
            <p:cNvSpPr txBox="1"/>
            <p:nvPr/>
          </p:nvSpPr>
          <p:spPr>
            <a:xfrm>
              <a:off x="1815353" y="4334435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6867220-52E4-4F34-859F-67376829B591}"/>
                </a:ext>
              </a:extLst>
            </p:cNvPr>
            <p:cNvSpPr txBox="1"/>
            <p:nvPr/>
          </p:nvSpPr>
          <p:spPr>
            <a:xfrm>
              <a:off x="2909047" y="4334435"/>
              <a:ext cx="6495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b="1" dirty="0">
                  <a:solidFill>
                    <a:srgbClr val="FF0000"/>
                  </a:solidFill>
                </a:rPr>
                <a:t>1+2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6F0A6125-EBC0-4408-9147-F162ECC173BB}"/>
                </a:ext>
              </a:extLst>
            </p:cNvPr>
            <p:cNvSpPr txBox="1"/>
            <p:nvPr/>
          </p:nvSpPr>
          <p:spPr>
            <a:xfrm>
              <a:off x="4607859" y="4334435"/>
              <a:ext cx="98611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solidFill>
                    <a:srgbClr val="FF0000"/>
                  </a:solidFill>
                </a:rPr>
                <a:t>1+2+3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E847518-0F03-4C24-BF64-89C60BC1D7E1}"/>
                </a:ext>
              </a:extLst>
            </p:cNvPr>
            <p:cNvSpPr txBox="1"/>
            <p:nvPr/>
          </p:nvSpPr>
          <p:spPr>
            <a:xfrm>
              <a:off x="6454589" y="4334435"/>
              <a:ext cx="1371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solidFill>
                    <a:srgbClr val="FF0000"/>
                  </a:solidFill>
                </a:rPr>
                <a:t>1+2+3+4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ABCB9951-0FF6-4193-8806-1D0ED0DE347A}"/>
                </a:ext>
              </a:extLst>
            </p:cNvPr>
            <p:cNvSpPr txBox="1"/>
            <p:nvPr/>
          </p:nvSpPr>
          <p:spPr>
            <a:xfrm>
              <a:off x="8449235" y="4334435"/>
              <a:ext cx="16226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solidFill>
                    <a:srgbClr val="FF0000"/>
                  </a:solidFill>
                </a:rPr>
                <a:t>1+2+3+4+5</a:t>
              </a: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4E28FEC6-9978-4511-8817-02C25A47618E}"/>
              </a:ext>
            </a:extLst>
          </p:cNvPr>
          <p:cNvSpPr txBox="1"/>
          <p:nvPr/>
        </p:nvSpPr>
        <p:spPr>
          <a:xfrm>
            <a:off x="1353294" y="5846781"/>
            <a:ext cx="58862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8000"/>
                </a:solidFill>
              </a:rPr>
              <a:t>So what is the formula for the </a:t>
            </a:r>
            <a:r>
              <a:rPr lang="en-GB" sz="3600" b="1" dirty="0">
                <a:solidFill>
                  <a:srgbClr val="008000"/>
                </a:solidFill>
              </a:rPr>
              <a:t>n</a:t>
            </a:r>
            <a:r>
              <a:rPr lang="en-GB" sz="3600" b="1" baseline="30000" dirty="0">
                <a:solidFill>
                  <a:srgbClr val="008000"/>
                </a:solidFill>
              </a:rPr>
              <a:t>th.</a:t>
            </a:r>
            <a:r>
              <a:rPr lang="en-GB" sz="2400" b="1" dirty="0">
                <a:solidFill>
                  <a:srgbClr val="008000"/>
                </a:solidFill>
              </a:rPr>
              <a:t> Triangle?</a:t>
            </a:r>
          </a:p>
        </p:txBody>
      </p:sp>
    </p:spTree>
    <p:extLst>
      <p:ext uri="{BB962C8B-B14F-4D97-AF65-F5344CB8AC3E}">
        <p14:creationId xmlns:p14="http://schemas.microsoft.com/office/powerpoint/2010/main" val="646053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EFF4B2F-7EB8-48B6-A32C-DE2D94AE8068}"/>
              </a:ext>
            </a:extLst>
          </p:cNvPr>
          <p:cNvSpPr txBox="1"/>
          <p:nvPr/>
        </p:nvSpPr>
        <p:spPr>
          <a:xfrm>
            <a:off x="3927695" y="674273"/>
            <a:ext cx="39721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</a:rPr>
              <a:t>Triangular Numbers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E28FEC6-9978-4511-8817-02C25A47618E}"/>
              </a:ext>
            </a:extLst>
          </p:cNvPr>
          <p:cNvSpPr txBox="1"/>
          <p:nvPr/>
        </p:nvSpPr>
        <p:spPr>
          <a:xfrm>
            <a:off x="579375" y="1521438"/>
            <a:ext cx="58862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8000"/>
                </a:solidFill>
              </a:rPr>
              <a:t>So what is the formula for the </a:t>
            </a:r>
            <a:r>
              <a:rPr lang="en-GB" sz="3600" b="1" dirty="0">
                <a:solidFill>
                  <a:srgbClr val="008000"/>
                </a:solidFill>
              </a:rPr>
              <a:t>n</a:t>
            </a:r>
            <a:r>
              <a:rPr lang="en-GB" sz="3600" b="1" baseline="30000" dirty="0">
                <a:solidFill>
                  <a:srgbClr val="008000"/>
                </a:solidFill>
              </a:rPr>
              <a:t>th.</a:t>
            </a:r>
            <a:r>
              <a:rPr lang="en-GB" sz="2400" b="1" dirty="0">
                <a:solidFill>
                  <a:srgbClr val="008000"/>
                </a:solidFill>
              </a:rPr>
              <a:t> Triangle?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A61266E-7994-4D25-A039-EA34C0F866DA}"/>
              </a:ext>
            </a:extLst>
          </p:cNvPr>
          <p:cNvSpPr txBox="1"/>
          <p:nvPr/>
        </p:nvSpPr>
        <p:spPr>
          <a:xfrm>
            <a:off x="539034" y="3780544"/>
            <a:ext cx="91219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2060"/>
                </a:solidFill>
              </a:rPr>
              <a:t>Start by working out how many dots there will be in the tenth triangle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8BE68D7-C1A4-4F12-9D1D-EF27AA1563C0}"/>
              </a:ext>
            </a:extLst>
          </p:cNvPr>
          <p:cNvSpPr txBox="1"/>
          <p:nvPr/>
        </p:nvSpPr>
        <p:spPr>
          <a:xfrm>
            <a:off x="1561011" y="4399108"/>
            <a:ext cx="34962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2060"/>
                </a:solidFill>
              </a:rPr>
              <a:t>1+2+3+4+5+6+7+8+9+10</a:t>
            </a: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05CBDB79-3A23-415B-846C-640DB9C63D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4202" y="2324827"/>
            <a:ext cx="4977373" cy="1142792"/>
          </a:xfrm>
          <a:prstGeom prst="rect">
            <a:avLst/>
          </a:prstGeom>
        </p:spPr>
      </p:pic>
      <p:sp>
        <p:nvSpPr>
          <p:cNvPr id="104" name="TextBox 103">
            <a:extLst>
              <a:ext uri="{FF2B5EF4-FFF2-40B4-BE49-F238E27FC236}">
                <a16:creationId xmlns:a16="http://schemas.microsoft.com/office/drawing/2014/main" id="{997487FC-718C-434F-8CE6-6EE58E09F450}"/>
              </a:ext>
            </a:extLst>
          </p:cNvPr>
          <p:cNvSpPr txBox="1"/>
          <p:nvPr/>
        </p:nvSpPr>
        <p:spPr>
          <a:xfrm>
            <a:off x="633164" y="5031120"/>
            <a:ext cx="10400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8000"/>
                </a:solidFill>
              </a:rPr>
              <a:t>This is the same as  (1+10) + (2+9)+(3+8)+(4+7)+(5+6) = 5 x 11  = </a:t>
            </a:r>
            <a:r>
              <a:rPr lang="en-GB" sz="2400" b="1" dirty="0">
                <a:solidFill>
                  <a:srgbClr val="008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½(10) x (10+1)</a:t>
            </a:r>
            <a:endParaRPr lang="en-GB" sz="2400" b="1" dirty="0">
              <a:solidFill>
                <a:srgbClr val="008000"/>
              </a:solidFill>
            </a:endParaRPr>
          </a:p>
        </p:txBody>
      </p: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EE90F577-09FF-42E6-AA88-480C104BD26A}"/>
              </a:ext>
            </a:extLst>
          </p:cNvPr>
          <p:cNvGrpSpPr/>
          <p:nvPr/>
        </p:nvGrpSpPr>
        <p:grpSpPr>
          <a:xfrm>
            <a:off x="646611" y="5716920"/>
            <a:ext cx="10676963" cy="1009864"/>
            <a:chOff x="685800" y="5325035"/>
            <a:chExt cx="10676963" cy="1009864"/>
          </a:xfrm>
        </p:grpSpPr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AE3CA5F0-F47A-44EF-844F-359C877E42E0}"/>
                </a:ext>
              </a:extLst>
            </p:cNvPr>
            <p:cNvSpPr txBox="1"/>
            <p:nvPr/>
          </p:nvSpPr>
          <p:spPr>
            <a:xfrm>
              <a:off x="685800" y="5325035"/>
              <a:ext cx="642188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b="1" dirty="0">
                  <a:solidFill>
                    <a:srgbClr val="FF0000"/>
                  </a:solidFill>
                </a:rPr>
                <a:t>But we could replace the 10 by N for any number</a:t>
              </a:r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6B0D0BA0-3CC9-4DF9-A334-5CB18F1E650B}"/>
                </a:ext>
              </a:extLst>
            </p:cNvPr>
            <p:cNvSpPr txBox="1"/>
            <p:nvPr/>
          </p:nvSpPr>
          <p:spPr>
            <a:xfrm>
              <a:off x="5257799" y="5873234"/>
              <a:ext cx="6104964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2400" b="1" dirty="0">
                  <a:solidFill>
                    <a:srgbClr val="FF0000"/>
                  </a:solidFill>
                </a:rPr>
                <a:t>= </a:t>
              </a:r>
              <a:r>
                <a:rPr lang="en-GB" sz="2400" b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½(N)x(N+1) = </a:t>
              </a:r>
              <a:r>
                <a:rPr lang="en-GB" sz="2400" b="1" dirty="0">
                  <a:solidFill>
                    <a:srgbClr val="FF0000"/>
                  </a:solidFill>
                </a:rPr>
                <a:t> </a:t>
              </a:r>
              <a:r>
                <a:rPr lang="en-GB" sz="2400" b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½(N</a:t>
              </a:r>
              <a:r>
                <a:rPr lang="en-GB" sz="2400" b="1" baseline="30000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2</a:t>
              </a:r>
              <a:r>
                <a:rPr lang="en-GB" sz="2400" b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+N) or = ½N(N+1) </a:t>
              </a:r>
              <a:endParaRPr lang="en-GB" sz="2400" dirty="0"/>
            </a:p>
          </p:txBody>
        </p:sp>
      </p:grpSp>
      <p:sp>
        <p:nvSpPr>
          <p:cNvPr id="111" name="Oval 110">
            <a:extLst>
              <a:ext uri="{FF2B5EF4-FFF2-40B4-BE49-F238E27FC236}">
                <a16:creationId xmlns:a16="http://schemas.microsoft.com/office/drawing/2014/main" id="{AB4FA541-B0F8-4F84-8C66-F2826C6FA703}"/>
              </a:ext>
            </a:extLst>
          </p:cNvPr>
          <p:cNvSpPr/>
          <p:nvPr/>
        </p:nvSpPr>
        <p:spPr>
          <a:xfrm>
            <a:off x="7450822" y="2556861"/>
            <a:ext cx="3980329" cy="287767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/>
              <a:t>Try the formula for several numbers and see if it is correct</a:t>
            </a:r>
          </a:p>
        </p:txBody>
      </p:sp>
      <p:sp>
        <p:nvSpPr>
          <p:cNvPr id="110" name="Pentagon 109">
            <a:extLst>
              <a:ext uri="{FF2B5EF4-FFF2-40B4-BE49-F238E27FC236}">
                <a16:creationId xmlns:a16="http://schemas.microsoft.com/office/drawing/2014/main" id="{D7A58849-63A7-4F80-A37D-CAB277FB4E91}"/>
              </a:ext>
            </a:extLst>
          </p:cNvPr>
          <p:cNvSpPr/>
          <p:nvPr/>
        </p:nvSpPr>
        <p:spPr>
          <a:xfrm>
            <a:off x="7128093" y="1857614"/>
            <a:ext cx="4598895" cy="4101353"/>
          </a:xfrm>
          <a:prstGeom prst="pentagon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rgbClr val="FFFF00"/>
                </a:solidFill>
              </a:rPr>
              <a:t>Did you work this out for yourselves?</a:t>
            </a:r>
          </a:p>
        </p:txBody>
      </p:sp>
    </p:spTree>
    <p:extLst>
      <p:ext uri="{BB962C8B-B14F-4D97-AF65-F5344CB8AC3E}">
        <p14:creationId xmlns:p14="http://schemas.microsoft.com/office/powerpoint/2010/main" val="253717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  <p:bldP spid="111" grpId="0" animBg="1"/>
      <p:bldP spid="1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1158</TotalTime>
  <Words>1784</Words>
  <Application>Microsoft Office PowerPoint</Application>
  <PresentationFormat>Widescreen</PresentationFormat>
  <Paragraphs>313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Arial Black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Welcome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Derrick Willer</dc:creator>
  <cp:lastModifiedBy>Derrick Willer</cp:lastModifiedBy>
  <cp:revision>72</cp:revision>
  <dcterms:created xsi:type="dcterms:W3CDTF">2020-10-18T13:18:31Z</dcterms:created>
  <dcterms:modified xsi:type="dcterms:W3CDTF">2023-06-29T08:46:30Z</dcterms:modified>
</cp:coreProperties>
</file>