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76" r:id="rId2"/>
    <p:sldId id="358" r:id="rId3"/>
    <p:sldId id="377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8" r:id="rId13"/>
    <p:sldId id="347" r:id="rId14"/>
    <p:sldId id="3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tqWLJCMrQNrfWDaKx452Pw==" hashData="wfwJrxKdopVZWdyR2Yrbyd5/lKs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rrick Willer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16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036678-76FE-4E49-A202-5F0D5930D6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BD1759-32BC-455F-A95E-F4FE1690B5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BB214-207D-4FBE-B242-34D79555FC7F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FED04-C43B-4CF0-B495-63A30E2181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5F38F-148E-47B5-8517-17473510A2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1FBAF-B6B8-4FAE-B16C-B7AD64FBB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607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310A2-ED3B-47F3-963D-45243002507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0701F-006D-45D7-9209-33C0DBDB15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2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2BA8118-E176-4F27-A409-54F6D7DC3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A881B6-DF72-43E4-85C3-FEBFDA3EF55C}" type="slidenum">
              <a:rPr lang="en-GB" altLang="en-US" sz="1200"/>
              <a:pPr/>
              <a:t>3</a:t>
            </a:fld>
            <a:endParaRPr lang="en-GB" altLang="en-US" sz="1200" dirty="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210D141-BEB4-4304-91E1-4FA77AD8D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A3423E2-641F-4EF6-9CAA-AD22E72AD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 dirty="0"/>
          </a:p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EF3B-40C7-44A2-97DA-2307CC453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13699-270B-4C0C-BF36-6631795D8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D21AF-D49E-4547-8220-0EF95929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C0079-DE53-4F6C-88EE-601D93C6B44E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10912-A032-4A8B-8517-8842F216B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11AEC-1554-4596-83C9-FFA6D8AF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C10F3-A4BA-44BF-B09C-89692F2AF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34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807F-6A05-48F0-B53A-824F09990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3E1644-4DD2-4C0A-8F5F-248557F89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E0FD5-7DEF-4134-9CD5-A021EBB2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C0079-DE53-4F6C-88EE-601D93C6B44E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751AF-5449-4352-BF21-F2394C364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5CC08-D067-45C5-86A6-AE1801C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C10F3-A4BA-44BF-B09C-89692F2AF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771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AE90B1-912E-408F-AFB3-FDD7E885A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5D5DD-4DC2-4B6F-8F99-19A716185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840BD-5A48-4561-BD49-AF10A4E8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C0079-DE53-4F6C-88EE-601D93C6B44E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0F7B4-394E-41A4-9D73-74E65E03F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82BB7-86D5-4B37-8B92-1352EAD9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C10F3-A4BA-44BF-B09C-89692F2AF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54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AF7A-9DC2-4EE8-B5A3-2D663A61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7060E-206B-49B0-A320-99F3B53AD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767A9-644A-45D9-9013-E4AAED3F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C0079-DE53-4F6C-88EE-601D93C6B44E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9E27A-F534-41C5-BDA4-A23B8B652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233A1-C9FA-4EE9-AF6E-C48127A4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C10F3-A4BA-44BF-B09C-89692F2AF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39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22798-562D-4050-BCAE-99B412B7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0C234-2704-4EF8-BFA8-997652CB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B47F0-DAB5-488C-81B8-8CA9D4C6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C0079-DE53-4F6C-88EE-601D93C6B44E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33B79-A6F5-4E07-8FEF-ACBF8A019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7BDF-6997-4764-9E11-4EF17000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C10F3-A4BA-44BF-B09C-89692F2AF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890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0A3D-C168-4A23-9479-37EF2F488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355B2-EC9E-42E9-BFFF-04A1BF358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DC512-88BC-41A0-A764-1C6F374AD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A6E91B-419E-4963-95A6-121D886B0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C0079-DE53-4F6C-88EE-601D93C6B44E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DAE0A-684B-48AC-B6F6-3F32DD9D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E2596-2410-4436-864E-A8079A24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C10F3-A4BA-44BF-B09C-89692F2AF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90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17CD-5500-45B9-8A83-482A6430F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94107-4DC2-4A3F-86C1-33C6424A5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54E19-22D8-4ADE-B287-D91B24EB8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5D77B-A978-4B69-9171-2947050F1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0E629D-F605-494F-90BD-527A04667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9064D-71E7-4772-AA71-94D1BE6236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C0079-DE53-4F6C-88EE-601D93C6B44E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7DFDE7-D937-4A3B-BF0A-2855F887F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5E22E-6DD3-4E60-A8C3-0A969338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C10F3-A4BA-44BF-B09C-89692F2AF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72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80DA8-F6E3-4DEE-A439-C6886D8BF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1CFC4-F6DD-438D-87D4-3DF034023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C0079-DE53-4F6C-88EE-601D93C6B44E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DFE7-00E6-4058-8238-F3E12002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8CD5D-FCCD-47CF-8412-97AD4293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C10F3-A4BA-44BF-B09C-89692F2AF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49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908954-0BB4-46AC-93A9-41B158AC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C0079-DE53-4F6C-88EE-601D93C6B44E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ECD0A-65CC-4F84-BB78-36E0A38E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634B1-3107-4800-AEF4-5FF5D8F1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C10F3-A4BA-44BF-B09C-89692F2AF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39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A0FDF-288E-481C-8FA2-836C9824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EE8CB-A701-4B6F-BDF0-03488CFAB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B3264-197C-4101-8B34-0A2895F9B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E52EF-F7EA-485A-A69C-E6B88699E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C0079-DE53-4F6C-88EE-601D93C6B44E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EBA45-1F49-463C-8C95-312E133A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4A697-A9D8-4CF1-9D9F-44FD02013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C10F3-A4BA-44BF-B09C-89692F2AF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255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2B21-74D2-4151-9F4A-5551FB9C0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18EE0-700C-4CC8-993E-75140DE71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AF50-98BF-4AB5-BE54-C45B57BF2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3FC1F-0B0B-4E47-B73F-8FAD9717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C0079-DE53-4F6C-88EE-601D93C6B44E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D0B8B-5696-493F-9D67-66B8A4B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12F9C-E738-4E26-9E79-C8847257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C10F3-A4BA-44BF-B09C-89692F2AF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833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dwiller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341CE0-0318-4C2A-AB14-93B446A18948}"/>
              </a:ext>
            </a:extLst>
          </p:cNvPr>
          <p:cNvSpPr/>
          <p:nvPr userDrawn="1"/>
        </p:nvSpPr>
        <p:spPr>
          <a:xfrm>
            <a:off x="4025248" y="181272"/>
            <a:ext cx="3697368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Sum Funny Logic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B914F1-2665-4AEC-9342-7E219DA2DFAD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95B9E-1251-477B-9B2A-F1EFD4E575FC}"/>
              </a:ext>
            </a:extLst>
          </p:cNvPr>
          <p:cNvSpPr txBox="1"/>
          <p:nvPr userDrawn="1"/>
        </p:nvSpPr>
        <p:spPr>
          <a:xfrm>
            <a:off x="10860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5641C39-768F-4AAF-BD43-157470676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343" y="1199677"/>
            <a:ext cx="6480175" cy="1150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8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2051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4D94F19-0667-4C98-865F-84CA83D80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06" y="2855439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3">
            <a:extLst>
              <a:ext uri="{FF2B5EF4-FFF2-40B4-BE49-F238E27FC236}">
                <a16:creationId xmlns:a16="http://schemas.microsoft.com/office/drawing/2014/main" id="{9D87D27A-7C1B-4B2E-93F4-9B6687614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556" y="2855439"/>
            <a:ext cx="532923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challenges were developed by Derrick Willer MBE and colleagues.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free to download and use in an education environment.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ensure that there is adult supervision, complete adherence to Health and Safety, and adequate PPE.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Derrick is a STEM Ambassador and volunteer Liaison Officer for Schools.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supported education in schools and colleges for over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was awarded an MBE for services to Education in 2018.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A0E855-CC57-4FE1-9F1B-A60CD67C8E5E}"/>
              </a:ext>
            </a:extLst>
          </p:cNvPr>
          <p:cNvSpPr txBox="1"/>
          <p:nvPr/>
        </p:nvSpPr>
        <p:spPr>
          <a:xfrm>
            <a:off x="376963" y="1673967"/>
            <a:ext cx="711349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After a burglary, the policeman said the man who had stolen jewels had been convicted.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owner said  “Give me his name and I will get my brother to sue him for the value as he is a solicitor.”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In court the thief accused the solicitor of conniving with his brother.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solicitor said that he did not have a brother.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Who is lying? The thief or the solicitor.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BAE64D-7BEB-4B07-9210-6C31790ACD52}"/>
              </a:ext>
            </a:extLst>
          </p:cNvPr>
          <p:cNvSpPr txBox="1"/>
          <p:nvPr/>
        </p:nvSpPr>
        <p:spPr>
          <a:xfrm>
            <a:off x="296280" y="5640850"/>
            <a:ext cx="8312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Nobody, the person who lost the jewels was a woman.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7E5573B-47E0-405D-A4FE-F6B31169A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447" y="2225296"/>
            <a:ext cx="2417610" cy="253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46B341-7F85-4827-B583-9EDAFB582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194622" y="2074297"/>
            <a:ext cx="2496110" cy="2695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24FFC8-376A-463B-B0E0-5913803167F7}"/>
              </a:ext>
            </a:extLst>
          </p:cNvPr>
          <p:cNvSpPr txBox="1"/>
          <p:nvPr/>
        </p:nvSpPr>
        <p:spPr>
          <a:xfrm>
            <a:off x="4290057" y="826802"/>
            <a:ext cx="3611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Cops and Robbers</a:t>
            </a:r>
          </a:p>
        </p:txBody>
      </p:sp>
    </p:spTree>
    <p:extLst>
      <p:ext uri="{BB962C8B-B14F-4D97-AF65-F5344CB8AC3E}">
        <p14:creationId xmlns:p14="http://schemas.microsoft.com/office/powerpoint/2010/main" val="376192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757222-E92C-494D-9534-F2BF6DDFA2D3}"/>
              </a:ext>
            </a:extLst>
          </p:cNvPr>
          <p:cNvSpPr txBox="1"/>
          <p:nvPr/>
        </p:nvSpPr>
        <p:spPr>
          <a:xfrm>
            <a:off x="4236145" y="670432"/>
            <a:ext cx="3628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Suicide or Murder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A8065-389E-40A5-B8FD-CB4784787D29}"/>
              </a:ext>
            </a:extLst>
          </p:cNvPr>
          <p:cNvSpPr txBox="1"/>
          <p:nvPr/>
        </p:nvSpPr>
        <p:spPr>
          <a:xfrm>
            <a:off x="323050" y="1450361"/>
            <a:ext cx="75463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2060"/>
                </a:solidFill>
              </a:rPr>
              <a:t>The man on the floor was dead and had clearly committed suicide having jumped from the window near the top of the building.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2060"/>
                </a:solidFill>
              </a:rPr>
              <a:t>The detective decided to check the building.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2060"/>
                </a:solidFill>
              </a:rPr>
              <a:t>She went to the window on the top floor, opened it and looked down to see if that was the window the dead man used.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2060"/>
                </a:solidFill>
              </a:rPr>
              <a:t>She did the same for every window on that floor, and to be sure, on every floor.  She also checked the access to the roof which was locked.</a:t>
            </a:r>
          </a:p>
          <a:p>
            <a:pPr>
              <a:spcBef>
                <a:spcPts val="1200"/>
              </a:spcBef>
            </a:pPr>
            <a:r>
              <a:rPr lang="en-GB" sz="2200" b="1" dirty="0">
                <a:solidFill>
                  <a:srgbClr val="002060"/>
                </a:solidFill>
              </a:rPr>
              <a:t>She returned to the policeman and said “This is a murder, not a suicide”</a:t>
            </a:r>
          </a:p>
          <a:p>
            <a:pPr>
              <a:spcBef>
                <a:spcPts val="1200"/>
              </a:spcBef>
            </a:pPr>
            <a:r>
              <a:rPr lang="en-GB" sz="2800" b="1" dirty="0">
                <a:solidFill>
                  <a:srgbClr val="008000"/>
                </a:solidFill>
              </a:rPr>
              <a:t>How did the detective know?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B23E71-1A7F-4F29-B57B-BFB4ADBE3E23}"/>
              </a:ext>
            </a:extLst>
          </p:cNvPr>
          <p:cNvGrpSpPr/>
          <p:nvPr/>
        </p:nvGrpSpPr>
        <p:grpSpPr>
          <a:xfrm>
            <a:off x="9224682" y="1849777"/>
            <a:ext cx="1991779" cy="3947519"/>
            <a:chOff x="8456586" y="1008529"/>
            <a:chExt cx="1991779" cy="394751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665F287-F90D-423B-BB0F-10215D55EC9E}"/>
                </a:ext>
              </a:extLst>
            </p:cNvPr>
            <p:cNvGrpSpPr/>
            <p:nvPr/>
          </p:nvGrpSpPr>
          <p:grpSpPr>
            <a:xfrm>
              <a:off x="8633012" y="1008529"/>
              <a:ext cx="1815353" cy="3845860"/>
              <a:chOff x="8633012" y="1008529"/>
              <a:chExt cx="1815353" cy="384586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CD6909F-C1D1-4979-A209-98FCDA38DA07}"/>
                  </a:ext>
                </a:extLst>
              </p:cNvPr>
              <p:cNvSpPr/>
              <p:nvPr/>
            </p:nvSpPr>
            <p:spPr>
              <a:xfrm>
                <a:off x="8633012" y="1008529"/>
                <a:ext cx="1815353" cy="3092824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E84AAEE-9172-4729-A86E-3C8F5FC316C9}"/>
                  </a:ext>
                </a:extLst>
              </p:cNvPr>
              <p:cNvGrpSpPr/>
              <p:nvPr/>
            </p:nvGrpSpPr>
            <p:grpSpPr>
              <a:xfrm>
                <a:off x="8787653" y="1250576"/>
                <a:ext cx="1506071" cy="273424"/>
                <a:chOff x="8780929" y="1250576"/>
                <a:chExt cx="1506071" cy="273424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94EB2258-4C23-4CF4-AC80-D995A867AC69}"/>
                    </a:ext>
                  </a:extLst>
                </p:cNvPr>
                <p:cNvSpPr/>
                <p:nvPr/>
              </p:nvSpPr>
              <p:spPr>
                <a:xfrm>
                  <a:off x="8780929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156E810-97CE-4A36-BF5B-5C05D55B2C23}"/>
                    </a:ext>
                  </a:extLst>
                </p:cNvPr>
                <p:cNvSpPr/>
                <p:nvPr/>
              </p:nvSpPr>
              <p:spPr>
                <a:xfrm>
                  <a:off x="9354670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F0CFE38-35A5-42C9-ADCD-678534E133E7}"/>
                    </a:ext>
                  </a:extLst>
                </p:cNvPr>
                <p:cNvSpPr/>
                <p:nvPr/>
              </p:nvSpPr>
              <p:spPr>
                <a:xfrm>
                  <a:off x="9928411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F6C61ED-7DD9-4F70-A53F-91D7DE528F50}"/>
                  </a:ext>
                </a:extLst>
              </p:cNvPr>
              <p:cNvGrpSpPr/>
              <p:nvPr/>
            </p:nvGrpSpPr>
            <p:grpSpPr>
              <a:xfrm>
                <a:off x="8805582" y="1813111"/>
                <a:ext cx="1506071" cy="273424"/>
                <a:chOff x="8780929" y="1250576"/>
                <a:chExt cx="1506071" cy="273424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42C9020-AE66-4589-8B62-C9398C2D76D5}"/>
                    </a:ext>
                  </a:extLst>
                </p:cNvPr>
                <p:cNvSpPr/>
                <p:nvPr/>
              </p:nvSpPr>
              <p:spPr>
                <a:xfrm>
                  <a:off x="8780929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F1939FC-4B34-4BA0-8265-19A10CBB2BE5}"/>
                    </a:ext>
                  </a:extLst>
                </p:cNvPr>
                <p:cNvSpPr/>
                <p:nvPr/>
              </p:nvSpPr>
              <p:spPr>
                <a:xfrm>
                  <a:off x="9354670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00376E7-0988-4AA9-83AC-94E85B086D21}"/>
                    </a:ext>
                  </a:extLst>
                </p:cNvPr>
                <p:cNvSpPr/>
                <p:nvPr/>
              </p:nvSpPr>
              <p:spPr>
                <a:xfrm>
                  <a:off x="9928411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918EB56-1BA8-4C9B-835F-EE8735A799BD}"/>
                  </a:ext>
                </a:extLst>
              </p:cNvPr>
              <p:cNvGrpSpPr/>
              <p:nvPr/>
            </p:nvGrpSpPr>
            <p:grpSpPr>
              <a:xfrm>
                <a:off x="8805582" y="2375646"/>
                <a:ext cx="1506071" cy="273424"/>
                <a:chOff x="8780929" y="1250576"/>
                <a:chExt cx="1506071" cy="273424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4124732-AA62-4029-8832-133D84B72239}"/>
                    </a:ext>
                  </a:extLst>
                </p:cNvPr>
                <p:cNvSpPr/>
                <p:nvPr/>
              </p:nvSpPr>
              <p:spPr>
                <a:xfrm>
                  <a:off x="8780929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7EBCB34-7F97-4A05-B3B7-0376678528A5}"/>
                    </a:ext>
                  </a:extLst>
                </p:cNvPr>
                <p:cNvSpPr/>
                <p:nvPr/>
              </p:nvSpPr>
              <p:spPr>
                <a:xfrm>
                  <a:off x="9354670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8F6D147-08BA-4A5D-ADB5-528B88A8BF93}"/>
                    </a:ext>
                  </a:extLst>
                </p:cNvPr>
                <p:cNvSpPr/>
                <p:nvPr/>
              </p:nvSpPr>
              <p:spPr>
                <a:xfrm>
                  <a:off x="9928411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CD842E7-08CB-4FDA-9579-072FCF114DF9}"/>
                  </a:ext>
                </a:extLst>
              </p:cNvPr>
              <p:cNvGrpSpPr/>
              <p:nvPr/>
            </p:nvGrpSpPr>
            <p:grpSpPr>
              <a:xfrm>
                <a:off x="8805582" y="2938181"/>
                <a:ext cx="1506071" cy="273424"/>
                <a:chOff x="8780929" y="1250576"/>
                <a:chExt cx="1506071" cy="273424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F5A9183-84DA-4D9E-8DB4-56807102854C}"/>
                    </a:ext>
                  </a:extLst>
                </p:cNvPr>
                <p:cNvSpPr/>
                <p:nvPr/>
              </p:nvSpPr>
              <p:spPr>
                <a:xfrm>
                  <a:off x="8780929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7E108B4-D215-4216-953C-B0C34BE5DB13}"/>
                    </a:ext>
                  </a:extLst>
                </p:cNvPr>
                <p:cNvSpPr/>
                <p:nvPr/>
              </p:nvSpPr>
              <p:spPr>
                <a:xfrm>
                  <a:off x="9354670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7DC96E9-3A94-4CF9-868A-C8A7FDBC79A8}"/>
                    </a:ext>
                  </a:extLst>
                </p:cNvPr>
                <p:cNvSpPr/>
                <p:nvPr/>
              </p:nvSpPr>
              <p:spPr>
                <a:xfrm>
                  <a:off x="9928411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18266A-B7FD-4F48-924E-3751D5291020}"/>
                  </a:ext>
                </a:extLst>
              </p:cNvPr>
              <p:cNvGrpSpPr/>
              <p:nvPr/>
            </p:nvGrpSpPr>
            <p:grpSpPr>
              <a:xfrm>
                <a:off x="8805582" y="3500716"/>
                <a:ext cx="1506071" cy="614083"/>
                <a:chOff x="8780929" y="1250575"/>
                <a:chExt cx="1506071" cy="614083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F526A6C-6993-49DB-8762-1BED8D906CCB}"/>
                    </a:ext>
                  </a:extLst>
                </p:cNvPr>
                <p:cNvSpPr/>
                <p:nvPr/>
              </p:nvSpPr>
              <p:spPr>
                <a:xfrm>
                  <a:off x="8780929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0906C36-D2E1-4C28-82FF-BFD72A590893}"/>
                    </a:ext>
                  </a:extLst>
                </p:cNvPr>
                <p:cNvSpPr/>
                <p:nvPr/>
              </p:nvSpPr>
              <p:spPr>
                <a:xfrm>
                  <a:off x="9354670" y="1250575"/>
                  <a:ext cx="358589" cy="614083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9A5774D-8F7C-49FD-8D1E-B576EEF0A4F8}"/>
                    </a:ext>
                  </a:extLst>
                </p:cNvPr>
                <p:cNvSpPr/>
                <p:nvPr/>
              </p:nvSpPr>
              <p:spPr>
                <a:xfrm>
                  <a:off x="9928411" y="1250576"/>
                  <a:ext cx="358589" cy="2734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4A80F2F-6AD0-41D5-8336-3A94C14D1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02681" y="4180381"/>
                <a:ext cx="928825" cy="674008"/>
              </a:xfrm>
              <a:prstGeom prst="rect">
                <a:avLst/>
              </a:prstGeom>
            </p:spPr>
          </p:pic>
        </p:grpSp>
        <p:pic>
          <p:nvPicPr>
            <p:cNvPr id="32" name="Picture 31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443C222F-4A25-461E-B439-94573943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6586" y="3575250"/>
              <a:ext cx="745631" cy="138079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DEB972F-3CB2-4DE7-8788-528544D63962}"/>
              </a:ext>
            </a:extLst>
          </p:cNvPr>
          <p:cNvSpPr txBox="1"/>
          <p:nvPr/>
        </p:nvSpPr>
        <p:spPr>
          <a:xfrm>
            <a:off x="8180832" y="1463040"/>
            <a:ext cx="3840479" cy="30469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</a:rPr>
              <a:t>All the windows were shut and the access to the roof was locked so someone else would have closed the windows.</a:t>
            </a:r>
          </a:p>
        </p:txBody>
      </p:sp>
      <p:pic>
        <p:nvPicPr>
          <p:cNvPr id="38" name="Picture 37" descr="A picture containing person, dark, sitting, holding&#10;&#10;Description automatically generated">
            <a:extLst>
              <a:ext uri="{FF2B5EF4-FFF2-40B4-BE49-F238E27FC236}">
                <a16:creationId xmlns:a16="http://schemas.microsoft.com/office/drawing/2014/main" id="{F061A93E-AF5A-4618-ADF0-6E648C64B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2007" y="4832090"/>
            <a:ext cx="821098" cy="83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5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E5A56F-42D5-4AEB-BAB9-E0E5C9D7B4FA}"/>
              </a:ext>
            </a:extLst>
          </p:cNvPr>
          <p:cNvSpPr txBox="1"/>
          <p:nvPr/>
        </p:nvSpPr>
        <p:spPr>
          <a:xfrm>
            <a:off x="645459" y="1304365"/>
            <a:ext cx="613802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You have a 50ml glass and a 30ml glass.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How can you get one glass with just 40ml in it?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B742F-D9B8-4A3B-B06A-3D5397ABC542}"/>
              </a:ext>
            </a:extLst>
          </p:cNvPr>
          <p:cNvSpPr txBox="1"/>
          <p:nvPr/>
        </p:nvSpPr>
        <p:spPr>
          <a:xfrm>
            <a:off x="632012" y="2541495"/>
            <a:ext cx="8885509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Fill the 50ml glass with water and pour 30ml into the other glass. 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You have 20ml left in the 50ml glass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Empty the 30ml glass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Pour the 20ml from the 5oml glass into the 30ml glass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Fill the 50ml glass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Pour the water from the 50ml glass into the 3oml glass until it is full.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You now have 40ml in the 50ml glass.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F67CB-2FF9-4A7F-A9EE-95FEB07C4159}"/>
              </a:ext>
            </a:extLst>
          </p:cNvPr>
          <p:cNvSpPr txBox="1"/>
          <p:nvPr/>
        </p:nvSpPr>
        <p:spPr>
          <a:xfrm flipH="1">
            <a:off x="2600485" y="719588"/>
            <a:ext cx="718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Get Some Glasses To Solve The Problem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5F627E-502C-4794-8005-758B784453BF}"/>
              </a:ext>
            </a:extLst>
          </p:cNvPr>
          <p:cNvGrpSpPr/>
          <p:nvPr/>
        </p:nvGrpSpPr>
        <p:grpSpPr>
          <a:xfrm>
            <a:off x="8911047" y="1304363"/>
            <a:ext cx="3175801" cy="3600000"/>
            <a:chOff x="8911047" y="1304363"/>
            <a:chExt cx="3175801" cy="360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E24E18-146A-4AC7-8620-192C07546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11047" y="1304363"/>
              <a:ext cx="1740334" cy="360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3C0A81-DE32-406C-B6C0-AB960FADD3CE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50201" y="2720786"/>
              <a:ext cx="1436647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6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F77A75-1388-4E1E-A36A-EFD26679E526}"/>
              </a:ext>
            </a:extLst>
          </p:cNvPr>
          <p:cNvSpPr txBox="1"/>
          <p:nvPr/>
        </p:nvSpPr>
        <p:spPr>
          <a:xfrm>
            <a:off x="4250622" y="671139"/>
            <a:ext cx="3538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C Into F Won’t 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339E7-1152-43E5-803A-09F58695C29B}"/>
              </a:ext>
            </a:extLst>
          </p:cNvPr>
          <p:cNvSpPr txBox="1"/>
          <p:nvPr/>
        </p:nvSpPr>
        <p:spPr>
          <a:xfrm>
            <a:off x="466616" y="1904999"/>
            <a:ext cx="6256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2060"/>
                </a:solidFill>
              </a:rPr>
              <a:t>Which coin will drop to the bottom of the bucket filled with water first?</a:t>
            </a:r>
          </a:p>
        </p:txBody>
      </p:sp>
      <p:pic>
        <p:nvPicPr>
          <p:cNvPr id="8" name="Picture 7" descr="A picture containing mug, can, drawing, table&#10;&#10;Description automatically generated">
            <a:extLst>
              <a:ext uri="{FF2B5EF4-FFF2-40B4-BE49-F238E27FC236}">
                <a16:creationId xmlns:a16="http://schemas.microsoft.com/office/drawing/2014/main" id="{FC567845-2239-4934-ACD4-A8D4D9B7F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05" y="3694952"/>
            <a:ext cx="1832789" cy="1527324"/>
          </a:xfrm>
          <a:prstGeom prst="rect">
            <a:avLst/>
          </a:prstGeom>
        </p:spPr>
      </p:pic>
      <p:pic>
        <p:nvPicPr>
          <p:cNvPr id="10" name="Picture 9" descr="A picture containing mug, can, drawing, table&#10;&#10;Description automatically generated">
            <a:extLst>
              <a:ext uri="{FF2B5EF4-FFF2-40B4-BE49-F238E27FC236}">
                <a16:creationId xmlns:a16="http://schemas.microsoft.com/office/drawing/2014/main" id="{37EFC753-6E2B-4F99-80CF-774DB0513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05" y="3685987"/>
            <a:ext cx="1832789" cy="152732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9D6C47C-762B-4936-84C3-968C0B1B6101}"/>
              </a:ext>
            </a:extLst>
          </p:cNvPr>
          <p:cNvGrpSpPr/>
          <p:nvPr/>
        </p:nvGrpSpPr>
        <p:grpSpPr>
          <a:xfrm>
            <a:off x="7313519" y="1506070"/>
            <a:ext cx="866775" cy="1790700"/>
            <a:chOff x="7219390" y="1546412"/>
            <a:chExt cx="866775" cy="1790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0C80B0B-A267-4271-99EA-CC2F1AFAE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9390" y="1546412"/>
              <a:ext cx="866775" cy="17907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D4C9B9-6159-4466-8B52-75766B59782D}"/>
                </a:ext>
              </a:extLst>
            </p:cNvPr>
            <p:cNvCxnSpPr/>
            <p:nvPr/>
          </p:nvCxnSpPr>
          <p:spPr>
            <a:xfrm>
              <a:off x="7490012" y="2541494"/>
              <a:ext cx="37651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6749BB-18D1-4FAE-8C61-A80B9484D7A2}"/>
                </a:ext>
              </a:extLst>
            </p:cNvPr>
            <p:cNvCxnSpPr/>
            <p:nvPr/>
          </p:nvCxnSpPr>
          <p:spPr>
            <a:xfrm>
              <a:off x="7521389" y="2196353"/>
              <a:ext cx="37651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407797-F4E4-42A3-8FC6-F0157C3107E0}"/>
                </a:ext>
              </a:extLst>
            </p:cNvPr>
            <p:cNvSpPr/>
            <p:nvPr/>
          </p:nvSpPr>
          <p:spPr>
            <a:xfrm>
              <a:off x="7611035" y="1801906"/>
              <a:ext cx="188259" cy="255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71A6B0-F721-4DB8-BB4B-581161BA25D6}"/>
                </a:ext>
              </a:extLst>
            </p:cNvPr>
            <p:cNvCxnSpPr/>
            <p:nvPr/>
          </p:nvCxnSpPr>
          <p:spPr>
            <a:xfrm>
              <a:off x="7481048" y="1913964"/>
              <a:ext cx="37651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96605D-1E10-442C-B633-3923093E92C0}"/>
              </a:ext>
            </a:extLst>
          </p:cNvPr>
          <p:cNvGrpSpPr/>
          <p:nvPr/>
        </p:nvGrpSpPr>
        <p:grpSpPr>
          <a:xfrm>
            <a:off x="9361954" y="1537447"/>
            <a:ext cx="866775" cy="1790700"/>
            <a:chOff x="7219390" y="1546412"/>
            <a:chExt cx="866775" cy="17907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4526D2A-7F14-437C-BDB8-1B734C40C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9390" y="1546412"/>
              <a:ext cx="866775" cy="179070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8EE3D7-48DA-4D4C-8E03-35B88AEE991B}"/>
                </a:ext>
              </a:extLst>
            </p:cNvPr>
            <p:cNvCxnSpPr/>
            <p:nvPr/>
          </p:nvCxnSpPr>
          <p:spPr>
            <a:xfrm>
              <a:off x="7490012" y="2541494"/>
              <a:ext cx="37651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2B32727-CD3E-4C7A-8605-2687324C209B}"/>
                </a:ext>
              </a:extLst>
            </p:cNvPr>
            <p:cNvCxnSpPr/>
            <p:nvPr/>
          </p:nvCxnSpPr>
          <p:spPr>
            <a:xfrm>
              <a:off x="7521389" y="2196353"/>
              <a:ext cx="37651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F3E47E8-89D7-4A92-94D1-C09441C325E7}"/>
                </a:ext>
              </a:extLst>
            </p:cNvPr>
            <p:cNvSpPr/>
            <p:nvPr/>
          </p:nvSpPr>
          <p:spPr>
            <a:xfrm>
              <a:off x="7611035" y="1801906"/>
              <a:ext cx="188259" cy="255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3F278D-FE87-431D-B903-2246440667BE}"/>
                </a:ext>
              </a:extLst>
            </p:cNvPr>
            <p:cNvCxnSpPr/>
            <p:nvPr/>
          </p:nvCxnSpPr>
          <p:spPr>
            <a:xfrm>
              <a:off x="7481048" y="1913964"/>
              <a:ext cx="37651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2BC9038C-7B5B-4024-A344-6DB7A600B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12" y="1425387"/>
            <a:ext cx="1019156" cy="100106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3B4BE48-77E9-48B4-BD13-4FE222C3C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4" y="1470211"/>
            <a:ext cx="1019156" cy="10010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8F895F4-600A-4C27-9E35-98040AFD3175}"/>
              </a:ext>
            </a:extLst>
          </p:cNvPr>
          <p:cNvSpPr txBox="1"/>
          <p:nvPr/>
        </p:nvSpPr>
        <p:spPr>
          <a:xfrm>
            <a:off x="7758953" y="419548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20</a:t>
            </a:r>
            <a:r>
              <a:rPr lang="en-GB" sz="2800" b="1" baseline="30000" dirty="0"/>
              <a:t>O</a:t>
            </a:r>
            <a:r>
              <a:rPr lang="en-GB" sz="2800" b="1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2E486D-6D2F-4922-B61F-3841FEFAE481}"/>
              </a:ext>
            </a:extLst>
          </p:cNvPr>
          <p:cNvSpPr txBox="1"/>
          <p:nvPr/>
        </p:nvSpPr>
        <p:spPr>
          <a:xfrm>
            <a:off x="9941859" y="4146177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20</a:t>
            </a:r>
            <a:r>
              <a:rPr lang="en-GB" sz="2800" b="1" baseline="30000" dirty="0"/>
              <a:t>O</a:t>
            </a:r>
            <a:r>
              <a:rPr lang="en-GB" sz="2800" b="1" dirty="0"/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6FB63B-44DA-470B-AE00-8952E020E0B9}"/>
              </a:ext>
            </a:extLst>
          </p:cNvPr>
          <p:cNvSpPr txBox="1"/>
          <p:nvPr/>
        </p:nvSpPr>
        <p:spPr>
          <a:xfrm>
            <a:off x="537883" y="3805518"/>
            <a:ext cx="66765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008000"/>
                </a:solidFill>
              </a:rPr>
              <a:t>The one over the bucket at 20</a:t>
            </a:r>
            <a:r>
              <a:rPr lang="en-GB" sz="3000" b="1" baseline="30000" dirty="0">
                <a:solidFill>
                  <a:srgbClr val="008000"/>
                </a:solidFill>
              </a:rPr>
              <a:t>O</a:t>
            </a:r>
            <a:r>
              <a:rPr lang="en-GB" sz="3000" b="1" dirty="0">
                <a:solidFill>
                  <a:srgbClr val="008000"/>
                </a:solidFill>
              </a:rPr>
              <a:t>C</a:t>
            </a:r>
          </a:p>
          <a:p>
            <a:endParaRPr lang="en-GB" sz="3000" b="1" dirty="0">
              <a:solidFill>
                <a:srgbClr val="008000"/>
              </a:solidFill>
            </a:endParaRPr>
          </a:p>
          <a:p>
            <a:r>
              <a:rPr lang="en-GB" sz="3000" b="1" dirty="0">
                <a:solidFill>
                  <a:srgbClr val="008000"/>
                </a:solidFill>
              </a:rPr>
              <a:t>At  20</a:t>
            </a:r>
            <a:r>
              <a:rPr lang="en-GB" sz="3000" b="1" baseline="30000" dirty="0">
                <a:solidFill>
                  <a:srgbClr val="008000"/>
                </a:solidFill>
              </a:rPr>
              <a:t>O</a:t>
            </a:r>
            <a:r>
              <a:rPr lang="en-GB" sz="3000" b="1" dirty="0">
                <a:solidFill>
                  <a:srgbClr val="008000"/>
                </a:solidFill>
              </a:rPr>
              <a:t>F the water in this bucket is frozen</a:t>
            </a:r>
          </a:p>
        </p:txBody>
      </p:sp>
    </p:spTree>
    <p:extLst>
      <p:ext uri="{BB962C8B-B14F-4D97-AF65-F5344CB8AC3E}">
        <p14:creationId xmlns:p14="http://schemas.microsoft.com/office/powerpoint/2010/main" val="239770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nservation,environmental conservation,environmental issues,environments,faces,gardeners,gardening,green thumbs,greens,nature,smiles,smiley,smiley face,smiley faces,smileys,smilie,smilie face,smilie faces,smilies,smiling,smily,smily face,smily faces,smilys,symbols,thumbs">
            <a:extLst>
              <a:ext uri="{FF2B5EF4-FFF2-40B4-BE49-F238E27FC236}">
                <a16:creationId xmlns:a16="http://schemas.microsoft.com/office/drawing/2014/main" id="{D05E1551-2DD9-4040-91EA-1842F46B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153890DF-6B5D-4431-80C9-52B2F5D5B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937" y="5099809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GB" altLang="en-US" sz="3600" i="1" dirty="0">
                <a:solidFill>
                  <a:srgbClr val="FF0000"/>
                </a:solidFill>
                <a:latin typeface="Arial" panose="020B0604020202020204" pitchFamily="34" charset="0"/>
              </a:rPr>
              <a:t>Thank You</a:t>
            </a:r>
            <a:endParaRPr lang="en-GB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30382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>
            <a:extLst>
              <a:ext uri="{FF2B5EF4-FFF2-40B4-BE49-F238E27FC236}">
                <a16:creationId xmlns:a16="http://schemas.microsoft.com/office/drawing/2014/main" id="{0E3212F2-20C1-4B1E-A2DF-780138883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661" y="991980"/>
            <a:ext cx="1344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3075" name="TextBox 2">
            <a:extLst>
              <a:ext uri="{FF2B5EF4-FFF2-40B4-BE49-F238E27FC236}">
                <a16:creationId xmlns:a16="http://schemas.microsoft.com/office/drawing/2014/main" id="{7514E0C3-2BEF-48E7-BE06-28378F88E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365" y="2051637"/>
            <a:ext cx="8150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is for pupils to various logic and maths activities to solve. </a:t>
            </a:r>
          </a:p>
        </p:txBody>
      </p:sp>
      <p:sp>
        <p:nvSpPr>
          <p:cNvPr id="3076" name="TextBox 3">
            <a:extLst>
              <a:ext uri="{FF2B5EF4-FFF2-40B4-BE49-F238E27FC236}">
                <a16:creationId xmlns:a16="http://schemas.microsoft.com/office/drawing/2014/main" id="{F6C53D29-7FE3-49A7-9B1E-C7F384951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149" y="2589006"/>
            <a:ext cx="100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5E4E55-5097-40C5-B815-6BFE9EC0A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50954"/>
              </p:ext>
            </p:extLst>
          </p:nvPr>
        </p:nvGraphicFramePr>
        <p:xfrm>
          <a:off x="3026812" y="4317314"/>
          <a:ext cx="5761037" cy="1006853"/>
        </p:xfrm>
        <a:graphic>
          <a:graphicData uri="http://schemas.openxmlformats.org/drawingml/2006/table">
            <a:tbl>
              <a:tblPr firstRow="1" firstCol="1" bandRow="1"/>
              <a:tblGrid>
                <a:gridCol w="1641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8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71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Avoidance Action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39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Aggression between those present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defuse aggression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6">
            <a:extLst>
              <a:ext uri="{FF2B5EF4-FFF2-40B4-BE49-F238E27FC236}">
                <a16:creationId xmlns:a16="http://schemas.microsoft.com/office/drawing/2014/main" id="{044E5F48-A2AC-76EF-E4A7-CFFAE00A98DF}"/>
              </a:ext>
            </a:extLst>
          </p:cNvPr>
          <p:cNvSpPr txBox="1"/>
          <p:nvPr/>
        </p:nvSpPr>
        <p:spPr>
          <a:xfrm>
            <a:off x="3989493" y="3275112"/>
            <a:ext cx="4007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FF0000"/>
                </a:solidFill>
              </a:rPr>
              <a:t>Mandatory: close supervision by a competent adult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AE954A38-2C8A-407F-8366-7E68B576FE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08213" y="1125539"/>
            <a:ext cx="7772400" cy="1150937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8800" b="1" dirty="0">
                <a:solidFill>
                  <a:srgbClr val="000099"/>
                </a:solidFill>
                <a:latin typeface="Arial Black" panose="020B0A04020102020204" pitchFamily="34" charset="0"/>
              </a:rPr>
              <a:t>Welcome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0D9FE8D-12FE-4E99-8DEE-591228B51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225" y="280987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dirty="0"/>
          </a:p>
        </p:txBody>
      </p:sp>
      <p:pic>
        <p:nvPicPr>
          <p:cNvPr id="8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FDC54A7-E2EE-4665-9933-4FEA4EF9B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2732860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BFCBB-0FC1-417B-AFB3-0185872A1488}"/>
              </a:ext>
            </a:extLst>
          </p:cNvPr>
          <p:cNvSpPr txBox="1"/>
          <p:nvPr/>
        </p:nvSpPr>
        <p:spPr>
          <a:xfrm>
            <a:off x="5638800" y="2978332"/>
            <a:ext cx="3841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 very much hope that you will enjoy this fun logic activity and learn new things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9767B0-B1E0-4F74-A4A2-1DC3F63F825A}"/>
              </a:ext>
            </a:extLst>
          </p:cNvPr>
          <p:cNvSpPr txBox="1"/>
          <p:nvPr/>
        </p:nvSpPr>
        <p:spPr>
          <a:xfrm>
            <a:off x="4801752" y="617693"/>
            <a:ext cx="2175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Tricky Pills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D8795-4807-427A-A6DC-419ADF8601FB}"/>
              </a:ext>
            </a:extLst>
          </p:cNvPr>
          <p:cNvSpPr txBox="1"/>
          <p:nvPr/>
        </p:nvSpPr>
        <p:spPr>
          <a:xfrm>
            <a:off x="632011" y="1264024"/>
            <a:ext cx="502920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Your prescription has 15 pills..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You are told to take 3 each day after main meals.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If today is Monday.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Which day will you run out of pills?</a:t>
            </a:r>
          </a:p>
          <a:p>
            <a:pPr>
              <a:spcBef>
                <a:spcPts val="1200"/>
              </a:spcBef>
            </a:pPr>
            <a:endParaRPr lang="en-GB" sz="2400" b="1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Hint: Monday + 5 days = Saturday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0BEA61-73E4-4F93-9ECF-63AF11F85C03}"/>
              </a:ext>
            </a:extLst>
          </p:cNvPr>
          <p:cNvSpPr txBox="1"/>
          <p:nvPr/>
        </p:nvSpPr>
        <p:spPr>
          <a:xfrm>
            <a:off x="6091517" y="1358153"/>
            <a:ext cx="4424673" cy="83099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You will run out of pills on Friday </a:t>
            </a:r>
            <a:br>
              <a:rPr lang="en-GB" sz="2400" b="1" dirty="0">
                <a:solidFill>
                  <a:srgbClr val="FFFF00"/>
                </a:solidFill>
              </a:rPr>
            </a:br>
            <a:r>
              <a:rPr lang="en-GB" sz="2400" b="1" dirty="0">
                <a:solidFill>
                  <a:srgbClr val="FFFF00"/>
                </a:solidFill>
              </a:rPr>
              <a:t>taking the last pill after dinner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B37991A-9B85-4B69-A22F-808799AB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347" y="2754966"/>
            <a:ext cx="627697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8C9F9E-4A95-42F4-9E0F-54EF9DE5B7C9}"/>
              </a:ext>
            </a:extLst>
          </p:cNvPr>
          <p:cNvSpPr txBox="1"/>
          <p:nvPr/>
        </p:nvSpPr>
        <p:spPr>
          <a:xfrm>
            <a:off x="4263132" y="560981"/>
            <a:ext cx="3186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Odd Vegetables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7B424-C51E-4D17-BECE-7BD40821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 flipV="1">
            <a:off x="1531787" y="960060"/>
            <a:ext cx="1237126" cy="2095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5B0758-D798-47C6-99A6-A97367181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702" y="1174034"/>
            <a:ext cx="1667435" cy="1667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D374D-8883-429F-8B39-2360D17AA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090" y="1137869"/>
            <a:ext cx="4258235" cy="1739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CFA47-7ACE-495F-A639-570D5ED9C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962" y="1216616"/>
            <a:ext cx="1582270" cy="1582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1FD2BC-2345-4E5A-ACC0-E7A7BBA49B99}"/>
              </a:ext>
            </a:extLst>
          </p:cNvPr>
          <p:cNvSpPr txBox="1"/>
          <p:nvPr/>
        </p:nvSpPr>
        <p:spPr>
          <a:xfrm>
            <a:off x="1374975" y="2823882"/>
            <a:ext cx="84736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</a:rPr>
              <a:t>Which is the odd vegetable?</a:t>
            </a:r>
          </a:p>
          <a:p>
            <a:pPr algn="ctr"/>
            <a:r>
              <a:rPr lang="en-GB" sz="4000" b="1" dirty="0">
                <a:solidFill>
                  <a:srgbClr val="002060"/>
                </a:solidFill>
              </a:rPr>
              <a:t>Potato         Tomato         Onion        Leek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314196-2AAB-4FAD-89B8-D10E0D1D4B20}"/>
              </a:ext>
            </a:extLst>
          </p:cNvPr>
          <p:cNvSpPr txBox="1"/>
          <p:nvPr/>
        </p:nvSpPr>
        <p:spPr>
          <a:xfrm>
            <a:off x="1102659" y="4639235"/>
            <a:ext cx="95981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08000"/>
                </a:solidFill>
              </a:rPr>
              <a:t>The tomato contains seeds so it is a fruit</a:t>
            </a:r>
          </a:p>
          <a:p>
            <a:pPr algn="ctr"/>
            <a:r>
              <a:rPr lang="en-GB" sz="4400" b="1" dirty="0">
                <a:solidFill>
                  <a:srgbClr val="008000"/>
                </a:solidFill>
              </a:rPr>
              <a:t>the others are not fruits.</a:t>
            </a:r>
          </a:p>
        </p:txBody>
      </p:sp>
    </p:spTree>
    <p:extLst>
      <p:ext uri="{BB962C8B-B14F-4D97-AF65-F5344CB8AC3E}">
        <p14:creationId xmlns:p14="http://schemas.microsoft.com/office/powerpoint/2010/main" val="300199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B7EF50-03F7-47E1-A185-AAF5FDFCD0B3}"/>
              </a:ext>
            </a:extLst>
          </p:cNvPr>
          <p:cNvSpPr txBox="1"/>
          <p:nvPr/>
        </p:nvSpPr>
        <p:spPr>
          <a:xfrm>
            <a:off x="4724400" y="550457"/>
            <a:ext cx="2259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Mountains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D07ED-2F36-454B-96D6-5B3112E7AC14}"/>
              </a:ext>
            </a:extLst>
          </p:cNvPr>
          <p:cNvSpPr txBox="1"/>
          <p:nvPr/>
        </p:nvSpPr>
        <p:spPr>
          <a:xfrm>
            <a:off x="524436" y="1196788"/>
            <a:ext cx="892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Before Mt. Everest was discovered, which was the highest mountain?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D5E85-CF8B-4CA8-A6BD-C7D001128917}"/>
              </a:ext>
            </a:extLst>
          </p:cNvPr>
          <p:cNvSpPr txBox="1"/>
          <p:nvPr/>
        </p:nvSpPr>
        <p:spPr>
          <a:xfrm>
            <a:off x="632011" y="2057399"/>
            <a:ext cx="34492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E.g.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Mt. Kilimanjaro in Africa, 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Mt. Aconcagua in Andes, 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Mt. Elbrus in Russia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875B56-39CA-4B3F-9C9B-948BADC65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441" y="4982881"/>
            <a:ext cx="2005853" cy="13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69E0B2-5425-42D4-A163-D14DC97BF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588" y="3388659"/>
            <a:ext cx="1918821" cy="1441075"/>
          </a:xfrm>
          <a:prstGeom prst="rect">
            <a:avLst/>
          </a:prstGeom>
        </p:spPr>
      </p:pic>
      <p:pic>
        <p:nvPicPr>
          <p:cNvPr id="7" name="Picture 6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A38E7368-3818-4A74-8CFC-5C603B70D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62417"/>
            <a:ext cx="1891553" cy="1418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02016C-ED0E-4AA7-95C9-84596A93FFAC}"/>
              </a:ext>
            </a:extLst>
          </p:cNvPr>
          <p:cNvSpPr txBox="1"/>
          <p:nvPr/>
        </p:nvSpPr>
        <p:spPr>
          <a:xfrm>
            <a:off x="7359019" y="1788459"/>
            <a:ext cx="4030640" cy="24622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3600" b="1" dirty="0">
                <a:solidFill>
                  <a:srgbClr val="008000"/>
                </a:solidFill>
              </a:rPr>
              <a:t>Everest</a:t>
            </a:r>
          </a:p>
          <a:p>
            <a:pPr algn="ctr">
              <a:spcBef>
                <a:spcPts val="1200"/>
              </a:spcBef>
            </a:pPr>
            <a:r>
              <a:rPr lang="en-GB" sz="3600" b="1" dirty="0">
                <a:solidFill>
                  <a:srgbClr val="008000"/>
                </a:solidFill>
              </a:rPr>
              <a:t>Even though it had not been discovered</a:t>
            </a:r>
          </a:p>
        </p:txBody>
      </p:sp>
      <p:pic>
        <p:nvPicPr>
          <p:cNvPr id="10" name="Picture 9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D0131BD6-6858-4EAB-9219-FFB3689D0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29" y="4255994"/>
            <a:ext cx="2859741" cy="214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990665-2F5E-42BF-A694-C0C5C78E5DC0}"/>
              </a:ext>
            </a:extLst>
          </p:cNvPr>
          <p:cNvSpPr txBox="1"/>
          <p:nvPr/>
        </p:nvSpPr>
        <p:spPr>
          <a:xfrm>
            <a:off x="632012" y="1250576"/>
            <a:ext cx="71863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600" b="1" dirty="0">
                <a:solidFill>
                  <a:srgbClr val="008000"/>
                </a:solidFill>
              </a:rPr>
              <a:t>There are six apples on the table.</a:t>
            </a:r>
          </a:p>
          <a:p>
            <a:pPr>
              <a:spcBef>
                <a:spcPts val="1200"/>
              </a:spcBef>
            </a:pPr>
            <a:r>
              <a:rPr lang="en-GB" sz="3600" b="1" dirty="0">
                <a:solidFill>
                  <a:srgbClr val="008000"/>
                </a:solidFill>
              </a:rPr>
              <a:t>You take away two.</a:t>
            </a:r>
          </a:p>
          <a:p>
            <a:pPr>
              <a:spcBef>
                <a:spcPts val="1200"/>
              </a:spcBef>
            </a:pPr>
            <a:r>
              <a:rPr lang="en-GB" sz="3600" b="1" dirty="0">
                <a:solidFill>
                  <a:srgbClr val="002060"/>
                </a:solidFill>
              </a:rPr>
              <a:t>How many apples do you now have?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8C1F4-F520-4135-BC92-D3A89911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294" y="900952"/>
            <a:ext cx="3845859" cy="2740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0C05FA-8718-402F-A286-E36193164079}"/>
              </a:ext>
            </a:extLst>
          </p:cNvPr>
          <p:cNvSpPr txBox="1"/>
          <p:nvPr/>
        </p:nvSpPr>
        <p:spPr>
          <a:xfrm>
            <a:off x="1532965" y="4155141"/>
            <a:ext cx="9791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You have the two that you took away.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14A12-93AC-42C7-BFBB-9564F14C8E3F}"/>
              </a:ext>
            </a:extLst>
          </p:cNvPr>
          <p:cNvSpPr txBox="1"/>
          <p:nvPr/>
        </p:nvSpPr>
        <p:spPr>
          <a:xfrm>
            <a:off x="3392117" y="577786"/>
            <a:ext cx="4865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Apples Don’t Make Pairs</a:t>
            </a:r>
          </a:p>
        </p:txBody>
      </p:sp>
    </p:spTree>
    <p:extLst>
      <p:ext uri="{BB962C8B-B14F-4D97-AF65-F5344CB8AC3E}">
        <p14:creationId xmlns:p14="http://schemas.microsoft.com/office/powerpoint/2010/main" val="14129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D315E1-B01C-46C0-8FC0-64689A2724F5}"/>
              </a:ext>
            </a:extLst>
          </p:cNvPr>
          <p:cNvSpPr txBox="1"/>
          <p:nvPr/>
        </p:nvSpPr>
        <p:spPr>
          <a:xfrm>
            <a:off x="3631475" y="552235"/>
            <a:ext cx="5170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Most Years Have 365 Days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166FC-29B5-450D-8F44-1EF47647E7AE}"/>
              </a:ext>
            </a:extLst>
          </p:cNvPr>
          <p:cNvSpPr txBox="1"/>
          <p:nvPr/>
        </p:nvSpPr>
        <p:spPr>
          <a:xfrm>
            <a:off x="497541" y="1290917"/>
            <a:ext cx="6844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Which is the most recent year where New Year falls before Christmas?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AE03E-9A9A-41F8-B54A-6B9A120FA129}"/>
              </a:ext>
            </a:extLst>
          </p:cNvPr>
          <p:cNvSpPr txBox="1"/>
          <p:nvPr/>
        </p:nvSpPr>
        <p:spPr>
          <a:xfrm>
            <a:off x="555812" y="2882152"/>
            <a:ext cx="6844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8000"/>
                </a:solidFill>
              </a:rPr>
              <a:t>Last year because New Year always falls before Christmas?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ABF7C4-FAD5-40B6-A364-57BA23022990}"/>
              </a:ext>
            </a:extLst>
          </p:cNvPr>
          <p:cNvGrpSpPr/>
          <p:nvPr/>
        </p:nvGrpSpPr>
        <p:grpSpPr>
          <a:xfrm>
            <a:off x="7331178" y="1497105"/>
            <a:ext cx="3847732" cy="4786182"/>
            <a:chOff x="7331178" y="1497105"/>
            <a:chExt cx="3847732" cy="47861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348A2E-F539-4017-A88C-E35163918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1178" y="2164976"/>
              <a:ext cx="3749197" cy="4118311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91F35D2-9EBB-4ADE-B4A4-CC217EB516FB}"/>
                </a:ext>
              </a:extLst>
            </p:cNvPr>
            <p:cNvCxnSpPr/>
            <p:nvPr/>
          </p:nvCxnSpPr>
          <p:spPr>
            <a:xfrm>
              <a:off x="7839635" y="1869141"/>
              <a:ext cx="0" cy="672353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C9AA43B-9A57-4CC9-99E6-B45CACAE15E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1447" y="1842246"/>
              <a:ext cx="0" cy="3872753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2DE6CA-8F66-49E6-924F-47FD801AC1D5}"/>
                </a:ext>
              </a:extLst>
            </p:cNvPr>
            <p:cNvSpPr txBox="1"/>
            <p:nvPr/>
          </p:nvSpPr>
          <p:spPr>
            <a:xfrm>
              <a:off x="7368988" y="1497105"/>
              <a:ext cx="1088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New Year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282CC2-7DF4-4D05-A11A-5D68F9232319}"/>
                </a:ext>
              </a:extLst>
            </p:cNvPr>
            <p:cNvSpPr txBox="1"/>
            <p:nvPr/>
          </p:nvSpPr>
          <p:spPr>
            <a:xfrm>
              <a:off x="10049434" y="1497106"/>
              <a:ext cx="1129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Christmas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05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29260-2398-4A51-9F46-12EF383807A6}"/>
              </a:ext>
            </a:extLst>
          </p:cNvPr>
          <p:cNvSpPr txBox="1"/>
          <p:nvPr/>
        </p:nvSpPr>
        <p:spPr>
          <a:xfrm>
            <a:off x="4579519" y="866874"/>
            <a:ext cx="30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A Fishy Story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5CF7-97C9-4405-99A1-6B897A83B15F}"/>
              </a:ext>
            </a:extLst>
          </p:cNvPr>
          <p:cNvSpPr txBox="1"/>
          <p:nvPr/>
        </p:nvSpPr>
        <p:spPr>
          <a:xfrm>
            <a:off x="484095" y="1546412"/>
            <a:ext cx="78919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There are 12 fish in a pond.</a:t>
            </a:r>
          </a:p>
          <a:p>
            <a:endParaRPr lang="en-GB" sz="2800" b="1" dirty="0">
              <a:solidFill>
                <a:srgbClr val="002060"/>
              </a:solidFill>
            </a:endParaRPr>
          </a:p>
          <a:p>
            <a:r>
              <a:rPr lang="en-GB" sz="2800" b="1" dirty="0">
                <a:solidFill>
                  <a:srgbClr val="002060"/>
                </a:solidFill>
              </a:rPr>
              <a:t>If half of them drowned how many would there be?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8D804F-F51C-443C-B1A9-E5AA912006EF}"/>
              </a:ext>
            </a:extLst>
          </p:cNvPr>
          <p:cNvSpPr txBox="1"/>
          <p:nvPr/>
        </p:nvSpPr>
        <p:spPr>
          <a:xfrm>
            <a:off x="430306" y="3644153"/>
            <a:ext cx="8298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08000"/>
                </a:solidFill>
              </a:rPr>
              <a:t>Twelve, because fish do not drown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62C189-1AAF-446B-92A4-7BB401C30BC9}"/>
              </a:ext>
            </a:extLst>
          </p:cNvPr>
          <p:cNvGrpSpPr/>
          <p:nvPr/>
        </p:nvGrpSpPr>
        <p:grpSpPr>
          <a:xfrm>
            <a:off x="8471649" y="1425388"/>
            <a:ext cx="3079375" cy="2637825"/>
            <a:chOff x="8471649" y="1425388"/>
            <a:chExt cx="3079375" cy="26378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92F253-BD3A-40F1-A8DC-A0EBE2E22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4362" y="1425388"/>
              <a:ext cx="977990" cy="9231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E1ADEC-EDB4-45FD-B90D-9A05E4144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2778" y="1546412"/>
              <a:ext cx="1160987" cy="6521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2794BE-F1BE-4F2C-B4CD-89B6DB5D9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471649" y="2424953"/>
              <a:ext cx="1532166" cy="6521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D3D272-ABF7-4F0A-8112-35F406CA1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537" y="2961344"/>
              <a:ext cx="898546" cy="10622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07DA99-37C7-464C-AD0C-2F5FD0027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44763" y="2223567"/>
              <a:ext cx="1306261" cy="7683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B67779-B331-449F-B955-71B3884C5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40587" y="3222942"/>
              <a:ext cx="1290919" cy="840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2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756</Words>
  <Application>Microsoft Office PowerPoint</Application>
  <PresentationFormat>Widescreen</PresentationFormat>
  <Paragraphs>94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Derrick Willer</dc:creator>
  <cp:lastModifiedBy>Derrick Willer</cp:lastModifiedBy>
  <cp:revision>60</cp:revision>
  <dcterms:created xsi:type="dcterms:W3CDTF">2020-10-22T18:32:11Z</dcterms:created>
  <dcterms:modified xsi:type="dcterms:W3CDTF">2023-06-29T08:45:56Z</dcterms:modified>
</cp:coreProperties>
</file>