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40"/>
  </p:notesMasterIdLst>
  <p:sldIdLst>
    <p:sldId id="357" r:id="rId2"/>
    <p:sldId id="358" r:id="rId3"/>
    <p:sldId id="258" r:id="rId4"/>
    <p:sldId id="270" r:id="rId5"/>
    <p:sldId id="280" r:id="rId6"/>
    <p:sldId id="264" r:id="rId7"/>
    <p:sldId id="269" r:id="rId8"/>
    <p:sldId id="263" r:id="rId9"/>
    <p:sldId id="279" r:id="rId10"/>
    <p:sldId id="265" r:id="rId11"/>
    <p:sldId id="267" r:id="rId12"/>
    <p:sldId id="343" r:id="rId13"/>
    <p:sldId id="277" r:id="rId14"/>
    <p:sldId id="271" r:id="rId15"/>
    <p:sldId id="327" r:id="rId16"/>
    <p:sldId id="259" r:id="rId17"/>
    <p:sldId id="346" r:id="rId18"/>
    <p:sldId id="260" r:id="rId19"/>
    <p:sldId id="261" r:id="rId20"/>
    <p:sldId id="262" r:id="rId21"/>
    <p:sldId id="291" r:id="rId22"/>
    <p:sldId id="340" r:id="rId23"/>
    <p:sldId id="341" r:id="rId24"/>
    <p:sldId id="332" r:id="rId25"/>
    <p:sldId id="347" r:id="rId26"/>
    <p:sldId id="334" r:id="rId27"/>
    <p:sldId id="337" r:id="rId28"/>
    <p:sldId id="338" r:id="rId29"/>
    <p:sldId id="322" r:id="rId30"/>
    <p:sldId id="342" r:id="rId31"/>
    <p:sldId id="336" r:id="rId32"/>
    <p:sldId id="314" r:id="rId33"/>
    <p:sldId id="316" r:id="rId34"/>
    <p:sldId id="360" r:id="rId35"/>
    <p:sldId id="361" r:id="rId36"/>
    <p:sldId id="339" r:id="rId37"/>
    <p:sldId id="344" r:id="rId38"/>
    <p:sldId id="359" r:id="rId39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600" b="1" kern="1200">
        <a:solidFill>
          <a:srgbClr val="000099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modifyVerifier cryptProviderType="rsaFull" cryptAlgorithmClass="hash" cryptAlgorithmType="typeAny" cryptAlgorithmSid="4" spinCount="100000" saltData="aLAJ9uLMpVAno39h0URHlw==" hashData="0RA5UwqDRQSNT/+ptnmho3w5mZQ="/>
  <p:extLst>
    <p:ext uri="{EFAFB233-063F-42B5-8137-9DF3F51BA10A}">
      <p15:sldGuideLst xmlns:p15="http://schemas.microsoft.com/office/powerpoint/2012/main">
        <p15:guide id="1" orient="horz" pos="235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6600"/>
    <a:srgbClr val="008000"/>
    <a:srgbClr val="6A0606"/>
    <a:srgbClr val="66FFFF"/>
    <a:srgbClr val="66FF33"/>
    <a:srgbClr val="0000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35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805" y="-6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25A9172-A7AD-4C49-A710-06025AABF58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DF90423-05CD-45E0-B18D-E7B1772DBC0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F0F4426-A046-490B-930C-94B59071E30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BE64ECAD-9A0C-4582-AD80-02FD6630FA7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953E0E47-F008-4E91-865C-C17AE26A40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DB9C1284-F694-4384-BA9F-56CE1407B3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43E5401-35A7-4BB4-A48E-64282C16A8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32046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35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75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98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31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0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23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98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68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975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214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dwiller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99899CD0-D789-4B3F-9988-EEF89539F6A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124200" y="457200"/>
            <a:ext cx="2335213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dirty="0">
                <a:latin typeface="Arial" charset="0"/>
              </a:rPr>
              <a:t>Paper Catapult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BEACFA-515E-4255-8AF2-A91B86CCC730}"/>
              </a:ext>
            </a:extLst>
          </p:cNvPr>
          <p:cNvSpPr txBox="1"/>
          <p:nvPr userDrawn="1"/>
        </p:nvSpPr>
        <p:spPr>
          <a:xfrm>
            <a:off x="107504" y="6604178"/>
            <a:ext cx="517088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</a:t>
            </a:r>
            <a:r>
              <a:rPr lang="en-GB" altLang="en-US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Derrick Willer 2008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F7C142-2CD5-4C14-8C02-069D0EEF1660}"/>
              </a:ext>
            </a:extLst>
          </p:cNvPr>
          <p:cNvSpPr txBox="1"/>
          <p:nvPr userDrawn="1"/>
        </p:nvSpPr>
        <p:spPr>
          <a:xfrm>
            <a:off x="7845257" y="6642556"/>
            <a:ext cx="122413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8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www.dwiller.com</a:t>
            </a:r>
            <a:endParaRPr lang="en-GB" sz="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ＭＳ Ｐゴシック" panose="020B0600070205080204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FF1197-1248-42CB-8207-9E15C33B7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701" y="998730"/>
            <a:ext cx="4860131" cy="8632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  <p:pic>
        <p:nvPicPr>
          <p:cNvPr id="3" name="Picture 2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4B865105-B9F8-41E4-B57B-16E91B1F38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086" y="2446608"/>
            <a:ext cx="2160936" cy="21609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188E2B-9176-4D59-A99E-7BC1390EAFF4}"/>
              </a:ext>
            </a:extLst>
          </p:cNvPr>
          <p:cNvSpPr txBox="1"/>
          <p:nvPr/>
        </p:nvSpPr>
        <p:spPr>
          <a:xfrm>
            <a:off x="3995984" y="2446608"/>
            <a:ext cx="3996444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4B1E46"/>
                </a:solidFill>
                <a:cs typeface="Arial" panose="020B0604020202020204" pitchFamily="34" charset="0"/>
              </a:rPr>
              <a:t>These challenges were developed by Derrick Willer MBE and colleagues.</a:t>
            </a:r>
          </a:p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FF0000"/>
                </a:solidFill>
                <a:cs typeface="Arial" panose="020B0604020202020204" pitchFamily="34" charset="0"/>
              </a:rPr>
              <a:t>They are free to download and use in an education environment.</a:t>
            </a:r>
          </a:p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4B1E46"/>
                </a:solidFill>
                <a:cs typeface="Arial" panose="020B0604020202020204" pitchFamily="34" charset="0"/>
              </a:rPr>
              <a:t>Please ensure that there is adult supervision, complete adherence to Health and Safety, and adequate PPE.</a:t>
            </a:r>
          </a:p>
          <a:p>
            <a:pPr>
              <a:spcBef>
                <a:spcPts val="1200"/>
              </a:spcBef>
            </a:pPr>
            <a:r>
              <a:rPr lang="en-GB" sz="900" b="1" dirty="0">
                <a:solidFill>
                  <a:srgbClr val="4B1E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Derrick is a STEM Ambassador and volunteer Liaison Officer for Schools.</a:t>
            </a:r>
          </a:p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4B1E46"/>
                </a:solidFill>
                <a:cs typeface="Arial" panose="020B0604020202020204" pitchFamily="34" charset="0"/>
              </a:rPr>
              <a:t>He has supported education in schools and colleges for over 30 years, initially as a Neighbourhood Engineer in the 1980’s, leading the local Year of Engineering Success campaign in 1996 and the Campaign to Promote Engineering from 1997 to 2004. </a:t>
            </a:r>
          </a:p>
          <a:p>
            <a:pPr>
              <a:spcBef>
                <a:spcPts val="900"/>
              </a:spcBef>
            </a:pPr>
            <a:r>
              <a:rPr lang="en-GB" sz="900" dirty="0">
                <a:solidFill>
                  <a:srgbClr val="4B1E46"/>
                </a:solidFill>
                <a:cs typeface="Arial" panose="020B0604020202020204" pitchFamily="34" charset="0"/>
              </a:rPr>
              <a:t>He was awarded an MBE for services to Education in 2018.</a:t>
            </a:r>
          </a:p>
        </p:txBody>
      </p:sp>
    </p:spTree>
    <p:extLst>
      <p:ext uri="{BB962C8B-B14F-4D97-AF65-F5344CB8AC3E}">
        <p14:creationId xmlns:p14="http://schemas.microsoft.com/office/powerpoint/2010/main" val="2104745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4">
            <a:extLst>
              <a:ext uri="{FF2B5EF4-FFF2-40B4-BE49-F238E27FC236}">
                <a16:creationId xmlns:a16="http://schemas.microsoft.com/office/drawing/2014/main" id="{3D96BFB6-1597-423B-B9B0-5FED9281E3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62200" y="533400"/>
          <a:ext cx="5715000" cy="566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711262" imgH="3680779" progId="MSPhotoEd.3">
                  <p:embed/>
                </p:oleObj>
              </mc:Choice>
              <mc:Fallback>
                <p:oleObj name="Photo Editor Photo" r:id="rId2" imgW="3711262" imgH="3680779" progId="MSPhotoEd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533400"/>
                        <a:ext cx="5715000" cy="566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>
            <a:extLst>
              <a:ext uri="{FF2B5EF4-FFF2-40B4-BE49-F238E27FC236}">
                <a16:creationId xmlns:a16="http://schemas.microsoft.com/office/drawing/2014/main" id="{24574EBF-B7A0-4CAA-928F-273878AAFA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344488"/>
          <a:ext cx="6477000" cy="589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4" imgW="3208298" imgH="3024762" progId="MSPhotoEd.3">
                  <p:embed/>
                </p:oleObj>
              </mc:Choice>
              <mc:Fallback>
                <p:oleObj name="Photo Editor Photo" r:id="rId4" imgW="3208298" imgH="3024762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44488"/>
                        <a:ext cx="6477000" cy="589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2">
            <a:extLst>
              <a:ext uri="{FF2B5EF4-FFF2-40B4-BE49-F238E27FC236}">
                <a16:creationId xmlns:a16="http://schemas.microsoft.com/office/drawing/2014/main" id="{E76BDBB2-D188-4C93-8F8F-3E357F09E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" y="1447800"/>
            <a:ext cx="2393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/>
              <a:t>Roman</a:t>
            </a:r>
          </a:p>
          <a:p>
            <a:pPr algn="ctr"/>
            <a:r>
              <a:rPr lang="en-GB" altLang="en-US"/>
              <a:t>Trebuchet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8714A91C-54BF-42E2-A017-CE8151F0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43000"/>
            <a:ext cx="556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AEECCB2A-00F2-4C17-9542-B956FAD28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2238" y="5638800"/>
            <a:ext cx="6054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chemeClr val="tx1"/>
                </a:solidFill>
              </a:rPr>
              <a:t>Image of a model kit from www.RLT.com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64C9543-9303-4C8D-A949-26A6A7C8A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498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Demonstrate and Test</a:t>
            </a:r>
          </a:p>
        </p:txBody>
      </p:sp>
      <p:sp>
        <p:nvSpPr>
          <p:cNvPr id="13315" name="Line 8">
            <a:extLst>
              <a:ext uri="{FF2B5EF4-FFF2-40B4-BE49-F238E27FC236}">
                <a16:creationId xmlns:a16="http://schemas.microsoft.com/office/drawing/2014/main" id="{D758011D-1066-4CA2-9CB1-D4061B89D9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419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3316" name="Line 9">
            <a:extLst>
              <a:ext uri="{FF2B5EF4-FFF2-40B4-BE49-F238E27FC236}">
                <a16:creationId xmlns:a16="http://schemas.microsoft.com/office/drawing/2014/main" id="{633B784F-7F8C-4777-B2F8-A5205AC9A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19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3317" name="Line 10">
            <a:extLst>
              <a:ext uri="{FF2B5EF4-FFF2-40B4-BE49-F238E27FC236}">
                <a16:creationId xmlns:a16="http://schemas.microsoft.com/office/drawing/2014/main" id="{78ABB9B5-D87E-40D9-BD06-5E45ADF20BC9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657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3318" name="AutoShape 11">
            <a:extLst>
              <a:ext uri="{FF2B5EF4-FFF2-40B4-BE49-F238E27FC236}">
                <a16:creationId xmlns:a16="http://schemas.microsoft.com/office/drawing/2014/main" id="{3B5D11C2-9B22-4E70-BC1C-8EE4F5091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2895600" cy="762000"/>
          </a:xfrm>
          <a:prstGeom prst="parallelogram">
            <a:avLst>
              <a:gd name="adj" fmla="val 95000"/>
            </a:avLst>
          </a:prstGeom>
          <a:solidFill>
            <a:srgbClr val="008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19" name="Text Box 12">
            <a:extLst>
              <a:ext uri="{FF2B5EF4-FFF2-40B4-BE49-F238E27FC236}">
                <a16:creationId xmlns:a16="http://schemas.microsoft.com/office/drawing/2014/main" id="{F523132B-AD81-4456-B139-798301AA2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626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Table</a:t>
            </a:r>
          </a:p>
        </p:txBody>
      </p:sp>
      <p:sp>
        <p:nvSpPr>
          <p:cNvPr id="13320" name="Text Box 13">
            <a:extLst>
              <a:ext uri="{FF2B5EF4-FFF2-40B4-BE49-F238E27FC236}">
                <a16:creationId xmlns:a16="http://schemas.microsoft.com/office/drawing/2014/main" id="{54ED4FF5-B7F2-4DF1-8863-20A21A68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661025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Target</a:t>
            </a:r>
          </a:p>
        </p:txBody>
      </p:sp>
      <p:sp>
        <p:nvSpPr>
          <p:cNvPr id="13321" name="AutoShape 14">
            <a:extLst>
              <a:ext uri="{FF2B5EF4-FFF2-40B4-BE49-F238E27FC236}">
                <a16:creationId xmlns:a16="http://schemas.microsoft.com/office/drawing/2014/main" id="{BE2FB7E1-03E7-44D1-9D15-4ABF0F62C9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609600" cy="1371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22" name="Rectangle 15">
            <a:extLst>
              <a:ext uri="{FF2B5EF4-FFF2-40B4-BE49-F238E27FC236}">
                <a16:creationId xmlns:a16="http://schemas.microsoft.com/office/drawing/2014/main" id="{02BB2063-97B6-4EE5-BCC1-1885CB64761A}"/>
              </a:ext>
            </a:extLst>
          </p:cNvPr>
          <p:cNvSpPr>
            <a:spLocks noChangeArrowheads="1"/>
          </p:cNvSpPr>
          <p:nvPr/>
        </p:nvSpPr>
        <p:spPr bwMode="auto">
          <a:xfrm rot="-2140584">
            <a:off x="1716088" y="2403475"/>
            <a:ext cx="1752600" cy="152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23" name="Rectangle 16">
            <a:extLst>
              <a:ext uri="{FF2B5EF4-FFF2-40B4-BE49-F238E27FC236}">
                <a16:creationId xmlns:a16="http://schemas.microsoft.com/office/drawing/2014/main" id="{25670876-9DAD-4D10-A9D8-48399BD559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67000"/>
            <a:ext cx="152400" cy="685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24" name="Line 17">
            <a:extLst>
              <a:ext uri="{FF2B5EF4-FFF2-40B4-BE49-F238E27FC236}">
                <a16:creationId xmlns:a16="http://schemas.microsoft.com/office/drawing/2014/main" id="{91B27102-8612-4054-8D69-24F5EBF93D7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981200"/>
            <a:ext cx="0" cy="762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3325" name="Oval 19">
            <a:extLst>
              <a:ext uri="{FF2B5EF4-FFF2-40B4-BE49-F238E27FC236}">
                <a16:creationId xmlns:a16="http://schemas.microsoft.com/office/drawing/2014/main" id="{A6886F92-1E0A-44FD-A3AC-337AFDE9B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486025"/>
            <a:ext cx="360362" cy="360363"/>
          </a:xfrm>
          <a:prstGeom prst="ellipse">
            <a:avLst/>
          </a:prstGeom>
          <a:solidFill>
            <a:srgbClr val="008000"/>
          </a:solidFill>
          <a:ln w="57150">
            <a:solidFill>
              <a:srgbClr val="6A060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326" name="Text Box 20">
            <a:extLst>
              <a:ext uri="{FF2B5EF4-FFF2-40B4-BE49-F238E27FC236}">
                <a16:creationId xmlns:a16="http://schemas.microsoft.com/office/drawing/2014/main" id="{9FFA4482-5C91-4C3E-830E-E7E9CB734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Ball</a:t>
            </a:r>
          </a:p>
        </p:txBody>
      </p:sp>
      <p:sp>
        <p:nvSpPr>
          <p:cNvPr id="13327" name="Text Box 21">
            <a:extLst>
              <a:ext uri="{FF2B5EF4-FFF2-40B4-BE49-F238E27FC236}">
                <a16:creationId xmlns:a16="http://schemas.microsoft.com/office/drawing/2014/main" id="{247952A4-4ECF-4BD5-AE26-C07B1996E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752600"/>
            <a:ext cx="1403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Catapult</a:t>
            </a:r>
          </a:p>
        </p:txBody>
      </p:sp>
      <p:sp>
        <p:nvSpPr>
          <p:cNvPr id="13328" name="Text Box 23">
            <a:extLst>
              <a:ext uri="{FF2B5EF4-FFF2-40B4-BE49-F238E27FC236}">
                <a16:creationId xmlns:a16="http://schemas.microsoft.com/office/drawing/2014/main" id="{B9954979-9E79-4C05-BEC4-8E717022E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4816475"/>
            <a:ext cx="1711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chemeClr val="tx1"/>
                </a:solidFill>
              </a:rPr>
              <a:t>2-3 metres</a:t>
            </a:r>
          </a:p>
        </p:txBody>
      </p:sp>
      <p:pic>
        <p:nvPicPr>
          <p:cNvPr id="13329" name="Picture 1" descr="Screen Shot 2013-03-07 at 11.48.03.png">
            <a:extLst>
              <a:ext uri="{FF2B5EF4-FFF2-40B4-BE49-F238E27FC236}">
                <a16:creationId xmlns:a16="http://schemas.microsoft.com/office/drawing/2014/main" id="{F9E4FAC6-FF0B-4F64-9FED-3EF9959FF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280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20" descr="Screen Shot 2013-03-07 at 11.48.03.png">
            <a:extLst>
              <a:ext uri="{FF2B5EF4-FFF2-40B4-BE49-F238E27FC236}">
                <a16:creationId xmlns:a16="http://schemas.microsoft.com/office/drawing/2014/main" id="{EA53458F-D651-4971-9B29-EC01CA3D7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724400"/>
            <a:ext cx="280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21" descr="Screen Shot 2013-03-07 at 11.48.03.png">
            <a:extLst>
              <a:ext uri="{FF2B5EF4-FFF2-40B4-BE49-F238E27FC236}">
                <a16:creationId xmlns:a16="http://schemas.microsoft.com/office/drawing/2014/main" id="{DEFB1F67-750C-4284-B9CA-BC71E0822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280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2" descr="Screen Shot 2013-03-07 at 11.48.03.png">
            <a:extLst>
              <a:ext uri="{FF2B5EF4-FFF2-40B4-BE49-F238E27FC236}">
                <a16:creationId xmlns:a16="http://schemas.microsoft.com/office/drawing/2014/main" id="{943A0A1A-7D1B-4C5B-AF0C-EBCFECFD7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221163"/>
            <a:ext cx="2809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3" descr="Screen Shot 2013-03-07 at 11.48.03.png">
            <a:extLst>
              <a:ext uri="{FF2B5EF4-FFF2-40B4-BE49-F238E27FC236}">
                <a16:creationId xmlns:a16="http://schemas.microsoft.com/office/drawing/2014/main" id="{496E9DB8-36F5-4B5C-AD81-970083E63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789363"/>
            <a:ext cx="282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4" descr="Screen Shot 2013-03-07 at 11.48.03.png">
            <a:extLst>
              <a:ext uri="{FF2B5EF4-FFF2-40B4-BE49-F238E27FC236}">
                <a16:creationId xmlns:a16="http://schemas.microsoft.com/office/drawing/2014/main" id="{A0B20BD1-EF3B-4830-AF80-B2BE085AB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84763"/>
            <a:ext cx="282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5" descr="Screen Shot 2013-03-07 at 11.48.03.png">
            <a:extLst>
              <a:ext uri="{FF2B5EF4-FFF2-40B4-BE49-F238E27FC236}">
                <a16:creationId xmlns:a16="http://schemas.microsoft.com/office/drawing/2014/main" id="{2F1E8ACC-6426-4818-A410-73E23878B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084763"/>
            <a:ext cx="28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19" descr="Screen Shot 2013-03-07 at 11.48.03.png">
            <a:extLst>
              <a:ext uri="{FF2B5EF4-FFF2-40B4-BE49-F238E27FC236}">
                <a16:creationId xmlns:a16="http://schemas.microsoft.com/office/drawing/2014/main" id="{1EF68021-912F-4BAC-B17B-BD9806606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24400"/>
            <a:ext cx="282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6" descr="Screen Shot 2013-03-07 at 11.48.03.png">
            <a:extLst>
              <a:ext uri="{FF2B5EF4-FFF2-40B4-BE49-F238E27FC236}">
                <a16:creationId xmlns:a16="http://schemas.microsoft.com/office/drawing/2014/main" id="{50CD8EF2-9103-46A4-8EB8-CE885B5CC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16563"/>
            <a:ext cx="282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8" name="TextBox 2">
            <a:extLst>
              <a:ext uri="{FF2B5EF4-FFF2-40B4-BE49-F238E27FC236}">
                <a16:creationId xmlns:a16="http://schemas.microsoft.com/office/drawing/2014/main" id="{29A94D1D-8247-4E72-AB61-0B3CF0CA4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50133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13339" name="TextBox 28">
            <a:extLst>
              <a:ext uri="{FF2B5EF4-FFF2-40B4-BE49-F238E27FC236}">
                <a16:creationId xmlns:a16="http://schemas.microsoft.com/office/drawing/2014/main" id="{C30CD626-FF6F-46CB-A16D-732546203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4521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13340" name="TextBox 29">
            <a:extLst>
              <a:ext uri="{FF2B5EF4-FFF2-40B4-BE49-F238E27FC236}">
                <a16:creationId xmlns:a16="http://schemas.microsoft.com/office/drawing/2014/main" id="{7335AC8C-04C7-4A36-AA8F-E1C156274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50" y="54229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13341" name="TextBox 30">
            <a:extLst>
              <a:ext uri="{FF2B5EF4-FFF2-40B4-BE49-F238E27FC236}">
                <a16:creationId xmlns:a16="http://schemas.microsoft.com/office/drawing/2014/main" id="{3333ECCD-A4EC-4320-BB5D-551E509FF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58086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3342" name="TextBox 31">
            <a:extLst>
              <a:ext uri="{FF2B5EF4-FFF2-40B4-BE49-F238E27FC236}">
                <a16:creationId xmlns:a16="http://schemas.microsoft.com/office/drawing/2014/main" id="{A57D66B4-3FA9-43D5-8409-9804BE01A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650" y="50339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13343" name="TextBox 32">
            <a:extLst>
              <a:ext uri="{FF2B5EF4-FFF2-40B4-BE49-F238E27FC236}">
                <a16:creationId xmlns:a16="http://schemas.microsoft.com/office/drawing/2014/main" id="{9D219A77-6447-4D78-826F-C156D64FF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40687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3344" name="TextBox 33">
            <a:extLst>
              <a:ext uri="{FF2B5EF4-FFF2-40B4-BE49-F238E27FC236}">
                <a16:creationId xmlns:a16="http://schemas.microsoft.com/office/drawing/2014/main" id="{4C87685B-CEED-46E3-8B24-8AA83DA1A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50" y="4495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3345" name="TextBox 34">
            <a:extLst>
              <a:ext uri="{FF2B5EF4-FFF2-40B4-BE49-F238E27FC236}">
                <a16:creationId xmlns:a16="http://schemas.microsoft.com/office/drawing/2014/main" id="{1F74C23B-879A-49A0-AF1D-92A4968C8F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49958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13346" name="TextBox 35">
            <a:extLst>
              <a:ext uri="{FF2B5EF4-FFF2-40B4-BE49-F238E27FC236}">
                <a16:creationId xmlns:a16="http://schemas.microsoft.com/office/drawing/2014/main" id="{B72CF6B9-5A0E-4480-B32A-5C7B9EEC2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088" y="5435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13347" name="Line 22">
            <a:extLst>
              <a:ext uri="{FF2B5EF4-FFF2-40B4-BE49-F238E27FC236}">
                <a16:creationId xmlns:a16="http://schemas.microsoft.com/office/drawing/2014/main" id="{83895064-CD85-461D-BEF5-5BBDDB606E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486400"/>
            <a:ext cx="480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>
            <a:extLst>
              <a:ext uri="{FF2B5EF4-FFF2-40B4-BE49-F238E27FC236}">
                <a16:creationId xmlns:a16="http://schemas.microsoft.com/office/drawing/2014/main" id="{9C944A21-F148-4E7C-986A-B6F99E667C0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85788" y="2354263"/>
            <a:ext cx="7970837" cy="21494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Some Design Ideas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B7D6F76-E85B-41FF-892C-80DCB8EAAAE2}"/>
              </a:ext>
            </a:extLst>
          </p:cNvPr>
          <p:cNvSpPr>
            <a:spLocks noChangeArrowheads="1"/>
          </p:cNvSpPr>
          <p:nvPr/>
        </p:nvSpPr>
        <p:spPr bwMode="auto">
          <a:xfrm rot="873722">
            <a:off x="3886200" y="2590800"/>
            <a:ext cx="152400" cy="3276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B1EB47C-D559-42B1-B921-131AA56B34A6}"/>
              </a:ext>
            </a:extLst>
          </p:cNvPr>
          <p:cNvSpPr>
            <a:spLocks noChangeArrowheads="1"/>
          </p:cNvSpPr>
          <p:nvPr/>
        </p:nvSpPr>
        <p:spPr bwMode="auto">
          <a:xfrm rot="2993411">
            <a:off x="3305176" y="877887"/>
            <a:ext cx="209550" cy="46704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5C002CEA-1A7D-46FC-86B3-5E91CAFDCA15}"/>
              </a:ext>
            </a:extLst>
          </p:cNvPr>
          <p:cNvSpPr>
            <a:spLocks noChangeArrowheads="1"/>
          </p:cNvSpPr>
          <p:nvPr/>
        </p:nvSpPr>
        <p:spPr bwMode="auto">
          <a:xfrm rot="20726278" flipH="1">
            <a:off x="4724400" y="2590800"/>
            <a:ext cx="152400" cy="3276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78724F94-1ACD-464F-867F-6ADDD9C14AB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43400" y="4343400"/>
            <a:ext cx="15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6" name="Rectangle 22">
            <a:extLst>
              <a:ext uri="{FF2B5EF4-FFF2-40B4-BE49-F238E27FC236}">
                <a16:creationId xmlns:a16="http://schemas.microsoft.com/office/drawing/2014/main" id="{630929A5-B21B-422A-930B-1DB33A1A7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00400"/>
            <a:ext cx="457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7" name="Rectangle 23">
            <a:extLst>
              <a:ext uri="{FF2B5EF4-FFF2-40B4-BE49-F238E27FC236}">
                <a16:creationId xmlns:a16="http://schemas.microsoft.com/office/drawing/2014/main" id="{39D5EDB2-2C0C-480D-AF1A-B9392D7CE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76600"/>
            <a:ext cx="457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8" name="Rectangle 25">
            <a:extLst>
              <a:ext uri="{FF2B5EF4-FFF2-40B4-BE49-F238E27FC236}">
                <a16:creationId xmlns:a16="http://schemas.microsoft.com/office/drawing/2014/main" id="{7E872042-9BC7-488A-AB4D-FB870114F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76600"/>
            <a:ext cx="3048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69" name="Text Box 27">
            <a:extLst>
              <a:ext uri="{FF2B5EF4-FFF2-40B4-BE49-F238E27FC236}">
                <a16:creationId xmlns:a16="http://schemas.microsoft.com/office/drawing/2014/main" id="{A1066134-0652-47FC-B2CB-43269775A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2489200"/>
            <a:ext cx="14922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>
                <a:solidFill>
                  <a:srgbClr val="008000"/>
                </a:solidFill>
              </a:rPr>
              <a:t>Bottle</a:t>
            </a:r>
          </a:p>
          <a:p>
            <a:pPr algn="ctr"/>
            <a:endParaRPr lang="en-GB" altLang="en-US" sz="1200">
              <a:solidFill>
                <a:srgbClr val="008000"/>
              </a:solidFill>
            </a:endParaRPr>
          </a:p>
          <a:p>
            <a:pPr algn="ctr"/>
            <a:r>
              <a:rPr lang="en-GB" altLang="en-US" sz="2400"/>
              <a:t>Fill with</a:t>
            </a:r>
          </a:p>
          <a:p>
            <a:pPr algn="ctr"/>
            <a:r>
              <a:rPr lang="en-GB" altLang="en-US" sz="2400"/>
              <a:t>Water to</a:t>
            </a:r>
          </a:p>
          <a:p>
            <a:pPr algn="ctr"/>
            <a:r>
              <a:rPr lang="en-GB" altLang="en-US" sz="2400"/>
              <a:t>Adjust</a:t>
            </a:r>
          </a:p>
          <a:p>
            <a:pPr algn="ctr"/>
            <a:r>
              <a:rPr lang="en-GB" altLang="en-US" sz="2400"/>
              <a:t>Range</a:t>
            </a:r>
            <a:endParaRPr lang="en-GB" altLang="en-US">
              <a:solidFill>
                <a:srgbClr val="008000"/>
              </a:solidFill>
            </a:endParaRPr>
          </a:p>
        </p:txBody>
      </p:sp>
      <p:sp>
        <p:nvSpPr>
          <p:cNvPr id="15370" name="Rectangle 4">
            <a:extLst>
              <a:ext uri="{FF2B5EF4-FFF2-40B4-BE49-F238E27FC236}">
                <a16:creationId xmlns:a16="http://schemas.microsoft.com/office/drawing/2014/main" id="{976723B1-22B6-4577-B308-9E24E811B01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33900" y="4229100"/>
            <a:ext cx="152400" cy="3276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5371" name="Line 29">
            <a:extLst>
              <a:ext uri="{FF2B5EF4-FFF2-40B4-BE49-F238E27FC236}">
                <a16:creationId xmlns:a16="http://schemas.microsoft.com/office/drawing/2014/main" id="{384A18BF-97BF-4D21-9F67-76C1AC6DF2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2667000"/>
            <a:ext cx="8382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5372" name="Oval 1">
            <a:extLst>
              <a:ext uri="{FF2B5EF4-FFF2-40B4-BE49-F238E27FC236}">
                <a16:creationId xmlns:a16="http://schemas.microsoft.com/office/drawing/2014/main" id="{5B4A2A1F-7634-4DA1-BBCB-857EF5532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149725"/>
            <a:ext cx="358775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15373" name="Picture 2" descr="Screen Shot 2013-03-07 at 12.27.32.png">
            <a:extLst>
              <a:ext uri="{FF2B5EF4-FFF2-40B4-BE49-F238E27FC236}">
                <a16:creationId xmlns:a16="http://schemas.microsoft.com/office/drawing/2014/main" id="{0E9A7ED0-AEAB-4CDC-801C-8AFDF45BB7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719388"/>
            <a:ext cx="60960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Line 14">
            <a:extLst>
              <a:ext uri="{FF2B5EF4-FFF2-40B4-BE49-F238E27FC236}">
                <a16:creationId xmlns:a16="http://schemas.microsoft.com/office/drawing/2014/main" id="{0D672970-53D3-4867-B7E5-A6DFC8DAC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1752600"/>
            <a:ext cx="12700" cy="12065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5375" name="Rectangle 14">
            <a:extLst>
              <a:ext uri="{FF2B5EF4-FFF2-40B4-BE49-F238E27FC236}">
                <a16:creationId xmlns:a16="http://schemas.microsoft.com/office/drawing/2014/main" id="{234CC950-9DC6-4CDC-9071-808414B51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90600"/>
            <a:ext cx="73914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2C257A6-677B-4528-99C1-C2D6C21F2FD8}"/>
              </a:ext>
            </a:extLst>
          </p:cNvPr>
          <p:cNvSpPr>
            <a:spLocks noChangeArrowheads="1"/>
          </p:cNvSpPr>
          <p:nvPr/>
        </p:nvSpPr>
        <p:spPr bwMode="auto">
          <a:xfrm rot="873722">
            <a:off x="3886200" y="2590800"/>
            <a:ext cx="152400" cy="3276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3BEE745-1EEB-481C-AFAF-74154CEFB693}"/>
              </a:ext>
            </a:extLst>
          </p:cNvPr>
          <p:cNvSpPr>
            <a:spLocks noChangeArrowheads="1"/>
          </p:cNvSpPr>
          <p:nvPr/>
        </p:nvSpPr>
        <p:spPr bwMode="auto">
          <a:xfrm rot="2993411">
            <a:off x="3356770" y="767556"/>
            <a:ext cx="207962" cy="48037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88" name="Rectangle 5">
            <a:extLst>
              <a:ext uri="{FF2B5EF4-FFF2-40B4-BE49-F238E27FC236}">
                <a16:creationId xmlns:a16="http://schemas.microsoft.com/office/drawing/2014/main" id="{8DD5C66D-B2CF-4453-83E5-DBA0BC49DB0A}"/>
              </a:ext>
            </a:extLst>
          </p:cNvPr>
          <p:cNvSpPr>
            <a:spLocks noChangeArrowheads="1"/>
          </p:cNvSpPr>
          <p:nvPr/>
        </p:nvSpPr>
        <p:spPr bwMode="auto">
          <a:xfrm rot="20726278" flipH="1">
            <a:off x="4724400" y="2590800"/>
            <a:ext cx="152400" cy="3276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EEA0BBCF-E19F-419A-A284-4C0FE077E645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4343400" y="4343400"/>
            <a:ext cx="152400" cy="137160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99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90" name="Rectangle 22">
            <a:extLst>
              <a:ext uri="{FF2B5EF4-FFF2-40B4-BE49-F238E27FC236}">
                <a16:creationId xmlns:a16="http://schemas.microsoft.com/office/drawing/2014/main" id="{7B0CC61E-5BBE-4155-BF61-F45AD7360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00400"/>
            <a:ext cx="457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91" name="Rectangle 23">
            <a:extLst>
              <a:ext uri="{FF2B5EF4-FFF2-40B4-BE49-F238E27FC236}">
                <a16:creationId xmlns:a16="http://schemas.microsoft.com/office/drawing/2014/main" id="{CEA0D0D2-C4C0-477B-8DD8-CBD0071F5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76600"/>
            <a:ext cx="457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92" name="Rectangle 25">
            <a:extLst>
              <a:ext uri="{FF2B5EF4-FFF2-40B4-BE49-F238E27FC236}">
                <a16:creationId xmlns:a16="http://schemas.microsoft.com/office/drawing/2014/main" id="{06DAE912-4B6B-4ECA-AE4B-78DB6D8B3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3276600"/>
            <a:ext cx="3048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93" name="Text Box 27">
            <a:extLst>
              <a:ext uri="{FF2B5EF4-FFF2-40B4-BE49-F238E27FC236}">
                <a16:creationId xmlns:a16="http://schemas.microsoft.com/office/drawing/2014/main" id="{7BBD4099-458F-44FA-BA96-EE991CC06B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4463" y="2951163"/>
            <a:ext cx="167322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>
                <a:solidFill>
                  <a:srgbClr val="008000"/>
                </a:solidFill>
              </a:rPr>
              <a:t>Elastic </a:t>
            </a:r>
            <a:br>
              <a:rPr lang="en-GB" altLang="en-US">
                <a:solidFill>
                  <a:srgbClr val="008000"/>
                </a:solidFill>
              </a:rPr>
            </a:br>
            <a:r>
              <a:rPr lang="en-GB" altLang="en-US">
                <a:solidFill>
                  <a:srgbClr val="008000"/>
                </a:solidFill>
              </a:rPr>
              <a:t>Bands</a:t>
            </a:r>
          </a:p>
          <a:p>
            <a:pPr algn="ctr"/>
            <a:endParaRPr lang="en-GB" altLang="en-US" sz="1200">
              <a:solidFill>
                <a:srgbClr val="008000"/>
              </a:solidFill>
            </a:endParaRPr>
          </a:p>
        </p:txBody>
      </p:sp>
      <p:sp>
        <p:nvSpPr>
          <p:cNvPr id="16394" name="Rectangle 4">
            <a:extLst>
              <a:ext uri="{FF2B5EF4-FFF2-40B4-BE49-F238E27FC236}">
                <a16:creationId xmlns:a16="http://schemas.microsoft.com/office/drawing/2014/main" id="{8173086D-9FFA-4CF8-B39D-CF3FE5AC5D6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533900" y="4229100"/>
            <a:ext cx="152400" cy="3276600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95" name="Line 29">
            <a:extLst>
              <a:ext uri="{FF2B5EF4-FFF2-40B4-BE49-F238E27FC236}">
                <a16:creationId xmlns:a16="http://schemas.microsoft.com/office/drawing/2014/main" id="{AF526899-7531-4D5E-8686-48AC6A9EDF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0063" y="3357563"/>
            <a:ext cx="838200" cy="3048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396" name="Oval 1">
            <a:extLst>
              <a:ext uri="{FF2B5EF4-FFF2-40B4-BE49-F238E27FC236}">
                <a16:creationId xmlns:a16="http://schemas.microsoft.com/office/drawing/2014/main" id="{4E3E58EF-E48D-4BD9-A671-645223D6C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6375" y="4149725"/>
            <a:ext cx="358775" cy="358775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6397" name="Line 14">
            <a:extLst>
              <a:ext uri="{FF2B5EF4-FFF2-40B4-BE49-F238E27FC236}">
                <a16:creationId xmlns:a16="http://schemas.microsoft.com/office/drawing/2014/main" id="{284D25DB-6788-4E7F-B940-2CC6747B66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76825" y="1628775"/>
            <a:ext cx="71438" cy="4176713"/>
          </a:xfrm>
          <a:prstGeom prst="line">
            <a:avLst/>
          </a:prstGeom>
          <a:noFill/>
          <a:ln w="57150">
            <a:solidFill>
              <a:srgbClr val="6A060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20630BE9-1A41-491E-B608-241BF9B94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48263" y="1557338"/>
            <a:ext cx="114300" cy="4268787"/>
          </a:xfrm>
          <a:prstGeom prst="line">
            <a:avLst/>
          </a:prstGeom>
          <a:noFill/>
          <a:ln w="57150">
            <a:solidFill>
              <a:srgbClr val="6A0606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Group 7167">
            <a:extLst>
              <a:ext uri="{FF2B5EF4-FFF2-40B4-BE49-F238E27FC236}">
                <a16:creationId xmlns:a16="http://schemas.microsoft.com/office/drawing/2014/main" id="{3D2B6A57-916A-4C48-ADDF-A6624557B1C0}"/>
              </a:ext>
            </a:extLst>
          </p:cNvPr>
          <p:cNvGrpSpPr>
            <a:grpSpLocks/>
          </p:cNvGrpSpPr>
          <p:nvPr/>
        </p:nvGrpSpPr>
        <p:grpSpPr bwMode="auto">
          <a:xfrm>
            <a:off x="1584325" y="1855788"/>
            <a:ext cx="2087563" cy="4319587"/>
            <a:chOff x="1619672" y="1452870"/>
            <a:chExt cx="2088232" cy="432048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5453A00-EECD-40BE-B1C0-F15F6444EA7E}"/>
                </a:ext>
              </a:extLst>
            </p:cNvPr>
            <p:cNvGrpSpPr/>
            <p:nvPr/>
          </p:nvGrpSpPr>
          <p:grpSpPr>
            <a:xfrm rot="1800000">
              <a:off x="2021682" y="1452870"/>
              <a:ext cx="1096483" cy="4320480"/>
              <a:chOff x="2051720" y="1340768"/>
              <a:chExt cx="648072" cy="4320480"/>
            </a:xfrm>
            <a:solidFill>
              <a:srgbClr val="FFFF00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EE77E4B-5315-4FD8-A25F-9BF60B045D8D}"/>
                  </a:ext>
                </a:extLst>
              </p:cNvPr>
              <p:cNvSpPr/>
              <p:nvPr/>
            </p:nvSpPr>
            <p:spPr bwMode="auto">
              <a:xfrm>
                <a:off x="2051720" y="1412776"/>
                <a:ext cx="576064" cy="424847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5465FE59-C0B1-4BF1-B116-9CF907FFD6F6}"/>
                  </a:ext>
                </a:extLst>
              </p:cNvPr>
              <p:cNvSpPr/>
              <p:nvPr/>
            </p:nvSpPr>
            <p:spPr bwMode="auto">
              <a:xfrm>
                <a:off x="2123728" y="1340768"/>
                <a:ext cx="576064" cy="424847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833048F-435E-4B56-BB02-48BCB1C6CE1B}"/>
                  </a:ext>
                </a:extLst>
              </p:cNvPr>
              <p:cNvCxnSpPr/>
              <p:nvPr/>
            </p:nvCxnSpPr>
            <p:spPr bwMode="auto">
              <a:xfrm flipH="1">
                <a:off x="2051720" y="5589240"/>
                <a:ext cx="576064" cy="72008"/>
              </a:xfrm>
              <a:prstGeom prst="lin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430" name="Oval 23">
              <a:extLst>
                <a:ext uri="{FF2B5EF4-FFF2-40B4-BE49-F238E27FC236}">
                  <a16:creationId xmlns:a16="http://schemas.microsoft.com/office/drawing/2014/main" id="{C86CC967-680C-4A8D-B157-41D9F5E3E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191683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7431" name="Oval 27">
              <a:extLst>
                <a:ext uri="{FF2B5EF4-FFF2-40B4-BE49-F238E27FC236}">
                  <a16:creationId xmlns:a16="http://schemas.microsoft.com/office/drawing/2014/main" id="{F48B2A65-5FB6-46AE-9A4D-13E74BB31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672" y="486916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6146" name="Group 7173">
            <a:extLst>
              <a:ext uri="{FF2B5EF4-FFF2-40B4-BE49-F238E27FC236}">
                <a16:creationId xmlns:a16="http://schemas.microsoft.com/office/drawing/2014/main" id="{B60337F1-BA4D-40C3-BFAC-C0D3BFCEFF13}"/>
              </a:ext>
            </a:extLst>
          </p:cNvPr>
          <p:cNvGrpSpPr>
            <a:grpSpLocks/>
          </p:cNvGrpSpPr>
          <p:nvPr/>
        </p:nvGrpSpPr>
        <p:grpSpPr bwMode="auto">
          <a:xfrm>
            <a:off x="3924300" y="1892300"/>
            <a:ext cx="2016125" cy="4248150"/>
            <a:chOff x="3959933" y="1409065"/>
            <a:chExt cx="2016223" cy="424847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866B4AD-CE6B-49B2-B11F-1C87504FF07B}"/>
                </a:ext>
              </a:extLst>
            </p:cNvPr>
            <p:cNvGrpSpPr/>
            <p:nvPr/>
          </p:nvGrpSpPr>
          <p:grpSpPr>
            <a:xfrm rot="1800000">
              <a:off x="4621806" y="1409065"/>
              <a:ext cx="835501" cy="4248472"/>
              <a:chOff x="4067944" y="1340768"/>
              <a:chExt cx="576064" cy="4248472"/>
            </a:xfrm>
            <a:solidFill>
              <a:srgbClr val="FFFF00"/>
            </a:solidFill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FA36E49C-5FF9-45DF-93BE-3F8E57C72285}"/>
                  </a:ext>
                </a:extLst>
              </p:cNvPr>
              <p:cNvSpPr/>
              <p:nvPr/>
            </p:nvSpPr>
            <p:spPr bwMode="auto">
              <a:xfrm>
                <a:off x="4067944" y="5013176"/>
                <a:ext cx="576064" cy="57606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D1BC76F-C887-44F4-B4C8-74CDEC7BE27E}"/>
                  </a:ext>
                </a:extLst>
              </p:cNvPr>
              <p:cNvSpPr/>
              <p:nvPr/>
            </p:nvSpPr>
            <p:spPr bwMode="auto">
              <a:xfrm>
                <a:off x="4067944" y="1628800"/>
                <a:ext cx="576064" cy="3672408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C655D696-EE9C-49E4-85C9-751C50A4682B}"/>
                  </a:ext>
                </a:extLst>
              </p:cNvPr>
              <p:cNvSpPr/>
              <p:nvPr/>
            </p:nvSpPr>
            <p:spPr bwMode="auto">
              <a:xfrm>
                <a:off x="4067944" y="1340768"/>
                <a:ext cx="576064" cy="576064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76650B9-63F1-4553-9CF7-6FE362A53DC0}"/>
                  </a:ext>
                </a:extLst>
              </p:cNvPr>
              <p:cNvCxnSpPr/>
              <p:nvPr/>
            </p:nvCxnSpPr>
            <p:spPr bwMode="auto">
              <a:xfrm>
                <a:off x="4073525" y="5299075"/>
                <a:ext cx="561975" cy="0"/>
              </a:xfrm>
              <a:prstGeom prst="line">
                <a:avLst/>
              </a:prstGeom>
              <a:grpFill/>
              <a:ln w="50800" cap="flat" cmpd="sng" algn="ctr">
                <a:solidFill>
                  <a:srgbClr val="FFFF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427" name="Oval 28">
              <a:extLst>
                <a:ext uri="{FF2B5EF4-FFF2-40B4-BE49-F238E27FC236}">
                  <a16:creationId xmlns:a16="http://schemas.microsoft.com/office/drawing/2014/main" id="{7ED8400C-AAFD-45F3-ACC3-B06282B30B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5472100" y="2234752"/>
              <a:ext cx="504056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7428" name="Oval 29">
              <a:extLst>
                <a:ext uri="{FF2B5EF4-FFF2-40B4-BE49-F238E27FC236}">
                  <a16:creationId xmlns:a16="http://schemas.microsoft.com/office/drawing/2014/main" id="{2572CEAA-3AA5-4725-BB2C-BA8AE500F96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800000">
              <a:off x="3959933" y="4827040"/>
              <a:ext cx="504056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6147" name="Group 7172">
            <a:extLst>
              <a:ext uri="{FF2B5EF4-FFF2-40B4-BE49-F238E27FC236}">
                <a16:creationId xmlns:a16="http://schemas.microsoft.com/office/drawing/2014/main" id="{DBC2254E-39D9-4850-87DA-26DB342E503E}"/>
              </a:ext>
            </a:extLst>
          </p:cNvPr>
          <p:cNvGrpSpPr>
            <a:grpSpLocks/>
          </p:cNvGrpSpPr>
          <p:nvPr/>
        </p:nvGrpSpPr>
        <p:grpSpPr bwMode="auto">
          <a:xfrm>
            <a:off x="6192838" y="1711325"/>
            <a:ext cx="2087562" cy="4608513"/>
            <a:chOff x="6228184" y="1203721"/>
            <a:chExt cx="2088232" cy="4608512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027C438-7EF2-460F-BDBA-DC4E306888A1}"/>
                </a:ext>
              </a:extLst>
            </p:cNvPr>
            <p:cNvGrpSpPr/>
            <p:nvPr/>
          </p:nvGrpSpPr>
          <p:grpSpPr>
            <a:xfrm rot="1800000">
              <a:off x="6810963" y="1203721"/>
              <a:ext cx="974693" cy="4608512"/>
              <a:chOff x="6372200" y="1052736"/>
              <a:chExt cx="576064" cy="4608512"/>
            </a:xfrm>
            <a:solidFill>
              <a:srgbClr val="FFFF00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BABE12E-F71D-4A08-9D3B-E5887EFA9007}"/>
                  </a:ext>
                </a:extLst>
              </p:cNvPr>
              <p:cNvSpPr/>
              <p:nvPr/>
            </p:nvSpPr>
            <p:spPr bwMode="auto">
              <a:xfrm>
                <a:off x="6372200" y="1412776"/>
                <a:ext cx="576064" cy="4248472"/>
              </a:xfrm>
              <a:prstGeom prst="rect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2B86DA03-C6E2-4042-8DB5-CC27C3BB828E}"/>
                  </a:ext>
                </a:extLst>
              </p:cNvPr>
              <p:cNvSpPr/>
              <p:nvPr/>
            </p:nvSpPr>
            <p:spPr bwMode="auto">
              <a:xfrm flipH="1">
                <a:off x="6372200" y="1052736"/>
                <a:ext cx="360040" cy="360040"/>
              </a:xfrm>
              <a:prstGeom prst="rtTriangle">
                <a:avLst/>
              </a:prstGeom>
              <a:grp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 sz="2400" b="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17424" name="Oval 30">
              <a:extLst>
                <a:ext uri="{FF2B5EF4-FFF2-40B4-BE49-F238E27FC236}">
                  <a16:creationId xmlns:a16="http://schemas.microsoft.com/office/drawing/2014/main" id="{1CE12DF8-7037-4C4E-9827-6D1266366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4368" y="1916832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 b="0">
                <a:solidFill>
                  <a:schemeClr val="tx1"/>
                </a:solidFill>
              </a:endParaRPr>
            </a:p>
          </p:txBody>
        </p:sp>
        <p:sp>
          <p:nvSpPr>
            <p:cNvPr id="17425" name="Oval 31">
              <a:extLst>
                <a:ext uri="{FF2B5EF4-FFF2-40B4-BE49-F238E27FC236}">
                  <a16:creationId xmlns:a16="http://schemas.microsoft.com/office/drawing/2014/main" id="{C4E3A7B3-5979-48F1-A4E0-0C9AF2E427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4869160"/>
              <a:ext cx="432048" cy="4320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 b="0">
                <a:solidFill>
                  <a:schemeClr val="tx1"/>
                </a:solidFill>
              </a:endParaRPr>
            </a:p>
          </p:txBody>
        </p:sp>
      </p:grpSp>
      <p:sp>
        <p:nvSpPr>
          <p:cNvPr id="17413" name="TextBox 7174">
            <a:extLst>
              <a:ext uri="{FF2B5EF4-FFF2-40B4-BE49-F238E27FC236}">
                <a16:creationId xmlns:a16="http://schemas.microsoft.com/office/drawing/2014/main" id="{94D57FC9-170D-4968-AE34-C02D9B84A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1268413"/>
            <a:ext cx="4348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chemeClr val="tx1"/>
                </a:solidFill>
              </a:rPr>
              <a:t>Some Ideas for Construction</a:t>
            </a:r>
          </a:p>
        </p:txBody>
      </p:sp>
      <p:sp>
        <p:nvSpPr>
          <p:cNvPr id="6149" name="TextBox 7175">
            <a:extLst>
              <a:ext uri="{FF2B5EF4-FFF2-40B4-BE49-F238E27FC236}">
                <a16:creationId xmlns:a16="http://schemas.microsoft.com/office/drawing/2014/main" id="{C2139D1E-AAA1-45F9-AE0B-14A0835D0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860800"/>
            <a:ext cx="1809750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2000" dirty="0">
                <a:solidFill>
                  <a:srgbClr val="009900"/>
                </a:solidFill>
              </a:rPr>
              <a:t>Folded Paper</a:t>
            </a:r>
          </a:p>
        </p:txBody>
      </p:sp>
      <p:sp>
        <p:nvSpPr>
          <p:cNvPr id="6150" name="TextBox 42">
            <a:extLst>
              <a:ext uri="{FF2B5EF4-FFF2-40B4-BE49-F238E27FC236}">
                <a16:creationId xmlns:a16="http://schemas.microsoft.com/office/drawing/2014/main" id="{4DF8F490-5C18-4161-9604-6AE92F2D3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3506788"/>
            <a:ext cx="1811338" cy="101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solidFill>
                  <a:srgbClr val="009900"/>
                </a:solidFill>
              </a:rPr>
              <a:t>Folded Paper</a:t>
            </a:r>
          </a:p>
          <a:p>
            <a:pPr algn="ctr">
              <a:defRPr/>
            </a:pPr>
            <a:endParaRPr lang="en-US" altLang="en-US" sz="2000" dirty="0">
              <a:solidFill>
                <a:srgbClr val="009900"/>
              </a:solidFill>
            </a:endParaRPr>
          </a:p>
          <a:p>
            <a:pPr algn="ctr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L-Shaped</a:t>
            </a:r>
            <a:endParaRPr lang="en-US" altLang="en-US" sz="2000" dirty="0">
              <a:solidFill>
                <a:srgbClr val="009900"/>
              </a:solidFill>
            </a:endParaRPr>
          </a:p>
        </p:txBody>
      </p:sp>
      <p:sp>
        <p:nvSpPr>
          <p:cNvPr id="6151" name="TextBox 43">
            <a:extLst>
              <a:ext uri="{FF2B5EF4-FFF2-40B4-BE49-F238E27FC236}">
                <a16:creationId xmlns:a16="http://schemas.microsoft.com/office/drawing/2014/main" id="{30D2E54C-BF94-4961-A2A6-B614FA2AF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3675" y="3111500"/>
            <a:ext cx="1844675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2000" dirty="0">
                <a:solidFill>
                  <a:srgbClr val="009900"/>
                </a:solidFill>
              </a:rPr>
              <a:t>Tube</a:t>
            </a:r>
          </a:p>
          <a:p>
            <a:pPr algn="ctr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Roll Round a Dowel</a:t>
            </a:r>
          </a:p>
          <a:p>
            <a:pPr algn="ctr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&amp; Stick</a:t>
            </a:r>
          </a:p>
          <a:p>
            <a:pPr algn="ctr">
              <a:defRPr/>
            </a:pPr>
            <a:r>
              <a:rPr lang="en-US" altLang="en-US" sz="2000" dirty="0">
                <a:solidFill>
                  <a:srgbClr val="FF0000"/>
                </a:solidFill>
              </a:rPr>
              <a:t>With Tape</a:t>
            </a:r>
            <a:endParaRPr lang="en-US" altLang="en-US" sz="2000" dirty="0">
              <a:solidFill>
                <a:srgbClr val="009900"/>
              </a:solidFill>
            </a:endParaRPr>
          </a:p>
        </p:txBody>
      </p:sp>
      <p:grpSp>
        <p:nvGrpSpPr>
          <p:cNvPr id="6164" name="Group 20">
            <a:extLst>
              <a:ext uri="{FF2B5EF4-FFF2-40B4-BE49-F238E27FC236}">
                <a16:creationId xmlns:a16="http://schemas.microsoft.com/office/drawing/2014/main" id="{A1E6E5D0-CEA0-4ED6-8087-04273D14BB62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557338"/>
            <a:ext cx="2971800" cy="3735387"/>
            <a:chOff x="240" y="1007"/>
            <a:chExt cx="1872" cy="2353"/>
          </a:xfrm>
        </p:grpSpPr>
        <p:sp>
          <p:nvSpPr>
            <p:cNvPr id="17420" name="Line 18">
              <a:extLst>
                <a:ext uri="{FF2B5EF4-FFF2-40B4-BE49-F238E27FC236}">
                  <a16:creationId xmlns:a16="http://schemas.microsoft.com/office/drawing/2014/main" id="{02AE6040-00BF-46FA-98D4-DAF3D7B20A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1200"/>
              <a:ext cx="768" cy="3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1" name="Line 19">
              <a:extLst>
                <a:ext uri="{FF2B5EF4-FFF2-40B4-BE49-F238E27FC236}">
                  <a16:creationId xmlns:a16="http://schemas.microsoft.com/office/drawing/2014/main" id="{649DC903-C0BE-43FB-B9BE-79340371F9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1296"/>
              <a:ext cx="240" cy="20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7422" name="Text Box 17">
              <a:extLst>
                <a:ext uri="{FF2B5EF4-FFF2-40B4-BE49-F238E27FC236}">
                  <a16:creationId xmlns:a16="http://schemas.microsoft.com/office/drawing/2014/main" id="{66B39291-6885-4CA4-83D6-547BBE013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1007"/>
              <a:ext cx="1278" cy="2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GB" altLang="en-US" sz="2400">
                  <a:solidFill>
                    <a:srgbClr val="FF0000"/>
                  </a:solidFill>
                </a:rPr>
                <a:t>Punch Holes</a:t>
              </a:r>
            </a:p>
          </p:txBody>
        </p:sp>
      </p:grpSp>
      <p:sp>
        <p:nvSpPr>
          <p:cNvPr id="6165" name="Text Box 21">
            <a:extLst>
              <a:ext uri="{FF2B5EF4-FFF2-40B4-BE49-F238E27FC236}">
                <a16:creationId xmlns:a16="http://schemas.microsoft.com/office/drawing/2014/main" id="{0026E60C-0AA2-427F-BCF5-6EC17D1A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229225"/>
            <a:ext cx="4068763" cy="400050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FF0000"/>
                </a:solidFill>
              </a:rPr>
              <a:t>You may have some other ideas</a:t>
            </a:r>
          </a:p>
        </p:txBody>
      </p:sp>
      <p:sp>
        <p:nvSpPr>
          <p:cNvPr id="32" name="Text Box 21">
            <a:extLst>
              <a:ext uri="{FF2B5EF4-FFF2-40B4-BE49-F238E27FC236}">
                <a16:creationId xmlns:a16="http://schemas.microsoft.com/office/drawing/2014/main" id="{5DCDD28A-B8A0-418B-84F6-10CC70952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5973763"/>
            <a:ext cx="5468938" cy="400050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3366FF"/>
                </a:solidFill>
              </a:rPr>
              <a:t>For extra strength use more than one sheet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 autoUpdateAnimBg="0"/>
      <p:bldP spid="6150" grpId="0" animBg="1" autoUpdateAnimBg="0"/>
      <p:bldP spid="6151" grpId="0" animBg="1" autoUpdateAnimBg="0"/>
      <p:bldP spid="6165" grpId="0" animBg="1" autoUpdateAnimBg="0"/>
      <p:bldP spid="32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arallelogram 2">
            <a:extLst>
              <a:ext uri="{FF2B5EF4-FFF2-40B4-BE49-F238E27FC236}">
                <a16:creationId xmlns:a16="http://schemas.microsoft.com/office/drawing/2014/main" id="{F634468D-68D7-476A-AC4A-7C56F2521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1881188"/>
            <a:ext cx="3600450" cy="3095625"/>
          </a:xfrm>
          <a:prstGeom prst="parallelogram">
            <a:avLst>
              <a:gd name="adj" fmla="val 40315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18435" name="Group 12">
            <a:extLst>
              <a:ext uri="{FF2B5EF4-FFF2-40B4-BE49-F238E27FC236}">
                <a16:creationId xmlns:a16="http://schemas.microsoft.com/office/drawing/2014/main" id="{6B993938-0353-4F9B-AF49-F0880D831F37}"/>
              </a:ext>
            </a:extLst>
          </p:cNvPr>
          <p:cNvGrpSpPr>
            <a:grpSpLocks/>
          </p:cNvGrpSpPr>
          <p:nvPr/>
        </p:nvGrpSpPr>
        <p:grpSpPr bwMode="auto">
          <a:xfrm>
            <a:off x="5286375" y="1527175"/>
            <a:ext cx="1906588" cy="4325938"/>
            <a:chOff x="4355976" y="1412776"/>
            <a:chExt cx="1906315" cy="4325108"/>
          </a:xfrm>
        </p:grpSpPr>
        <p:grpSp>
          <p:nvGrpSpPr>
            <p:cNvPr id="18447" name="Group 11">
              <a:extLst>
                <a:ext uri="{FF2B5EF4-FFF2-40B4-BE49-F238E27FC236}">
                  <a16:creationId xmlns:a16="http://schemas.microsoft.com/office/drawing/2014/main" id="{140679CD-696E-4B9F-B80B-A963F0D357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55976" y="1412776"/>
              <a:ext cx="1906315" cy="4325108"/>
              <a:chOff x="4355976" y="1412776"/>
              <a:chExt cx="1906315" cy="4325108"/>
            </a:xfrm>
          </p:grpSpPr>
          <p:sp>
            <p:nvSpPr>
              <p:cNvPr id="18449" name="Oval 37">
                <a:extLst>
                  <a:ext uri="{FF2B5EF4-FFF2-40B4-BE49-F238E27FC236}">
                    <a16:creationId xmlns:a16="http://schemas.microsoft.com/office/drawing/2014/main" id="{0B76D8DD-2351-4DA7-840C-AF1DD54482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2704">
                <a:off x="4355976" y="5510452"/>
                <a:ext cx="314854" cy="144016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8450" name="Rectangle 6">
                <a:extLst>
                  <a:ext uri="{FF2B5EF4-FFF2-40B4-BE49-F238E27FC236}">
                    <a16:creationId xmlns:a16="http://schemas.microsoft.com/office/drawing/2014/main" id="{4F91EAC4-E39D-4698-BEE9-6191C2DCD6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294684">
                <a:off x="5147694" y="1412776"/>
                <a:ext cx="312361" cy="4325108"/>
              </a:xfrm>
              <a:prstGeom prst="rect">
                <a:avLst/>
              </a:prstGeom>
              <a:solidFill>
                <a:srgbClr val="C000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8451" name="Oval 5">
                <a:extLst>
                  <a:ext uri="{FF2B5EF4-FFF2-40B4-BE49-F238E27FC236}">
                    <a16:creationId xmlns:a16="http://schemas.microsoft.com/office/drawing/2014/main" id="{A38D6021-104E-420F-A768-F13E8C7EE2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142704">
                <a:off x="5947437" y="1482720"/>
                <a:ext cx="314854" cy="144016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cxnSp>
            <p:nvCxnSpPr>
              <p:cNvPr id="18452" name="Straight Connector 8">
                <a:extLst>
                  <a:ext uri="{FF2B5EF4-FFF2-40B4-BE49-F238E27FC236}">
                    <a16:creationId xmlns:a16="http://schemas.microsoft.com/office/drawing/2014/main" id="{E4F25D7A-4D1E-437C-8DA3-E8F79F7BA18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370588" y="5526988"/>
                <a:ext cx="296388" cy="116367"/>
              </a:xfrm>
              <a:prstGeom prst="line">
                <a:avLst/>
              </a:prstGeom>
              <a:noFill/>
              <a:ln w="28575" algn="ctr">
                <a:solidFill>
                  <a:srgbClr val="C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8448" name="Rectangle 43">
              <a:extLst>
                <a:ext uri="{FF2B5EF4-FFF2-40B4-BE49-F238E27FC236}">
                  <a16:creationId xmlns:a16="http://schemas.microsoft.com/office/drawing/2014/main" id="{1C017B5F-2382-48CF-87DF-AF44F87711B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4684">
              <a:off x="5101662" y="1923481"/>
              <a:ext cx="460510" cy="31431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18436" name="Group 46">
            <a:extLst>
              <a:ext uri="{FF2B5EF4-FFF2-40B4-BE49-F238E27FC236}">
                <a16:creationId xmlns:a16="http://schemas.microsoft.com/office/drawing/2014/main" id="{6E4E9F06-4E17-4DA6-A82A-D4A51BCA9C8E}"/>
              </a:ext>
            </a:extLst>
          </p:cNvPr>
          <p:cNvGrpSpPr>
            <a:grpSpLocks/>
          </p:cNvGrpSpPr>
          <p:nvPr/>
        </p:nvGrpSpPr>
        <p:grpSpPr bwMode="auto">
          <a:xfrm>
            <a:off x="395288" y="1266825"/>
            <a:ext cx="1906587" cy="4324350"/>
            <a:chOff x="4355976" y="1412776"/>
            <a:chExt cx="1906315" cy="4325108"/>
          </a:xfrm>
        </p:grpSpPr>
        <p:sp>
          <p:nvSpPr>
            <p:cNvPr id="18443" name="Oval 47">
              <a:extLst>
                <a:ext uri="{FF2B5EF4-FFF2-40B4-BE49-F238E27FC236}">
                  <a16:creationId xmlns:a16="http://schemas.microsoft.com/office/drawing/2014/main" id="{8C7CE539-E276-4A54-A7C7-6686AF46015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2704">
              <a:off x="4355976" y="5510452"/>
              <a:ext cx="314854" cy="14401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8444" name="Rectangle 48">
              <a:extLst>
                <a:ext uri="{FF2B5EF4-FFF2-40B4-BE49-F238E27FC236}">
                  <a16:creationId xmlns:a16="http://schemas.microsoft.com/office/drawing/2014/main" id="{BA56CDF3-A425-4BC8-9892-6E66D2D250A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94684">
              <a:off x="5147694" y="1412776"/>
              <a:ext cx="312361" cy="4325108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8445" name="Oval 49">
              <a:extLst>
                <a:ext uri="{FF2B5EF4-FFF2-40B4-BE49-F238E27FC236}">
                  <a16:creationId xmlns:a16="http://schemas.microsoft.com/office/drawing/2014/main" id="{E9F466DB-A605-4FE3-8A09-344B80C9B3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42704">
              <a:off x="5947437" y="1482720"/>
              <a:ext cx="314854" cy="144016"/>
            </a:xfrm>
            <a:prstGeom prst="ellipse">
              <a:avLst/>
            </a:prstGeom>
            <a:solidFill>
              <a:srgbClr val="C00000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cxnSp>
          <p:nvCxnSpPr>
            <p:cNvPr id="18446" name="Straight Connector 50">
              <a:extLst>
                <a:ext uri="{FF2B5EF4-FFF2-40B4-BE49-F238E27FC236}">
                  <a16:creationId xmlns:a16="http://schemas.microsoft.com/office/drawing/2014/main" id="{ADDCD42E-F08D-4943-A758-A9E938EC6A6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370588" y="5526988"/>
              <a:ext cx="296388" cy="116367"/>
            </a:xfrm>
            <a:prstGeom prst="line">
              <a:avLst/>
            </a:prstGeom>
            <a:noFill/>
            <a:ln w="28575" algn="ctr">
              <a:solidFill>
                <a:srgbClr val="C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437" name="TextBox 13">
            <a:extLst>
              <a:ext uri="{FF2B5EF4-FFF2-40B4-BE49-F238E27FC236}">
                <a16:creationId xmlns:a16="http://schemas.microsoft.com/office/drawing/2014/main" id="{C6D9B0AB-3946-4D15-B47E-3BDBC0F71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413" y="1408113"/>
            <a:ext cx="1687512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/>
              <a:t>Use the dowels to roll up the paper and glue the final turn</a:t>
            </a:r>
          </a:p>
        </p:txBody>
      </p:sp>
      <p:sp>
        <p:nvSpPr>
          <p:cNvPr id="18438" name="TextBox 53">
            <a:extLst>
              <a:ext uri="{FF2B5EF4-FFF2-40B4-BE49-F238E27FC236}">
                <a16:creationId xmlns:a16="http://schemas.microsoft.com/office/drawing/2014/main" id="{940B1F84-BBCA-4384-BC1C-6C774B181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450" y="4089400"/>
            <a:ext cx="1960563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008000"/>
                </a:solidFill>
              </a:rPr>
              <a:t>You can roll up the paper longways or widthways and also cut the roll to size</a:t>
            </a:r>
          </a:p>
        </p:txBody>
      </p:sp>
      <p:sp>
        <p:nvSpPr>
          <p:cNvPr id="18439" name="Rectangle 56">
            <a:extLst>
              <a:ext uri="{FF2B5EF4-FFF2-40B4-BE49-F238E27FC236}">
                <a16:creationId xmlns:a16="http://schemas.microsoft.com/office/drawing/2014/main" id="{5D9B0F09-E55E-4B9F-9767-711F6CE72646}"/>
              </a:ext>
            </a:extLst>
          </p:cNvPr>
          <p:cNvSpPr>
            <a:spLocks noChangeArrowheads="1"/>
          </p:cNvSpPr>
          <p:nvPr/>
        </p:nvSpPr>
        <p:spPr bwMode="auto">
          <a:xfrm rot="1294684">
            <a:off x="7038975" y="2132013"/>
            <a:ext cx="460375" cy="314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40" name="Oval 14">
            <a:extLst>
              <a:ext uri="{FF2B5EF4-FFF2-40B4-BE49-F238E27FC236}">
                <a16:creationId xmlns:a16="http://schemas.microsoft.com/office/drawing/2014/main" id="{197CBE1C-E737-400A-AC6F-04E896F1F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0963" y="2349500"/>
            <a:ext cx="161925" cy="1428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41" name="Oval 62">
            <a:extLst>
              <a:ext uri="{FF2B5EF4-FFF2-40B4-BE49-F238E27FC236}">
                <a16:creationId xmlns:a16="http://schemas.microsoft.com/office/drawing/2014/main" id="{54CA7781-FCC1-469A-A078-2AA06E8EA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4868863"/>
            <a:ext cx="161925" cy="1444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8442" name="TextBox 63">
            <a:extLst>
              <a:ext uri="{FF2B5EF4-FFF2-40B4-BE49-F238E27FC236}">
                <a16:creationId xmlns:a16="http://schemas.microsoft.com/office/drawing/2014/main" id="{2930805A-17FB-46A0-8ADE-D1F1DF3BD9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8188" y="4243388"/>
            <a:ext cx="196056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C00000"/>
                </a:solidFill>
              </a:rPr>
              <a:t>Use a hole punch to make the holes for the bolts and nuts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5">
            <a:extLst>
              <a:ext uri="{FF2B5EF4-FFF2-40B4-BE49-F238E27FC236}">
                <a16:creationId xmlns:a16="http://schemas.microsoft.com/office/drawing/2014/main" id="{0B616050-0560-4233-B8A9-83A2DEDEA32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857500" y="-190500"/>
            <a:ext cx="3124200" cy="6400800"/>
            <a:chOff x="672" y="816"/>
            <a:chExt cx="1248" cy="2400"/>
          </a:xfrm>
        </p:grpSpPr>
        <p:sp>
          <p:nvSpPr>
            <p:cNvPr id="19462" name="Rectangle 7">
              <a:extLst>
                <a:ext uri="{FF2B5EF4-FFF2-40B4-BE49-F238E27FC236}">
                  <a16:creationId xmlns:a16="http://schemas.microsoft.com/office/drawing/2014/main" id="{6DA4DB77-3E8E-424C-BD18-D68DCB02E4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6" y="2501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19463" name="Rectangle 5">
              <a:extLst>
                <a:ext uri="{FF2B5EF4-FFF2-40B4-BE49-F238E27FC236}">
                  <a16:creationId xmlns:a16="http://schemas.microsoft.com/office/drawing/2014/main" id="{DF75DA60-DBA1-4DE8-A4C2-7BF69113F71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6" y="293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grpSp>
          <p:nvGrpSpPr>
            <p:cNvPr id="19464" name="Group 6">
              <a:extLst>
                <a:ext uri="{FF2B5EF4-FFF2-40B4-BE49-F238E27FC236}">
                  <a16:creationId xmlns:a16="http://schemas.microsoft.com/office/drawing/2014/main" id="{CCD6B247-42FF-4277-9EA7-630B68F891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816"/>
              <a:ext cx="192" cy="2400"/>
              <a:chOff x="672" y="1104"/>
              <a:chExt cx="192" cy="2400"/>
            </a:xfrm>
          </p:grpSpPr>
          <p:sp>
            <p:nvSpPr>
              <p:cNvPr id="19469" name="Rectangle 2">
                <a:extLst>
                  <a:ext uri="{FF2B5EF4-FFF2-40B4-BE49-F238E27FC236}">
                    <a16:creationId xmlns:a16="http://schemas.microsoft.com/office/drawing/2014/main" id="{D6990528-3CC8-4C83-BAE3-E7712CF955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1109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9470" name="Oval 3">
                <a:extLst>
                  <a:ext uri="{FF2B5EF4-FFF2-40B4-BE49-F238E27FC236}">
                    <a16:creationId xmlns:a16="http://schemas.microsoft.com/office/drawing/2014/main" id="{E1B2AF63-193F-41FE-98B3-91893DAFC6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336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9471" name="Oval 4">
                <a:extLst>
                  <a:ext uri="{FF2B5EF4-FFF2-40B4-BE49-F238E27FC236}">
                    <a16:creationId xmlns:a16="http://schemas.microsoft.com/office/drawing/2014/main" id="{A1EE3359-6500-4983-8225-47D32651D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" y="120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19465" name="Group 8">
              <a:extLst>
                <a:ext uri="{FF2B5EF4-FFF2-40B4-BE49-F238E27FC236}">
                  <a16:creationId xmlns:a16="http://schemas.microsoft.com/office/drawing/2014/main" id="{A1D80071-4D43-4470-8B4B-E2C65A3D7F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16"/>
              <a:ext cx="192" cy="2400"/>
              <a:chOff x="672" y="1104"/>
              <a:chExt cx="192" cy="2400"/>
            </a:xfrm>
          </p:grpSpPr>
          <p:sp>
            <p:nvSpPr>
              <p:cNvPr id="19466" name="Rectangle 9">
                <a:extLst>
                  <a:ext uri="{FF2B5EF4-FFF2-40B4-BE49-F238E27FC236}">
                    <a16:creationId xmlns:a16="http://schemas.microsoft.com/office/drawing/2014/main" id="{9C3E40AA-7BD4-4B63-B732-10268BC38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1109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9467" name="Oval 10">
                <a:extLst>
                  <a:ext uri="{FF2B5EF4-FFF2-40B4-BE49-F238E27FC236}">
                    <a16:creationId xmlns:a16="http://schemas.microsoft.com/office/drawing/2014/main" id="{0C22E928-DAB9-4458-B0ED-51780CC1A2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336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19468" name="Oval 11">
                <a:extLst>
                  <a:ext uri="{FF2B5EF4-FFF2-40B4-BE49-F238E27FC236}">
                    <a16:creationId xmlns:a16="http://schemas.microsoft.com/office/drawing/2014/main" id="{188BFEC4-E94F-4BE2-B532-9C5C5CC454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2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19459" name="Text Box 12">
            <a:extLst>
              <a:ext uri="{FF2B5EF4-FFF2-40B4-BE49-F238E27FC236}">
                <a16:creationId xmlns:a16="http://schemas.microsoft.com/office/drawing/2014/main" id="{4FF8B880-20F4-4963-9893-EE2813529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257800"/>
            <a:ext cx="412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FF0000"/>
                </a:solidFill>
              </a:rPr>
              <a:t>Secure with Nuts and Bolts</a:t>
            </a:r>
          </a:p>
        </p:txBody>
      </p:sp>
      <p:sp>
        <p:nvSpPr>
          <p:cNvPr id="19460" name="Line 13">
            <a:extLst>
              <a:ext uri="{FF2B5EF4-FFF2-40B4-BE49-F238E27FC236}">
                <a16:creationId xmlns:a16="http://schemas.microsoft.com/office/drawing/2014/main" id="{10073720-4664-4783-8E69-122423A16B8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44958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Line 14">
            <a:extLst>
              <a:ext uri="{FF2B5EF4-FFF2-40B4-BE49-F238E27FC236}">
                <a16:creationId xmlns:a16="http://schemas.microsoft.com/office/drawing/2014/main" id="{68593067-B326-4BE8-918A-C8646BBEB7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419600"/>
            <a:ext cx="914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>
            <a:extLst>
              <a:ext uri="{FF2B5EF4-FFF2-40B4-BE49-F238E27FC236}">
                <a16:creationId xmlns:a16="http://schemas.microsoft.com/office/drawing/2014/main" id="{E1A00E95-6C6B-437E-AAC0-B0B04CD38D2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057400" y="800100"/>
            <a:ext cx="1447800" cy="2514600"/>
            <a:chOff x="672" y="816"/>
            <a:chExt cx="1248" cy="2400"/>
          </a:xfrm>
        </p:grpSpPr>
        <p:sp>
          <p:nvSpPr>
            <p:cNvPr id="20514" name="Rectangle 3">
              <a:extLst>
                <a:ext uri="{FF2B5EF4-FFF2-40B4-BE49-F238E27FC236}">
                  <a16:creationId xmlns:a16="http://schemas.microsoft.com/office/drawing/2014/main" id="{3A2DBAA5-A9DC-4D1B-A2DB-0AFF81D14A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3" y="2512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15" name="Rectangle 4">
              <a:extLst>
                <a:ext uri="{FF2B5EF4-FFF2-40B4-BE49-F238E27FC236}">
                  <a16:creationId xmlns:a16="http://schemas.microsoft.com/office/drawing/2014/main" id="{AE22EBEB-01EB-4A94-9619-DA2851BD526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3" y="305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grpSp>
          <p:nvGrpSpPr>
            <p:cNvPr id="20516" name="Group 5">
              <a:extLst>
                <a:ext uri="{FF2B5EF4-FFF2-40B4-BE49-F238E27FC236}">
                  <a16:creationId xmlns:a16="http://schemas.microsoft.com/office/drawing/2014/main" id="{2814E6E3-5859-4E40-8CD2-6BC0F1B09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816"/>
              <a:ext cx="192" cy="2400"/>
              <a:chOff x="672" y="1104"/>
              <a:chExt cx="192" cy="2400"/>
            </a:xfrm>
          </p:grpSpPr>
          <p:sp>
            <p:nvSpPr>
              <p:cNvPr id="20521" name="Rectangle 6">
                <a:extLst>
                  <a:ext uri="{FF2B5EF4-FFF2-40B4-BE49-F238E27FC236}">
                    <a16:creationId xmlns:a16="http://schemas.microsoft.com/office/drawing/2014/main" id="{487B1939-6703-459E-9705-C0ECF26573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" y="1118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0522" name="Oval 7">
                <a:extLst>
                  <a:ext uri="{FF2B5EF4-FFF2-40B4-BE49-F238E27FC236}">
                    <a16:creationId xmlns:a16="http://schemas.microsoft.com/office/drawing/2014/main" id="{5970C3B0-FEA3-4F04-90B4-10B73C15BC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3384"/>
                <a:ext cx="96" cy="9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0523" name="Oval 8">
                <a:extLst>
                  <a:ext uri="{FF2B5EF4-FFF2-40B4-BE49-F238E27FC236}">
                    <a16:creationId xmlns:a16="http://schemas.microsoft.com/office/drawing/2014/main" id="{088FE54E-36E5-4BA7-9AFF-E95B8BD69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" y="1215"/>
                <a:ext cx="96" cy="9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20517" name="Group 9">
              <a:extLst>
                <a:ext uri="{FF2B5EF4-FFF2-40B4-BE49-F238E27FC236}">
                  <a16:creationId xmlns:a16="http://schemas.microsoft.com/office/drawing/2014/main" id="{C34F96ED-86D1-435B-BF93-0C1C57890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16"/>
              <a:ext cx="192" cy="2400"/>
              <a:chOff x="672" y="1104"/>
              <a:chExt cx="192" cy="2400"/>
            </a:xfrm>
          </p:grpSpPr>
          <p:sp>
            <p:nvSpPr>
              <p:cNvPr id="20518" name="Rectangle 10">
                <a:extLst>
                  <a:ext uri="{FF2B5EF4-FFF2-40B4-BE49-F238E27FC236}">
                    <a16:creationId xmlns:a16="http://schemas.microsoft.com/office/drawing/2014/main" id="{D27A3CD7-469B-497D-9FDC-BDFBF9791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" y="1118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0519" name="Oval 11">
                <a:extLst>
                  <a:ext uri="{FF2B5EF4-FFF2-40B4-BE49-F238E27FC236}">
                    <a16:creationId xmlns:a16="http://schemas.microsoft.com/office/drawing/2014/main" id="{21D1E46A-4655-482A-BEDF-984F6637F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3384"/>
                <a:ext cx="96" cy="95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0520" name="Oval 12">
                <a:extLst>
                  <a:ext uri="{FF2B5EF4-FFF2-40B4-BE49-F238E27FC236}">
                    <a16:creationId xmlns:a16="http://schemas.microsoft.com/office/drawing/2014/main" id="{4BA26B36-77F1-4333-AAE0-2EE399B14C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" y="1215"/>
                <a:ext cx="96" cy="97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20483" name="Rectangle 24">
            <a:extLst>
              <a:ext uri="{FF2B5EF4-FFF2-40B4-BE49-F238E27FC236}">
                <a16:creationId xmlns:a16="http://schemas.microsoft.com/office/drawing/2014/main" id="{8A9F065A-1140-4D97-BBC4-39AEE00C7564}"/>
              </a:ext>
            </a:extLst>
          </p:cNvPr>
          <p:cNvSpPr>
            <a:spLocks noChangeArrowheads="1"/>
          </p:cNvSpPr>
          <p:nvPr/>
        </p:nvSpPr>
        <p:spPr bwMode="auto">
          <a:xfrm rot="-7030073">
            <a:off x="6243637" y="620713"/>
            <a:ext cx="239713" cy="28209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84" name="Rectangle 14">
            <a:extLst>
              <a:ext uri="{FF2B5EF4-FFF2-40B4-BE49-F238E27FC236}">
                <a16:creationId xmlns:a16="http://schemas.microsoft.com/office/drawing/2014/main" id="{41F9B83A-62F8-443A-8747-7F411592C9B0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5111750" y="1333500"/>
            <a:ext cx="201613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85" name="Rectangle 15">
            <a:extLst>
              <a:ext uri="{FF2B5EF4-FFF2-40B4-BE49-F238E27FC236}">
                <a16:creationId xmlns:a16="http://schemas.microsoft.com/office/drawing/2014/main" id="{C024EFFF-20C9-4EF8-A549-F9FB3EB27B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424738" y="1333500"/>
            <a:ext cx="201612" cy="1447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0486" name="Group 16">
            <a:extLst>
              <a:ext uri="{FF2B5EF4-FFF2-40B4-BE49-F238E27FC236}">
                <a16:creationId xmlns:a16="http://schemas.microsoft.com/office/drawing/2014/main" id="{B914DE39-23D8-48B7-BF1F-5DDDCD12FE6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59513" y="187325"/>
            <a:ext cx="222250" cy="2514600"/>
            <a:chOff x="672" y="1104"/>
            <a:chExt cx="192" cy="2400"/>
          </a:xfrm>
        </p:grpSpPr>
        <p:sp>
          <p:nvSpPr>
            <p:cNvPr id="20511" name="Rectangle 17">
              <a:extLst>
                <a:ext uri="{FF2B5EF4-FFF2-40B4-BE49-F238E27FC236}">
                  <a16:creationId xmlns:a16="http://schemas.microsoft.com/office/drawing/2014/main" id="{355B24CE-432F-40E8-893E-61047F546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12" name="Oval 18">
              <a:extLst>
                <a:ext uri="{FF2B5EF4-FFF2-40B4-BE49-F238E27FC236}">
                  <a16:creationId xmlns:a16="http://schemas.microsoft.com/office/drawing/2014/main" id="{59DA8712-4DD7-406D-B65F-9C4607C09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7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13" name="Oval 19">
              <a:extLst>
                <a:ext uri="{FF2B5EF4-FFF2-40B4-BE49-F238E27FC236}">
                  <a16:creationId xmlns:a16="http://schemas.microsoft.com/office/drawing/2014/main" id="{A7226442-B8EF-414A-8A29-C206FD82C6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20487" name="Group 20">
            <a:extLst>
              <a:ext uri="{FF2B5EF4-FFF2-40B4-BE49-F238E27FC236}">
                <a16:creationId xmlns:a16="http://schemas.microsoft.com/office/drawing/2014/main" id="{BE5C6D5F-4C4B-4E57-8FF8-E8C76113F833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259513" y="1412875"/>
            <a:ext cx="222250" cy="2514600"/>
            <a:chOff x="672" y="1104"/>
            <a:chExt cx="192" cy="2400"/>
          </a:xfrm>
        </p:grpSpPr>
        <p:sp>
          <p:nvSpPr>
            <p:cNvPr id="20508" name="Rectangle 21">
              <a:extLst>
                <a:ext uri="{FF2B5EF4-FFF2-40B4-BE49-F238E27FC236}">
                  <a16:creationId xmlns:a16="http://schemas.microsoft.com/office/drawing/2014/main" id="{89AC215E-6B87-43D2-9108-CF4EABE07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09" name="Oval 22">
              <a:extLst>
                <a:ext uri="{FF2B5EF4-FFF2-40B4-BE49-F238E27FC236}">
                  <a16:creationId xmlns:a16="http://schemas.microsoft.com/office/drawing/2014/main" id="{F42F695C-F3C4-4971-BFE5-1D8DBBE68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7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10" name="Oval 23">
              <a:extLst>
                <a:ext uri="{FF2B5EF4-FFF2-40B4-BE49-F238E27FC236}">
                  <a16:creationId xmlns:a16="http://schemas.microsoft.com/office/drawing/2014/main" id="{57FF95A2-F699-4D60-BD05-CF8D186B8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0488" name="Rectangle 63">
            <a:extLst>
              <a:ext uri="{FF2B5EF4-FFF2-40B4-BE49-F238E27FC236}">
                <a16:creationId xmlns:a16="http://schemas.microsoft.com/office/drawing/2014/main" id="{4E18F5AB-ACE3-42E1-9F38-E545C3A46890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6411912" y="36464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89" name="Rectangle 58">
            <a:extLst>
              <a:ext uri="{FF2B5EF4-FFF2-40B4-BE49-F238E27FC236}">
                <a16:creationId xmlns:a16="http://schemas.microsoft.com/office/drawing/2014/main" id="{3C1CCEE3-A425-4B74-93F5-D8CD357E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3886200"/>
            <a:ext cx="222250" cy="1371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0" name="Rectangle 53">
            <a:extLst>
              <a:ext uri="{FF2B5EF4-FFF2-40B4-BE49-F238E27FC236}">
                <a16:creationId xmlns:a16="http://schemas.microsoft.com/office/drawing/2014/main" id="{B2FFCA02-9ED5-43FE-9461-EF5BF8077B00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5268912" y="36464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1" name="Rectangle 49">
            <a:extLst>
              <a:ext uri="{FF2B5EF4-FFF2-40B4-BE49-F238E27FC236}">
                <a16:creationId xmlns:a16="http://schemas.microsoft.com/office/drawing/2014/main" id="{93D45EE3-643B-468F-B180-20AAEF703752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3059112" y="36464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2" name="Rectangle 38">
            <a:extLst>
              <a:ext uri="{FF2B5EF4-FFF2-40B4-BE49-F238E27FC236}">
                <a16:creationId xmlns:a16="http://schemas.microsoft.com/office/drawing/2014/main" id="{7A66FF67-0C7A-4994-8DDE-8DA124CBA2A8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4157662" y="3649663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0493" name="Group 41">
            <a:extLst>
              <a:ext uri="{FF2B5EF4-FFF2-40B4-BE49-F238E27FC236}">
                <a16:creationId xmlns:a16="http://schemas.microsoft.com/office/drawing/2014/main" id="{7A3E476B-6BA7-4405-A675-8F6C77C122D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592513" y="2740025"/>
            <a:ext cx="222250" cy="2514600"/>
            <a:chOff x="672" y="1104"/>
            <a:chExt cx="192" cy="2400"/>
          </a:xfrm>
        </p:grpSpPr>
        <p:sp>
          <p:nvSpPr>
            <p:cNvPr id="20505" name="Rectangle 42">
              <a:extLst>
                <a:ext uri="{FF2B5EF4-FFF2-40B4-BE49-F238E27FC236}">
                  <a16:creationId xmlns:a16="http://schemas.microsoft.com/office/drawing/2014/main" id="{6035CDF3-B752-4A67-B467-0217A6D3C2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06" name="Oval 43">
              <a:extLst>
                <a:ext uri="{FF2B5EF4-FFF2-40B4-BE49-F238E27FC236}">
                  <a16:creationId xmlns:a16="http://schemas.microsoft.com/office/drawing/2014/main" id="{335023F2-504E-41C5-A216-3137A5F231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7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07" name="Oval 44">
              <a:extLst>
                <a:ext uri="{FF2B5EF4-FFF2-40B4-BE49-F238E27FC236}">
                  <a16:creationId xmlns:a16="http://schemas.microsoft.com/office/drawing/2014/main" id="{DAD6B7A4-5590-4F27-9F7E-1E89628E7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0494" name="Rectangle 46">
            <a:extLst>
              <a:ext uri="{FF2B5EF4-FFF2-40B4-BE49-F238E27FC236}">
                <a16:creationId xmlns:a16="http://schemas.microsoft.com/office/drawing/2014/main" id="{393F1EF4-A319-415F-9331-573B828232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727575" y="3959225"/>
            <a:ext cx="222250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5" name="Oval 47">
            <a:extLst>
              <a:ext uri="{FF2B5EF4-FFF2-40B4-BE49-F238E27FC236}">
                <a16:creationId xmlns:a16="http://schemas.microsoft.com/office/drawing/2014/main" id="{32C02119-953D-42D7-919B-F8AC13B7971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23469" y="5164931"/>
            <a:ext cx="111125" cy="1000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6" name="Oval 48">
            <a:extLst>
              <a:ext uri="{FF2B5EF4-FFF2-40B4-BE49-F238E27FC236}">
                <a16:creationId xmlns:a16="http://schemas.microsoft.com/office/drawing/2014/main" id="{F8A8A74C-544C-4E14-8A3E-BC59ADA8615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888037" y="5164138"/>
            <a:ext cx="111125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7" name="Rectangle 55">
            <a:extLst>
              <a:ext uri="{FF2B5EF4-FFF2-40B4-BE49-F238E27FC236}">
                <a16:creationId xmlns:a16="http://schemas.microsoft.com/office/drawing/2014/main" id="{6CE5884C-C95C-470E-8E62-C7B079F1D6C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13075" y="4530725"/>
            <a:ext cx="22225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8" name="Oval 56">
            <a:extLst>
              <a:ext uri="{FF2B5EF4-FFF2-40B4-BE49-F238E27FC236}">
                <a16:creationId xmlns:a16="http://schemas.microsoft.com/office/drawing/2014/main" id="{9072B5F4-0AD2-4A0C-A33B-C15F63D2479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69356" y="5155407"/>
            <a:ext cx="111125" cy="119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0499" name="Oval 57">
            <a:extLst>
              <a:ext uri="{FF2B5EF4-FFF2-40B4-BE49-F238E27FC236}">
                <a16:creationId xmlns:a16="http://schemas.microsoft.com/office/drawing/2014/main" id="{32243BEA-31F0-4C01-B712-73057CD26B1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642519" y="5160169"/>
            <a:ext cx="111125" cy="109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0500" name="Group 59">
            <a:extLst>
              <a:ext uri="{FF2B5EF4-FFF2-40B4-BE49-F238E27FC236}">
                <a16:creationId xmlns:a16="http://schemas.microsoft.com/office/drawing/2014/main" id="{5C9513BE-36B2-462A-8D23-8704BC3195F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870575" y="2740025"/>
            <a:ext cx="222250" cy="2514600"/>
            <a:chOff x="672" y="1104"/>
            <a:chExt cx="192" cy="2400"/>
          </a:xfrm>
        </p:grpSpPr>
        <p:sp>
          <p:nvSpPr>
            <p:cNvPr id="20502" name="Rectangle 60">
              <a:extLst>
                <a:ext uri="{FF2B5EF4-FFF2-40B4-BE49-F238E27FC236}">
                  <a16:creationId xmlns:a16="http://schemas.microsoft.com/office/drawing/2014/main" id="{56452F70-D33C-46CF-8E81-4D8FEEF73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03" name="Oval 61">
              <a:extLst>
                <a:ext uri="{FF2B5EF4-FFF2-40B4-BE49-F238E27FC236}">
                  <a16:creationId xmlns:a16="http://schemas.microsoft.com/office/drawing/2014/main" id="{7C37BDF2-BD9C-4872-AF3C-4DF35A5C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7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0504" name="Oval 62">
              <a:extLst>
                <a:ext uri="{FF2B5EF4-FFF2-40B4-BE49-F238E27FC236}">
                  <a16:creationId xmlns:a16="http://schemas.microsoft.com/office/drawing/2014/main" id="{EC73DF8D-2C47-44C0-8624-7E5D51CE8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0501" name="Text Box 65">
            <a:extLst>
              <a:ext uri="{FF2B5EF4-FFF2-40B4-BE49-F238E27FC236}">
                <a16:creationId xmlns:a16="http://schemas.microsoft.com/office/drawing/2014/main" id="{598A6F05-BEE9-486C-9E18-3E5E07011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8475" y="3124200"/>
            <a:ext cx="2690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FF0000"/>
                </a:solidFill>
              </a:rPr>
              <a:t>Some More Ideas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B6B7A3-4A07-4C19-B42B-ACD2E77CB7AE}"/>
              </a:ext>
            </a:extLst>
          </p:cNvPr>
          <p:cNvSpPr txBox="1"/>
          <p:nvPr/>
        </p:nvSpPr>
        <p:spPr>
          <a:xfrm>
            <a:off x="4271916" y="1645268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C00000"/>
                </a:solidFill>
                <a:cs typeface="Arial" panose="020B0604020202020204" pitchFamily="34" charset="0"/>
              </a:rPr>
              <a:t>Guide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29AC-39DC-421A-BD61-FD9C04A98ABB}"/>
              </a:ext>
            </a:extLst>
          </p:cNvPr>
          <p:cNvSpPr txBox="1"/>
          <p:nvPr/>
        </p:nvSpPr>
        <p:spPr>
          <a:xfrm>
            <a:off x="1215160" y="2147512"/>
            <a:ext cx="61135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rgbClr val="008000"/>
                </a:solidFill>
                <a:cs typeface="Arial" panose="020B0604020202020204" pitchFamily="34" charset="0"/>
              </a:rPr>
              <a:t>This exercise introduces pupils to roman catapults and suggests how they can be made using rolled up recycled paper</a:t>
            </a:r>
            <a:endParaRPr lang="en-GB" altLang="en-US" sz="1050" dirty="0">
              <a:solidFill>
                <a:srgbClr val="008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94D9E-21A8-4D31-9F52-9C29EBB0B276}"/>
              </a:ext>
            </a:extLst>
          </p:cNvPr>
          <p:cNvSpPr txBox="1"/>
          <p:nvPr/>
        </p:nvSpPr>
        <p:spPr>
          <a:xfrm>
            <a:off x="4219017" y="2992229"/>
            <a:ext cx="110799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dirty="0">
                <a:solidFill>
                  <a:srgbClr val="002060"/>
                </a:solidFill>
                <a:cs typeface="Arial" panose="020B0604020202020204" pitchFamily="34" charset="0"/>
              </a:rPr>
              <a:t>Risks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DF1A30-17D5-4A6E-AC10-6630EC8BE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806995"/>
              </p:ext>
            </p:extLst>
          </p:nvPr>
        </p:nvGraphicFramePr>
        <p:xfrm>
          <a:off x="1475656" y="4437112"/>
          <a:ext cx="6898374" cy="858202"/>
        </p:xfrm>
        <a:graphic>
          <a:graphicData uri="http://schemas.openxmlformats.org/drawingml/2006/table">
            <a:tbl>
              <a:tblPr firstRow="1" firstCol="1" bandRow="1"/>
              <a:tblGrid>
                <a:gridCol w="1452246">
                  <a:extLst>
                    <a:ext uri="{9D8B030D-6E8A-4147-A177-3AD203B41FA5}">
                      <a16:colId xmlns:a16="http://schemas.microsoft.com/office/drawing/2014/main" val="1088236189"/>
                    </a:ext>
                  </a:extLst>
                </a:gridCol>
                <a:gridCol w="900433">
                  <a:extLst>
                    <a:ext uri="{9D8B030D-6E8A-4147-A177-3AD203B41FA5}">
                      <a16:colId xmlns:a16="http://schemas.microsoft.com/office/drawing/2014/main" val="1328507834"/>
                    </a:ext>
                  </a:extLst>
                </a:gridCol>
                <a:gridCol w="4545695">
                  <a:extLst>
                    <a:ext uri="{9D8B030D-6E8A-4147-A177-3AD203B41FA5}">
                      <a16:colId xmlns:a16="http://schemas.microsoft.com/office/drawing/2014/main" val="150116632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Risk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Avoidance Action</a:t>
                      </a:r>
                    </a:p>
                  </a:txBody>
                  <a:tcPr marL="49054" marR="49054" marT="714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4867944"/>
                  </a:ext>
                </a:extLst>
              </a:tr>
              <a:tr h="1319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Scissors and Hole Punches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7888212"/>
                  </a:ext>
                </a:extLst>
              </a:tr>
              <a:tr h="131921">
                <a:tc>
                  <a:txBody>
                    <a:bodyPr/>
                    <a:lstStyle/>
                    <a:p>
                      <a:pPr marL="3600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Water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Spillage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13021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Aggression between those present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Injury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Close supervision and immediate action to defuse aggression</a:t>
                      </a:r>
                    </a:p>
                  </a:txBody>
                  <a:tcPr marL="49054" marR="49054" marT="714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247513"/>
                  </a:ext>
                </a:extLst>
              </a:tr>
            </a:tbl>
          </a:graphicData>
        </a:graphic>
      </p:graphicFrame>
      <p:sp>
        <p:nvSpPr>
          <p:cNvPr id="5" name="TextBox 6">
            <a:extLst>
              <a:ext uri="{FF2B5EF4-FFF2-40B4-BE49-F238E27FC236}">
                <a16:creationId xmlns:a16="http://schemas.microsoft.com/office/drawing/2014/main" id="{044E5F48-A2AC-76EF-E4A7-CFFAE00A98DF}"/>
              </a:ext>
            </a:extLst>
          </p:cNvPr>
          <p:cNvSpPr txBox="1"/>
          <p:nvPr/>
        </p:nvSpPr>
        <p:spPr>
          <a:xfrm>
            <a:off x="2465493" y="3660808"/>
            <a:ext cx="4213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FF0000"/>
                </a:solidFill>
              </a:rPr>
              <a:t>Mandatory: close supervision by a competent adult</a:t>
            </a:r>
          </a:p>
        </p:txBody>
      </p:sp>
    </p:spTree>
    <p:extLst>
      <p:ext uri="{BB962C8B-B14F-4D97-AF65-F5344CB8AC3E}">
        <p14:creationId xmlns:p14="http://schemas.microsoft.com/office/powerpoint/2010/main" val="170589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3">
            <a:extLst>
              <a:ext uri="{FF2B5EF4-FFF2-40B4-BE49-F238E27FC236}">
                <a16:creationId xmlns:a16="http://schemas.microsoft.com/office/drawing/2014/main" id="{5177C022-0D98-45EC-A601-28447A912673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6564312" y="27320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07" name="Rectangle 24">
            <a:extLst>
              <a:ext uri="{FF2B5EF4-FFF2-40B4-BE49-F238E27FC236}">
                <a16:creationId xmlns:a16="http://schemas.microsoft.com/office/drawing/2014/main" id="{CE9FA3D7-1F0F-4C2F-B2DF-CCB2B9C14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71800"/>
            <a:ext cx="222250" cy="1371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08" name="Rectangle 25">
            <a:extLst>
              <a:ext uri="{FF2B5EF4-FFF2-40B4-BE49-F238E27FC236}">
                <a16:creationId xmlns:a16="http://schemas.microsoft.com/office/drawing/2014/main" id="{31B0063C-1AFE-4B2F-AAF7-111D5B0846F9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5421312" y="27320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09" name="Rectangle 26">
            <a:extLst>
              <a:ext uri="{FF2B5EF4-FFF2-40B4-BE49-F238E27FC236}">
                <a16:creationId xmlns:a16="http://schemas.microsoft.com/office/drawing/2014/main" id="{76EEA0D1-03E3-4C07-9B4E-0C2EDB4E031E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3211512" y="27320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0" name="Rectangle 27">
            <a:extLst>
              <a:ext uri="{FF2B5EF4-FFF2-40B4-BE49-F238E27FC236}">
                <a16:creationId xmlns:a16="http://schemas.microsoft.com/office/drawing/2014/main" id="{95134AED-1719-4FEA-AA64-87A8BA01C6AC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4310062" y="2735263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1511" name="Group 28">
            <a:extLst>
              <a:ext uri="{FF2B5EF4-FFF2-40B4-BE49-F238E27FC236}">
                <a16:creationId xmlns:a16="http://schemas.microsoft.com/office/drawing/2014/main" id="{F8F05010-AD36-426B-B35D-E1A6A84D47E2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744913" y="1825625"/>
            <a:ext cx="222250" cy="2514600"/>
            <a:chOff x="672" y="1104"/>
            <a:chExt cx="192" cy="2400"/>
          </a:xfrm>
        </p:grpSpPr>
        <p:sp>
          <p:nvSpPr>
            <p:cNvPr id="21562" name="Rectangle 29">
              <a:extLst>
                <a:ext uri="{FF2B5EF4-FFF2-40B4-BE49-F238E27FC236}">
                  <a16:creationId xmlns:a16="http://schemas.microsoft.com/office/drawing/2014/main" id="{AF40C10B-83A8-48D4-B7DC-113FC09AE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63" name="Oval 30">
              <a:extLst>
                <a:ext uri="{FF2B5EF4-FFF2-40B4-BE49-F238E27FC236}">
                  <a16:creationId xmlns:a16="http://schemas.microsoft.com/office/drawing/2014/main" id="{7747555E-9E82-4C90-88D0-2B5DB9B8C5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7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64" name="Oval 31">
              <a:extLst>
                <a:ext uri="{FF2B5EF4-FFF2-40B4-BE49-F238E27FC236}">
                  <a16:creationId xmlns:a16="http://schemas.microsoft.com/office/drawing/2014/main" id="{73840F24-7970-483F-AE2B-1D8CC1616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1512" name="Rectangle 32">
            <a:extLst>
              <a:ext uri="{FF2B5EF4-FFF2-40B4-BE49-F238E27FC236}">
                <a16:creationId xmlns:a16="http://schemas.microsoft.com/office/drawing/2014/main" id="{9CE913C2-989A-4D55-803B-61A4429AB92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879975" y="3044825"/>
            <a:ext cx="222250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3" name="Oval 33">
            <a:extLst>
              <a:ext uri="{FF2B5EF4-FFF2-40B4-BE49-F238E27FC236}">
                <a16:creationId xmlns:a16="http://schemas.microsoft.com/office/drawing/2014/main" id="{047045F3-193C-41BE-9758-A5FE255787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75869" y="4250531"/>
            <a:ext cx="111125" cy="1000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4" name="Oval 34">
            <a:extLst>
              <a:ext uri="{FF2B5EF4-FFF2-40B4-BE49-F238E27FC236}">
                <a16:creationId xmlns:a16="http://schemas.microsoft.com/office/drawing/2014/main" id="{EBF6A5ED-2D59-44A4-8D51-90BC28AE787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040437" y="4249738"/>
            <a:ext cx="111125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5" name="Rectangle 35">
            <a:extLst>
              <a:ext uri="{FF2B5EF4-FFF2-40B4-BE49-F238E27FC236}">
                <a16:creationId xmlns:a16="http://schemas.microsoft.com/office/drawing/2014/main" id="{5C728671-8971-4557-BFD1-61FA924AB1A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65475" y="3616325"/>
            <a:ext cx="22225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6" name="Oval 36">
            <a:extLst>
              <a:ext uri="{FF2B5EF4-FFF2-40B4-BE49-F238E27FC236}">
                <a16:creationId xmlns:a16="http://schemas.microsoft.com/office/drawing/2014/main" id="{09980A82-3A4E-4419-A925-C40563F65C3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621756" y="4241007"/>
            <a:ext cx="111125" cy="119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17" name="Oval 37">
            <a:extLst>
              <a:ext uri="{FF2B5EF4-FFF2-40B4-BE49-F238E27FC236}">
                <a16:creationId xmlns:a16="http://schemas.microsoft.com/office/drawing/2014/main" id="{66FDDAC4-390A-42B3-BF91-8B05F008789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94919" y="4245769"/>
            <a:ext cx="111125" cy="109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1518" name="Group 38">
            <a:extLst>
              <a:ext uri="{FF2B5EF4-FFF2-40B4-BE49-F238E27FC236}">
                <a16:creationId xmlns:a16="http://schemas.microsoft.com/office/drawing/2014/main" id="{F820DCDA-8998-439E-91DC-8C977F41C97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022975" y="1825625"/>
            <a:ext cx="222250" cy="2514600"/>
            <a:chOff x="672" y="1104"/>
            <a:chExt cx="192" cy="2400"/>
          </a:xfrm>
        </p:grpSpPr>
        <p:sp>
          <p:nvSpPr>
            <p:cNvPr id="21559" name="Rectangle 39">
              <a:extLst>
                <a:ext uri="{FF2B5EF4-FFF2-40B4-BE49-F238E27FC236}">
                  <a16:creationId xmlns:a16="http://schemas.microsoft.com/office/drawing/2014/main" id="{740626A4-9EFE-4113-9421-C3D111CEB0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60" name="Oval 40">
              <a:extLst>
                <a:ext uri="{FF2B5EF4-FFF2-40B4-BE49-F238E27FC236}">
                  <a16:creationId xmlns:a16="http://schemas.microsoft.com/office/drawing/2014/main" id="{DCC7FFA6-0616-4405-A9EE-4465F0814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7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61" name="Oval 41">
              <a:extLst>
                <a:ext uri="{FF2B5EF4-FFF2-40B4-BE49-F238E27FC236}">
                  <a16:creationId xmlns:a16="http://schemas.microsoft.com/office/drawing/2014/main" id="{E47EA7D0-B971-49B2-930A-D6BDFFFDAA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1519" name="Rectangle 51">
            <a:extLst>
              <a:ext uri="{FF2B5EF4-FFF2-40B4-BE49-F238E27FC236}">
                <a16:creationId xmlns:a16="http://schemas.microsoft.com/office/drawing/2014/main" id="{F9FB28D3-34AD-44F2-8016-8476C85E98CE}"/>
              </a:ext>
            </a:extLst>
          </p:cNvPr>
          <p:cNvSpPr>
            <a:spLocks noChangeArrowheads="1"/>
          </p:cNvSpPr>
          <p:nvPr/>
        </p:nvSpPr>
        <p:spPr bwMode="auto">
          <a:xfrm rot="-3307389">
            <a:off x="1828800" y="3429000"/>
            <a:ext cx="11430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20" name="Rectangle 52">
            <a:extLst>
              <a:ext uri="{FF2B5EF4-FFF2-40B4-BE49-F238E27FC236}">
                <a16:creationId xmlns:a16="http://schemas.microsoft.com/office/drawing/2014/main" id="{96E3935A-CB87-4138-A489-24689E56DB6E}"/>
              </a:ext>
            </a:extLst>
          </p:cNvPr>
          <p:cNvSpPr>
            <a:spLocks noChangeArrowheads="1"/>
          </p:cNvSpPr>
          <p:nvPr/>
        </p:nvSpPr>
        <p:spPr bwMode="auto">
          <a:xfrm rot="-3307389">
            <a:off x="3962400" y="3429000"/>
            <a:ext cx="11430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21" name="Rectangle 53">
            <a:extLst>
              <a:ext uri="{FF2B5EF4-FFF2-40B4-BE49-F238E27FC236}">
                <a16:creationId xmlns:a16="http://schemas.microsoft.com/office/drawing/2014/main" id="{38B2FCBF-6B91-416D-BA62-612EFA7686EA}"/>
              </a:ext>
            </a:extLst>
          </p:cNvPr>
          <p:cNvSpPr>
            <a:spLocks noChangeArrowheads="1"/>
          </p:cNvSpPr>
          <p:nvPr/>
        </p:nvSpPr>
        <p:spPr bwMode="auto">
          <a:xfrm rot="-3307389">
            <a:off x="6324600" y="3429000"/>
            <a:ext cx="1143000" cy="2286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1522" name="Group 62">
            <a:extLst>
              <a:ext uri="{FF2B5EF4-FFF2-40B4-BE49-F238E27FC236}">
                <a16:creationId xmlns:a16="http://schemas.microsoft.com/office/drawing/2014/main" id="{226C8FF0-138F-4E15-B937-1997F96E96F4}"/>
              </a:ext>
            </a:extLst>
          </p:cNvPr>
          <p:cNvGrpSpPr>
            <a:grpSpLocks/>
          </p:cNvGrpSpPr>
          <p:nvPr/>
        </p:nvGrpSpPr>
        <p:grpSpPr bwMode="auto">
          <a:xfrm>
            <a:off x="2439988" y="2971800"/>
            <a:ext cx="4953000" cy="228600"/>
            <a:chOff x="2496" y="768"/>
            <a:chExt cx="3120" cy="144"/>
          </a:xfrm>
        </p:grpSpPr>
        <p:sp>
          <p:nvSpPr>
            <p:cNvPr id="21551" name="Rectangle 54">
              <a:extLst>
                <a:ext uri="{FF2B5EF4-FFF2-40B4-BE49-F238E27FC236}">
                  <a16:creationId xmlns:a16="http://schemas.microsoft.com/office/drawing/2014/main" id="{9EAE24D1-7606-4D14-BED9-B6B4401CC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768"/>
              <a:ext cx="2928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52" name="AutoShape 55">
              <a:extLst>
                <a:ext uri="{FF2B5EF4-FFF2-40B4-BE49-F238E27FC236}">
                  <a16:creationId xmlns:a16="http://schemas.microsoft.com/office/drawing/2014/main" id="{535BA6FE-7018-46AE-83A4-AFEAC540D99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2496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53" name="AutoShape 56">
              <a:extLst>
                <a:ext uri="{FF2B5EF4-FFF2-40B4-BE49-F238E27FC236}">
                  <a16:creationId xmlns:a16="http://schemas.microsoft.com/office/drawing/2014/main" id="{E656D265-5B77-4E9C-AD58-75215875A69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5520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54" name="Line 57">
              <a:extLst>
                <a:ext uri="{FF2B5EF4-FFF2-40B4-BE49-F238E27FC236}">
                  <a16:creationId xmlns:a16="http://schemas.microsoft.com/office/drawing/2014/main" id="{856BE1FD-8B00-45F6-8E72-EC82FD7F3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771"/>
              <a:ext cx="0" cy="141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1555" name="Line 58">
              <a:extLst>
                <a:ext uri="{FF2B5EF4-FFF2-40B4-BE49-F238E27FC236}">
                  <a16:creationId xmlns:a16="http://schemas.microsoft.com/office/drawing/2014/main" id="{7B4992FF-A58B-4DD5-A772-FCF7F2531B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2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1556" name="Oval 59">
              <a:extLst>
                <a:ext uri="{FF2B5EF4-FFF2-40B4-BE49-F238E27FC236}">
                  <a16:creationId xmlns:a16="http://schemas.microsoft.com/office/drawing/2014/main" id="{72527F8F-B863-4084-A22F-CE387F484B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18813">
              <a:off x="2592" y="810"/>
              <a:ext cx="48" cy="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57" name="Oval 60">
              <a:extLst>
                <a:ext uri="{FF2B5EF4-FFF2-40B4-BE49-F238E27FC236}">
                  <a16:creationId xmlns:a16="http://schemas.microsoft.com/office/drawing/2014/main" id="{0F49C214-14D8-418A-8FD3-4B0705F1C5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18813">
              <a:off x="3984" y="806"/>
              <a:ext cx="48" cy="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58" name="Oval 61">
              <a:extLst>
                <a:ext uri="{FF2B5EF4-FFF2-40B4-BE49-F238E27FC236}">
                  <a16:creationId xmlns:a16="http://schemas.microsoft.com/office/drawing/2014/main" id="{DE563E95-D088-4C9F-BB51-497A2688E1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218813">
              <a:off x="5471" y="805"/>
              <a:ext cx="48" cy="7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1523" name="Rectangle 3">
            <a:extLst>
              <a:ext uri="{FF2B5EF4-FFF2-40B4-BE49-F238E27FC236}">
                <a16:creationId xmlns:a16="http://schemas.microsoft.com/office/drawing/2014/main" id="{1B2A4F18-3DDB-43ED-B18C-6E1227558200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5878512" y="37988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24" name="Rectangle 4">
            <a:extLst>
              <a:ext uri="{FF2B5EF4-FFF2-40B4-BE49-F238E27FC236}">
                <a16:creationId xmlns:a16="http://schemas.microsoft.com/office/drawing/2014/main" id="{646BE9BB-AB46-4FBF-AB1D-83B992E93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4038600"/>
            <a:ext cx="222250" cy="1371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25" name="Rectangle 5">
            <a:extLst>
              <a:ext uri="{FF2B5EF4-FFF2-40B4-BE49-F238E27FC236}">
                <a16:creationId xmlns:a16="http://schemas.microsoft.com/office/drawing/2014/main" id="{39F58F57-F3BB-4D54-975F-9E41ECF43578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4735512" y="37988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26" name="Rectangle 6">
            <a:extLst>
              <a:ext uri="{FF2B5EF4-FFF2-40B4-BE49-F238E27FC236}">
                <a16:creationId xmlns:a16="http://schemas.microsoft.com/office/drawing/2014/main" id="{BE1D4DBC-A884-46A1-AF9B-299F06B38039}"/>
              </a:ext>
            </a:extLst>
          </p:cNvPr>
          <p:cNvSpPr>
            <a:spLocks noChangeArrowheads="1"/>
          </p:cNvSpPr>
          <p:nvPr/>
        </p:nvSpPr>
        <p:spPr bwMode="auto">
          <a:xfrm rot="8050795" flipH="1">
            <a:off x="2525712" y="3798888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27" name="Rectangle 7">
            <a:extLst>
              <a:ext uri="{FF2B5EF4-FFF2-40B4-BE49-F238E27FC236}">
                <a16:creationId xmlns:a16="http://schemas.microsoft.com/office/drawing/2014/main" id="{B873BC3D-0647-47B8-B8EC-31831CBC88B5}"/>
              </a:ext>
            </a:extLst>
          </p:cNvPr>
          <p:cNvSpPr>
            <a:spLocks noChangeArrowheads="1"/>
          </p:cNvSpPr>
          <p:nvPr/>
        </p:nvSpPr>
        <p:spPr bwMode="auto">
          <a:xfrm rot="-8050795">
            <a:off x="3624262" y="3802063"/>
            <a:ext cx="207963" cy="1906588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1528" name="Group 8">
            <a:extLst>
              <a:ext uri="{FF2B5EF4-FFF2-40B4-BE49-F238E27FC236}">
                <a16:creationId xmlns:a16="http://schemas.microsoft.com/office/drawing/2014/main" id="{3B84B5E3-757B-4DF1-B64A-A9077B45040D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3059113" y="2892425"/>
            <a:ext cx="222250" cy="2514600"/>
            <a:chOff x="672" y="1104"/>
            <a:chExt cx="192" cy="2400"/>
          </a:xfrm>
        </p:grpSpPr>
        <p:sp>
          <p:nvSpPr>
            <p:cNvPr id="21548" name="Rectangle 9">
              <a:extLst>
                <a:ext uri="{FF2B5EF4-FFF2-40B4-BE49-F238E27FC236}">
                  <a16:creationId xmlns:a16="http://schemas.microsoft.com/office/drawing/2014/main" id="{B8F916E2-0116-4DFA-880F-C26F5C7486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49" name="Oval 10">
              <a:extLst>
                <a:ext uri="{FF2B5EF4-FFF2-40B4-BE49-F238E27FC236}">
                  <a16:creationId xmlns:a16="http://schemas.microsoft.com/office/drawing/2014/main" id="{E24C1B7A-4BCD-4BFA-AA1D-DFB1573AB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7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50" name="Oval 11">
              <a:extLst>
                <a:ext uri="{FF2B5EF4-FFF2-40B4-BE49-F238E27FC236}">
                  <a16:creationId xmlns:a16="http://schemas.microsoft.com/office/drawing/2014/main" id="{DEB4D5E3-16BF-4BA3-8AD5-471A0AB4B1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1529" name="Rectangle 12">
            <a:extLst>
              <a:ext uri="{FF2B5EF4-FFF2-40B4-BE49-F238E27FC236}">
                <a16:creationId xmlns:a16="http://schemas.microsoft.com/office/drawing/2014/main" id="{314A452A-8F35-4A67-AE6F-92841B7F4B3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4194175" y="4111625"/>
            <a:ext cx="222250" cy="2514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30" name="Oval 13">
            <a:extLst>
              <a:ext uri="{FF2B5EF4-FFF2-40B4-BE49-F238E27FC236}">
                <a16:creationId xmlns:a16="http://schemas.microsoft.com/office/drawing/2014/main" id="{941BB2E8-9C5A-4A8E-9860-3E605336BC3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090069" y="5317331"/>
            <a:ext cx="111125" cy="1000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31" name="Oval 14">
            <a:extLst>
              <a:ext uri="{FF2B5EF4-FFF2-40B4-BE49-F238E27FC236}">
                <a16:creationId xmlns:a16="http://schemas.microsoft.com/office/drawing/2014/main" id="{03A52F67-CC4A-41CD-AE39-4284174B9F42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5354637" y="5316538"/>
            <a:ext cx="111125" cy="101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32" name="Rectangle 15">
            <a:extLst>
              <a:ext uri="{FF2B5EF4-FFF2-40B4-BE49-F238E27FC236}">
                <a16:creationId xmlns:a16="http://schemas.microsoft.com/office/drawing/2014/main" id="{A8831DED-D8A8-4F63-8ECC-1977AA7466B0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2479675" y="4683125"/>
            <a:ext cx="222250" cy="1371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33" name="Oval 16">
            <a:extLst>
              <a:ext uri="{FF2B5EF4-FFF2-40B4-BE49-F238E27FC236}">
                <a16:creationId xmlns:a16="http://schemas.microsoft.com/office/drawing/2014/main" id="{3829446B-FF6B-46AB-8CD4-7500FE098D1F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1935956" y="5307807"/>
            <a:ext cx="111125" cy="1190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34" name="Oval 17">
            <a:extLst>
              <a:ext uri="{FF2B5EF4-FFF2-40B4-BE49-F238E27FC236}">
                <a16:creationId xmlns:a16="http://schemas.microsoft.com/office/drawing/2014/main" id="{8A326F1D-CB6D-4D31-8E08-34EDCE1DAA8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109119" y="5312569"/>
            <a:ext cx="111125" cy="1095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1535" name="Group 18">
            <a:extLst>
              <a:ext uri="{FF2B5EF4-FFF2-40B4-BE49-F238E27FC236}">
                <a16:creationId xmlns:a16="http://schemas.microsoft.com/office/drawing/2014/main" id="{848AA75A-87B4-426C-968C-828D7E01A8FB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5337175" y="2892425"/>
            <a:ext cx="222250" cy="2514600"/>
            <a:chOff x="672" y="1104"/>
            <a:chExt cx="192" cy="2400"/>
          </a:xfrm>
        </p:grpSpPr>
        <p:sp>
          <p:nvSpPr>
            <p:cNvPr id="21545" name="Rectangle 19">
              <a:extLst>
                <a:ext uri="{FF2B5EF4-FFF2-40B4-BE49-F238E27FC236}">
                  <a16:creationId xmlns:a16="http://schemas.microsoft.com/office/drawing/2014/main" id="{DB4B8F1A-2699-4F01-86F0-56641C804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" y="1104"/>
              <a:ext cx="192" cy="24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46" name="Oval 20">
              <a:extLst>
                <a:ext uri="{FF2B5EF4-FFF2-40B4-BE49-F238E27FC236}">
                  <a16:creationId xmlns:a16="http://schemas.microsoft.com/office/drawing/2014/main" id="{A78E9FC6-B0C7-4804-B672-95F27DCE7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3377"/>
              <a:ext cx="96" cy="9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1547" name="Oval 21">
              <a:extLst>
                <a:ext uri="{FF2B5EF4-FFF2-40B4-BE49-F238E27FC236}">
                  <a16:creationId xmlns:a16="http://schemas.microsoft.com/office/drawing/2014/main" id="{D21490ED-9F5E-48B6-8E23-C050D79EE7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" y="1207"/>
              <a:ext cx="96" cy="9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1536" name="Rectangle 43">
            <a:extLst>
              <a:ext uri="{FF2B5EF4-FFF2-40B4-BE49-F238E27FC236}">
                <a16:creationId xmlns:a16="http://schemas.microsoft.com/office/drawing/2014/main" id="{C18363BA-DF69-43F8-B289-A2A4E46E9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810000"/>
            <a:ext cx="46482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37" name="AutoShape 44">
            <a:extLst>
              <a:ext uri="{FF2B5EF4-FFF2-40B4-BE49-F238E27FC236}">
                <a16:creationId xmlns:a16="http://schemas.microsoft.com/office/drawing/2014/main" id="{C4A26F3A-50D5-489E-BF6F-1CE711C0B65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905000" y="3810000"/>
            <a:ext cx="152400" cy="2286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38" name="AutoShape 45">
            <a:extLst>
              <a:ext uri="{FF2B5EF4-FFF2-40B4-BE49-F238E27FC236}">
                <a16:creationId xmlns:a16="http://schemas.microsoft.com/office/drawing/2014/main" id="{1F126040-55E0-4124-B6D8-1855CDC2D781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705600" y="3810000"/>
            <a:ext cx="152400" cy="228600"/>
          </a:xfrm>
          <a:prstGeom prst="rtTriangl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39" name="Line 46">
            <a:extLst>
              <a:ext uri="{FF2B5EF4-FFF2-40B4-BE49-F238E27FC236}">
                <a16:creationId xmlns:a16="http://schemas.microsoft.com/office/drawing/2014/main" id="{563708C8-9A7B-4E2B-BCDA-12BC27BBC99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3814763"/>
            <a:ext cx="0" cy="22383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1540" name="Line 47">
            <a:extLst>
              <a:ext uri="{FF2B5EF4-FFF2-40B4-BE49-F238E27FC236}">
                <a16:creationId xmlns:a16="http://schemas.microsoft.com/office/drawing/2014/main" id="{D41F86A1-75DB-4CD9-85A4-A4EC06B6F8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3810000"/>
            <a:ext cx="0" cy="22860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1541" name="Oval 48">
            <a:extLst>
              <a:ext uri="{FF2B5EF4-FFF2-40B4-BE49-F238E27FC236}">
                <a16:creationId xmlns:a16="http://schemas.microsoft.com/office/drawing/2014/main" id="{199EF09C-8CB0-4949-B5FD-0D8C206EFC2B}"/>
              </a:ext>
            </a:extLst>
          </p:cNvPr>
          <p:cNvSpPr>
            <a:spLocks noChangeArrowheads="1"/>
          </p:cNvSpPr>
          <p:nvPr/>
        </p:nvSpPr>
        <p:spPr bwMode="auto">
          <a:xfrm rot="2218813">
            <a:off x="2057400" y="3876675"/>
            <a:ext cx="762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42" name="Oval 49">
            <a:extLst>
              <a:ext uri="{FF2B5EF4-FFF2-40B4-BE49-F238E27FC236}">
                <a16:creationId xmlns:a16="http://schemas.microsoft.com/office/drawing/2014/main" id="{DAE01D62-7026-410D-91AD-599A40F38B39}"/>
              </a:ext>
            </a:extLst>
          </p:cNvPr>
          <p:cNvSpPr>
            <a:spLocks noChangeArrowheads="1"/>
          </p:cNvSpPr>
          <p:nvPr/>
        </p:nvSpPr>
        <p:spPr bwMode="auto">
          <a:xfrm rot="2218813">
            <a:off x="4267200" y="3870325"/>
            <a:ext cx="762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43" name="Oval 50">
            <a:extLst>
              <a:ext uri="{FF2B5EF4-FFF2-40B4-BE49-F238E27FC236}">
                <a16:creationId xmlns:a16="http://schemas.microsoft.com/office/drawing/2014/main" id="{E1D31CB4-2326-4757-8464-03534CBB5EC4}"/>
              </a:ext>
            </a:extLst>
          </p:cNvPr>
          <p:cNvSpPr>
            <a:spLocks noChangeArrowheads="1"/>
          </p:cNvSpPr>
          <p:nvPr/>
        </p:nvSpPr>
        <p:spPr bwMode="auto">
          <a:xfrm rot="2218813">
            <a:off x="6627813" y="3868738"/>
            <a:ext cx="76200" cy="1143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1544" name="Text Box 64">
            <a:extLst>
              <a:ext uri="{FF2B5EF4-FFF2-40B4-BE49-F238E27FC236}">
                <a16:creationId xmlns:a16="http://schemas.microsoft.com/office/drawing/2014/main" id="{7B0F6F53-0931-46C1-A173-0F5CB0033E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1676400"/>
            <a:ext cx="2046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FF0000"/>
                </a:solidFill>
              </a:rPr>
              <a:t>Another Idea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>
            <a:extLst>
              <a:ext uri="{FF2B5EF4-FFF2-40B4-BE49-F238E27FC236}">
                <a16:creationId xmlns:a16="http://schemas.microsoft.com/office/drawing/2014/main" id="{6088D0B1-A118-453D-83E5-E739932BA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52600"/>
            <a:ext cx="5638800" cy="2438400"/>
          </a:xfrm>
          <a:prstGeom prst="rect">
            <a:avLst/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2531" name="Rectangle 33">
            <a:extLst>
              <a:ext uri="{FF2B5EF4-FFF2-40B4-BE49-F238E27FC236}">
                <a16:creationId xmlns:a16="http://schemas.microsoft.com/office/drawing/2014/main" id="{AE56D432-FF4C-402D-932D-F834E599D1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1219200"/>
            <a:ext cx="1524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2532" name="Group 27">
            <a:extLst>
              <a:ext uri="{FF2B5EF4-FFF2-40B4-BE49-F238E27FC236}">
                <a16:creationId xmlns:a16="http://schemas.microsoft.com/office/drawing/2014/main" id="{DDA64FFE-4EDA-40FE-99ED-8BAD8143522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4343400"/>
            <a:ext cx="6553200" cy="228600"/>
            <a:chOff x="768" y="768"/>
            <a:chExt cx="4128" cy="144"/>
          </a:xfrm>
        </p:grpSpPr>
        <p:sp>
          <p:nvSpPr>
            <p:cNvPr id="22555" name="Rectangle 28">
              <a:extLst>
                <a:ext uri="{FF2B5EF4-FFF2-40B4-BE49-F238E27FC236}">
                  <a16:creationId xmlns:a16="http://schemas.microsoft.com/office/drawing/2014/main" id="{FE9F632E-3702-44F3-A3B7-75846EDE7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768"/>
              <a:ext cx="3936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2556" name="AutoShape 29">
              <a:extLst>
                <a:ext uri="{FF2B5EF4-FFF2-40B4-BE49-F238E27FC236}">
                  <a16:creationId xmlns:a16="http://schemas.microsoft.com/office/drawing/2014/main" id="{A3CB8161-33A7-4A9A-8340-761ADFFBCCD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00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2557" name="AutoShape 30">
              <a:extLst>
                <a:ext uri="{FF2B5EF4-FFF2-40B4-BE49-F238E27FC236}">
                  <a16:creationId xmlns:a16="http://schemas.microsoft.com/office/drawing/2014/main" id="{12CB5CDD-4770-4316-92C1-3463312BCF6F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8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2558" name="Line 31">
              <a:extLst>
                <a:ext uri="{FF2B5EF4-FFF2-40B4-BE49-F238E27FC236}">
                  <a16:creationId xmlns:a16="http://schemas.microsoft.com/office/drawing/2014/main" id="{B8A0A6AD-DE8E-4ABB-8EF0-4A889178F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2559" name="Line 32">
              <a:extLst>
                <a:ext uri="{FF2B5EF4-FFF2-40B4-BE49-F238E27FC236}">
                  <a16:creationId xmlns:a16="http://schemas.microsoft.com/office/drawing/2014/main" id="{1D5C3594-4E4C-4594-A4D9-75F5F40835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22533" name="Group 2">
            <a:extLst>
              <a:ext uri="{FF2B5EF4-FFF2-40B4-BE49-F238E27FC236}">
                <a16:creationId xmlns:a16="http://schemas.microsoft.com/office/drawing/2014/main" id="{38AED84F-A348-4BA4-A227-5034E9864B3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857500" y="-190500"/>
            <a:ext cx="3124200" cy="6400800"/>
            <a:chOff x="672" y="816"/>
            <a:chExt cx="1248" cy="2400"/>
          </a:xfrm>
        </p:grpSpPr>
        <p:sp>
          <p:nvSpPr>
            <p:cNvPr id="22545" name="Rectangle 3">
              <a:extLst>
                <a:ext uri="{FF2B5EF4-FFF2-40B4-BE49-F238E27FC236}">
                  <a16:creationId xmlns:a16="http://schemas.microsoft.com/office/drawing/2014/main" id="{E3F54AD4-3EB3-44A3-BA47-FC6863433C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6" y="2501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2546" name="Rectangle 4">
              <a:extLst>
                <a:ext uri="{FF2B5EF4-FFF2-40B4-BE49-F238E27FC236}">
                  <a16:creationId xmlns:a16="http://schemas.microsoft.com/office/drawing/2014/main" id="{73E1C68F-2300-46CA-A6B3-849D4F1057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196" y="293"/>
              <a:ext cx="192" cy="12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grpSp>
          <p:nvGrpSpPr>
            <p:cNvPr id="22547" name="Group 5">
              <a:extLst>
                <a:ext uri="{FF2B5EF4-FFF2-40B4-BE49-F238E27FC236}">
                  <a16:creationId xmlns:a16="http://schemas.microsoft.com/office/drawing/2014/main" id="{FAA103CF-C961-43C5-B6B5-8224AA3C4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2" y="816"/>
              <a:ext cx="192" cy="2400"/>
              <a:chOff x="672" y="1104"/>
              <a:chExt cx="192" cy="2400"/>
            </a:xfrm>
          </p:grpSpPr>
          <p:sp>
            <p:nvSpPr>
              <p:cNvPr id="22552" name="Rectangle 6">
                <a:extLst>
                  <a:ext uri="{FF2B5EF4-FFF2-40B4-BE49-F238E27FC236}">
                    <a16:creationId xmlns:a16="http://schemas.microsoft.com/office/drawing/2014/main" id="{33B5C5E6-13F4-4F36-A10F-D15042075B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" y="1109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2553" name="Oval 7">
                <a:extLst>
                  <a:ext uri="{FF2B5EF4-FFF2-40B4-BE49-F238E27FC236}">
                    <a16:creationId xmlns:a16="http://schemas.microsoft.com/office/drawing/2014/main" id="{844A2B77-1FC5-460C-AE63-C842146CB9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336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2554" name="Oval 8">
                <a:extLst>
                  <a:ext uri="{FF2B5EF4-FFF2-40B4-BE49-F238E27FC236}">
                    <a16:creationId xmlns:a16="http://schemas.microsoft.com/office/drawing/2014/main" id="{3A83AC65-2B72-4B34-AB14-08658B03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" y="120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22548" name="Group 9">
              <a:extLst>
                <a:ext uri="{FF2B5EF4-FFF2-40B4-BE49-F238E27FC236}">
                  <a16:creationId xmlns:a16="http://schemas.microsoft.com/office/drawing/2014/main" id="{891A34CC-CD08-456A-9C7B-CCCDC917F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8" y="816"/>
              <a:ext cx="192" cy="2400"/>
              <a:chOff x="672" y="1104"/>
              <a:chExt cx="192" cy="2400"/>
            </a:xfrm>
          </p:grpSpPr>
          <p:sp>
            <p:nvSpPr>
              <p:cNvPr id="22549" name="Rectangle 10">
                <a:extLst>
                  <a:ext uri="{FF2B5EF4-FFF2-40B4-BE49-F238E27FC236}">
                    <a16:creationId xmlns:a16="http://schemas.microsoft.com/office/drawing/2014/main" id="{6A1D97F6-D4FC-4C29-AE2B-FDD5EAB89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" y="1109"/>
                <a:ext cx="192" cy="2400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2550" name="Oval 11">
                <a:extLst>
                  <a:ext uri="{FF2B5EF4-FFF2-40B4-BE49-F238E27FC236}">
                    <a16:creationId xmlns:a16="http://schemas.microsoft.com/office/drawing/2014/main" id="{20546A18-F07A-41A9-8840-5C039064D0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3369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2551" name="Oval 12">
                <a:extLst>
                  <a:ext uri="{FF2B5EF4-FFF2-40B4-BE49-F238E27FC236}">
                    <a16:creationId xmlns:a16="http://schemas.microsoft.com/office/drawing/2014/main" id="{C4855ABB-F971-417D-943D-EEE31D06F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208"/>
                <a:ext cx="96" cy="96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sp>
        <p:nvSpPr>
          <p:cNvPr id="22534" name="Text Box 13">
            <a:extLst>
              <a:ext uri="{FF2B5EF4-FFF2-40B4-BE49-F238E27FC236}">
                <a16:creationId xmlns:a16="http://schemas.microsoft.com/office/drawing/2014/main" id="{4CA488E5-C78C-47FD-8D76-377819A5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5257800"/>
            <a:ext cx="4127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FF0000"/>
                </a:solidFill>
              </a:rPr>
              <a:t>Secure with Nuts and Bolts</a:t>
            </a:r>
          </a:p>
        </p:txBody>
      </p:sp>
      <p:sp>
        <p:nvSpPr>
          <p:cNvPr id="22535" name="Line 14">
            <a:extLst>
              <a:ext uri="{FF2B5EF4-FFF2-40B4-BE49-F238E27FC236}">
                <a16:creationId xmlns:a16="http://schemas.microsoft.com/office/drawing/2014/main" id="{0973D712-2CEB-43B0-8BDF-4D31E751659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600200" y="4495800"/>
            <a:ext cx="914400" cy="838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6" name="Line 15">
            <a:extLst>
              <a:ext uri="{FF2B5EF4-FFF2-40B4-BE49-F238E27FC236}">
                <a16:creationId xmlns:a16="http://schemas.microsoft.com/office/drawing/2014/main" id="{D5919EB7-6383-4AEF-B2B0-5B411950818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72200" y="4419600"/>
            <a:ext cx="914400" cy="914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2537" name="Group 26">
            <a:extLst>
              <a:ext uri="{FF2B5EF4-FFF2-40B4-BE49-F238E27FC236}">
                <a16:creationId xmlns:a16="http://schemas.microsoft.com/office/drawing/2014/main" id="{037B9758-FFCB-4C5F-8FC8-6587B19B5042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1219200"/>
            <a:ext cx="6553200" cy="228600"/>
            <a:chOff x="768" y="768"/>
            <a:chExt cx="4128" cy="144"/>
          </a:xfrm>
        </p:grpSpPr>
        <p:sp>
          <p:nvSpPr>
            <p:cNvPr id="22540" name="Rectangle 16">
              <a:extLst>
                <a:ext uri="{FF2B5EF4-FFF2-40B4-BE49-F238E27FC236}">
                  <a16:creationId xmlns:a16="http://schemas.microsoft.com/office/drawing/2014/main" id="{A931D5C8-63E1-4336-BD3A-D6CCC0591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768"/>
              <a:ext cx="3936" cy="14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2541" name="AutoShape 17">
              <a:extLst>
                <a:ext uri="{FF2B5EF4-FFF2-40B4-BE49-F238E27FC236}">
                  <a16:creationId xmlns:a16="http://schemas.microsoft.com/office/drawing/2014/main" id="{9227CB22-90D1-413E-8579-EFB5220166D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800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2542" name="AutoShape 18">
              <a:extLst>
                <a:ext uri="{FF2B5EF4-FFF2-40B4-BE49-F238E27FC236}">
                  <a16:creationId xmlns:a16="http://schemas.microsoft.com/office/drawing/2014/main" id="{618CD17A-334A-4C22-8CD8-2A5FA487E73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68" y="768"/>
              <a:ext cx="96" cy="144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2543" name="Line 19">
              <a:extLst>
                <a:ext uri="{FF2B5EF4-FFF2-40B4-BE49-F238E27FC236}">
                  <a16:creationId xmlns:a16="http://schemas.microsoft.com/office/drawing/2014/main" id="{0E51B7BC-4D3E-46A4-B10E-D01F674DCA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2544" name="Line 20">
              <a:extLst>
                <a:ext uri="{FF2B5EF4-FFF2-40B4-BE49-F238E27FC236}">
                  <a16:creationId xmlns:a16="http://schemas.microsoft.com/office/drawing/2014/main" id="{811996E7-97A0-4919-AF23-A12A74A26D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0" y="768"/>
              <a:ext cx="0" cy="144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2538" name="Line 34">
            <a:extLst>
              <a:ext uri="{FF2B5EF4-FFF2-40B4-BE49-F238E27FC236}">
                <a16:creationId xmlns:a16="http://schemas.microsoft.com/office/drawing/2014/main" id="{24872C85-C07B-4F98-8374-49AD1F46596A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4343400"/>
            <a:ext cx="1524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2539" name="Text Box 37">
            <a:extLst>
              <a:ext uri="{FF2B5EF4-FFF2-40B4-BE49-F238E27FC236}">
                <a16:creationId xmlns:a16="http://schemas.microsoft.com/office/drawing/2014/main" id="{3DBB4768-9806-4D9D-8C39-C07DC7BFA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1650" y="2586038"/>
            <a:ext cx="29384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FF0000"/>
                </a:solidFill>
              </a:rPr>
              <a:t>Use paper sheet to</a:t>
            </a:r>
          </a:p>
          <a:p>
            <a:pPr algn="ctr"/>
            <a:r>
              <a:rPr lang="en-GB" altLang="en-US" sz="2400">
                <a:solidFill>
                  <a:srgbClr val="FF0000"/>
                </a:solidFill>
              </a:rPr>
              <a:t>make shape rigid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4EF19FA7-4EE2-4A26-A8D1-17DF76E14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1447800"/>
            <a:ext cx="1065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Design</a:t>
            </a:r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5DC00A87-B67E-40F2-BE26-E13C7E704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2530475"/>
            <a:ext cx="31670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  <a:latin typeface="Times New Roman" panose="02020603050405020304" pitchFamily="18" charset="0"/>
              </a:rPr>
              <a:t>You have ten minutes</a:t>
            </a:r>
          </a:p>
          <a:p>
            <a:pPr algn="ctr"/>
            <a:r>
              <a:rPr lang="en-GB" altLang="en-US" sz="2400">
                <a:solidFill>
                  <a:srgbClr val="008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/>
            <a:r>
              <a:rPr lang="en-GB" altLang="en-US" sz="2400">
                <a:solidFill>
                  <a:srgbClr val="008000"/>
                </a:solidFill>
                <a:latin typeface="Times New Roman" panose="02020603050405020304" pitchFamily="18" charset="0"/>
              </a:rPr>
              <a:t>to think about a design</a:t>
            </a:r>
          </a:p>
          <a:p>
            <a:pPr algn="ctr"/>
            <a:endParaRPr lang="en-GB" altLang="en-US" sz="240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2400">
                <a:solidFill>
                  <a:srgbClr val="008000"/>
                </a:solidFill>
                <a:latin typeface="Times New Roman" panose="02020603050405020304" pitchFamily="18" charset="0"/>
              </a:rPr>
              <a:t>and draw a sketch.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7D72BFE7-A9EB-4DA0-9210-A97AB3B39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334000"/>
            <a:ext cx="6694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6A0606"/>
                </a:solidFill>
                <a:latin typeface="Times New Roman" panose="02020603050405020304" pitchFamily="18" charset="0"/>
              </a:rPr>
              <a:t>Teachers help pupils - stress triangles for strength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id="{6A5C9EF3-F8D8-424C-A331-BA76FBAD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144780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Build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8F43C90-CBE0-43FE-958D-0CEF46C8F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514600"/>
            <a:ext cx="2349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Please follow the</a:t>
            </a:r>
          </a:p>
          <a:p>
            <a:pPr algn="ctr"/>
            <a:endParaRPr lang="en-GB" altLang="en-US" sz="2400">
              <a:latin typeface="Times New Roman" panose="02020603050405020304" pitchFamily="18" charset="0"/>
            </a:endParaRPr>
          </a:p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following slides</a:t>
            </a:r>
          </a:p>
          <a:p>
            <a:pPr algn="ctr"/>
            <a:endParaRPr lang="en-GB" altLang="en-US" sz="2400">
              <a:latin typeface="Times New Roman" panose="02020603050405020304" pitchFamily="18" charset="0"/>
            </a:endParaRPr>
          </a:p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to make your</a:t>
            </a:r>
          </a:p>
          <a:p>
            <a:pPr algn="ctr"/>
            <a:endParaRPr lang="en-GB" altLang="en-US" sz="2400">
              <a:latin typeface="Times New Roman" panose="02020603050405020304" pitchFamily="18" charset="0"/>
            </a:endParaRPr>
          </a:p>
          <a:p>
            <a:pPr algn="ctr"/>
            <a:r>
              <a:rPr lang="en-GB" altLang="en-US" sz="2400">
                <a:latin typeface="Times New Roman" panose="02020603050405020304" pitchFamily="18" charset="0"/>
              </a:rPr>
              <a:t>catapult.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1">
            <a:extLst>
              <a:ext uri="{FF2B5EF4-FFF2-40B4-BE49-F238E27FC236}">
                <a16:creationId xmlns:a16="http://schemas.microsoft.com/office/drawing/2014/main" id="{DEAB5D89-A73D-4AA7-B1CB-C7AFAEBE111B}"/>
              </a:ext>
            </a:extLst>
          </p:cNvPr>
          <p:cNvGrpSpPr>
            <a:grpSpLocks/>
          </p:cNvGrpSpPr>
          <p:nvPr/>
        </p:nvGrpSpPr>
        <p:grpSpPr bwMode="auto">
          <a:xfrm>
            <a:off x="2949575" y="1155700"/>
            <a:ext cx="1798638" cy="4686300"/>
            <a:chOff x="2950356" y="1155440"/>
            <a:chExt cx="1798638" cy="4687334"/>
          </a:xfrm>
        </p:grpSpPr>
        <p:sp>
          <p:nvSpPr>
            <p:cNvPr id="25619" name="Rectangle 2">
              <a:extLst>
                <a:ext uri="{FF2B5EF4-FFF2-40B4-BE49-F238E27FC236}">
                  <a16:creationId xmlns:a16="http://schemas.microsoft.com/office/drawing/2014/main" id="{B73CB2AC-7B48-44BF-9A7E-AC03FD9FA4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2551746" y="2742746"/>
              <a:ext cx="3198813" cy="21113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0" name="Rectangle 3">
              <a:extLst>
                <a:ext uri="{FF2B5EF4-FFF2-40B4-BE49-F238E27FC236}">
                  <a16:creationId xmlns:a16="http://schemas.microsoft.com/office/drawing/2014/main" id="{EABD1EA0-6443-478F-953B-10ED9C7D4F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17059">
              <a:off x="3659658" y="5006161"/>
              <a:ext cx="1462088" cy="21113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1" name="Rectangle 4">
              <a:extLst>
                <a:ext uri="{FF2B5EF4-FFF2-40B4-BE49-F238E27FC236}">
                  <a16:creationId xmlns:a16="http://schemas.microsoft.com/office/drawing/2014/main" id="{95CFBAAA-88D5-403C-9820-FB0A371821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38187" flipH="1">
              <a:off x="3036408" y="4684181"/>
              <a:ext cx="1177925" cy="20161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2" name="Rectangle 5">
              <a:extLst>
                <a:ext uri="{FF2B5EF4-FFF2-40B4-BE49-F238E27FC236}">
                  <a16:creationId xmlns:a16="http://schemas.microsoft.com/office/drawing/2014/main" id="{E2F6BED3-09F5-4311-9B23-67DD77490D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483896">
              <a:off x="1726842" y="3021546"/>
              <a:ext cx="3908425" cy="17621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3" name="Rectangle 6">
              <a:extLst>
                <a:ext uri="{FF2B5EF4-FFF2-40B4-BE49-F238E27FC236}">
                  <a16:creationId xmlns:a16="http://schemas.microsoft.com/office/drawing/2014/main" id="{D73BEB7E-791B-431B-86C8-B4819BF0B6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1533" flipH="1">
              <a:off x="2095435" y="3384044"/>
              <a:ext cx="4497388" cy="2159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4" name="Rectangle 7">
              <a:extLst>
                <a:ext uri="{FF2B5EF4-FFF2-40B4-BE49-F238E27FC236}">
                  <a16:creationId xmlns:a16="http://schemas.microsoft.com/office/drawing/2014/main" id="{F435813E-4A29-4745-A62B-19FE69BBE0C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1434" flipH="1">
              <a:off x="2950356" y="5270145"/>
              <a:ext cx="1798638" cy="1920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5" name="Oval 8">
              <a:extLst>
                <a:ext uri="{FF2B5EF4-FFF2-40B4-BE49-F238E27FC236}">
                  <a16:creationId xmlns:a16="http://schemas.microsoft.com/office/drawing/2014/main" id="{3C11DDE4-FF0C-44B6-B59E-F8965ACD99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7711">
              <a:off x="3105921" y="4908009"/>
              <a:ext cx="152400" cy="152400"/>
            </a:xfrm>
            <a:prstGeom prst="ellipse">
              <a:avLst/>
            </a:prstGeom>
            <a:solidFill>
              <a:srgbClr val="6A06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6" name="Oval 9">
              <a:extLst>
                <a:ext uri="{FF2B5EF4-FFF2-40B4-BE49-F238E27FC236}">
                  <a16:creationId xmlns:a16="http://schemas.microsoft.com/office/drawing/2014/main" id="{B3157516-90A1-4C0D-8740-F98ED7C1F9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7711">
              <a:off x="4446526" y="5664521"/>
              <a:ext cx="152400" cy="152400"/>
            </a:xfrm>
            <a:prstGeom prst="ellipse">
              <a:avLst/>
            </a:prstGeom>
            <a:solidFill>
              <a:srgbClr val="6A06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7" name="Oval 10">
              <a:extLst>
                <a:ext uri="{FF2B5EF4-FFF2-40B4-BE49-F238E27FC236}">
                  <a16:creationId xmlns:a16="http://schemas.microsoft.com/office/drawing/2014/main" id="{7F172F30-69A4-47D1-A50C-CE614E7C1A7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7711">
              <a:off x="4121369" y="1427697"/>
              <a:ext cx="152400" cy="152400"/>
            </a:xfrm>
            <a:prstGeom prst="ellipse">
              <a:avLst/>
            </a:prstGeom>
            <a:solidFill>
              <a:srgbClr val="6A06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28" name="Oval 11">
              <a:extLst>
                <a:ext uri="{FF2B5EF4-FFF2-40B4-BE49-F238E27FC236}">
                  <a16:creationId xmlns:a16="http://schemas.microsoft.com/office/drawing/2014/main" id="{864400F2-136E-4BF8-8E81-F309912A0D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7711">
              <a:off x="4167638" y="4444989"/>
              <a:ext cx="152400" cy="152400"/>
            </a:xfrm>
            <a:prstGeom prst="ellipse">
              <a:avLst/>
            </a:prstGeom>
            <a:solidFill>
              <a:srgbClr val="6A06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5603" name="Text Box 12">
            <a:extLst>
              <a:ext uri="{FF2B5EF4-FFF2-40B4-BE49-F238E27FC236}">
                <a16:creationId xmlns:a16="http://schemas.microsoft.com/office/drawing/2014/main" id="{C415A43E-7347-4BDF-835A-EDBA610A5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752600"/>
            <a:ext cx="155575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Make two </a:t>
            </a:r>
          </a:p>
          <a:p>
            <a:pPr algn="ctr"/>
            <a: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catapult </a:t>
            </a:r>
          </a:p>
          <a:p>
            <a:pPr algn="ctr"/>
            <a: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supports</a:t>
            </a:r>
          </a:p>
        </p:txBody>
      </p:sp>
      <p:sp>
        <p:nvSpPr>
          <p:cNvPr id="25604" name="Text Box 25">
            <a:extLst>
              <a:ext uri="{FF2B5EF4-FFF2-40B4-BE49-F238E27FC236}">
                <a16:creationId xmlns:a16="http://schemas.microsoft.com/office/drawing/2014/main" id="{5ECE312B-9DB4-411F-8DB1-40FDC84A9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752600"/>
            <a:ext cx="20145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6 Long Tubes</a:t>
            </a:r>
          </a:p>
          <a:p>
            <a:pPr algn="ctr"/>
            <a:endParaRPr lang="en-GB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6 Short Tubes</a:t>
            </a:r>
          </a:p>
        </p:txBody>
      </p:sp>
      <p:sp>
        <p:nvSpPr>
          <p:cNvPr id="25605" name="Text Box 26">
            <a:extLst>
              <a:ext uri="{FF2B5EF4-FFF2-40B4-BE49-F238E27FC236}">
                <a16:creationId xmlns:a16="http://schemas.microsoft.com/office/drawing/2014/main" id="{BBABA30A-6734-4E79-9D8D-097731DC6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86400"/>
            <a:ext cx="2100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6A0606"/>
                </a:solidFill>
                <a:latin typeface="Times New Roman" panose="02020603050405020304" pitchFamily="18" charset="0"/>
              </a:rPr>
              <a:t>Bolts and Nuts</a:t>
            </a:r>
          </a:p>
        </p:txBody>
      </p:sp>
      <p:sp>
        <p:nvSpPr>
          <p:cNvPr id="25606" name="Line 27">
            <a:extLst>
              <a:ext uri="{FF2B5EF4-FFF2-40B4-BE49-F238E27FC236}">
                <a16:creationId xmlns:a16="http://schemas.microsoft.com/office/drawing/2014/main" id="{826A3F74-0412-43BD-8EE2-3994B5FEF7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514600" y="5181600"/>
            <a:ext cx="457200" cy="381000"/>
          </a:xfrm>
          <a:prstGeom prst="line">
            <a:avLst/>
          </a:prstGeom>
          <a:noFill/>
          <a:ln w="57150">
            <a:solidFill>
              <a:srgbClr val="6A0606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5607" name="Text Box 28">
            <a:extLst>
              <a:ext uri="{FF2B5EF4-FFF2-40B4-BE49-F238E27FC236}">
                <a16:creationId xmlns:a16="http://schemas.microsoft.com/office/drawing/2014/main" id="{DEC4A821-4E89-48B5-8805-96D73527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213" y="3489325"/>
            <a:ext cx="2136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Teachers should </a:t>
            </a:r>
            <a:b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</a:br>
            <a: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 make an example</a:t>
            </a:r>
          </a:p>
        </p:txBody>
      </p:sp>
      <p:grpSp>
        <p:nvGrpSpPr>
          <p:cNvPr id="25608" name="Group 29">
            <a:extLst>
              <a:ext uri="{FF2B5EF4-FFF2-40B4-BE49-F238E27FC236}">
                <a16:creationId xmlns:a16="http://schemas.microsoft.com/office/drawing/2014/main" id="{2D364B4B-6B4B-4B28-A215-4894EA50EC8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6411913" y="1125538"/>
            <a:ext cx="1798637" cy="4686300"/>
            <a:chOff x="2950356" y="1155440"/>
            <a:chExt cx="1798638" cy="4687334"/>
          </a:xfrm>
        </p:grpSpPr>
        <p:sp>
          <p:nvSpPr>
            <p:cNvPr id="25609" name="Rectangle 2">
              <a:extLst>
                <a:ext uri="{FF2B5EF4-FFF2-40B4-BE49-F238E27FC236}">
                  <a16:creationId xmlns:a16="http://schemas.microsoft.com/office/drawing/2014/main" id="{BE33FF96-81CF-438E-8687-DF091BBF14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 flipH="1">
              <a:off x="2551746" y="2742746"/>
              <a:ext cx="3198813" cy="21113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0" name="Rectangle 3">
              <a:extLst>
                <a:ext uri="{FF2B5EF4-FFF2-40B4-BE49-F238E27FC236}">
                  <a16:creationId xmlns:a16="http://schemas.microsoft.com/office/drawing/2014/main" id="{AEAB99DF-5414-4E9B-85C1-3E5586A32E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4617059">
              <a:off x="3659658" y="5006161"/>
              <a:ext cx="1462088" cy="21113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1" name="Rectangle 4">
              <a:extLst>
                <a:ext uri="{FF2B5EF4-FFF2-40B4-BE49-F238E27FC236}">
                  <a16:creationId xmlns:a16="http://schemas.microsoft.com/office/drawing/2014/main" id="{BC76439F-55F1-48D0-912F-D02D03BC75E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0038187" flipH="1">
              <a:off x="3036408" y="4684181"/>
              <a:ext cx="1177925" cy="20161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2" name="Rectangle 5">
              <a:extLst>
                <a:ext uri="{FF2B5EF4-FFF2-40B4-BE49-F238E27FC236}">
                  <a16:creationId xmlns:a16="http://schemas.microsoft.com/office/drawing/2014/main" id="{D6C38FE1-BFE9-462C-8054-A30F906C859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483896">
              <a:off x="1726842" y="3021546"/>
              <a:ext cx="3908425" cy="176213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3" name="Rectangle 6">
              <a:extLst>
                <a:ext uri="{FF2B5EF4-FFF2-40B4-BE49-F238E27FC236}">
                  <a16:creationId xmlns:a16="http://schemas.microsoft.com/office/drawing/2014/main" id="{E60B237D-EEB4-4745-93F5-6B94CAE9BC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161533" flipH="1">
              <a:off x="2095435" y="3384044"/>
              <a:ext cx="4497388" cy="2159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4" name="Rectangle 7">
              <a:extLst>
                <a:ext uri="{FF2B5EF4-FFF2-40B4-BE49-F238E27FC236}">
                  <a16:creationId xmlns:a16="http://schemas.microsoft.com/office/drawing/2014/main" id="{B28607BC-30C1-4A5F-AE3B-54F871268D5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61434" flipH="1">
              <a:off x="2950356" y="5270145"/>
              <a:ext cx="1798638" cy="19208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5" name="Oval 8">
              <a:extLst>
                <a:ext uri="{FF2B5EF4-FFF2-40B4-BE49-F238E27FC236}">
                  <a16:creationId xmlns:a16="http://schemas.microsoft.com/office/drawing/2014/main" id="{406944AA-C757-40B5-BA67-06644D06FA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7711">
              <a:off x="3105921" y="4908009"/>
              <a:ext cx="152400" cy="152400"/>
            </a:xfrm>
            <a:prstGeom prst="ellipse">
              <a:avLst/>
            </a:prstGeom>
            <a:solidFill>
              <a:srgbClr val="6A06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6" name="Oval 9">
              <a:extLst>
                <a:ext uri="{FF2B5EF4-FFF2-40B4-BE49-F238E27FC236}">
                  <a16:creationId xmlns:a16="http://schemas.microsoft.com/office/drawing/2014/main" id="{70DCDBED-825E-45DF-B9F3-9632B0E0F6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7711">
              <a:off x="4446526" y="5664521"/>
              <a:ext cx="152400" cy="152400"/>
            </a:xfrm>
            <a:prstGeom prst="ellipse">
              <a:avLst/>
            </a:prstGeom>
            <a:solidFill>
              <a:srgbClr val="6A06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7" name="Oval 10">
              <a:extLst>
                <a:ext uri="{FF2B5EF4-FFF2-40B4-BE49-F238E27FC236}">
                  <a16:creationId xmlns:a16="http://schemas.microsoft.com/office/drawing/2014/main" id="{A7AA7E30-BE32-4878-B86C-D6D0E12D9F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7711">
              <a:off x="4121369" y="1427697"/>
              <a:ext cx="152400" cy="152400"/>
            </a:xfrm>
            <a:prstGeom prst="ellipse">
              <a:avLst/>
            </a:prstGeom>
            <a:solidFill>
              <a:srgbClr val="6A06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5618" name="Oval 11">
              <a:extLst>
                <a:ext uri="{FF2B5EF4-FFF2-40B4-BE49-F238E27FC236}">
                  <a16:creationId xmlns:a16="http://schemas.microsoft.com/office/drawing/2014/main" id="{808F86F2-E0EB-457C-A092-AAA54332B74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27711">
              <a:off x="4167638" y="4444989"/>
              <a:ext cx="152400" cy="152400"/>
            </a:xfrm>
            <a:prstGeom prst="ellipse">
              <a:avLst/>
            </a:prstGeom>
            <a:solidFill>
              <a:srgbClr val="6A0606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9">
            <a:extLst>
              <a:ext uri="{FF2B5EF4-FFF2-40B4-BE49-F238E27FC236}">
                <a16:creationId xmlns:a16="http://schemas.microsoft.com/office/drawing/2014/main" id="{8E4901F5-927B-4352-8281-57F30D52C573}"/>
              </a:ext>
            </a:extLst>
          </p:cNvPr>
          <p:cNvSpPr>
            <a:spLocks noChangeArrowheads="1"/>
          </p:cNvSpPr>
          <p:nvPr/>
        </p:nvSpPr>
        <p:spPr bwMode="auto">
          <a:xfrm rot="18791584" flipV="1">
            <a:off x="5981701" y="5421312"/>
            <a:ext cx="1422400" cy="180975"/>
          </a:xfrm>
          <a:prstGeom prst="rect">
            <a:avLst/>
          </a:prstGeom>
          <a:solidFill>
            <a:srgbClr val="00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grpSp>
        <p:nvGrpSpPr>
          <p:cNvPr id="26627" name="Group 26">
            <a:extLst>
              <a:ext uri="{FF2B5EF4-FFF2-40B4-BE49-F238E27FC236}">
                <a16:creationId xmlns:a16="http://schemas.microsoft.com/office/drawing/2014/main" id="{CC99F427-6C0A-402E-BB9F-A82D35B32A6D}"/>
              </a:ext>
            </a:extLst>
          </p:cNvPr>
          <p:cNvGrpSpPr>
            <a:grpSpLocks/>
          </p:cNvGrpSpPr>
          <p:nvPr/>
        </p:nvGrpSpPr>
        <p:grpSpPr bwMode="auto">
          <a:xfrm>
            <a:off x="655638" y="2401888"/>
            <a:ext cx="3027362" cy="3625850"/>
            <a:chOff x="2627784" y="1177812"/>
            <a:chExt cx="4249495" cy="4705240"/>
          </a:xfrm>
        </p:grpSpPr>
        <p:sp>
          <p:nvSpPr>
            <p:cNvPr id="26659" name="Rectangle 25">
              <a:extLst>
                <a:ext uri="{FF2B5EF4-FFF2-40B4-BE49-F238E27FC236}">
                  <a16:creationId xmlns:a16="http://schemas.microsoft.com/office/drawing/2014/main" id="{0F90744E-EBEB-441D-B4A6-75638E231C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307" y="1442815"/>
              <a:ext cx="1927492" cy="171666"/>
            </a:xfrm>
            <a:prstGeom prst="rect">
              <a:avLst/>
            </a:prstGeom>
            <a:solidFill>
              <a:srgbClr val="CC00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6660" name="Rectangle 24">
              <a:extLst>
                <a:ext uri="{FF2B5EF4-FFF2-40B4-BE49-F238E27FC236}">
                  <a16:creationId xmlns:a16="http://schemas.microsoft.com/office/drawing/2014/main" id="{F90D7288-E6F7-425F-91ED-565BD40CD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2077" y="5678990"/>
              <a:ext cx="1254996" cy="189798"/>
            </a:xfrm>
            <a:prstGeom prst="rect">
              <a:avLst/>
            </a:prstGeom>
            <a:solidFill>
              <a:srgbClr val="CC00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6661" name="Rectangle 23">
              <a:extLst>
                <a:ext uri="{FF2B5EF4-FFF2-40B4-BE49-F238E27FC236}">
                  <a16:creationId xmlns:a16="http://schemas.microsoft.com/office/drawing/2014/main" id="{D4D55E7B-35A2-4F8C-8B80-8076726E85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2053" y="4469368"/>
              <a:ext cx="1589083" cy="180000"/>
            </a:xfrm>
            <a:prstGeom prst="rect">
              <a:avLst/>
            </a:prstGeom>
            <a:solidFill>
              <a:srgbClr val="CC0099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grpSp>
          <p:nvGrpSpPr>
            <p:cNvPr id="26662" name="Group 1">
              <a:extLst>
                <a:ext uri="{FF2B5EF4-FFF2-40B4-BE49-F238E27FC236}">
                  <a16:creationId xmlns:a16="http://schemas.microsoft.com/office/drawing/2014/main" id="{02F04CF5-3F3E-4162-BF34-B21314C51D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27784" y="1196752"/>
              <a:ext cx="1798638" cy="4686300"/>
              <a:chOff x="2950356" y="1155440"/>
              <a:chExt cx="1798638" cy="4687334"/>
            </a:xfrm>
          </p:grpSpPr>
          <p:sp>
            <p:nvSpPr>
              <p:cNvPr id="26674" name="Rectangle 2">
                <a:extLst>
                  <a:ext uri="{FF2B5EF4-FFF2-40B4-BE49-F238E27FC236}">
                    <a16:creationId xmlns:a16="http://schemas.microsoft.com/office/drawing/2014/main" id="{F4E79A14-8465-4E15-930E-48C22776F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2551746" y="2742746"/>
                <a:ext cx="3198813" cy="21113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5" name="Rectangle 3">
                <a:extLst>
                  <a:ext uri="{FF2B5EF4-FFF2-40B4-BE49-F238E27FC236}">
                    <a16:creationId xmlns:a16="http://schemas.microsoft.com/office/drawing/2014/main" id="{C128BC44-B92B-4A4D-B9B6-E6526D9B5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17059">
                <a:off x="3659658" y="5006161"/>
                <a:ext cx="1462088" cy="21113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6" name="Rectangle 4">
                <a:extLst>
                  <a:ext uri="{FF2B5EF4-FFF2-40B4-BE49-F238E27FC236}">
                    <a16:creationId xmlns:a16="http://schemas.microsoft.com/office/drawing/2014/main" id="{636B5C14-A5F9-464F-B866-A9BC5AF93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038187" flipH="1">
                <a:off x="3036408" y="4684181"/>
                <a:ext cx="1177925" cy="20161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7" name="Rectangle 5">
                <a:extLst>
                  <a:ext uri="{FF2B5EF4-FFF2-40B4-BE49-F238E27FC236}">
                    <a16:creationId xmlns:a16="http://schemas.microsoft.com/office/drawing/2014/main" id="{72D924E8-EC67-4126-90AE-57C748C24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483896">
                <a:off x="1726842" y="3021546"/>
                <a:ext cx="3908425" cy="17621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8" name="Rectangle 6">
                <a:extLst>
                  <a:ext uri="{FF2B5EF4-FFF2-40B4-BE49-F238E27FC236}">
                    <a16:creationId xmlns:a16="http://schemas.microsoft.com/office/drawing/2014/main" id="{651BFFD4-6784-46C9-A4F3-0398F87C5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61533" flipH="1">
                <a:off x="2095435" y="3384044"/>
                <a:ext cx="4497388" cy="2159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9" name="Rectangle 7">
                <a:extLst>
                  <a:ext uri="{FF2B5EF4-FFF2-40B4-BE49-F238E27FC236}">
                    <a16:creationId xmlns:a16="http://schemas.microsoft.com/office/drawing/2014/main" id="{C0EE8671-6CCF-4E25-B0CD-9767B7DD1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61434" flipH="1">
                <a:off x="2950356" y="5270145"/>
                <a:ext cx="1798638" cy="1920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80" name="Oval 8">
                <a:extLst>
                  <a:ext uri="{FF2B5EF4-FFF2-40B4-BE49-F238E27FC236}">
                    <a16:creationId xmlns:a16="http://schemas.microsoft.com/office/drawing/2014/main" id="{00B5872D-AC5E-4D61-AF77-D339791A6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7711">
                <a:off x="3105921" y="4908009"/>
                <a:ext cx="152400" cy="152400"/>
              </a:xfrm>
              <a:prstGeom prst="ellipse">
                <a:avLst/>
              </a:prstGeom>
              <a:solidFill>
                <a:srgbClr val="6A060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81" name="Oval 9">
                <a:extLst>
                  <a:ext uri="{FF2B5EF4-FFF2-40B4-BE49-F238E27FC236}">
                    <a16:creationId xmlns:a16="http://schemas.microsoft.com/office/drawing/2014/main" id="{7B1E0087-6D44-475F-9FA7-54955FB2F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7711">
                <a:off x="4446526" y="5664521"/>
                <a:ext cx="152400" cy="152400"/>
              </a:xfrm>
              <a:prstGeom prst="ellipse">
                <a:avLst/>
              </a:prstGeom>
              <a:solidFill>
                <a:srgbClr val="6A060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82" name="Oval 10">
                <a:extLst>
                  <a:ext uri="{FF2B5EF4-FFF2-40B4-BE49-F238E27FC236}">
                    <a16:creationId xmlns:a16="http://schemas.microsoft.com/office/drawing/2014/main" id="{FCDA2ED6-CDB8-4BF7-A7D1-CC43AC88C7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7711">
                <a:off x="4121369" y="1427697"/>
                <a:ext cx="152400" cy="152400"/>
              </a:xfrm>
              <a:prstGeom prst="ellipse">
                <a:avLst/>
              </a:prstGeom>
              <a:solidFill>
                <a:srgbClr val="6A060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83" name="Oval 11">
                <a:extLst>
                  <a:ext uri="{FF2B5EF4-FFF2-40B4-BE49-F238E27FC236}">
                    <a16:creationId xmlns:a16="http://schemas.microsoft.com/office/drawing/2014/main" id="{CCD3246D-1DAC-4960-9460-F947445240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7711">
                <a:off x="4167638" y="4444989"/>
                <a:ext cx="152400" cy="152400"/>
              </a:xfrm>
              <a:prstGeom prst="ellipse">
                <a:avLst/>
              </a:prstGeom>
              <a:solidFill>
                <a:srgbClr val="6A060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  <p:grpSp>
          <p:nvGrpSpPr>
            <p:cNvPr id="26663" name="Group 29">
              <a:extLst>
                <a:ext uri="{FF2B5EF4-FFF2-40B4-BE49-F238E27FC236}">
                  <a16:creationId xmlns:a16="http://schemas.microsoft.com/office/drawing/2014/main" id="{3AA5E993-D29B-4502-B1F2-6B6D7D3AC976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5078642" y="1177812"/>
              <a:ext cx="1798637" cy="4686300"/>
              <a:chOff x="2950356" y="1155440"/>
              <a:chExt cx="1798638" cy="4687334"/>
            </a:xfrm>
          </p:grpSpPr>
          <p:sp>
            <p:nvSpPr>
              <p:cNvPr id="26664" name="Rectangle 2">
                <a:extLst>
                  <a:ext uri="{FF2B5EF4-FFF2-40B4-BE49-F238E27FC236}">
                    <a16:creationId xmlns:a16="http://schemas.microsoft.com/office/drawing/2014/main" id="{B9E78BD6-707A-4E0F-8BDD-BD9DC76A45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400000" flipH="1">
                <a:off x="2551746" y="2742746"/>
                <a:ext cx="3198813" cy="21113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65" name="Rectangle 3">
                <a:extLst>
                  <a:ext uri="{FF2B5EF4-FFF2-40B4-BE49-F238E27FC236}">
                    <a16:creationId xmlns:a16="http://schemas.microsoft.com/office/drawing/2014/main" id="{50796799-FE3E-412A-933D-858C4D5E3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4617059">
                <a:off x="3659658" y="5006161"/>
                <a:ext cx="1462088" cy="21113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66" name="Rectangle 4">
                <a:extLst>
                  <a:ext uri="{FF2B5EF4-FFF2-40B4-BE49-F238E27FC236}">
                    <a16:creationId xmlns:a16="http://schemas.microsoft.com/office/drawing/2014/main" id="{4568FA38-9A6B-49D4-9E5D-E05408EA7F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20038187" flipH="1">
                <a:off x="3036408" y="4684181"/>
                <a:ext cx="1177925" cy="20161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67" name="Rectangle 5">
                <a:extLst>
                  <a:ext uri="{FF2B5EF4-FFF2-40B4-BE49-F238E27FC236}">
                    <a16:creationId xmlns:a16="http://schemas.microsoft.com/office/drawing/2014/main" id="{EB914F88-F46F-4BB2-8112-E7C9855F0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4483896">
                <a:off x="1726842" y="3021546"/>
                <a:ext cx="3908425" cy="17621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68" name="Rectangle 6">
                <a:extLst>
                  <a:ext uri="{FF2B5EF4-FFF2-40B4-BE49-F238E27FC236}">
                    <a16:creationId xmlns:a16="http://schemas.microsoft.com/office/drawing/2014/main" id="{4466F633-0ECB-4645-8F0D-1A7E38AF9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5161533" flipH="1">
                <a:off x="2095435" y="3384044"/>
                <a:ext cx="4497388" cy="21590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69" name="Rectangle 7">
                <a:extLst>
                  <a:ext uri="{FF2B5EF4-FFF2-40B4-BE49-F238E27FC236}">
                    <a16:creationId xmlns:a16="http://schemas.microsoft.com/office/drawing/2014/main" id="{0B8510DC-032E-4B5F-9201-B366C4786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761434" flipH="1">
                <a:off x="2950356" y="5270145"/>
                <a:ext cx="1798638" cy="192088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9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0" name="Oval 8">
                <a:extLst>
                  <a:ext uri="{FF2B5EF4-FFF2-40B4-BE49-F238E27FC236}">
                    <a16:creationId xmlns:a16="http://schemas.microsoft.com/office/drawing/2014/main" id="{2C09F7C7-397A-49BC-8CA4-5B44ED92D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7711">
                <a:off x="3105921" y="4908009"/>
                <a:ext cx="152400" cy="152400"/>
              </a:xfrm>
              <a:prstGeom prst="ellipse">
                <a:avLst/>
              </a:prstGeom>
              <a:solidFill>
                <a:srgbClr val="6A060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1" name="Oval 9">
                <a:extLst>
                  <a:ext uri="{FF2B5EF4-FFF2-40B4-BE49-F238E27FC236}">
                    <a16:creationId xmlns:a16="http://schemas.microsoft.com/office/drawing/2014/main" id="{C44A332A-F96E-486C-BAA2-0670D4FDD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7711">
                <a:off x="4446526" y="5664521"/>
                <a:ext cx="152400" cy="152400"/>
              </a:xfrm>
              <a:prstGeom prst="ellipse">
                <a:avLst/>
              </a:prstGeom>
              <a:solidFill>
                <a:srgbClr val="6A060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2" name="Oval 10">
                <a:extLst>
                  <a:ext uri="{FF2B5EF4-FFF2-40B4-BE49-F238E27FC236}">
                    <a16:creationId xmlns:a16="http://schemas.microsoft.com/office/drawing/2014/main" id="{DC731961-95D2-427B-81B0-A8ED60E1C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7711">
                <a:off x="4121369" y="1427697"/>
                <a:ext cx="152400" cy="152400"/>
              </a:xfrm>
              <a:prstGeom prst="ellipse">
                <a:avLst/>
              </a:prstGeom>
              <a:solidFill>
                <a:srgbClr val="6A060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73" name="Oval 11">
                <a:extLst>
                  <a:ext uri="{FF2B5EF4-FFF2-40B4-BE49-F238E27FC236}">
                    <a16:creationId xmlns:a16="http://schemas.microsoft.com/office/drawing/2014/main" id="{A08411CA-F5E1-46B2-BD73-F464CCDAF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327711">
                <a:off x="4167638" y="4444989"/>
                <a:ext cx="152400" cy="152400"/>
              </a:xfrm>
              <a:prstGeom prst="ellipse">
                <a:avLst/>
              </a:prstGeom>
              <a:solidFill>
                <a:srgbClr val="6A0606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</p:grpSp>
      </p:grpSp>
      <p:grpSp>
        <p:nvGrpSpPr>
          <p:cNvPr id="26628" name="Group 56">
            <a:extLst>
              <a:ext uri="{FF2B5EF4-FFF2-40B4-BE49-F238E27FC236}">
                <a16:creationId xmlns:a16="http://schemas.microsoft.com/office/drawing/2014/main" id="{4DC30C6C-3A83-46DE-B7BF-1B18EDD12B7A}"/>
              </a:ext>
            </a:extLst>
          </p:cNvPr>
          <p:cNvGrpSpPr>
            <a:grpSpLocks/>
          </p:cNvGrpSpPr>
          <p:nvPr/>
        </p:nvGrpSpPr>
        <p:grpSpPr bwMode="auto">
          <a:xfrm>
            <a:off x="5205413" y="2487613"/>
            <a:ext cx="2770187" cy="3590925"/>
            <a:chOff x="4825476" y="1343127"/>
            <a:chExt cx="4249495" cy="4705240"/>
          </a:xfrm>
        </p:grpSpPr>
        <p:sp>
          <p:nvSpPr>
            <p:cNvPr id="26631" name="Rectangle 55">
              <a:extLst>
                <a:ext uri="{FF2B5EF4-FFF2-40B4-BE49-F238E27FC236}">
                  <a16:creationId xmlns:a16="http://schemas.microsoft.com/office/drawing/2014/main" id="{1E9952D4-9E09-4268-AB8B-7D72FF569D1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3615112" flipH="1" flipV="1">
              <a:off x="5262320" y="3098529"/>
              <a:ext cx="3430342" cy="180000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sp>
          <p:nvSpPr>
            <p:cNvPr id="26632" name="Rectangle 54">
              <a:extLst>
                <a:ext uri="{FF2B5EF4-FFF2-40B4-BE49-F238E27FC236}">
                  <a16:creationId xmlns:a16="http://schemas.microsoft.com/office/drawing/2014/main" id="{85F7E1E2-5134-4B28-A35B-75A3ABF008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615112" flipV="1">
              <a:off x="5212096" y="3108567"/>
              <a:ext cx="3430342" cy="180000"/>
            </a:xfrm>
            <a:prstGeom prst="rect">
              <a:avLst/>
            </a:prstGeom>
            <a:solidFill>
              <a:srgbClr val="0066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  <p:grpSp>
          <p:nvGrpSpPr>
            <p:cNvPr id="26633" name="Group 27">
              <a:extLst>
                <a:ext uri="{FF2B5EF4-FFF2-40B4-BE49-F238E27FC236}">
                  <a16:creationId xmlns:a16="http://schemas.microsoft.com/office/drawing/2014/main" id="{235916B8-B2F5-4575-9841-40459C191C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25476" y="1343127"/>
              <a:ext cx="4249495" cy="4705240"/>
              <a:chOff x="2627784" y="1177812"/>
              <a:chExt cx="4249495" cy="4705240"/>
            </a:xfrm>
          </p:grpSpPr>
          <p:sp>
            <p:nvSpPr>
              <p:cNvPr id="26634" name="Rectangle 28">
                <a:extLst>
                  <a:ext uri="{FF2B5EF4-FFF2-40B4-BE49-F238E27FC236}">
                    <a16:creationId xmlns:a16="http://schemas.microsoft.com/office/drawing/2014/main" id="{6D6EA999-E6E2-441D-BF59-709445059F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7307" y="1442815"/>
                <a:ext cx="1927492" cy="171666"/>
              </a:xfrm>
              <a:prstGeom prst="rect">
                <a:avLst/>
              </a:prstGeom>
              <a:solidFill>
                <a:srgbClr val="CC009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35" name="Rectangle 29">
                <a:extLst>
                  <a:ext uri="{FF2B5EF4-FFF2-40B4-BE49-F238E27FC236}">
                    <a16:creationId xmlns:a16="http://schemas.microsoft.com/office/drawing/2014/main" id="{D7791FD4-1015-4B32-B9EC-1E4EB5BD3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2077" y="5678990"/>
                <a:ext cx="1254996" cy="189798"/>
              </a:xfrm>
              <a:prstGeom prst="rect">
                <a:avLst/>
              </a:prstGeom>
              <a:solidFill>
                <a:srgbClr val="CC009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sp>
            <p:nvSpPr>
              <p:cNvPr id="26636" name="Rectangle 30">
                <a:extLst>
                  <a:ext uri="{FF2B5EF4-FFF2-40B4-BE49-F238E27FC236}">
                    <a16:creationId xmlns:a16="http://schemas.microsoft.com/office/drawing/2014/main" id="{FAF1C640-82E6-4E24-A77D-76A3520B8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2053" y="4469368"/>
                <a:ext cx="1589083" cy="180000"/>
              </a:xfrm>
              <a:prstGeom prst="rect">
                <a:avLst/>
              </a:prstGeom>
              <a:solidFill>
                <a:srgbClr val="CC009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 b="1">
                    <a:solidFill>
                      <a:srgbClr val="000099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endParaRPr lang="en-US" altLang="en-US"/>
              </a:p>
            </p:txBody>
          </p:sp>
          <p:grpSp>
            <p:nvGrpSpPr>
              <p:cNvPr id="26637" name="Group 31">
                <a:extLst>
                  <a:ext uri="{FF2B5EF4-FFF2-40B4-BE49-F238E27FC236}">
                    <a16:creationId xmlns:a16="http://schemas.microsoft.com/office/drawing/2014/main" id="{40A2D9F2-57E1-437C-9288-EACE468633D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27784" y="1196752"/>
                <a:ext cx="1798638" cy="4686300"/>
                <a:chOff x="2950356" y="1155440"/>
                <a:chExt cx="1798638" cy="4687334"/>
              </a:xfrm>
            </p:grpSpPr>
            <p:sp>
              <p:nvSpPr>
                <p:cNvPr id="26649" name="Rectangle 43">
                  <a:extLst>
                    <a:ext uri="{FF2B5EF4-FFF2-40B4-BE49-F238E27FC236}">
                      <a16:creationId xmlns:a16="http://schemas.microsoft.com/office/drawing/2014/main" id="{68FFC8D7-AE90-403B-BD47-48C4F3AFB3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551746" y="2742746"/>
                  <a:ext cx="3198813" cy="21113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0" name="Rectangle 44">
                  <a:extLst>
                    <a:ext uri="{FF2B5EF4-FFF2-40B4-BE49-F238E27FC236}">
                      <a16:creationId xmlns:a16="http://schemas.microsoft.com/office/drawing/2014/main" id="{3A86E4A6-CD10-4395-88BD-D540FB58E6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617059">
                  <a:off x="3659658" y="5006161"/>
                  <a:ext cx="1462088" cy="21113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1" name="Rectangle 45">
                  <a:extLst>
                    <a:ext uri="{FF2B5EF4-FFF2-40B4-BE49-F238E27FC236}">
                      <a16:creationId xmlns:a16="http://schemas.microsoft.com/office/drawing/2014/main" id="{BA323064-AEB1-48A2-A319-3CCB57BA7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038187" flipH="1">
                  <a:off x="3036408" y="4684181"/>
                  <a:ext cx="1177925" cy="201613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2" name="Rectangle 46">
                  <a:extLst>
                    <a:ext uri="{FF2B5EF4-FFF2-40B4-BE49-F238E27FC236}">
                      <a16:creationId xmlns:a16="http://schemas.microsoft.com/office/drawing/2014/main" id="{7BA3E73A-E2E6-4407-9BD7-86091F9200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483896">
                  <a:off x="1726842" y="3021546"/>
                  <a:ext cx="3908425" cy="176213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3" name="Rectangle 47">
                  <a:extLst>
                    <a:ext uri="{FF2B5EF4-FFF2-40B4-BE49-F238E27FC236}">
                      <a16:creationId xmlns:a16="http://schemas.microsoft.com/office/drawing/2014/main" id="{027C16E7-B8EF-48DA-B4C4-AEBB15B65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161533" flipH="1">
                  <a:off x="2095435" y="3384044"/>
                  <a:ext cx="4497388" cy="21590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4" name="Rectangle 48">
                  <a:extLst>
                    <a:ext uri="{FF2B5EF4-FFF2-40B4-BE49-F238E27FC236}">
                      <a16:creationId xmlns:a16="http://schemas.microsoft.com/office/drawing/2014/main" id="{5B57FDD8-C7CA-4E53-BA67-33A384127B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61434" flipH="1">
                  <a:off x="2950356" y="5270145"/>
                  <a:ext cx="1798638" cy="1920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5" name="Oval 49">
                  <a:extLst>
                    <a:ext uri="{FF2B5EF4-FFF2-40B4-BE49-F238E27FC236}">
                      <a16:creationId xmlns:a16="http://schemas.microsoft.com/office/drawing/2014/main" id="{E0437A03-0029-4575-A798-CE5AE974AB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7711">
                  <a:off x="3105921" y="4908009"/>
                  <a:ext cx="152400" cy="152400"/>
                </a:xfrm>
                <a:prstGeom prst="ellipse">
                  <a:avLst/>
                </a:prstGeom>
                <a:solidFill>
                  <a:srgbClr val="6A06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6" name="Oval 50">
                  <a:extLst>
                    <a:ext uri="{FF2B5EF4-FFF2-40B4-BE49-F238E27FC236}">
                      <a16:creationId xmlns:a16="http://schemas.microsoft.com/office/drawing/2014/main" id="{9C440FED-CF66-4846-BBF1-264C3C02D0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7711">
                  <a:off x="4446526" y="5664521"/>
                  <a:ext cx="152400" cy="152400"/>
                </a:xfrm>
                <a:prstGeom prst="ellipse">
                  <a:avLst/>
                </a:prstGeom>
                <a:solidFill>
                  <a:srgbClr val="6A06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7" name="Oval 51">
                  <a:extLst>
                    <a:ext uri="{FF2B5EF4-FFF2-40B4-BE49-F238E27FC236}">
                      <a16:creationId xmlns:a16="http://schemas.microsoft.com/office/drawing/2014/main" id="{3BA0128E-BA01-45D1-81F1-543458D4B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7711">
                  <a:off x="4121369" y="1427697"/>
                  <a:ext cx="152400" cy="152400"/>
                </a:xfrm>
                <a:prstGeom prst="ellipse">
                  <a:avLst/>
                </a:prstGeom>
                <a:solidFill>
                  <a:srgbClr val="6A06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58" name="Oval 52">
                  <a:extLst>
                    <a:ext uri="{FF2B5EF4-FFF2-40B4-BE49-F238E27FC236}">
                      <a16:creationId xmlns:a16="http://schemas.microsoft.com/office/drawing/2014/main" id="{B6D2B4C9-8DA8-42BC-973B-42436BE51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7711">
                  <a:off x="4167638" y="4444989"/>
                  <a:ext cx="152400" cy="152400"/>
                </a:xfrm>
                <a:prstGeom prst="ellipse">
                  <a:avLst/>
                </a:prstGeom>
                <a:solidFill>
                  <a:srgbClr val="6A06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</p:grpSp>
          <p:grpSp>
            <p:nvGrpSpPr>
              <p:cNvPr id="26638" name="Group 29">
                <a:extLst>
                  <a:ext uri="{FF2B5EF4-FFF2-40B4-BE49-F238E27FC236}">
                    <a16:creationId xmlns:a16="http://schemas.microsoft.com/office/drawing/2014/main" id="{CCE7CF66-4EAB-49E4-8C47-68B0884FAB4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H="1">
                <a:off x="5078642" y="1177812"/>
                <a:ext cx="1798637" cy="4686300"/>
                <a:chOff x="2950356" y="1155440"/>
                <a:chExt cx="1798638" cy="4687334"/>
              </a:xfrm>
            </p:grpSpPr>
            <p:sp>
              <p:nvSpPr>
                <p:cNvPr id="26639" name="Rectangle 2">
                  <a:extLst>
                    <a:ext uri="{FF2B5EF4-FFF2-40B4-BE49-F238E27FC236}">
                      <a16:creationId xmlns:a16="http://schemas.microsoft.com/office/drawing/2014/main" id="{963E5B1E-142B-428D-9741-C51B97834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400000" flipH="1">
                  <a:off x="2551746" y="2742746"/>
                  <a:ext cx="3198813" cy="21113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0" name="Rectangle 3">
                  <a:extLst>
                    <a:ext uri="{FF2B5EF4-FFF2-40B4-BE49-F238E27FC236}">
                      <a16:creationId xmlns:a16="http://schemas.microsoft.com/office/drawing/2014/main" id="{7DF373BF-32AC-4ECB-B401-50E76C4F98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4617059">
                  <a:off x="3659658" y="5006161"/>
                  <a:ext cx="1462088" cy="21113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1" name="Rectangle 4">
                  <a:extLst>
                    <a:ext uri="{FF2B5EF4-FFF2-40B4-BE49-F238E27FC236}">
                      <a16:creationId xmlns:a16="http://schemas.microsoft.com/office/drawing/2014/main" id="{F0FFE265-1AF3-4DB6-9AE1-F50BBBB3CF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20038187" flipH="1">
                  <a:off x="3036408" y="4684181"/>
                  <a:ext cx="1177925" cy="201613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2" name="Rectangle 5">
                  <a:extLst>
                    <a:ext uri="{FF2B5EF4-FFF2-40B4-BE49-F238E27FC236}">
                      <a16:creationId xmlns:a16="http://schemas.microsoft.com/office/drawing/2014/main" id="{689F2128-23F9-42DD-A865-CB02D82EEF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4483896">
                  <a:off x="1726842" y="3021546"/>
                  <a:ext cx="3908425" cy="176213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3" name="Rectangle 6">
                  <a:extLst>
                    <a:ext uri="{FF2B5EF4-FFF2-40B4-BE49-F238E27FC236}">
                      <a16:creationId xmlns:a16="http://schemas.microsoft.com/office/drawing/2014/main" id="{88EF03AD-7578-41BA-B1D2-19EC48B48C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5161533" flipH="1">
                  <a:off x="2095435" y="3384044"/>
                  <a:ext cx="4497388" cy="21590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4" name="Rectangle 7">
                  <a:extLst>
                    <a:ext uri="{FF2B5EF4-FFF2-40B4-BE49-F238E27FC236}">
                      <a16:creationId xmlns:a16="http://schemas.microsoft.com/office/drawing/2014/main" id="{32AE1519-3EEC-400B-82E0-16B3ABE95E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761434" flipH="1">
                  <a:off x="2950356" y="5270145"/>
                  <a:ext cx="1798638" cy="192088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99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5" name="Oval 8">
                  <a:extLst>
                    <a:ext uri="{FF2B5EF4-FFF2-40B4-BE49-F238E27FC236}">
                      <a16:creationId xmlns:a16="http://schemas.microsoft.com/office/drawing/2014/main" id="{1CEA4EA7-9B9F-442E-B5E1-45747B3112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7711">
                  <a:off x="3105921" y="4908009"/>
                  <a:ext cx="152400" cy="152400"/>
                </a:xfrm>
                <a:prstGeom prst="ellipse">
                  <a:avLst/>
                </a:prstGeom>
                <a:solidFill>
                  <a:srgbClr val="6A06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6" name="Oval 9">
                  <a:extLst>
                    <a:ext uri="{FF2B5EF4-FFF2-40B4-BE49-F238E27FC236}">
                      <a16:creationId xmlns:a16="http://schemas.microsoft.com/office/drawing/2014/main" id="{1D1C3D7A-9193-49CF-8531-CFAFB977C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7711">
                  <a:off x="4446526" y="5664521"/>
                  <a:ext cx="152400" cy="152400"/>
                </a:xfrm>
                <a:prstGeom prst="ellipse">
                  <a:avLst/>
                </a:prstGeom>
                <a:solidFill>
                  <a:srgbClr val="6A06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7" name="Oval 10">
                  <a:extLst>
                    <a:ext uri="{FF2B5EF4-FFF2-40B4-BE49-F238E27FC236}">
                      <a16:creationId xmlns:a16="http://schemas.microsoft.com/office/drawing/2014/main" id="{D897D81E-7A93-43B2-96F7-8BFBAD240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7711">
                  <a:off x="4121369" y="1427697"/>
                  <a:ext cx="152400" cy="152400"/>
                </a:xfrm>
                <a:prstGeom prst="ellipse">
                  <a:avLst/>
                </a:prstGeom>
                <a:solidFill>
                  <a:srgbClr val="6A06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  <p:sp>
              <p:nvSpPr>
                <p:cNvPr id="26648" name="Oval 11">
                  <a:extLst>
                    <a:ext uri="{FF2B5EF4-FFF2-40B4-BE49-F238E27FC236}">
                      <a16:creationId xmlns:a16="http://schemas.microsoft.com/office/drawing/2014/main" id="{9F036913-E9EF-4C42-9699-8236AA80C0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327711">
                  <a:off x="4167638" y="4444989"/>
                  <a:ext cx="152400" cy="152400"/>
                </a:xfrm>
                <a:prstGeom prst="ellipse">
                  <a:avLst/>
                </a:prstGeom>
                <a:solidFill>
                  <a:srgbClr val="6A060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 b="1">
                      <a:solidFill>
                        <a:srgbClr val="000099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endParaRPr lang="en-US" altLang="en-US"/>
                </a:p>
              </p:txBody>
            </p:sp>
          </p:grpSp>
        </p:grpSp>
      </p:grpSp>
      <p:sp>
        <p:nvSpPr>
          <p:cNvPr id="26629" name="TextBox 57">
            <a:extLst>
              <a:ext uri="{FF2B5EF4-FFF2-40B4-BE49-F238E27FC236}">
                <a16:creationId xmlns:a16="http://schemas.microsoft.com/office/drawing/2014/main" id="{D7B1A449-7157-4D95-927F-A8119DB38E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38" y="1619250"/>
            <a:ext cx="24177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CC0099"/>
                </a:solidFill>
              </a:rPr>
              <a:t>Join them like this</a:t>
            </a:r>
          </a:p>
        </p:txBody>
      </p:sp>
      <p:sp>
        <p:nvSpPr>
          <p:cNvPr id="26630" name="TextBox 58">
            <a:extLst>
              <a:ext uri="{FF2B5EF4-FFF2-40B4-BE49-F238E27FC236}">
                <a16:creationId xmlns:a16="http://schemas.microsoft.com/office/drawing/2014/main" id="{0B62C57E-B829-42F6-87A3-2B67E90D6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1689100"/>
            <a:ext cx="307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000">
                <a:solidFill>
                  <a:srgbClr val="006600"/>
                </a:solidFill>
              </a:rPr>
              <a:t>Reinforce them like this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25A6F9D9-DBF8-4DBA-9268-EA34504F7B57}"/>
              </a:ext>
            </a:extLst>
          </p:cNvPr>
          <p:cNvSpPr>
            <a:spLocks noChangeArrowheads="1"/>
          </p:cNvSpPr>
          <p:nvPr/>
        </p:nvSpPr>
        <p:spPr bwMode="auto">
          <a:xfrm rot="-1174629">
            <a:off x="4179888" y="1885950"/>
            <a:ext cx="4497387" cy="2159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DC25350-4286-4485-8650-506F403F7645}"/>
              </a:ext>
            </a:extLst>
          </p:cNvPr>
          <p:cNvSpPr>
            <a:spLocks noChangeArrowheads="1"/>
          </p:cNvSpPr>
          <p:nvPr/>
        </p:nvSpPr>
        <p:spPr bwMode="auto">
          <a:xfrm rot="-1174629">
            <a:off x="1428750" y="2884488"/>
            <a:ext cx="4497388" cy="2159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7652" name="Text Box 4">
            <a:extLst>
              <a:ext uri="{FF2B5EF4-FFF2-40B4-BE49-F238E27FC236}">
                <a16:creationId xmlns:a16="http://schemas.microsoft.com/office/drawing/2014/main" id="{20D7AEBD-9346-403F-829E-7A3B25FCE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1066800"/>
            <a:ext cx="2157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FF0000"/>
                </a:solidFill>
                <a:latin typeface="Times New Roman" panose="02020603050405020304" pitchFamily="18" charset="0"/>
              </a:rPr>
              <a:t>Throwing Arm</a:t>
            </a:r>
          </a:p>
        </p:txBody>
      </p:sp>
      <p:sp>
        <p:nvSpPr>
          <p:cNvPr id="27653" name="Text Box 5">
            <a:extLst>
              <a:ext uri="{FF2B5EF4-FFF2-40B4-BE49-F238E27FC236}">
                <a16:creationId xmlns:a16="http://schemas.microsoft.com/office/drawing/2014/main" id="{900EDBB5-8A09-4483-B282-7E8F5B241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114800"/>
            <a:ext cx="13255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Join With 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Sticky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Tape</a:t>
            </a:r>
          </a:p>
        </p:txBody>
      </p:sp>
      <p:sp>
        <p:nvSpPr>
          <p:cNvPr id="27654" name="Rectangle 6">
            <a:extLst>
              <a:ext uri="{FF2B5EF4-FFF2-40B4-BE49-F238E27FC236}">
                <a16:creationId xmlns:a16="http://schemas.microsoft.com/office/drawing/2014/main" id="{AA1F67D7-AD95-4518-A8FA-6B97B46F119C}"/>
              </a:ext>
            </a:extLst>
          </p:cNvPr>
          <p:cNvSpPr>
            <a:spLocks noChangeArrowheads="1"/>
          </p:cNvSpPr>
          <p:nvPr/>
        </p:nvSpPr>
        <p:spPr bwMode="auto">
          <a:xfrm rot="-1174629">
            <a:off x="1436688" y="2952750"/>
            <a:ext cx="1219200" cy="5207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7655" name="Text Box 7">
            <a:extLst>
              <a:ext uri="{FF2B5EF4-FFF2-40B4-BE49-F238E27FC236}">
                <a16:creationId xmlns:a16="http://schemas.microsoft.com/office/drawing/2014/main" id="{6FDFE09D-6C5C-49D5-B7CC-ED7FFE8FD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1987550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</a:rPr>
              <a:t>“</a:t>
            </a: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Cup</a:t>
            </a:r>
            <a:r>
              <a:rPr lang="en-GB" altLang="en-US" sz="2000">
                <a:solidFill>
                  <a:schemeClr val="tx1"/>
                </a:solidFill>
              </a:rPr>
              <a:t>”</a:t>
            </a:r>
            <a:endParaRPr lang="en-GB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For The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Ball</a:t>
            </a:r>
          </a:p>
        </p:txBody>
      </p:sp>
      <p:sp>
        <p:nvSpPr>
          <p:cNvPr id="27656" name="Line 8">
            <a:extLst>
              <a:ext uri="{FF2B5EF4-FFF2-40B4-BE49-F238E27FC236}">
                <a16:creationId xmlns:a16="http://schemas.microsoft.com/office/drawing/2014/main" id="{42DF51A1-9ACD-4C99-8895-546EABB965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92663" y="3048000"/>
            <a:ext cx="312737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7657" name="Line 9">
            <a:extLst>
              <a:ext uri="{FF2B5EF4-FFF2-40B4-BE49-F238E27FC236}">
                <a16:creationId xmlns:a16="http://schemas.microsoft.com/office/drawing/2014/main" id="{A820AADE-7694-4205-BAA8-61A9C9F3C8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667000"/>
            <a:ext cx="838200" cy="1524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7658" name="Text Box 10">
            <a:extLst>
              <a:ext uri="{FF2B5EF4-FFF2-40B4-BE49-F238E27FC236}">
                <a16:creationId xmlns:a16="http://schemas.microsoft.com/office/drawing/2014/main" id="{16359240-605E-42F8-BF2A-DA6A9046D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8738" y="2478088"/>
            <a:ext cx="2127250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Two Long Tubes</a:t>
            </a:r>
          </a:p>
          <a:p>
            <a:pPr algn="ctr"/>
            <a:endParaRPr lang="en-GB" altLang="en-US" sz="20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Additional  tubes 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Will help 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strengthen the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arm</a:t>
            </a:r>
          </a:p>
        </p:txBody>
      </p:sp>
      <p:grpSp>
        <p:nvGrpSpPr>
          <p:cNvPr id="27659" name="Group 12">
            <a:extLst>
              <a:ext uri="{FF2B5EF4-FFF2-40B4-BE49-F238E27FC236}">
                <a16:creationId xmlns:a16="http://schemas.microsoft.com/office/drawing/2014/main" id="{5FBAD10A-DFEC-4363-94EF-AAA1FD7C7CF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5029200"/>
            <a:ext cx="1373188" cy="1066800"/>
            <a:chOff x="4655" y="2880"/>
            <a:chExt cx="865" cy="672"/>
          </a:xfrm>
        </p:grpSpPr>
        <p:sp>
          <p:nvSpPr>
            <p:cNvPr id="27666" name="Line 13">
              <a:extLst>
                <a:ext uri="{FF2B5EF4-FFF2-40B4-BE49-F238E27FC236}">
                  <a16:creationId xmlns:a16="http://schemas.microsoft.com/office/drawing/2014/main" id="{CD7154CF-5E27-4DE6-81B7-C67B493ECA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6" y="2880"/>
              <a:ext cx="528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667" name="Line 14">
              <a:extLst>
                <a:ext uri="{FF2B5EF4-FFF2-40B4-BE49-F238E27FC236}">
                  <a16:creationId xmlns:a16="http://schemas.microsoft.com/office/drawing/2014/main" id="{6F0E024E-820C-43C3-BD42-84E66A3CF1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79" y="3024"/>
              <a:ext cx="405" cy="15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68" name="Line 15">
              <a:extLst>
                <a:ext uri="{FF2B5EF4-FFF2-40B4-BE49-F238E27FC236}">
                  <a16:creationId xmlns:a16="http://schemas.microsoft.com/office/drawing/2014/main" id="{385A2472-53AB-45D6-8236-D84DBFDD30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2880"/>
              <a:ext cx="0" cy="1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669" name="Line 16">
              <a:extLst>
                <a:ext uri="{FF2B5EF4-FFF2-40B4-BE49-F238E27FC236}">
                  <a16:creationId xmlns:a16="http://schemas.microsoft.com/office/drawing/2014/main" id="{D8B757C6-F8C4-4B30-AB57-BF9661E80B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3216"/>
              <a:ext cx="528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670" name="Line 17">
              <a:extLst>
                <a:ext uri="{FF2B5EF4-FFF2-40B4-BE49-F238E27FC236}">
                  <a16:creationId xmlns:a16="http://schemas.microsoft.com/office/drawing/2014/main" id="{FEC1F306-E262-4675-8E1B-D22E61F80A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2" y="3360"/>
              <a:ext cx="528" cy="192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671" name="Line 18">
              <a:extLst>
                <a:ext uri="{FF2B5EF4-FFF2-40B4-BE49-F238E27FC236}">
                  <a16:creationId xmlns:a16="http://schemas.microsoft.com/office/drawing/2014/main" id="{36BFB251-F268-4D08-8473-3111254C1B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0" y="3216"/>
              <a:ext cx="0" cy="1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672" name="Line 19">
              <a:extLst>
                <a:ext uri="{FF2B5EF4-FFF2-40B4-BE49-F238E27FC236}">
                  <a16:creationId xmlns:a16="http://schemas.microsoft.com/office/drawing/2014/main" id="{BA0684B1-6670-4A85-9761-0A3CCDC77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4" y="3024"/>
              <a:ext cx="240" cy="240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3" name="Line 20">
              <a:extLst>
                <a:ext uri="{FF2B5EF4-FFF2-40B4-BE49-F238E27FC236}">
                  <a16:creationId xmlns:a16="http://schemas.microsoft.com/office/drawing/2014/main" id="{EC6291A5-E88A-403C-9A6F-E1CFADA86D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0" y="3120"/>
              <a:ext cx="144" cy="1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4" name="Line 21">
              <a:extLst>
                <a:ext uri="{FF2B5EF4-FFF2-40B4-BE49-F238E27FC236}">
                  <a16:creationId xmlns:a16="http://schemas.microsoft.com/office/drawing/2014/main" id="{7A0646CA-5C74-456F-8737-BCCFE08C72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3072"/>
              <a:ext cx="336" cy="3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5" name="Line 22">
              <a:extLst>
                <a:ext uri="{FF2B5EF4-FFF2-40B4-BE49-F238E27FC236}">
                  <a16:creationId xmlns:a16="http://schemas.microsoft.com/office/drawing/2014/main" id="{8FDD3A88-9645-49F5-897B-949631ED2B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96" y="3408"/>
              <a:ext cx="0" cy="144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7676" name="Line 23">
              <a:extLst>
                <a:ext uri="{FF2B5EF4-FFF2-40B4-BE49-F238E27FC236}">
                  <a16:creationId xmlns:a16="http://schemas.microsoft.com/office/drawing/2014/main" id="{C5EB1511-A79D-4DBA-8102-2200CCD261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5" y="3064"/>
              <a:ext cx="1" cy="163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7677" name="Line 24">
              <a:extLst>
                <a:ext uri="{FF2B5EF4-FFF2-40B4-BE49-F238E27FC236}">
                  <a16:creationId xmlns:a16="http://schemas.microsoft.com/office/drawing/2014/main" id="{D521C7D8-3C5A-4637-81F2-1D596C0229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6" y="3216"/>
              <a:ext cx="336" cy="336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7660" name="Text Box 25">
            <a:extLst>
              <a:ext uri="{FF2B5EF4-FFF2-40B4-BE49-F238E27FC236}">
                <a16:creationId xmlns:a16="http://schemas.microsoft.com/office/drawing/2014/main" id="{3EEB4F2C-8EAD-4A2B-AC9C-A9BE21501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4906963"/>
            <a:ext cx="11382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The Cup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Is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Like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This</a:t>
            </a:r>
          </a:p>
        </p:txBody>
      </p:sp>
      <p:sp>
        <p:nvSpPr>
          <p:cNvPr id="27661" name="Text Box 26">
            <a:extLst>
              <a:ext uri="{FF2B5EF4-FFF2-40B4-BE49-F238E27FC236}">
                <a16:creationId xmlns:a16="http://schemas.microsoft.com/office/drawing/2014/main" id="{1FE042AC-FC41-4784-BA0A-D5E59F434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059363"/>
            <a:ext cx="71913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See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Next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Slide</a:t>
            </a:r>
          </a:p>
        </p:txBody>
      </p:sp>
      <p:sp>
        <p:nvSpPr>
          <p:cNvPr id="27662" name="Text Box 27">
            <a:extLst>
              <a:ext uri="{FF2B5EF4-FFF2-40B4-BE49-F238E27FC236}">
                <a16:creationId xmlns:a16="http://schemas.microsoft.com/office/drawing/2014/main" id="{8460E1C6-3EAB-44DD-8A21-911649D1F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5229225"/>
            <a:ext cx="2136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Teachers should </a:t>
            </a:r>
            <a:b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</a:br>
            <a: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 make an example</a:t>
            </a:r>
          </a:p>
        </p:txBody>
      </p:sp>
      <p:sp>
        <p:nvSpPr>
          <p:cNvPr id="27663" name="Rectangle 28">
            <a:extLst>
              <a:ext uri="{FF2B5EF4-FFF2-40B4-BE49-F238E27FC236}">
                <a16:creationId xmlns:a16="http://schemas.microsoft.com/office/drawing/2014/main" id="{5AFE2263-D32A-4BBD-9895-E7EFBD09F190}"/>
              </a:ext>
            </a:extLst>
          </p:cNvPr>
          <p:cNvSpPr>
            <a:spLocks noChangeArrowheads="1"/>
          </p:cNvSpPr>
          <p:nvPr/>
        </p:nvSpPr>
        <p:spPr bwMode="auto">
          <a:xfrm rot="-1174629">
            <a:off x="2876550" y="2122488"/>
            <a:ext cx="4497388" cy="2159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7664" name="Line 29">
            <a:extLst>
              <a:ext uri="{FF2B5EF4-FFF2-40B4-BE49-F238E27FC236}">
                <a16:creationId xmlns:a16="http://schemas.microsoft.com/office/drawing/2014/main" id="{3B1560DA-22DE-46B6-A3E3-A61C9A01E5E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048000" y="3810000"/>
            <a:ext cx="2057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7665" name="Rectangle 28">
            <a:extLst>
              <a:ext uri="{FF2B5EF4-FFF2-40B4-BE49-F238E27FC236}">
                <a16:creationId xmlns:a16="http://schemas.microsoft.com/office/drawing/2014/main" id="{9CBD6B96-5AC8-45A0-BC8B-F3C2F2398DB0}"/>
              </a:ext>
            </a:extLst>
          </p:cNvPr>
          <p:cNvSpPr>
            <a:spLocks noChangeArrowheads="1"/>
          </p:cNvSpPr>
          <p:nvPr/>
        </p:nvSpPr>
        <p:spPr bwMode="auto">
          <a:xfrm rot="-1174629">
            <a:off x="3108325" y="2528888"/>
            <a:ext cx="4497388" cy="2159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7">
            <a:extLst>
              <a:ext uri="{FF2B5EF4-FFF2-40B4-BE49-F238E27FC236}">
                <a16:creationId xmlns:a16="http://schemas.microsoft.com/office/drawing/2014/main" id="{AA9FECE2-D3AC-4FBA-92DE-31FD4D89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3" y="852488"/>
            <a:ext cx="410368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>
                <a:solidFill>
                  <a:srgbClr val="FF0000"/>
                </a:solidFill>
              </a:rPr>
              <a:t>“</a:t>
            </a:r>
            <a:r>
              <a:rPr lang="en-GB" altLang="en-US">
                <a:solidFill>
                  <a:srgbClr val="FF0000"/>
                </a:solidFill>
                <a:latin typeface="Times New Roman" panose="02020603050405020304" pitchFamily="18" charset="0"/>
              </a:rPr>
              <a:t>Cup</a:t>
            </a:r>
            <a:r>
              <a:rPr lang="en-GB" altLang="en-US">
                <a:solidFill>
                  <a:srgbClr val="FF0000"/>
                </a:solidFill>
              </a:rPr>
              <a:t>”</a:t>
            </a:r>
            <a:r>
              <a:rPr lang="en-GB" altLang="en-US">
                <a:solidFill>
                  <a:srgbClr val="FF0000"/>
                </a:solidFill>
                <a:latin typeface="Times New Roman" panose="02020603050405020304" pitchFamily="18" charset="0"/>
              </a:rPr>
              <a:t> For The Ball</a:t>
            </a:r>
          </a:p>
        </p:txBody>
      </p:sp>
      <p:sp>
        <p:nvSpPr>
          <p:cNvPr id="28675" name="Rectangle 11">
            <a:extLst>
              <a:ext uri="{FF2B5EF4-FFF2-40B4-BE49-F238E27FC236}">
                <a16:creationId xmlns:a16="http://schemas.microsoft.com/office/drawing/2014/main" id="{9C182535-0213-4F3A-95E1-5A0AA18F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2003425"/>
            <a:ext cx="1371600" cy="1752600"/>
          </a:xfrm>
          <a:prstGeom prst="rect">
            <a:avLst/>
          </a:prstGeom>
          <a:noFill/>
          <a:ln w="38100">
            <a:solidFill>
              <a:srgbClr val="6A06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8676" name="Text Box 12">
            <a:extLst>
              <a:ext uri="{FF2B5EF4-FFF2-40B4-BE49-F238E27FC236}">
                <a16:creationId xmlns:a16="http://schemas.microsoft.com/office/drawing/2014/main" id="{5AA63D69-9D18-4A50-886F-27D8DEEE3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575" y="2398713"/>
            <a:ext cx="796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Fold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A4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into 4</a:t>
            </a:r>
          </a:p>
        </p:txBody>
      </p:sp>
      <p:sp>
        <p:nvSpPr>
          <p:cNvPr id="28677" name="Rectangle 13">
            <a:extLst>
              <a:ext uri="{FF2B5EF4-FFF2-40B4-BE49-F238E27FC236}">
                <a16:creationId xmlns:a16="http://schemas.microsoft.com/office/drawing/2014/main" id="{53A2060C-8D43-402D-AA4F-BC5964F891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0438" y="2003425"/>
            <a:ext cx="1371600" cy="1752600"/>
          </a:xfrm>
          <a:prstGeom prst="rect">
            <a:avLst/>
          </a:prstGeom>
          <a:noFill/>
          <a:ln w="38100">
            <a:solidFill>
              <a:srgbClr val="6A06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8678" name="Line 14">
            <a:extLst>
              <a:ext uri="{FF2B5EF4-FFF2-40B4-BE49-F238E27FC236}">
                <a16:creationId xmlns:a16="http://schemas.microsoft.com/office/drawing/2014/main" id="{C70A27DE-6A32-414B-BCC9-AD20DEA18F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2003425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79" name="Line 15">
            <a:extLst>
              <a:ext uri="{FF2B5EF4-FFF2-40B4-BE49-F238E27FC236}">
                <a16:creationId xmlns:a16="http://schemas.microsoft.com/office/drawing/2014/main" id="{9D30FF8D-B7A8-49A2-90CF-E0D649FFD9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3222625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0" name="Text Box 16">
            <a:extLst>
              <a:ext uri="{FF2B5EF4-FFF2-40B4-BE49-F238E27FC236}">
                <a16:creationId xmlns:a16="http://schemas.microsoft.com/office/drawing/2014/main" id="{13BE1EA7-9B4A-4AD2-B8F7-7D7100D85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1463" y="2035175"/>
            <a:ext cx="84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r>
              <a:rPr lang="en-GB" altLang="en-US" sz="2000">
                <a:solidFill>
                  <a:schemeClr val="tx1"/>
                </a:solidFill>
              </a:rPr>
              <a:t>½</a:t>
            </a: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cm</a:t>
            </a:r>
          </a:p>
        </p:txBody>
      </p:sp>
      <p:sp>
        <p:nvSpPr>
          <p:cNvPr id="28681" name="Text Box 17">
            <a:extLst>
              <a:ext uri="{FF2B5EF4-FFF2-40B4-BE49-F238E27FC236}">
                <a16:creationId xmlns:a16="http://schemas.microsoft.com/office/drawing/2014/main" id="{021BFABE-2D5C-4D2C-AAA5-9062DE2DF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3252788"/>
            <a:ext cx="846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r>
              <a:rPr lang="en-GB" altLang="en-US" sz="2000">
                <a:solidFill>
                  <a:schemeClr val="tx1"/>
                </a:solidFill>
              </a:rPr>
              <a:t>½</a:t>
            </a: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cm</a:t>
            </a:r>
          </a:p>
        </p:txBody>
      </p:sp>
      <p:sp>
        <p:nvSpPr>
          <p:cNvPr id="28682" name="Text Box 18">
            <a:extLst>
              <a:ext uri="{FF2B5EF4-FFF2-40B4-BE49-F238E27FC236}">
                <a16:creationId xmlns:a16="http://schemas.microsoft.com/office/drawing/2014/main" id="{3BC4988E-E8D3-4FE9-8FDE-1468033EE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938" y="2001838"/>
            <a:ext cx="1066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Mark </a:t>
            </a:r>
            <a:b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5</a:t>
            </a:r>
            <a:r>
              <a:rPr lang="en-GB" altLang="en-US" sz="2000">
                <a:solidFill>
                  <a:schemeClr val="tx1"/>
                </a:solidFill>
              </a:rPr>
              <a:t>½</a:t>
            </a: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cm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and Cut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Solid </a:t>
            </a:r>
            <a:b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Line </a:t>
            </a:r>
          </a:p>
        </p:txBody>
      </p:sp>
      <p:sp>
        <p:nvSpPr>
          <p:cNvPr id="28683" name="Line 25">
            <a:extLst>
              <a:ext uri="{FF2B5EF4-FFF2-40B4-BE49-F238E27FC236}">
                <a16:creationId xmlns:a16="http://schemas.microsoft.com/office/drawing/2014/main" id="{D54A5397-ED81-4B4C-871C-CF5F520417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3222625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4" name="Line 26">
            <a:extLst>
              <a:ext uri="{FF2B5EF4-FFF2-40B4-BE49-F238E27FC236}">
                <a16:creationId xmlns:a16="http://schemas.microsoft.com/office/drawing/2014/main" id="{817BD108-167B-4F90-844B-465242B2E3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2536825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5" name="Rectangle 19">
            <a:extLst>
              <a:ext uri="{FF2B5EF4-FFF2-40B4-BE49-F238E27FC236}">
                <a16:creationId xmlns:a16="http://schemas.microsoft.com/office/drawing/2014/main" id="{316CAA99-7E88-474A-BADB-05E192DAF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9238" y="2006600"/>
            <a:ext cx="1371600" cy="1752600"/>
          </a:xfrm>
          <a:prstGeom prst="rect">
            <a:avLst/>
          </a:prstGeom>
          <a:noFill/>
          <a:ln w="38100">
            <a:solidFill>
              <a:srgbClr val="6A060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8686" name="Line 20">
            <a:extLst>
              <a:ext uri="{FF2B5EF4-FFF2-40B4-BE49-F238E27FC236}">
                <a16:creationId xmlns:a16="http://schemas.microsoft.com/office/drawing/2014/main" id="{9C0B2E46-7582-4D75-9DC7-D00624C109BF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6438" y="20066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7" name="Line 21">
            <a:extLst>
              <a:ext uri="{FF2B5EF4-FFF2-40B4-BE49-F238E27FC236}">
                <a16:creationId xmlns:a16="http://schemas.microsoft.com/office/drawing/2014/main" id="{67FA98B3-973E-4176-8DD8-2A2AC752F0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6438" y="32258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88" name="Line 24">
            <a:extLst>
              <a:ext uri="{FF2B5EF4-FFF2-40B4-BE49-F238E27FC236}">
                <a16:creationId xmlns:a16="http://schemas.microsoft.com/office/drawing/2014/main" id="{3E71EC99-926F-4605-B1A5-BBCFB712C1C6}"/>
              </a:ext>
            </a:extLst>
          </p:cNvPr>
          <p:cNvSpPr>
            <a:spLocks noChangeShapeType="1"/>
          </p:cNvSpPr>
          <p:nvPr/>
        </p:nvSpPr>
        <p:spPr bwMode="auto">
          <a:xfrm>
            <a:off x="5768975" y="2540000"/>
            <a:ext cx="931863" cy="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689" name="Line 27">
            <a:extLst>
              <a:ext uri="{FF2B5EF4-FFF2-40B4-BE49-F238E27FC236}">
                <a16:creationId xmlns:a16="http://schemas.microsoft.com/office/drawing/2014/main" id="{E52BC4E7-0395-439B-BCB9-849B81405F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67388" y="3216275"/>
            <a:ext cx="954087" cy="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690" name="Line 28">
            <a:extLst>
              <a:ext uri="{FF2B5EF4-FFF2-40B4-BE49-F238E27FC236}">
                <a16:creationId xmlns:a16="http://schemas.microsoft.com/office/drawing/2014/main" id="{51502496-A354-4A8B-B83A-C9820258CCC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3900" y="2003425"/>
            <a:ext cx="919163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691" name="Line 29">
            <a:extLst>
              <a:ext uri="{FF2B5EF4-FFF2-40B4-BE49-F238E27FC236}">
                <a16:creationId xmlns:a16="http://schemas.microsoft.com/office/drawing/2014/main" id="{FD573DDA-FB5E-49A9-AA59-D21B25E17EA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02313" y="3756025"/>
            <a:ext cx="919162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692" name="Line 30">
            <a:extLst>
              <a:ext uri="{FF2B5EF4-FFF2-40B4-BE49-F238E27FC236}">
                <a16:creationId xmlns:a16="http://schemas.microsoft.com/office/drawing/2014/main" id="{9532EB16-914F-478D-BEB6-9A730F34BC92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438900" y="3497263"/>
            <a:ext cx="523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693" name="Line 31">
            <a:extLst>
              <a:ext uri="{FF2B5EF4-FFF2-40B4-BE49-F238E27FC236}">
                <a16:creationId xmlns:a16="http://schemas.microsoft.com/office/drawing/2014/main" id="{355EEE05-35DD-471A-81B1-013EDE2241D4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442869" y="2262981"/>
            <a:ext cx="51435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694" name="Text Box 33">
            <a:extLst>
              <a:ext uri="{FF2B5EF4-FFF2-40B4-BE49-F238E27FC236}">
                <a16:creationId xmlns:a16="http://schemas.microsoft.com/office/drawing/2014/main" id="{AC14B61D-1970-4BCC-8B45-131A2F8F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2200275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Fold In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Half </a:t>
            </a:r>
            <a:b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and 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Fold Up</a:t>
            </a:r>
          </a:p>
        </p:txBody>
      </p:sp>
      <p:sp>
        <p:nvSpPr>
          <p:cNvPr id="28695" name="Line 34">
            <a:extLst>
              <a:ext uri="{FF2B5EF4-FFF2-40B4-BE49-F238E27FC236}">
                <a16:creationId xmlns:a16="http://schemas.microsoft.com/office/drawing/2014/main" id="{3A5385C8-FF90-4F4B-A094-B11684B4A3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6038" y="230822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6" name="Line 35">
            <a:extLst>
              <a:ext uri="{FF2B5EF4-FFF2-40B4-BE49-F238E27FC236}">
                <a16:creationId xmlns:a16="http://schemas.microsoft.com/office/drawing/2014/main" id="{28736D39-BE8D-4B2B-A49B-AE3C28E170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72238" y="345122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697" name="Line 38">
            <a:extLst>
              <a:ext uri="{FF2B5EF4-FFF2-40B4-BE49-F238E27FC236}">
                <a16:creationId xmlns:a16="http://schemas.microsoft.com/office/drawing/2014/main" id="{A29ABBF6-2A66-4615-88A1-311809FDD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2188" y="4876800"/>
            <a:ext cx="0" cy="1603375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698" name="Line 39">
            <a:extLst>
              <a:ext uri="{FF2B5EF4-FFF2-40B4-BE49-F238E27FC236}">
                <a16:creationId xmlns:a16="http://schemas.microsoft.com/office/drawing/2014/main" id="{529683B4-BCF9-44BD-B298-4FD95C8B92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251075" y="5260975"/>
            <a:ext cx="931863" cy="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699" name="Line 40">
            <a:extLst>
              <a:ext uri="{FF2B5EF4-FFF2-40B4-BE49-F238E27FC236}">
                <a16:creationId xmlns:a16="http://schemas.microsoft.com/office/drawing/2014/main" id="{A790791F-7916-4071-8CCC-E3C6ABD88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49488" y="5937250"/>
            <a:ext cx="954087" cy="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00" name="Line 41">
            <a:extLst>
              <a:ext uri="{FF2B5EF4-FFF2-40B4-BE49-F238E27FC236}">
                <a16:creationId xmlns:a16="http://schemas.microsoft.com/office/drawing/2014/main" id="{DF3D5DB3-0482-48FE-9064-0F03310548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4724400"/>
            <a:ext cx="919163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01" name="Line 42">
            <a:extLst>
              <a:ext uri="{FF2B5EF4-FFF2-40B4-BE49-F238E27FC236}">
                <a16:creationId xmlns:a16="http://schemas.microsoft.com/office/drawing/2014/main" id="{B1A7E7A4-C881-449F-B362-9EE319AAF5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09800" y="6477000"/>
            <a:ext cx="993775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02" name="Line 43">
            <a:extLst>
              <a:ext uri="{FF2B5EF4-FFF2-40B4-BE49-F238E27FC236}">
                <a16:creationId xmlns:a16="http://schemas.microsoft.com/office/drawing/2014/main" id="{D7BD04C6-5854-46BA-9091-E742F8DDB08A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921000" y="6218238"/>
            <a:ext cx="523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03" name="Line 44">
            <a:extLst>
              <a:ext uri="{FF2B5EF4-FFF2-40B4-BE49-F238E27FC236}">
                <a16:creationId xmlns:a16="http://schemas.microsoft.com/office/drawing/2014/main" id="{A1438967-A1B3-40F9-BD52-0D08682EE39B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2924969" y="4983956"/>
            <a:ext cx="514350" cy="1588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04" name="Text Box 45">
            <a:extLst>
              <a:ext uri="{FF2B5EF4-FFF2-40B4-BE49-F238E27FC236}">
                <a16:creationId xmlns:a16="http://schemas.microsoft.com/office/drawing/2014/main" id="{8B4E42E8-ED2E-42B1-B03D-DA2E36100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113" y="4921250"/>
            <a:ext cx="1066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Fold In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Half </a:t>
            </a:r>
            <a:b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and 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Fold Up</a:t>
            </a:r>
          </a:p>
        </p:txBody>
      </p:sp>
      <p:sp>
        <p:nvSpPr>
          <p:cNvPr id="28705" name="Line 46">
            <a:extLst>
              <a:ext uri="{FF2B5EF4-FFF2-40B4-BE49-F238E27FC236}">
                <a16:creationId xmlns:a16="http://schemas.microsoft.com/office/drawing/2014/main" id="{3BF1743C-D304-4B9B-86F2-ACA1B9121A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0" y="5562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06" name="Line 60">
            <a:extLst>
              <a:ext uri="{FF2B5EF4-FFF2-40B4-BE49-F238E27FC236}">
                <a16:creationId xmlns:a16="http://schemas.microsoft.com/office/drawing/2014/main" id="{5160B173-6D0F-479D-A7DC-7791D92191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5100" y="5141913"/>
            <a:ext cx="0" cy="866775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07" name="Line 61">
            <a:extLst>
              <a:ext uri="{FF2B5EF4-FFF2-40B4-BE49-F238E27FC236}">
                <a16:creationId xmlns:a16="http://schemas.microsoft.com/office/drawing/2014/main" id="{3F71C2BC-A1E8-4AB1-98C8-08A99EFF0186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6688" y="5216525"/>
            <a:ext cx="931862" cy="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08" name="Line 62">
            <a:extLst>
              <a:ext uri="{FF2B5EF4-FFF2-40B4-BE49-F238E27FC236}">
                <a16:creationId xmlns:a16="http://schemas.microsoft.com/office/drawing/2014/main" id="{8DBC4ECD-3E2F-4AE1-93D3-296776A37F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45100" y="5892800"/>
            <a:ext cx="895350" cy="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09" name="Line 63">
            <a:extLst>
              <a:ext uri="{FF2B5EF4-FFF2-40B4-BE49-F238E27FC236}">
                <a16:creationId xmlns:a16="http://schemas.microsoft.com/office/drawing/2014/main" id="{B861D6F7-8A95-4D82-BDAC-B42B8D2146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38800" y="4648200"/>
            <a:ext cx="919163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10" name="Line 64">
            <a:extLst>
              <a:ext uri="{FF2B5EF4-FFF2-40B4-BE49-F238E27FC236}">
                <a16:creationId xmlns:a16="http://schemas.microsoft.com/office/drawing/2014/main" id="{209B272C-AE93-4656-8F67-0F752C573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61025" y="6432550"/>
            <a:ext cx="919163" cy="317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11" name="Line 65">
            <a:extLst>
              <a:ext uri="{FF2B5EF4-FFF2-40B4-BE49-F238E27FC236}">
                <a16:creationId xmlns:a16="http://schemas.microsoft.com/office/drawing/2014/main" id="{F9655734-BEE5-4D36-9AE9-95B8BA266717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297612" y="6173788"/>
            <a:ext cx="5238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12" name="Line 66">
            <a:extLst>
              <a:ext uri="{FF2B5EF4-FFF2-40B4-BE49-F238E27FC236}">
                <a16:creationId xmlns:a16="http://schemas.microsoft.com/office/drawing/2014/main" id="{169F00D5-4C62-4456-8D51-1ED7319FCA0E}"/>
              </a:ext>
            </a:extLst>
          </p:cNvPr>
          <p:cNvSpPr>
            <a:spLocks noChangeShapeType="1"/>
          </p:cNvSpPr>
          <p:nvPr/>
        </p:nvSpPr>
        <p:spPr bwMode="auto">
          <a:xfrm rot="-5400000">
            <a:off x="6301582" y="4939506"/>
            <a:ext cx="514350" cy="158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13" name="Text Box 67">
            <a:extLst>
              <a:ext uri="{FF2B5EF4-FFF2-40B4-BE49-F238E27FC236}">
                <a16:creationId xmlns:a16="http://schemas.microsoft.com/office/drawing/2014/main" id="{C06C734D-D1D9-455A-B526-1DA5A5C24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724400"/>
            <a:ext cx="8334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Fold 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Along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Sides</a:t>
            </a:r>
            <a:b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and 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Glue</a:t>
            </a:r>
          </a:p>
        </p:txBody>
      </p:sp>
      <p:sp>
        <p:nvSpPr>
          <p:cNvPr id="28714" name="Line 68">
            <a:extLst>
              <a:ext uri="{FF2B5EF4-FFF2-40B4-BE49-F238E27FC236}">
                <a16:creationId xmlns:a16="http://schemas.microsoft.com/office/drawing/2014/main" id="{D2F891E5-F386-4F6F-BFD5-1B7D5AFA73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9613" y="513715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15" name="Line 69">
            <a:extLst>
              <a:ext uri="{FF2B5EF4-FFF2-40B4-BE49-F238E27FC236}">
                <a16:creationId xmlns:a16="http://schemas.microsoft.com/office/drawing/2014/main" id="{A7B0F43C-EA8A-4302-A6CA-2866319C4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5257800"/>
            <a:ext cx="0" cy="685800"/>
          </a:xfrm>
          <a:prstGeom prst="line">
            <a:avLst/>
          </a:prstGeom>
          <a:noFill/>
          <a:ln w="381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16" name="Line 70">
            <a:extLst>
              <a:ext uri="{FF2B5EF4-FFF2-40B4-BE49-F238E27FC236}">
                <a16:creationId xmlns:a16="http://schemas.microsoft.com/office/drawing/2014/main" id="{2211053F-AFAD-469C-B133-8E829719C2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3625" y="5178425"/>
            <a:ext cx="0" cy="685800"/>
          </a:xfrm>
          <a:prstGeom prst="line">
            <a:avLst/>
          </a:prstGeom>
          <a:noFill/>
          <a:ln w="381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17" name="Line 71">
            <a:extLst>
              <a:ext uri="{FF2B5EF4-FFF2-40B4-BE49-F238E27FC236}">
                <a16:creationId xmlns:a16="http://schemas.microsoft.com/office/drawing/2014/main" id="{CDA2BF1C-8358-4ABF-B77D-D7F6E412650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4938" y="5975350"/>
            <a:ext cx="523875" cy="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18" name="Line 72">
            <a:extLst>
              <a:ext uri="{FF2B5EF4-FFF2-40B4-BE49-F238E27FC236}">
                <a16:creationId xmlns:a16="http://schemas.microsoft.com/office/drawing/2014/main" id="{52037A44-2200-4B19-BA29-005355E3C2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3350" y="5127625"/>
            <a:ext cx="525463" cy="1588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19" name="Line 73">
            <a:extLst>
              <a:ext uri="{FF2B5EF4-FFF2-40B4-BE49-F238E27FC236}">
                <a16:creationId xmlns:a16="http://schemas.microsoft.com/office/drawing/2014/main" id="{997838C3-CAD4-4155-89A4-6E83EC0FA6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9613" y="589915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20" name="Line 74">
            <a:extLst>
              <a:ext uri="{FF2B5EF4-FFF2-40B4-BE49-F238E27FC236}">
                <a16:creationId xmlns:a16="http://schemas.microsoft.com/office/drawing/2014/main" id="{FF5A422D-2840-4283-9EBA-F814015AE6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5638" y="230822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21" name="Line 75">
            <a:extLst>
              <a:ext uri="{FF2B5EF4-FFF2-40B4-BE49-F238E27FC236}">
                <a16:creationId xmlns:a16="http://schemas.microsoft.com/office/drawing/2014/main" id="{BF1650C3-DA21-4E50-9BD9-CBC33C2FAB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95638" y="3375025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22" name="Line 76">
            <a:extLst>
              <a:ext uri="{FF2B5EF4-FFF2-40B4-BE49-F238E27FC236}">
                <a16:creationId xmlns:a16="http://schemas.microsoft.com/office/drawing/2014/main" id="{A4BD165C-0AB4-430F-8A75-E427609E0D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2638" y="2003425"/>
            <a:ext cx="762000" cy="0"/>
          </a:xfrm>
          <a:prstGeom prst="line">
            <a:avLst/>
          </a:prstGeom>
          <a:noFill/>
          <a:ln w="38100">
            <a:solidFill>
              <a:srgbClr val="6A060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23" name="Line 77">
            <a:extLst>
              <a:ext uri="{FF2B5EF4-FFF2-40B4-BE49-F238E27FC236}">
                <a16:creationId xmlns:a16="http://schemas.microsoft.com/office/drawing/2014/main" id="{847BCBD5-F1B5-428A-BB15-2D913C7E834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2638" y="3756025"/>
            <a:ext cx="762000" cy="0"/>
          </a:xfrm>
          <a:prstGeom prst="line">
            <a:avLst/>
          </a:prstGeom>
          <a:noFill/>
          <a:ln w="38100">
            <a:solidFill>
              <a:srgbClr val="6A060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28724" name="Line 79">
            <a:extLst>
              <a:ext uri="{FF2B5EF4-FFF2-40B4-BE49-F238E27FC236}">
                <a16:creationId xmlns:a16="http://schemas.microsoft.com/office/drawing/2014/main" id="{57928053-563A-4562-A0B3-92C84915BB4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838" y="2003425"/>
            <a:ext cx="0" cy="1752600"/>
          </a:xfrm>
          <a:prstGeom prst="line">
            <a:avLst/>
          </a:prstGeom>
          <a:noFill/>
          <a:ln w="38100">
            <a:solidFill>
              <a:srgbClr val="6A060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25" name="Line 80">
            <a:extLst>
              <a:ext uri="{FF2B5EF4-FFF2-40B4-BE49-F238E27FC236}">
                <a16:creationId xmlns:a16="http://schemas.microsoft.com/office/drawing/2014/main" id="{10DEAF75-B3D4-47FB-842B-6F01E8A2E7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0" cy="1600200"/>
          </a:xfrm>
          <a:prstGeom prst="line">
            <a:avLst/>
          </a:prstGeom>
          <a:noFill/>
          <a:ln w="38100">
            <a:solidFill>
              <a:srgbClr val="6A060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26" name="Line 81">
            <a:extLst>
              <a:ext uri="{FF2B5EF4-FFF2-40B4-BE49-F238E27FC236}">
                <a16:creationId xmlns:a16="http://schemas.microsoft.com/office/drawing/2014/main" id="{0FD3EEEE-53F5-4958-8E4B-122C2FE991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4876800"/>
            <a:ext cx="533400" cy="0"/>
          </a:xfrm>
          <a:prstGeom prst="line">
            <a:avLst/>
          </a:prstGeom>
          <a:noFill/>
          <a:ln w="38100">
            <a:solidFill>
              <a:srgbClr val="6A060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27" name="Line 82">
            <a:extLst>
              <a:ext uri="{FF2B5EF4-FFF2-40B4-BE49-F238E27FC236}">
                <a16:creationId xmlns:a16="http://schemas.microsoft.com/office/drawing/2014/main" id="{A5356500-F827-4E6D-9EC9-08760BEC40DD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6477000"/>
            <a:ext cx="533400" cy="0"/>
          </a:xfrm>
          <a:prstGeom prst="line">
            <a:avLst/>
          </a:prstGeom>
          <a:noFill/>
          <a:ln w="38100">
            <a:solidFill>
              <a:srgbClr val="6A0606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8728" name="Text Box 101">
            <a:extLst>
              <a:ext uri="{FF2B5EF4-FFF2-40B4-BE49-F238E27FC236}">
                <a16:creationId xmlns:a16="http://schemas.microsoft.com/office/drawing/2014/main" id="{51F27E68-D686-431A-801D-EF6881E0A3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213" y="4937125"/>
            <a:ext cx="6778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Like</a:t>
            </a:r>
          </a:p>
          <a:p>
            <a:pPr algn="ctr"/>
            <a:r>
              <a:rPr lang="en-GB" altLang="en-US" sz="2000">
                <a:solidFill>
                  <a:schemeClr val="tx1"/>
                </a:solidFill>
                <a:latin typeface="Times New Roman" panose="02020603050405020304" pitchFamily="18" charset="0"/>
              </a:rPr>
              <a:t>This</a:t>
            </a:r>
          </a:p>
        </p:txBody>
      </p:sp>
      <p:sp>
        <p:nvSpPr>
          <p:cNvPr id="28729" name="Text Box 102">
            <a:extLst>
              <a:ext uri="{FF2B5EF4-FFF2-40B4-BE49-F238E27FC236}">
                <a16:creationId xmlns:a16="http://schemas.microsoft.com/office/drawing/2014/main" id="{480471DF-4633-45FD-A50A-A2F3B66BC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1013" y="838200"/>
            <a:ext cx="20732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Teachers should </a:t>
            </a:r>
            <a:b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</a:br>
            <a:r>
              <a:rPr lang="en-GB" altLang="en-US" sz="2000">
                <a:solidFill>
                  <a:srgbClr val="008000"/>
                </a:solidFill>
                <a:latin typeface="Times New Roman" panose="02020603050405020304" pitchFamily="18" charset="0"/>
              </a:rPr>
              <a:t>make an example</a:t>
            </a:r>
          </a:p>
        </p:txBody>
      </p:sp>
      <p:grpSp>
        <p:nvGrpSpPr>
          <p:cNvPr id="28730" name="Group 109">
            <a:extLst>
              <a:ext uri="{FF2B5EF4-FFF2-40B4-BE49-F238E27FC236}">
                <a16:creationId xmlns:a16="http://schemas.microsoft.com/office/drawing/2014/main" id="{BDDADC54-ED81-4D4F-94E0-A98F14B8F12C}"/>
              </a:ext>
            </a:extLst>
          </p:cNvPr>
          <p:cNvGrpSpPr>
            <a:grpSpLocks/>
          </p:cNvGrpSpPr>
          <p:nvPr/>
        </p:nvGrpSpPr>
        <p:grpSpPr bwMode="auto">
          <a:xfrm>
            <a:off x="7359650" y="4876800"/>
            <a:ext cx="1404938" cy="1100138"/>
            <a:chOff x="4636" y="3072"/>
            <a:chExt cx="885" cy="693"/>
          </a:xfrm>
        </p:grpSpPr>
        <p:sp>
          <p:nvSpPr>
            <p:cNvPr id="28737" name="Line 83">
              <a:extLst>
                <a:ext uri="{FF2B5EF4-FFF2-40B4-BE49-F238E27FC236}">
                  <a16:creationId xmlns:a16="http://schemas.microsoft.com/office/drawing/2014/main" id="{3D3B1E29-30BF-418C-B6CD-67A6FF11E2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57" y="3072"/>
              <a:ext cx="528" cy="192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8738" name="Line 84">
              <a:extLst>
                <a:ext uri="{FF2B5EF4-FFF2-40B4-BE49-F238E27FC236}">
                  <a16:creationId xmlns:a16="http://schemas.microsoft.com/office/drawing/2014/main" id="{B24CE470-CFDC-4937-AB05-25B4D8DE5F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80" y="3216"/>
              <a:ext cx="405" cy="152"/>
            </a:xfrm>
            <a:prstGeom prst="line">
              <a:avLst/>
            </a:prstGeom>
            <a:noFill/>
            <a:ln w="1905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39" name="Line 85">
              <a:extLst>
                <a:ext uri="{FF2B5EF4-FFF2-40B4-BE49-F238E27FC236}">
                  <a16:creationId xmlns:a16="http://schemas.microsoft.com/office/drawing/2014/main" id="{3AD97B0B-F0EB-4216-BC24-C19FB7F6AB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3072"/>
              <a:ext cx="0" cy="144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8740" name="Line 87">
              <a:extLst>
                <a:ext uri="{FF2B5EF4-FFF2-40B4-BE49-F238E27FC236}">
                  <a16:creationId xmlns:a16="http://schemas.microsoft.com/office/drawing/2014/main" id="{BAD79055-8D7B-4D6C-A395-B4E33723BC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993" y="3408"/>
              <a:ext cx="528" cy="192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8741" name="Line 88">
              <a:extLst>
                <a:ext uri="{FF2B5EF4-FFF2-40B4-BE49-F238E27FC236}">
                  <a16:creationId xmlns:a16="http://schemas.microsoft.com/office/drawing/2014/main" id="{376DCAEB-B741-42D7-A9BF-67B20B771F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81" y="3552"/>
              <a:ext cx="240" cy="86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42" name="Line 89">
              <a:extLst>
                <a:ext uri="{FF2B5EF4-FFF2-40B4-BE49-F238E27FC236}">
                  <a16:creationId xmlns:a16="http://schemas.microsoft.com/office/drawing/2014/main" id="{9C640412-40F3-4638-AB65-43A1CB09C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1" y="3408"/>
              <a:ext cx="0" cy="144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8743" name="Line 90">
              <a:extLst>
                <a:ext uri="{FF2B5EF4-FFF2-40B4-BE49-F238E27FC236}">
                  <a16:creationId xmlns:a16="http://schemas.microsoft.com/office/drawing/2014/main" id="{D2B42F0C-DEE9-497F-BB56-8BD4D8A33E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5" y="3216"/>
              <a:ext cx="240" cy="240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44" name="Line 95">
              <a:extLst>
                <a:ext uri="{FF2B5EF4-FFF2-40B4-BE49-F238E27FC236}">
                  <a16:creationId xmlns:a16="http://schemas.microsoft.com/office/drawing/2014/main" id="{F5B836F3-D6FB-4E08-83FA-33C07D07C7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1" y="3312"/>
              <a:ext cx="144" cy="144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45" name="Line 96">
              <a:extLst>
                <a:ext uri="{FF2B5EF4-FFF2-40B4-BE49-F238E27FC236}">
                  <a16:creationId xmlns:a16="http://schemas.microsoft.com/office/drawing/2014/main" id="{3CD8C2E1-AEDA-4886-9473-3BE764CDFF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3232"/>
              <a:ext cx="379" cy="387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46" name="Line 97">
              <a:extLst>
                <a:ext uri="{FF2B5EF4-FFF2-40B4-BE49-F238E27FC236}">
                  <a16:creationId xmlns:a16="http://schemas.microsoft.com/office/drawing/2014/main" id="{2A5D5C50-4767-4A35-A3AE-0586D1372E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14" y="3621"/>
              <a:ext cx="0" cy="144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8747" name="Line 98">
              <a:extLst>
                <a:ext uri="{FF2B5EF4-FFF2-40B4-BE49-F238E27FC236}">
                  <a16:creationId xmlns:a16="http://schemas.microsoft.com/office/drawing/2014/main" id="{C4B714D6-E98A-4474-9D80-BD06F2CE8B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644" y="3248"/>
              <a:ext cx="1" cy="163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48" name="Line 99">
              <a:extLst>
                <a:ext uri="{FF2B5EF4-FFF2-40B4-BE49-F238E27FC236}">
                  <a16:creationId xmlns:a16="http://schemas.microsoft.com/office/drawing/2014/main" id="{16EDA996-4298-41E5-8889-E41D649AFB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6" y="3396"/>
              <a:ext cx="386" cy="367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49" name="Line 103">
              <a:extLst>
                <a:ext uri="{FF2B5EF4-FFF2-40B4-BE49-F238E27FC236}">
                  <a16:creationId xmlns:a16="http://schemas.microsoft.com/office/drawing/2014/main" id="{A2CB2969-8B43-445C-AB0F-35297CA0C2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22" y="3527"/>
              <a:ext cx="254" cy="94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50" name="Line 105">
              <a:extLst>
                <a:ext uri="{FF2B5EF4-FFF2-40B4-BE49-F238E27FC236}">
                  <a16:creationId xmlns:a16="http://schemas.microsoft.com/office/drawing/2014/main" id="{2B9CEBD2-4EBA-4786-B569-FAF2C2D53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14" y="3664"/>
              <a:ext cx="265" cy="93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51" name="Line 106">
              <a:extLst>
                <a:ext uri="{FF2B5EF4-FFF2-40B4-BE49-F238E27FC236}">
                  <a16:creationId xmlns:a16="http://schemas.microsoft.com/office/drawing/2014/main" id="{5F26C77C-92C3-40CE-BE7A-A956819673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78" y="3526"/>
              <a:ext cx="0" cy="144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8752" name="Line 107">
              <a:extLst>
                <a:ext uri="{FF2B5EF4-FFF2-40B4-BE49-F238E27FC236}">
                  <a16:creationId xmlns:a16="http://schemas.microsoft.com/office/drawing/2014/main" id="{4064FFD9-D6FA-49DA-A45F-C544D532DD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6" y="3145"/>
              <a:ext cx="254" cy="94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8753" name="Line 108">
              <a:extLst>
                <a:ext uri="{FF2B5EF4-FFF2-40B4-BE49-F238E27FC236}">
                  <a16:creationId xmlns:a16="http://schemas.microsoft.com/office/drawing/2014/main" id="{80B9262D-6251-45FA-84F7-067D1BB673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6" y="3146"/>
              <a:ext cx="3" cy="36"/>
            </a:xfrm>
            <a:prstGeom prst="line">
              <a:avLst/>
            </a:prstGeom>
            <a:noFill/>
            <a:ln w="38100">
              <a:solidFill>
                <a:srgbClr val="6A060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8731" name="TextBox 1">
            <a:extLst>
              <a:ext uri="{FF2B5EF4-FFF2-40B4-BE49-F238E27FC236}">
                <a16:creationId xmlns:a16="http://schemas.microsoft.com/office/drawing/2014/main" id="{CFC11213-115C-4451-906C-F8818B9B0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5238" y="140176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400"/>
              <a:t>1</a:t>
            </a:r>
          </a:p>
        </p:txBody>
      </p:sp>
      <p:sp>
        <p:nvSpPr>
          <p:cNvPr id="28732" name="TextBox 77">
            <a:extLst>
              <a:ext uri="{FF2B5EF4-FFF2-40B4-BE49-F238E27FC236}">
                <a16:creationId xmlns:a16="http://schemas.microsoft.com/office/drawing/2014/main" id="{53ADEA6E-1E8D-4B8A-A467-12E8695A39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140176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400"/>
              <a:t>2</a:t>
            </a:r>
          </a:p>
        </p:txBody>
      </p:sp>
      <p:sp>
        <p:nvSpPr>
          <p:cNvPr id="28733" name="TextBox 78">
            <a:extLst>
              <a:ext uri="{FF2B5EF4-FFF2-40B4-BE49-F238E27FC236}">
                <a16:creationId xmlns:a16="http://schemas.microsoft.com/office/drawing/2014/main" id="{D0D8A649-0EEE-42FB-9319-8163D2D7D2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5338" y="1401763"/>
            <a:ext cx="3571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400"/>
              <a:t>3</a:t>
            </a:r>
          </a:p>
        </p:txBody>
      </p:sp>
      <p:sp>
        <p:nvSpPr>
          <p:cNvPr id="28734" name="TextBox 79">
            <a:extLst>
              <a:ext uri="{FF2B5EF4-FFF2-40B4-BE49-F238E27FC236}">
                <a16:creationId xmlns:a16="http://schemas.microsoft.com/office/drawing/2014/main" id="{0FC9AFF8-6897-445A-8FEF-8486A0347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7375" y="42275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400"/>
              <a:t>4</a:t>
            </a:r>
          </a:p>
        </p:txBody>
      </p:sp>
      <p:sp>
        <p:nvSpPr>
          <p:cNvPr id="28735" name="TextBox 80">
            <a:extLst>
              <a:ext uri="{FF2B5EF4-FFF2-40B4-BE49-F238E27FC236}">
                <a16:creationId xmlns:a16="http://schemas.microsoft.com/office/drawing/2014/main" id="{2A12E7FD-4E83-42D4-A81B-93785D19C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7325" y="422751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400"/>
              <a:t>5</a:t>
            </a:r>
          </a:p>
        </p:txBody>
      </p:sp>
      <p:sp>
        <p:nvSpPr>
          <p:cNvPr id="28736" name="TextBox 81">
            <a:extLst>
              <a:ext uri="{FF2B5EF4-FFF2-40B4-BE49-F238E27FC236}">
                <a16:creationId xmlns:a16="http://schemas.microsoft.com/office/drawing/2014/main" id="{14FBA893-4BB5-438B-B6BC-D2D226663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475" y="4227513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400"/>
              <a:t>6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66">
            <a:extLst>
              <a:ext uri="{FF2B5EF4-FFF2-40B4-BE49-F238E27FC236}">
                <a16:creationId xmlns:a16="http://schemas.microsoft.com/office/drawing/2014/main" id="{0D40FABE-543C-46E0-817A-5B165A914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15200" y="2971800"/>
            <a:ext cx="533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699" name="Line 12">
            <a:extLst>
              <a:ext uri="{FF2B5EF4-FFF2-40B4-BE49-F238E27FC236}">
                <a16:creationId xmlns:a16="http://schemas.microsoft.com/office/drawing/2014/main" id="{579BA323-C5B1-4099-B305-879C83B552B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93825" y="2892425"/>
            <a:ext cx="511175" cy="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00" name="Text Box 2">
            <a:extLst>
              <a:ext uri="{FF2B5EF4-FFF2-40B4-BE49-F238E27FC236}">
                <a16:creationId xmlns:a16="http://schemas.microsoft.com/office/drawing/2014/main" id="{EB74B912-8E4E-4C12-A172-9D08819F17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57288"/>
            <a:ext cx="410527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Mounting The Throwing Arm</a:t>
            </a:r>
          </a:p>
          <a:p>
            <a:pPr algn="ctr"/>
            <a:endParaRPr lang="en-GB" altLang="en-US" sz="1200">
              <a:solidFill>
                <a:srgbClr val="0066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2400">
                <a:solidFill>
                  <a:srgbClr val="006600"/>
                </a:solidFill>
                <a:latin typeface="Times New Roman" panose="02020603050405020304" pitchFamily="18" charset="0"/>
              </a:rPr>
              <a:t>Some Ideas</a:t>
            </a:r>
          </a:p>
        </p:txBody>
      </p:sp>
      <p:grpSp>
        <p:nvGrpSpPr>
          <p:cNvPr id="29701" name="Group 15">
            <a:extLst>
              <a:ext uri="{FF2B5EF4-FFF2-40B4-BE49-F238E27FC236}">
                <a16:creationId xmlns:a16="http://schemas.microsoft.com/office/drawing/2014/main" id="{5F5D9499-626C-4372-81D6-C817E48D2AFD}"/>
              </a:ext>
            </a:extLst>
          </p:cNvPr>
          <p:cNvGrpSpPr>
            <a:grpSpLocks/>
          </p:cNvGrpSpPr>
          <p:nvPr/>
        </p:nvGrpSpPr>
        <p:grpSpPr bwMode="auto">
          <a:xfrm>
            <a:off x="1495425" y="2362200"/>
            <a:ext cx="304800" cy="1447800"/>
            <a:chOff x="960" y="1536"/>
            <a:chExt cx="192" cy="912"/>
          </a:xfrm>
        </p:grpSpPr>
        <p:sp>
          <p:nvSpPr>
            <p:cNvPr id="29743" name="Line 13">
              <a:extLst>
                <a:ext uri="{FF2B5EF4-FFF2-40B4-BE49-F238E27FC236}">
                  <a16:creationId xmlns:a16="http://schemas.microsoft.com/office/drawing/2014/main" id="{01AEA45A-27CA-4265-A4A4-532EC3F504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536"/>
              <a:ext cx="0" cy="76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9744" name="Rectangle 14">
              <a:extLst>
                <a:ext uri="{FF2B5EF4-FFF2-40B4-BE49-F238E27FC236}">
                  <a16:creationId xmlns:a16="http://schemas.microsoft.com/office/drawing/2014/main" id="{1E4CBC98-0DB5-4CD7-8EFC-A7B20AA0E4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256"/>
              <a:ext cx="192" cy="192"/>
            </a:xfrm>
            <a:prstGeom prst="rect">
              <a:avLst/>
            </a:prstGeom>
            <a:solidFill>
              <a:srgbClr val="66FF33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sp>
        <p:nvSpPr>
          <p:cNvPr id="29702" name="Line 3">
            <a:extLst>
              <a:ext uri="{FF2B5EF4-FFF2-40B4-BE49-F238E27FC236}">
                <a16:creationId xmlns:a16="http://schemas.microsoft.com/office/drawing/2014/main" id="{0B8D6221-ACA2-45C5-A432-E397F44716B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2922588"/>
            <a:ext cx="1085850" cy="1954212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03" name="Line 4">
            <a:extLst>
              <a:ext uri="{FF2B5EF4-FFF2-40B4-BE49-F238E27FC236}">
                <a16:creationId xmlns:a16="http://schemas.microsoft.com/office/drawing/2014/main" id="{7C6BDBCE-F126-4D1F-A5E3-3AABE2FE37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85888" y="2895600"/>
            <a:ext cx="4762" cy="1997075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04" name="Line 5">
            <a:extLst>
              <a:ext uri="{FF2B5EF4-FFF2-40B4-BE49-F238E27FC236}">
                <a16:creationId xmlns:a16="http://schemas.microsoft.com/office/drawing/2014/main" id="{6270390C-9D57-42C1-85FA-8DB0CE30C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" y="4845050"/>
            <a:ext cx="1690688" cy="25400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9705" name="Group 8">
            <a:extLst>
              <a:ext uri="{FF2B5EF4-FFF2-40B4-BE49-F238E27FC236}">
                <a16:creationId xmlns:a16="http://schemas.microsoft.com/office/drawing/2014/main" id="{15B111C9-8293-406E-BE81-56B0E07931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905000" y="2895600"/>
            <a:ext cx="1085850" cy="1997075"/>
            <a:chOff x="612" y="1910"/>
            <a:chExt cx="396" cy="748"/>
          </a:xfrm>
        </p:grpSpPr>
        <p:sp>
          <p:nvSpPr>
            <p:cNvPr id="29740" name="Line 9">
              <a:extLst>
                <a:ext uri="{FF2B5EF4-FFF2-40B4-BE49-F238E27FC236}">
                  <a16:creationId xmlns:a16="http://schemas.microsoft.com/office/drawing/2014/main" id="{1BA84534-7E19-4AAB-A531-2688BE20DE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920"/>
              <a:ext cx="396" cy="732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41" name="Line 10">
              <a:extLst>
                <a:ext uri="{FF2B5EF4-FFF2-40B4-BE49-F238E27FC236}">
                  <a16:creationId xmlns:a16="http://schemas.microsoft.com/office/drawing/2014/main" id="{172B4CB2-4BA2-4C19-9C0C-732FBC1113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" y="1910"/>
              <a:ext cx="2" cy="7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42" name="Line 11">
              <a:extLst>
                <a:ext uri="{FF2B5EF4-FFF2-40B4-BE49-F238E27FC236}">
                  <a16:creationId xmlns:a16="http://schemas.microsoft.com/office/drawing/2014/main" id="{B90E3D5B-C7EC-4016-9737-133089E89E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640"/>
              <a:ext cx="384" cy="0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9706" name="Line 17">
            <a:extLst>
              <a:ext uri="{FF2B5EF4-FFF2-40B4-BE49-F238E27FC236}">
                <a16:creationId xmlns:a16="http://schemas.microsoft.com/office/drawing/2014/main" id="{F5D83D6A-E0DE-4B1E-BCC9-43B8D79EE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371600" y="2971800"/>
            <a:ext cx="511175" cy="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07" name="Text Box 18">
            <a:extLst>
              <a:ext uri="{FF2B5EF4-FFF2-40B4-BE49-F238E27FC236}">
                <a16:creationId xmlns:a16="http://schemas.microsoft.com/office/drawing/2014/main" id="{D975E706-52C8-4395-A7DE-AD3515ABD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257800"/>
            <a:ext cx="2667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Use two short tubes and sandwich the</a:t>
            </a:r>
          </a:p>
          <a:p>
            <a:pPr algn="ctr"/>
            <a:r>
              <a:rPr lang="en-GB" altLang="en-US" sz="2000">
                <a:solidFill>
                  <a:srgbClr val="FF0000"/>
                </a:solidFill>
                <a:latin typeface="Times New Roman" panose="02020603050405020304" pitchFamily="18" charset="0"/>
              </a:rPr>
              <a:t>arm between them</a:t>
            </a:r>
          </a:p>
        </p:txBody>
      </p:sp>
      <p:grpSp>
        <p:nvGrpSpPr>
          <p:cNvPr id="29708" name="Group 19">
            <a:extLst>
              <a:ext uri="{FF2B5EF4-FFF2-40B4-BE49-F238E27FC236}">
                <a16:creationId xmlns:a16="http://schemas.microsoft.com/office/drawing/2014/main" id="{BA919C0B-2AF0-4EA1-87AB-B6C26E5A0480}"/>
              </a:ext>
            </a:extLst>
          </p:cNvPr>
          <p:cNvGrpSpPr>
            <a:grpSpLocks/>
          </p:cNvGrpSpPr>
          <p:nvPr/>
        </p:nvGrpSpPr>
        <p:grpSpPr bwMode="auto">
          <a:xfrm>
            <a:off x="4467225" y="2362200"/>
            <a:ext cx="304800" cy="1447800"/>
            <a:chOff x="960" y="1536"/>
            <a:chExt cx="192" cy="912"/>
          </a:xfrm>
        </p:grpSpPr>
        <p:sp>
          <p:nvSpPr>
            <p:cNvPr id="29738" name="Line 20">
              <a:extLst>
                <a:ext uri="{FF2B5EF4-FFF2-40B4-BE49-F238E27FC236}">
                  <a16:creationId xmlns:a16="http://schemas.microsoft.com/office/drawing/2014/main" id="{947AFA99-FDCA-46DC-8D2A-24D466D6BE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536"/>
              <a:ext cx="0" cy="76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9739" name="Rectangle 21">
              <a:extLst>
                <a:ext uri="{FF2B5EF4-FFF2-40B4-BE49-F238E27FC236}">
                  <a16:creationId xmlns:a16="http://schemas.microsoft.com/office/drawing/2014/main" id="{C0A03D50-8000-420C-AF37-AA7EC5C2D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256"/>
              <a:ext cx="192" cy="192"/>
            </a:xfrm>
            <a:prstGeom prst="rect">
              <a:avLst/>
            </a:prstGeom>
            <a:solidFill>
              <a:srgbClr val="66FF33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29709" name="Group 22">
            <a:extLst>
              <a:ext uri="{FF2B5EF4-FFF2-40B4-BE49-F238E27FC236}">
                <a16:creationId xmlns:a16="http://schemas.microsoft.com/office/drawing/2014/main" id="{BAD518A6-CB0F-4A90-A98D-55A3E5754A67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2895600"/>
            <a:ext cx="1085850" cy="1997075"/>
            <a:chOff x="612" y="1910"/>
            <a:chExt cx="396" cy="748"/>
          </a:xfrm>
        </p:grpSpPr>
        <p:sp>
          <p:nvSpPr>
            <p:cNvPr id="29735" name="Line 23">
              <a:extLst>
                <a:ext uri="{FF2B5EF4-FFF2-40B4-BE49-F238E27FC236}">
                  <a16:creationId xmlns:a16="http://schemas.microsoft.com/office/drawing/2014/main" id="{2E5CEED7-35FB-477D-8111-1053393322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920"/>
              <a:ext cx="396" cy="732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36" name="Line 24">
              <a:extLst>
                <a:ext uri="{FF2B5EF4-FFF2-40B4-BE49-F238E27FC236}">
                  <a16:creationId xmlns:a16="http://schemas.microsoft.com/office/drawing/2014/main" id="{E37E1261-1583-466B-BE82-CBC7ACBBFD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" y="1910"/>
              <a:ext cx="2" cy="7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37" name="Line 25">
              <a:extLst>
                <a:ext uri="{FF2B5EF4-FFF2-40B4-BE49-F238E27FC236}">
                  <a16:creationId xmlns:a16="http://schemas.microsoft.com/office/drawing/2014/main" id="{6AC6F57F-4BEA-48E4-9DDE-9CE396D75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640"/>
              <a:ext cx="384" cy="0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29710" name="Group 26">
            <a:extLst>
              <a:ext uri="{FF2B5EF4-FFF2-40B4-BE49-F238E27FC236}">
                <a16:creationId xmlns:a16="http://schemas.microsoft.com/office/drawing/2014/main" id="{EE2BF5C6-1AA4-43BF-A563-8A5AD0F4633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876800" y="2895600"/>
            <a:ext cx="1085850" cy="1997075"/>
            <a:chOff x="612" y="1910"/>
            <a:chExt cx="396" cy="748"/>
          </a:xfrm>
        </p:grpSpPr>
        <p:sp>
          <p:nvSpPr>
            <p:cNvPr id="29732" name="Line 27">
              <a:extLst>
                <a:ext uri="{FF2B5EF4-FFF2-40B4-BE49-F238E27FC236}">
                  <a16:creationId xmlns:a16="http://schemas.microsoft.com/office/drawing/2014/main" id="{20A72E4A-B905-447A-867C-2F113F17DA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920"/>
              <a:ext cx="396" cy="732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33" name="Line 28">
              <a:extLst>
                <a:ext uri="{FF2B5EF4-FFF2-40B4-BE49-F238E27FC236}">
                  <a16:creationId xmlns:a16="http://schemas.microsoft.com/office/drawing/2014/main" id="{E481FE77-99A8-4A41-9012-94CB85696D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" y="1910"/>
              <a:ext cx="2" cy="7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34" name="Line 29">
              <a:extLst>
                <a:ext uri="{FF2B5EF4-FFF2-40B4-BE49-F238E27FC236}">
                  <a16:creationId xmlns:a16="http://schemas.microsoft.com/office/drawing/2014/main" id="{10954CC5-1291-46ED-B23A-B1A4E22E9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640"/>
              <a:ext cx="384" cy="0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9711" name="Line 30">
            <a:extLst>
              <a:ext uri="{FF2B5EF4-FFF2-40B4-BE49-F238E27FC236}">
                <a16:creationId xmlns:a16="http://schemas.microsoft.com/office/drawing/2014/main" id="{A8D899F5-EB8C-4A3F-BBA0-849B0EF93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65625" y="2892425"/>
            <a:ext cx="511175" cy="317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12" name="Text Box 32">
            <a:extLst>
              <a:ext uri="{FF2B5EF4-FFF2-40B4-BE49-F238E27FC236}">
                <a16:creationId xmlns:a16="http://schemas.microsoft.com/office/drawing/2014/main" id="{89A0F6C5-698D-4CB3-A7B4-E473B83B9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05400"/>
            <a:ext cx="2667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solidFill>
                  <a:srgbClr val="6A0606"/>
                </a:solidFill>
                <a:latin typeface="Times New Roman" panose="02020603050405020304" pitchFamily="18" charset="0"/>
              </a:rPr>
              <a:t>Use an elastic</a:t>
            </a:r>
          </a:p>
          <a:p>
            <a:pPr algn="ctr"/>
            <a:r>
              <a:rPr lang="en-GB" altLang="en-US" sz="2000">
                <a:solidFill>
                  <a:srgbClr val="6A0606"/>
                </a:solidFill>
                <a:latin typeface="Times New Roman" panose="02020603050405020304" pitchFamily="18" charset="0"/>
              </a:rPr>
              <a:t>band to hold</a:t>
            </a:r>
          </a:p>
          <a:p>
            <a:pPr algn="ctr"/>
            <a:r>
              <a:rPr lang="en-GB" altLang="en-US" sz="2000">
                <a:solidFill>
                  <a:srgbClr val="6A0606"/>
                </a:solidFill>
                <a:latin typeface="Times New Roman" panose="02020603050405020304" pitchFamily="18" charset="0"/>
              </a:rPr>
              <a:t>the throwing arm</a:t>
            </a:r>
          </a:p>
          <a:p>
            <a:pPr algn="ctr"/>
            <a:r>
              <a:rPr lang="en-GB" altLang="en-US" sz="2000">
                <a:solidFill>
                  <a:srgbClr val="6A0606"/>
                </a:solidFill>
                <a:latin typeface="Times New Roman" panose="02020603050405020304" pitchFamily="18" charset="0"/>
              </a:rPr>
              <a:t>to cross tube(s)</a:t>
            </a:r>
          </a:p>
        </p:txBody>
      </p:sp>
      <p:sp>
        <p:nvSpPr>
          <p:cNvPr id="29713" name="Line 33">
            <a:extLst>
              <a:ext uri="{FF2B5EF4-FFF2-40B4-BE49-F238E27FC236}">
                <a16:creationId xmlns:a16="http://schemas.microsoft.com/office/drawing/2014/main" id="{C296CE36-B6E8-48BB-8961-1D96C8BCE0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6600" y="2828925"/>
            <a:ext cx="147638" cy="13970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14" name="Line 34">
            <a:extLst>
              <a:ext uri="{FF2B5EF4-FFF2-40B4-BE49-F238E27FC236}">
                <a16:creationId xmlns:a16="http://schemas.microsoft.com/office/drawing/2014/main" id="{4AB1663C-2417-463B-B819-D6E61AFC8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46600" y="2819400"/>
            <a:ext cx="147638" cy="139700"/>
          </a:xfrm>
          <a:prstGeom prst="line">
            <a:avLst/>
          </a:prstGeom>
          <a:noFill/>
          <a:ln w="76200">
            <a:solidFill>
              <a:srgbClr val="6A060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grpSp>
        <p:nvGrpSpPr>
          <p:cNvPr id="29715" name="Group 52">
            <a:extLst>
              <a:ext uri="{FF2B5EF4-FFF2-40B4-BE49-F238E27FC236}">
                <a16:creationId xmlns:a16="http://schemas.microsoft.com/office/drawing/2014/main" id="{A658F00F-196D-444E-94E3-C9A272915957}"/>
              </a:ext>
            </a:extLst>
          </p:cNvPr>
          <p:cNvGrpSpPr>
            <a:grpSpLocks/>
          </p:cNvGrpSpPr>
          <p:nvPr/>
        </p:nvGrpSpPr>
        <p:grpSpPr bwMode="auto">
          <a:xfrm>
            <a:off x="7439025" y="2362200"/>
            <a:ext cx="304800" cy="1447800"/>
            <a:chOff x="960" y="1536"/>
            <a:chExt cx="192" cy="912"/>
          </a:xfrm>
        </p:grpSpPr>
        <p:sp>
          <p:nvSpPr>
            <p:cNvPr id="29730" name="Line 53">
              <a:extLst>
                <a:ext uri="{FF2B5EF4-FFF2-40B4-BE49-F238E27FC236}">
                  <a16:creationId xmlns:a16="http://schemas.microsoft.com/office/drawing/2014/main" id="{33C319F4-48B1-4B03-BC8B-0A3169C13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1536"/>
              <a:ext cx="0" cy="768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GB"/>
            </a:p>
          </p:txBody>
        </p:sp>
        <p:sp>
          <p:nvSpPr>
            <p:cNvPr id="29731" name="Rectangle 54">
              <a:extLst>
                <a:ext uri="{FF2B5EF4-FFF2-40B4-BE49-F238E27FC236}">
                  <a16:creationId xmlns:a16="http://schemas.microsoft.com/office/drawing/2014/main" id="{40184FEB-1A48-4958-8C56-2DF35F714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2256"/>
              <a:ext cx="192" cy="192"/>
            </a:xfrm>
            <a:prstGeom prst="rect">
              <a:avLst/>
            </a:prstGeom>
            <a:solidFill>
              <a:srgbClr val="66FF33"/>
            </a:solidFill>
            <a:ln w="57150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/>
            </a:p>
          </p:txBody>
        </p:sp>
      </p:grpSp>
      <p:grpSp>
        <p:nvGrpSpPr>
          <p:cNvPr id="29716" name="Group 55">
            <a:extLst>
              <a:ext uri="{FF2B5EF4-FFF2-40B4-BE49-F238E27FC236}">
                <a16:creationId xmlns:a16="http://schemas.microsoft.com/office/drawing/2014/main" id="{CF8962CC-FD7E-44EC-93E8-2FAE7966067D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2895600"/>
            <a:ext cx="1085850" cy="1997075"/>
            <a:chOff x="612" y="1910"/>
            <a:chExt cx="396" cy="748"/>
          </a:xfrm>
        </p:grpSpPr>
        <p:sp>
          <p:nvSpPr>
            <p:cNvPr id="29727" name="Line 56">
              <a:extLst>
                <a:ext uri="{FF2B5EF4-FFF2-40B4-BE49-F238E27FC236}">
                  <a16:creationId xmlns:a16="http://schemas.microsoft.com/office/drawing/2014/main" id="{AC2A3CE5-62E1-4FFE-8945-0FECFA3DC9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920"/>
              <a:ext cx="396" cy="732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28" name="Line 57">
              <a:extLst>
                <a:ext uri="{FF2B5EF4-FFF2-40B4-BE49-F238E27FC236}">
                  <a16:creationId xmlns:a16="http://schemas.microsoft.com/office/drawing/2014/main" id="{BF24DB2F-79FE-4A48-B10F-BA5E5FEECC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" y="1910"/>
              <a:ext cx="2" cy="7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29" name="Line 58">
              <a:extLst>
                <a:ext uri="{FF2B5EF4-FFF2-40B4-BE49-F238E27FC236}">
                  <a16:creationId xmlns:a16="http://schemas.microsoft.com/office/drawing/2014/main" id="{0723ACAA-1A2B-4141-A34C-FC1A7C6891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640"/>
              <a:ext cx="384" cy="0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grpSp>
        <p:nvGrpSpPr>
          <p:cNvPr id="29717" name="Group 59">
            <a:extLst>
              <a:ext uri="{FF2B5EF4-FFF2-40B4-BE49-F238E27FC236}">
                <a16:creationId xmlns:a16="http://schemas.microsoft.com/office/drawing/2014/main" id="{1A9A22DD-FB05-4EE3-A1A0-56D2CE37A93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48600" y="2895600"/>
            <a:ext cx="1085850" cy="1997075"/>
            <a:chOff x="612" y="1910"/>
            <a:chExt cx="396" cy="748"/>
          </a:xfrm>
        </p:grpSpPr>
        <p:sp>
          <p:nvSpPr>
            <p:cNvPr id="29724" name="Line 60">
              <a:extLst>
                <a:ext uri="{FF2B5EF4-FFF2-40B4-BE49-F238E27FC236}">
                  <a16:creationId xmlns:a16="http://schemas.microsoft.com/office/drawing/2014/main" id="{E41C9A7A-4534-4287-8D67-88D554D719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2" y="1920"/>
              <a:ext cx="396" cy="732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25" name="Line 61">
              <a:extLst>
                <a:ext uri="{FF2B5EF4-FFF2-40B4-BE49-F238E27FC236}">
                  <a16:creationId xmlns:a16="http://schemas.microsoft.com/office/drawing/2014/main" id="{954E07F9-EA85-48F6-99E7-EB38EABE6E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06" y="1910"/>
              <a:ext cx="2" cy="748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  <p:sp>
          <p:nvSpPr>
            <p:cNvPr id="29726" name="Line 62">
              <a:extLst>
                <a:ext uri="{FF2B5EF4-FFF2-40B4-BE49-F238E27FC236}">
                  <a16:creationId xmlns:a16="http://schemas.microsoft.com/office/drawing/2014/main" id="{62E18CDE-4846-466D-B61C-BB9DEAB2F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640"/>
              <a:ext cx="384" cy="0"/>
            </a:xfrm>
            <a:prstGeom prst="line">
              <a:avLst/>
            </a:prstGeom>
            <a:noFill/>
            <a:ln w="57150">
              <a:solidFill>
                <a:srgbClr val="4D4D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GB"/>
            </a:p>
          </p:txBody>
        </p:sp>
      </p:grpSp>
      <p:sp>
        <p:nvSpPr>
          <p:cNvPr id="29718" name="Text Box 64">
            <a:extLst>
              <a:ext uri="{FF2B5EF4-FFF2-40B4-BE49-F238E27FC236}">
                <a16:creationId xmlns:a16="http://schemas.microsoft.com/office/drawing/2014/main" id="{140BEA5F-435E-45DC-8EF8-D70EDB8D8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105400"/>
            <a:ext cx="2667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000">
                <a:latin typeface="Times New Roman" panose="02020603050405020304" pitchFamily="18" charset="0"/>
              </a:rPr>
              <a:t>Use an elastic</a:t>
            </a:r>
          </a:p>
          <a:p>
            <a:pPr algn="ctr"/>
            <a:r>
              <a:rPr lang="en-GB" altLang="en-US" sz="2000">
                <a:latin typeface="Times New Roman" panose="02020603050405020304" pitchFamily="18" charset="0"/>
              </a:rPr>
              <a:t>band to hold</a:t>
            </a:r>
          </a:p>
          <a:p>
            <a:pPr algn="ctr"/>
            <a:r>
              <a:rPr lang="en-GB" altLang="en-US" sz="2000">
                <a:latin typeface="Times New Roman" panose="02020603050405020304" pitchFamily="18" charset="0"/>
              </a:rPr>
              <a:t>the throwing arm</a:t>
            </a:r>
          </a:p>
          <a:p>
            <a:pPr algn="ctr"/>
            <a:r>
              <a:rPr lang="en-GB" altLang="en-US" sz="2000">
                <a:latin typeface="Times New Roman" panose="02020603050405020304" pitchFamily="18" charset="0"/>
              </a:rPr>
              <a:t>without a cross tube</a:t>
            </a:r>
          </a:p>
        </p:txBody>
      </p:sp>
      <p:sp>
        <p:nvSpPr>
          <p:cNvPr id="29719" name="Line 65">
            <a:extLst>
              <a:ext uri="{FF2B5EF4-FFF2-40B4-BE49-F238E27FC236}">
                <a16:creationId xmlns:a16="http://schemas.microsoft.com/office/drawing/2014/main" id="{D3DD971E-C5ED-402A-901F-CAB39194FB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3288" y="3119438"/>
            <a:ext cx="663575" cy="4762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20" name="AutoShape 67">
            <a:extLst>
              <a:ext uri="{FF2B5EF4-FFF2-40B4-BE49-F238E27FC236}">
                <a16:creationId xmlns:a16="http://schemas.microsoft.com/office/drawing/2014/main" id="{47B3D1ED-0009-4718-A0DD-C5A1314C64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175" y="3040063"/>
            <a:ext cx="74613" cy="112712"/>
          </a:xfrm>
          <a:prstGeom prst="rtTriangle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21" name="AutoShape 68">
            <a:extLst>
              <a:ext uri="{FF2B5EF4-FFF2-40B4-BE49-F238E27FC236}">
                <a16:creationId xmlns:a16="http://schemas.microsoft.com/office/drawing/2014/main" id="{C3F98781-A375-4A00-95C3-96969987FF0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227888" y="3028950"/>
            <a:ext cx="74612" cy="127000"/>
          </a:xfrm>
          <a:prstGeom prst="rtTriangle">
            <a:avLst/>
          </a:prstGeom>
          <a:solidFill>
            <a:srgbClr val="000099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29722" name="Line 5">
            <a:extLst>
              <a:ext uri="{FF2B5EF4-FFF2-40B4-BE49-F238E27FC236}">
                <a16:creationId xmlns:a16="http://schemas.microsoft.com/office/drawing/2014/main" id="{F4F5562E-43BE-4134-9811-61DC504EB9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35400" y="4829175"/>
            <a:ext cx="1639888" cy="7938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29723" name="Line 5">
            <a:extLst>
              <a:ext uri="{FF2B5EF4-FFF2-40B4-BE49-F238E27FC236}">
                <a16:creationId xmlns:a16="http://schemas.microsoft.com/office/drawing/2014/main" id="{A4CCDA36-8673-4462-B8BD-595966D230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4788" y="4829175"/>
            <a:ext cx="1684337" cy="9525"/>
          </a:xfrm>
          <a:prstGeom prst="line">
            <a:avLst/>
          </a:prstGeom>
          <a:noFill/>
          <a:ln w="57150">
            <a:solidFill>
              <a:srgbClr val="4D4D4D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>
            <a:extLst>
              <a:ext uri="{FF2B5EF4-FFF2-40B4-BE49-F238E27FC236}">
                <a16:creationId xmlns:a16="http://schemas.microsoft.com/office/drawing/2014/main" id="{94E1D9A0-D9B8-4BB2-BE75-CC74E05C7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90600"/>
            <a:ext cx="4984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/>
              <a:t>Demonstrate and Test</a:t>
            </a:r>
          </a:p>
        </p:txBody>
      </p:sp>
      <p:sp>
        <p:nvSpPr>
          <p:cNvPr id="30723" name="Line 8">
            <a:extLst>
              <a:ext uri="{FF2B5EF4-FFF2-40B4-BE49-F238E27FC236}">
                <a16:creationId xmlns:a16="http://schemas.microsoft.com/office/drawing/2014/main" id="{7AA714E1-FF67-4184-8324-FF1F341CE4B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419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0724" name="Line 9">
            <a:extLst>
              <a:ext uri="{FF2B5EF4-FFF2-40B4-BE49-F238E27FC236}">
                <a16:creationId xmlns:a16="http://schemas.microsoft.com/office/drawing/2014/main" id="{C5C1D21F-ACC0-4E43-A1C9-B1E35204F21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19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0725" name="Line 10">
            <a:extLst>
              <a:ext uri="{FF2B5EF4-FFF2-40B4-BE49-F238E27FC236}">
                <a16:creationId xmlns:a16="http://schemas.microsoft.com/office/drawing/2014/main" id="{D6D94E17-276E-4E96-AD54-4054D499A87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657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0726" name="AutoShape 11">
            <a:extLst>
              <a:ext uri="{FF2B5EF4-FFF2-40B4-BE49-F238E27FC236}">
                <a16:creationId xmlns:a16="http://schemas.microsoft.com/office/drawing/2014/main" id="{BB72F188-F8D8-4104-8A9C-E77DDD264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2895600" cy="762000"/>
          </a:xfrm>
          <a:prstGeom prst="parallelogram">
            <a:avLst>
              <a:gd name="adj" fmla="val 95000"/>
            </a:avLst>
          </a:prstGeom>
          <a:solidFill>
            <a:srgbClr val="00800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27" name="Text Box 12">
            <a:extLst>
              <a:ext uri="{FF2B5EF4-FFF2-40B4-BE49-F238E27FC236}">
                <a16:creationId xmlns:a16="http://schemas.microsoft.com/office/drawing/2014/main" id="{18AF6E1C-D066-4F6F-A244-6191F8F31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62600"/>
            <a:ext cx="979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Table</a:t>
            </a:r>
          </a:p>
        </p:txBody>
      </p:sp>
      <p:sp>
        <p:nvSpPr>
          <p:cNvPr id="30728" name="Text Box 13">
            <a:extLst>
              <a:ext uri="{FF2B5EF4-FFF2-40B4-BE49-F238E27FC236}">
                <a16:creationId xmlns:a16="http://schemas.microsoft.com/office/drawing/2014/main" id="{2C51B39D-4656-40CA-A978-076848FA2D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661025"/>
            <a:ext cx="1116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Target</a:t>
            </a:r>
          </a:p>
        </p:txBody>
      </p:sp>
      <p:sp>
        <p:nvSpPr>
          <p:cNvPr id="30729" name="AutoShape 14">
            <a:extLst>
              <a:ext uri="{FF2B5EF4-FFF2-40B4-BE49-F238E27FC236}">
                <a16:creationId xmlns:a16="http://schemas.microsoft.com/office/drawing/2014/main" id="{48A258C0-0052-4997-A349-DE5F3E2D4A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609600" cy="1371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30" name="Rectangle 15">
            <a:extLst>
              <a:ext uri="{FF2B5EF4-FFF2-40B4-BE49-F238E27FC236}">
                <a16:creationId xmlns:a16="http://schemas.microsoft.com/office/drawing/2014/main" id="{6907EEEA-37F5-47CC-9901-593B2A23EF4A}"/>
              </a:ext>
            </a:extLst>
          </p:cNvPr>
          <p:cNvSpPr>
            <a:spLocks noChangeArrowheads="1"/>
          </p:cNvSpPr>
          <p:nvPr/>
        </p:nvSpPr>
        <p:spPr bwMode="auto">
          <a:xfrm rot="-2140584">
            <a:off x="1716088" y="2403475"/>
            <a:ext cx="1752600" cy="152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31" name="Rectangle 16">
            <a:extLst>
              <a:ext uri="{FF2B5EF4-FFF2-40B4-BE49-F238E27FC236}">
                <a16:creationId xmlns:a16="http://schemas.microsoft.com/office/drawing/2014/main" id="{8C103F5E-EE0D-4125-BE93-E4E06C8C4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67000"/>
            <a:ext cx="152400" cy="685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32" name="Line 17">
            <a:extLst>
              <a:ext uri="{FF2B5EF4-FFF2-40B4-BE49-F238E27FC236}">
                <a16:creationId xmlns:a16="http://schemas.microsoft.com/office/drawing/2014/main" id="{036199FA-0683-4958-B813-0955A5D412D3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981200"/>
            <a:ext cx="0" cy="762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0733" name="Oval 19">
            <a:extLst>
              <a:ext uri="{FF2B5EF4-FFF2-40B4-BE49-F238E27FC236}">
                <a16:creationId xmlns:a16="http://schemas.microsoft.com/office/drawing/2014/main" id="{961619D0-1A75-4807-ACA1-9B0D58F873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486025"/>
            <a:ext cx="360362" cy="360363"/>
          </a:xfrm>
          <a:prstGeom prst="ellipse">
            <a:avLst/>
          </a:prstGeom>
          <a:solidFill>
            <a:srgbClr val="008000"/>
          </a:solidFill>
          <a:ln w="57150">
            <a:solidFill>
              <a:srgbClr val="6A060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0734" name="Text Box 20">
            <a:extLst>
              <a:ext uri="{FF2B5EF4-FFF2-40B4-BE49-F238E27FC236}">
                <a16:creationId xmlns:a16="http://schemas.microsoft.com/office/drawing/2014/main" id="{D1141F6F-4AF8-4EB1-8FE8-5B54C2675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42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Ball</a:t>
            </a:r>
          </a:p>
        </p:txBody>
      </p:sp>
      <p:sp>
        <p:nvSpPr>
          <p:cNvPr id="30735" name="Text Box 21">
            <a:extLst>
              <a:ext uri="{FF2B5EF4-FFF2-40B4-BE49-F238E27FC236}">
                <a16:creationId xmlns:a16="http://schemas.microsoft.com/office/drawing/2014/main" id="{66EBBFCD-7916-438A-9553-0E8AEAF5B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7526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Catapult</a:t>
            </a:r>
          </a:p>
        </p:txBody>
      </p:sp>
      <p:sp>
        <p:nvSpPr>
          <p:cNvPr id="30736" name="Text Box 23">
            <a:extLst>
              <a:ext uri="{FF2B5EF4-FFF2-40B4-BE49-F238E27FC236}">
                <a16:creationId xmlns:a16="http://schemas.microsoft.com/office/drawing/2014/main" id="{7FB9A996-7AD8-4C1D-A64E-95BA28508B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5213" y="4816475"/>
            <a:ext cx="1711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chemeClr val="tx1"/>
                </a:solidFill>
              </a:rPr>
              <a:t>2-3 metres</a:t>
            </a:r>
          </a:p>
        </p:txBody>
      </p:sp>
      <p:pic>
        <p:nvPicPr>
          <p:cNvPr id="30737" name="Picture 1" descr="Screen Shot 2013-03-07 at 11.48.03.png">
            <a:extLst>
              <a:ext uri="{FF2B5EF4-FFF2-40B4-BE49-F238E27FC236}">
                <a16:creationId xmlns:a16="http://schemas.microsoft.com/office/drawing/2014/main" id="{816C2615-D016-40D8-B17C-6B4EB59ED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280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20" descr="Screen Shot 2013-03-07 at 11.48.03.png">
            <a:extLst>
              <a:ext uri="{FF2B5EF4-FFF2-40B4-BE49-F238E27FC236}">
                <a16:creationId xmlns:a16="http://schemas.microsoft.com/office/drawing/2014/main" id="{4DC54637-07DB-4455-8706-AE32003E5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724400"/>
            <a:ext cx="280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21" descr="Screen Shot 2013-03-07 at 11.48.03.png">
            <a:extLst>
              <a:ext uri="{FF2B5EF4-FFF2-40B4-BE49-F238E27FC236}">
                <a16:creationId xmlns:a16="http://schemas.microsoft.com/office/drawing/2014/main" id="{D3A7ADF1-3434-4071-BB35-0F42D35B9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280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22" descr="Screen Shot 2013-03-07 at 11.48.03.png">
            <a:extLst>
              <a:ext uri="{FF2B5EF4-FFF2-40B4-BE49-F238E27FC236}">
                <a16:creationId xmlns:a16="http://schemas.microsoft.com/office/drawing/2014/main" id="{4B2D5ABD-4AA4-4790-9ED8-98D2B510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221163"/>
            <a:ext cx="2809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23" descr="Screen Shot 2013-03-07 at 11.48.03.png">
            <a:extLst>
              <a:ext uri="{FF2B5EF4-FFF2-40B4-BE49-F238E27FC236}">
                <a16:creationId xmlns:a16="http://schemas.microsoft.com/office/drawing/2014/main" id="{AB197A48-55F5-4540-BF7E-5F07CE40A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789363"/>
            <a:ext cx="282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24" descr="Screen Shot 2013-03-07 at 11.48.03.png">
            <a:extLst>
              <a:ext uri="{FF2B5EF4-FFF2-40B4-BE49-F238E27FC236}">
                <a16:creationId xmlns:a16="http://schemas.microsoft.com/office/drawing/2014/main" id="{5D4D22DC-FE51-4D7B-AF45-A7C7472BF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84763"/>
            <a:ext cx="282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3" name="Picture 25" descr="Screen Shot 2013-03-07 at 11.48.03.png">
            <a:extLst>
              <a:ext uri="{FF2B5EF4-FFF2-40B4-BE49-F238E27FC236}">
                <a16:creationId xmlns:a16="http://schemas.microsoft.com/office/drawing/2014/main" id="{791F01D1-AAC0-4CED-8103-A5E414929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084763"/>
            <a:ext cx="28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4" name="Picture 19" descr="Screen Shot 2013-03-07 at 11.48.03.png">
            <a:extLst>
              <a:ext uri="{FF2B5EF4-FFF2-40B4-BE49-F238E27FC236}">
                <a16:creationId xmlns:a16="http://schemas.microsoft.com/office/drawing/2014/main" id="{EDBB90BF-2212-4AD4-B60B-938735AD7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24400"/>
            <a:ext cx="282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5" name="Picture 26" descr="Screen Shot 2013-03-07 at 11.48.03.png">
            <a:extLst>
              <a:ext uri="{FF2B5EF4-FFF2-40B4-BE49-F238E27FC236}">
                <a16:creationId xmlns:a16="http://schemas.microsoft.com/office/drawing/2014/main" id="{DA750A17-D075-46AB-9F54-444BC1BB9C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16563"/>
            <a:ext cx="282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6" name="TextBox 2">
            <a:extLst>
              <a:ext uri="{FF2B5EF4-FFF2-40B4-BE49-F238E27FC236}">
                <a16:creationId xmlns:a16="http://schemas.microsoft.com/office/drawing/2014/main" id="{FDDD0586-4A1E-4662-BBD7-A8CD127A6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50133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30747" name="TextBox 28">
            <a:extLst>
              <a:ext uri="{FF2B5EF4-FFF2-40B4-BE49-F238E27FC236}">
                <a16:creationId xmlns:a16="http://schemas.microsoft.com/office/drawing/2014/main" id="{CBFE60E3-186A-46F2-BF2E-E97B754D8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4521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30748" name="TextBox 29">
            <a:extLst>
              <a:ext uri="{FF2B5EF4-FFF2-40B4-BE49-F238E27FC236}">
                <a16:creationId xmlns:a16="http://schemas.microsoft.com/office/drawing/2014/main" id="{6F81A0CF-F651-47B2-9B91-6D7F419A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50" y="54229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30749" name="TextBox 30">
            <a:extLst>
              <a:ext uri="{FF2B5EF4-FFF2-40B4-BE49-F238E27FC236}">
                <a16:creationId xmlns:a16="http://schemas.microsoft.com/office/drawing/2014/main" id="{3D1CAFA4-3D2F-4AEF-8C93-EB5024780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58086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30750" name="TextBox 31">
            <a:extLst>
              <a:ext uri="{FF2B5EF4-FFF2-40B4-BE49-F238E27FC236}">
                <a16:creationId xmlns:a16="http://schemas.microsoft.com/office/drawing/2014/main" id="{58663638-0AAA-4654-9FB4-03A22D255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650" y="50339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30751" name="TextBox 32">
            <a:extLst>
              <a:ext uri="{FF2B5EF4-FFF2-40B4-BE49-F238E27FC236}">
                <a16:creationId xmlns:a16="http://schemas.microsoft.com/office/drawing/2014/main" id="{3CF6631F-CB69-4EEB-B2B3-6E8793CE9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40687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30752" name="TextBox 33">
            <a:extLst>
              <a:ext uri="{FF2B5EF4-FFF2-40B4-BE49-F238E27FC236}">
                <a16:creationId xmlns:a16="http://schemas.microsoft.com/office/drawing/2014/main" id="{8ACB3A6E-2D63-4D96-8119-FFAA4A67E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50" y="4495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30753" name="TextBox 34">
            <a:extLst>
              <a:ext uri="{FF2B5EF4-FFF2-40B4-BE49-F238E27FC236}">
                <a16:creationId xmlns:a16="http://schemas.microsoft.com/office/drawing/2014/main" id="{A84C9804-57C4-4FEF-B97A-DB393A93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49958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30754" name="TextBox 35">
            <a:extLst>
              <a:ext uri="{FF2B5EF4-FFF2-40B4-BE49-F238E27FC236}">
                <a16:creationId xmlns:a16="http://schemas.microsoft.com/office/drawing/2014/main" id="{11826033-F1AD-4214-A8B2-4E3D52FFD1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088" y="5435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30755" name="Line 22">
            <a:extLst>
              <a:ext uri="{FF2B5EF4-FFF2-40B4-BE49-F238E27FC236}">
                <a16:creationId xmlns:a16="http://schemas.microsoft.com/office/drawing/2014/main" id="{B7E929A0-218E-4384-834B-605F4101C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5486400"/>
            <a:ext cx="4800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>
            <a:extLst>
              <a:ext uri="{FF2B5EF4-FFF2-40B4-BE49-F238E27FC236}">
                <a16:creationId xmlns:a16="http://schemas.microsoft.com/office/drawing/2014/main" id="{80E9E296-C65D-4701-8126-ABBF8CD2C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341438"/>
            <a:ext cx="34417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Paper Catapult</a:t>
            </a:r>
          </a:p>
        </p:txBody>
      </p:sp>
      <p:sp>
        <p:nvSpPr>
          <p:cNvPr id="4099" name="Text Box 3">
            <a:extLst>
              <a:ext uri="{FF2B5EF4-FFF2-40B4-BE49-F238E27FC236}">
                <a16:creationId xmlns:a16="http://schemas.microsoft.com/office/drawing/2014/main" id="{88C43330-6F7B-45F2-9CF8-0AFD1A8075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6625" y="2420938"/>
            <a:ext cx="49339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/>
              <a:t>Safely and Accurately</a:t>
            </a:r>
          </a:p>
          <a:p>
            <a:pPr algn="ctr"/>
            <a:r>
              <a:rPr lang="en-GB" altLang="en-US"/>
              <a:t>Catapult a Ball</a:t>
            </a:r>
          </a:p>
          <a:p>
            <a:pPr algn="ctr"/>
            <a:r>
              <a:rPr lang="en-GB" altLang="en-US"/>
              <a:t>to Hit a Target</a:t>
            </a:r>
            <a:endParaRPr lang="en-GB" altLang="en-US">
              <a:solidFill>
                <a:schemeClr val="accent2"/>
              </a:solidFill>
            </a:endParaRPr>
          </a:p>
          <a:p>
            <a:pPr algn="ctr"/>
            <a:endParaRPr lang="en-GB" altLang="en-US">
              <a:solidFill>
                <a:schemeClr val="accent2"/>
              </a:solidFill>
            </a:endParaRPr>
          </a:p>
          <a:p>
            <a:pPr algn="ctr"/>
            <a:r>
              <a:rPr lang="en-GB" altLang="en-US">
                <a:solidFill>
                  <a:srgbClr val="008000"/>
                </a:solidFill>
              </a:rPr>
              <a:t>A Team Exercise</a:t>
            </a:r>
            <a:endParaRPr lang="en-GB" altLang="en-US">
              <a:solidFill>
                <a:srgbClr val="009900"/>
              </a:solidFill>
            </a:endParaRP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032AD51-9296-420D-9FBA-F06405D0E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76250"/>
            <a:ext cx="327660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 b="0">
              <a:solidFill>
                <a:schemeClr val="tx1"/>
              </a:solidFill>
            </a:endParaRPr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0071728D-7543-4EED-B8C7-2DBB9DCE6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673850"/>
            <a:ext cx="3235325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600" b="0">
                <a:solidFill>
                  <a:schemeClr val="tx1"/>
                </a:solidFill>
              </a:rPr>
              <a:t>Copyright including Intellectual Copyright </a:t>
            </a:r>
            <a:r>
              <a:rPr lang="en-GB" altLang="en-US" sz="600">
                <a:solidFill>
                  <a:schemeClr val="tx1"/>
                </a:solidFill>
              </a:rPr>
              <a:t>©</a:t>
            </a:r>
            <a:r>
              <a:rPr lang="en-GB" altLang="en-US" sz="600" b="0">
                <a:solidFill>
                  <a:schemeClr val="tx1"/>
                </a:solidFill>
              </a:rPr>
              <a:t> IET Coventry and Warwickshire Network 2015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D7BB894B-22E0-47EC-ACBC-630A7D920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87425"/>
            <a:ext cx="5083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What was your score?</a:t>
            </a:r>
          </a:p>
        </p:txBody>
      </p:sp>
      <p:sp>
        <p:nvSpPr>
          <p:cNvPr id="31747" name="Line 8">
            <a:extLst>
              <a:ext uri="{FF2B5EF4-FFF2-40B4-BE49-F238E27FC236}">
                <a16:creationId xmlns:a16="http://schemas.microsoft.com/office/drawing/2014/main" id="{65F08E02-F3C5-46FD-8850-33D3C591DB9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4419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1748" name="Line 9">
            <a:extLst>
              <a:ext uri="{FF2B5EF4-FFF2-40B4-BE49-F238E27FC236}">
                <a16:creationId xmlns:a16="http://schemas.microsoft.com/office/drawing/2014/main" id="{17C0E42C-188F-4EA9-B6F0-BEC757FA4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19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1749" name="Line 10">
            <a:extLst>
              <a:ext uri="{FF2B5EF4-FFF2-40B4-BE49-F238E27FC236}">
                <a16:creationId xmlns:a16="http://schemas.microsoft.com/office/drawing/2014/main" id="{94E813D2-CA6C-41F9-AA3E-ED0DB454E3A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657600"/>
            <a:ext cx="0" cy="1066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1750" name="AutoShape 11">
            <a:extLst>
              <a:ext uri="{FF2B5EF4-FFF2-40B4-BE49-F238E27FC236}">
                <a16:creationId xmlns:a16="http://schemas.microsoft.com/office/drawing/2014/main" id="{F562727C-4497-4CF7-A87D-9855DE5EF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657600"/>
            <a:ext cx="2895600" cy="762000"/>
          </a:xfrm>
          <a:prstGeom prst="parallelogram">
            <a:avLst>
              <a:gd name="adj" fmla="val 95000"/>
            </a:avLst>
          </a:prstGeom>
          <a:solidFill>
            <a:srgbClr val="008000"/>
          </a:solidFill>
          <a:ln w="762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1" name="Text Box 12">
            <a:extLst>
              <a:ext uri="{FF2B5EF4-FFF2-40B4-BE49-F238E27FC236}">
                <a16:creationId xmlns:a16="http://schemas.microsoft.com/office/drawing/2014/main" id="{EC9034CC-E826-4ED9-B989-62711CB6B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5562600"/>
            <a:ext cx="979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Table</a:t>
            </a:r>
          </a:p>
        </p:txBody>
      </p:sp>
      <p:sp>
        <p:nvSpPr>
          <p:cNvPr id="31752" name="Text Box 13">
            <a:extLst>
              <a:ext uri="{FF2B5EF4-FFF2-40B4-BE49-F238E27FC236}">
                <a16:creationId xmlns:a16="http://schemas.microsoft.com/office/drawing/2014/main" id="{3CF2D96D-47B2-4638-9497-A1119BB3C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788" y="5661025"/>
            <a:ext cx="1116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Target</a:t>
            </a:r>
          </a:p>
        </p:txBody>
      </p:sp>
      <p:sp>
        <p:nvSpPr>
          <p:cNvPr id="31753" name="AutoShape 14">
            <a:extLst>
              <a:ext uri="{FF2B5EF4-FFF2-40B4-BE49-F238E27FC236}">
                <a16:creationId xmlns:a16="http://schemas.microsoft.com/office/drawing/2014/main" id="{C9E6DD8B-E75D-4546-A3CE-F3108102DE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590800"/>
            <a:ext cx="609600" cy="137160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4" name="Rectangle 15">
            <a:extLst>
              <a:ext uri="{FF2B5EF4-FFF2-40B4-BE49-F238E27FC236}">
                <a16:creationId xmlns:a16="http://schemas.microsoft.com/office/drawing/2014/main" id="{A534C107-849C-4085-BE50-5F9748FDDDFF}"/>
              </a:ext>
            </a:extLst>
          </p:cNvPr>
          <p:cNvSpPr>
            <a:spLocks noChangeArrowheads="1"/>
          </p:cNvSpPr>
          <p:nvPr/>
        </p:nvSpPr>
        <p:spPr bwMode="auto">
          <a:xfrm rot="-2140584">
            <a:off x="1716088" y="2403475"/>
            <a:ext cx="1752600" cy="1524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5" name="Rectangle 16">
            <a:extLst>
              <a:ext uri="{FF2B5EF4-FFF2-40B4-BE49-F238E27FC236}">
                <a16:creationId xmlns:a16="http://schemas.microsoft.com/office/drawing/2014/main" id="{0236016E-886F-442E-B878-6FDB295EE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67000"/>
            <a:ext cx="152400" cy="68580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6" name="Line 17">
            <a:extLst>
              <a:ext uri="{FF2B5EF4-FFF2-40B4-BE49-F238E27FC236}">
                <a16:creationId xmlns:a16="http://schemas.microsoft.com/office/drawing/2014/main" id="{0C0EC001-AFEA-498A-8843-AB118E99E7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1981200"/>
            <a:ext cx="0" cy="762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GB"/>
          </a:p>
        </p:txBody>
      </p:sp>
      <p:sp>
        <p:nvSpPr>
          <p:cNvPr id="31757" name="Oval 19">
            <a:extLst>
              <a:ext uri="{FF2B5EF4-FFF2-40B4-BE49-F238E27FC236}">
                <a16:creationId xmlns:a16="http://schemas.microsoft.com/office/drawing/2014/main" id="{8978507C-9FBC-46D4-8C22-173C561E9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4188" y="2486025"/>
            <a:ext cx="360362" cy="360363"/>
          </a:xfrm>
          <a:prstGeom prst="ellipse">
            <a:avLst/>
          </a:prstGeom>
          <a:solidFill>
            <a:srgbClr val="008000"/>
          </a:solidFill>
          <a:ln w="57150">
            <a:solidFill>
              <a:srgbClr val="6A0606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31758" name="Text Box 20">
            <a:extLst>
              <a:ext uri="{FF2B5EF4-FFF2-40B4-BE49-F238E27FC236}">
                <a16:creationId xmlns:a16="http://schemas.microsoft.com/office/drawing/2014/main" id="{B45E8C4F-C5D0-405C-BA5D-A52DC0228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62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rgbClr val="008000"/>
                </a:solidFill>
              </a:rPr>
              <a:t>Ball</a:t>
            </a:r>
          </a:p>
        </p:txBody>
      </p:sp>
      <p:sp>
        <p:nvSpPr>
          <p:cNvPr id="31759" name="Text Box 21">
            <a:extLst>
              <a:ext uri="{FF2B5EF4-FFF2-40B4-BE49-F238E27FC236}">
                <a16:creationId xmlns:a16="http://schemas.microsoft.com/office/drawing/2014/main" id="{BE4EA3BE-CAB0-40E5-9BC5-1A6BE04B56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5075" y="1677988"/>
            <a:ext cx="1052513" cy="415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GB" altLang="en-US" sz="2400">
                <a:solidFill>
                  <a:srgbClr val="002060"/>
                </a:solidFill>
              </a:rPr>
              <a:t>Team 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1=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2=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3=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4=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5=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6=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7=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8=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9=</a:t>
            </a:r>
          </a:p>
          <a:p>
            <a:pPr algn="r"/>
            <a:r>
              <a:rPr lang="en-GB" altLang="en-US" sz="2400">
                <a:solidFill>
                  <a:srgbClr val="002060"/>
                </a:solidFill>
              </a:rPr>
              <a:t>10=</a:t>
            </a:r>
          </a:p>
        </p:txBody>
      </p:sp>
      <p:pic>
        <p:nvPicPr>
          <p:cNvPr id="31760" name="Picture 1" descr="Screen Shot 2013-03-07 at 11.48.03.png">
            <a:extLst>
              <a:ext uri="{FF2B5EF4-FFF2-40B4-BE49-F238E27FC236}">
                <a16:creationId xmlns:a16="http://schemas.microsoft.com/office/drawing/2014/main" id="{AF480E24-A3AB-4032-ACC4-EC532AA0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4724400"/>
            <a:ext cx="2809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1" name="Picture 20" descr="Screen Shot 2013-03-07 at 11.48.03.png">
            <a:extLst>
              <a:ext uri="{FF2B5EF4-FFF2-40B4-BE49-F238E27FC236}">
                <a16:creationId xmlns:a16="http://schemas.microsoft.com/office/drawing/2014/main" id="{CBD9DCD1-3EC4-4E89-A35A-6A15236C2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4724400"/>
            <a:ext cx="2809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21" descr="Screen Shot 2013-03-07 at 11.48.03.png">
            <a:extLst>
              <a:ext uri="{FF2B5EF4-FFF2-40B4-BE49-F238E27FC236}">
                <a16:creationId xmlns:a16="http://schemas.microsoft.com/office/drawing/2014/main" id="{D7DEC422-2419-4552-A801-4EA8A8A72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221163"/>
            <a:ext cx="2809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22" descr="Screen Shot 2013-03-07 at 11.48.03.png">
            <a:extLst>
              <a:ext uri="{FF2B5EF4-FFF2-40B4-BE49-F238E27FC236}">
                <a16:creationId xmlns:a16="http://schemas.microsoft.com/office/drawing/2014/main" id="{17AEEAA9-3901-4F1B-82B5-B0BC2B0FF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4221163"/>
            <a:ext cx="28098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23" descr="Screen Shot 2013-03-07 at 11.48.03.png">
            <a:extLst>
              <a:ext uri="{FF2B5EF4-FFF2-40B4-BE49-F238E27FC236}">
                <a16:creationId xmlns:a16="http://schemas.microsoft.com/office/drawing/2014/main" id="{FBACA50F-DEDB-40D8-B5F7-292E873F5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3789363"/>
            <a:ext cx="2825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24" descr="Screen Shot 2013-03-07 at 11.48.03.png">
            <a:extLst>
              <a:ext uri="{FF2B5EF4-FFF2-40B4-BE49-F238E27FC236}">
                <a16:creationId xmlns:a16="http://schemas.microsoft.com/office/drawing/2014/main" id="{1BCEEC84-8987-40A9-94EA-B0CD9081F7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5084763"/>
            <a:ext cx="282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25" descr="Screen Shot 2013-03-07 at 11.48.03.png">
            <a:extLst>
              <a:ext uri="{FF2B5EF4-FFF2-40B4-BE49-F238E27FC236}">
                <a16:creationId xmlns:a16="http://schemas.microsoft.com/office/drawing/2014/main" id="{A97D7EA5-DF70-43B2-AA29-787FE4209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5084763"/>
            <a:ext cx="2809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7" name="Picture 19" descr="Screen Shot 2013-03-07 at 11.48.03.png">
            <a:extLst>
              <a:ext uri="{FF2B5EF4-FFF2-40B4-BE49-F238E27FC236}">
                <a16:creationId xmlns:a16="http://schemas.microsoft.com/office/drawing/2014/main" id="{6A488A6C-7F37-4387-A9E0-449E2067AB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4724400"/>
            <a:ext cx="282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8" name="Picture 26" descr="Screen Shot 2013-03-07 at 11.48.03.png">
            <a:extLst>
              <a:ext uri="{FF2B5EF4-FFF2-40B4-BE49-F238E27FC236}">
                <a16:creationId xmlns:a16="http://schemas.microsoft.com/office/drawing/2014/main" id="{5440B097-EEB7-4A1F-9377-6A9C8582A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516563"/>
            <a:ext cx="2825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9" name="TextBox 2">
            <a:extLst>
              <a:ext uri="{FF2B5EF4-FFF2-40B4-BE49-F238E27FC236}">
                <a16:creationId xmlns:a16="http://schemas.microsoft.com/office/drawing/2014/main" id="{91E60A41-5212-4446-A63B-8CA116F25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1688" y="50133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1</a:t>
            </a:r>
          </a:p>
        </p:txBody>
      </p:sp>
      <p:sp>
        <p:nvSpPr>
          <p:cNvPr id="31770" name="TextBox 28">
            <a:extLst>
              <a:ext uri="{FF2B5EF4-FFF2-40B4-BE49-F238E27FC236}">
                <a16:creationId xmlns:a16="http://schemas.microsoft.com/office/drawing/2014/main" id="{91FCDA6A-0D56-4687-8EDB-4FB4DF8A1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45212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31771" name="TextBox 29">
            <a:extLst>
              <a:ext uri="{FF2B5EF4-FFF2-40B4-BE49-F238E27FC236}">
                <a16:creationId xmlns:a16="http://schemas.microsoft.com/office/drawing/2014/main" id="{5BF486ED-1622-4957-B110-FD9105AC4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0450" y="54229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2</a:t>
            </a:r>
          </a:p>
        </p:txBody>
      </p:sp>
      <p:sp>
        <p:nvSpPr>
          <p:cNvPr id="31772" name="TextBox 30">
            <a:extLst>
              <a:ext uri="{FF2B5EF4-FFF2-40B4-BE49-F238E27FC236}">
                <a16:creationId xmlns:a16="http://schemas.microsoft.com/office/drawing/2014/main" id="{E83EAD20-5DD1-4C48-B54F-0F4BDB2AD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58086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31773" name="TextBox 31">
            <a:extLst>
              <a:ext uri="{FF2B5EF4-FFF2-40B4-BE49-F238E27FC236}">
                <a16:creationId xmlns:a16="http://schemas.microsoft.com/office/drawing/2014/main" id="{6C2D3EF3-D717-4270-8153-34E153B75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650" y="5033963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5</a:t>
            </a:r>
          </a:p>
        </p:txBody>
      </p:sp>
      <p:sp>
        <p:nvSpPr>
          <p:cNvPr id="31774" name="TextBox 32">
            <a:extLst>
              <a:ext uri="{FF2B5EF4-FFF2-40B4-BE49-F238E27FC236}">
                <a16:creationId xmlns:a16="http://schemas.microsoft.com/office/drawing/2014/main" id="{E754DD55-7B93-4569-A89B-79447F3C8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0" y="40687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31775" name="TextBox 33">
            <a:extLst>
              <a:ext uri="{FF2B5EF4-FFF2-40B4-BE49-F238E27FC236}">
                <a16:creationId xmlns:a16="http://schemas.microsoft.com/office/drawing/2014/main" id="{87E47EF1-2EE9-4C22-B598-25538DCB78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850" y="4495800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  <p:sp>
        <p:nvSpPr>
          <p:cNvPr id="31776" name="TextBox 34">
            <a:extLst>
              <a:ext uri="{FF2B5EF4-FFF2-40B4-BE49-F238E27FC236}">
                <a16:creationId xmlns:a16="http://schemas.microsoft.com/office/drawing/2014/main" id="{FAA834E2-D96A-4D80-9895-35AC0AAB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450" y="4995863"/>
            <a:ext cx="354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3</a:t>
            </a:r>
          </a:p>
        </p:txBody>
      </p:sp>
      <p:sp>
        <p:nvSpPr>
          <p:cNvPr id="31777" name="TextBox 35">
            <a:extLst>
              <a:ext uri="{FF2B5EF4-FFF2-40B4-BE49-F238E27FC236}">
                <a16:creationId xmlns:a16="http://schemas.microsoft.com/office/drawing/2014/main" id="{44255EAD-6A4C-457C-9831-2C7371356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6088" y="5435600"/>
            <a:ext cx="354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4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C2DB0-70FB-4D06-BDA6-BEDCE01C7873}"/>
              </a:ext>
            </a:extLst>
          </p:cNvPr>
          <p:cNvSpPr/>
          <p:nvPr/>
        </p:nvSpPr>
        <p:spPr bwMode="auto">
          <a:xfrm>
            <a:off x="-252536" y="0"/>
            <a:ext cx="972108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>
            <a:extLst>
              <a:ext uri="{FF2B5EF4-FFF2-40B4-BE49-F238E27FC236}">
                <a16:creationId xmlns:a16="http://schemas.microsoft.com/office/drawing/2014/main" id="{813B3C9B-DFEC-41C3-85F1-9733441897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219200"/>
          <a:ext cx="6934200" cy="504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4659549" imgH="3388468" progId="MS_ClipArt_Gallery.2">
                  <p:embed/>
                </p:oleObj>
              </mc:Choice>
              <mc:Fallback>
                <p:oleObj name="Clip" r:id="rId2" imgW="4659549" imgH="3388468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219200"/>
                        <a:ext cx="6934200" cy="5041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2" name="Group 4">
            <a:extLst>
              <a:ext uri="{FF2B5EF4-FFF2-40B4-BE49-F238E27FC236}">
                <a16:creationId xmlns:a16="http://schemas.microsoft.com/office/drawing/2014/main" id="{ADC80E2B-831E-420A-8DF5-557DD9B7B11E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1447800"/>
            <a:ext cx="4287838" cy="4252913"/>
            <a:chOff x="1392" y="816"/>
            <a:chExt cx="2701" cy="2679"/>
          </a:xfrm>
        </p:grpSpPr>
        <p:pic>
          <p:nvPicPr>
            <p:cNvPr id="33795" name="Picture 4" descr="conservation,environmental conservation,environmental issues,environments,faces,gardeners,gardening,green thumbs,greens,nature,smiles,smiley,smiley face,smiley faces,smileys,smilie,smilie face,smilie faces,smilies,smiling,smily,smily face,smily faces,smilys,symbols,thumbs">
              <a:extLst>
                <a:ext uri="{FF2B5EF4-FFF2-40B4-BE49-F238E27FC236}">
                  <a16:creationId xmlns:a16="http://schemas.microsoft.com/office/drawing/2014/main" id="{6578D0BC-E995-4B69-8A0B-12F4CB3338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1" y="816"/>
              <a:ext cx="259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796" name="Text Box 6">
              <a:extLst>
                <a:ext uri="{FF2B5EF4-FFF2-40B4-BE49-F238E27FC236}">
                  <a16:creationId xmlns:a16="http://schemas.microsoft.com/office/drawing/2014/main" id="{4252D9E2-A492-4872-A704-FBCD00176C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2976"/>
              <a:ext cx="208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4800">
                  <a:solidFill>
                    <a:srgbClr val="FF0000"/>
                  </a:solidFill>
                </a:rPr>
                <a:t>Thank You</a:t>
              </a:r>
              <a:endParaRPr lang="en-GB" altLang="en-US" sz="240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C2DB0-70FB-4D06-BDA6-BEDCE01C7873}"/>
              </a:ext>
            </a:extLst>
          </p:cNvPr>
          <p:cNvSpPr/>
          <p:nvPr/>
        </p:nvSpPr>
        <p:spPr bwMode="auto">
          <a:xfrm>
            <a:off x="-252536" y="0"/>
            <a:ext cx="972108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8D38E-8846-4B77-9778-BB7F59324B4B}"/>
              </a:ext>
            </a:extLst>
          </p:cNvPr>
          <p:cNvSpPr/>
          <p:nvPr/>
        </p:nvSpPr>
        <p:spPr bwMode="auto"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53748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C2DB0-70FB-4D06-BDA6-BEDCE01C7873}"/>
              </a:ext>
            </a:extLst>
          </p:cNvPr>
          <p:cNvSpPr/>
          <p:nvPr/>
        </p:nvSpPr>
        <p:spPr bwMode="auto">
          <a:xfrm>
            <a:off x="-252536" y="0"/>
            <a:ext cx="972108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B8D38E-8846-4B77-9778-BB7F59324B4B}"/>
              </a:ext>
            </a:extLst>
          </p:cNvPr>
          <p:cNvSpPr/>
          <p:nvPr/>
        </p:nvSpPr>
        <p:spPr bwMode="auto">
          <a:xfrm>
            <a:off x="-108520" y="0"/>
            <a:ext cx="936104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205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>
            <a:extLst>
              <a:ext uri="{FF2B5EF4-FFF2-40B4-BE49-F238E27FC236}">
                <a16:creationId xmlns:a16="http://schemas.microsoft.com/office/drawing/2014/main" id="{B778870E-6274-41A0-8BE4-DA5128DE1A6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9450" y="1465263"/>
          <a:ext cx="7977188" cy="477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983220" imgH="4785360" progId="Word.Document.8">
                  <p:embed/>
                </p:oleObj>
              </mc:Choice>
              <mc:Fallback>
                <p:oleObj name="Document" r:id="rId2" imgW="7983220" imgH="47853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" y="1465263"/>
                        <a:ext cx="7977188" cy="4773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id="{1C3855C8-FB7E-41A8-9904-AA51D095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1289050"/>
            <a:ext cx="4411663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Teams of 5 or 6</a:t>
            </a:r>
          </a:p>
          <a:p>
            <a:pPr algn="ctr"/>
            <a:endParaRPr lang="en-GB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2400">
                <a:solidFill>
                  <a:schemeClr val="tx1"/>
                </a:solidFill>
                <a:latin typeface="Times New Roman" panose="02020603050405020304" pitchFamily="18" charset="0"/>
              </a:rPr>
              <a:t>Timing</a:t>
            </a:r>
          </a:p>
          <a:p>
            <a:pPr algn="ctr"/>
            <a:endParaRPr lang="en-GB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Allow 10-15 minutes to introduce the challenge.</a:t>
            </a:r>
          </a:p>
          <a:p>
            <a:pPr algn="ctr"/>
            <a:endParaRPr lang="en-GB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Allow 45 minutes to 1 hour to make the catapult.</a:t>
            </a:r>
          </a:p>
          <a:p>
            <a:pPr algn="ctr"/>
            <a:endParaRPr lang="en-GB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Allow 15 minutes to test and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modify their design.</a:t>
            </a:r>
          </a:p>
          <a:p>
            <a:pPr algn="ctr"/>
            <a:endParaRPr lang="en-GB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Allow 3 minutes per team to demonstrate </a:t>
            </a:r>
          </a:p>
          <a:p>
            <a:pPr algn="ctr"/>
            <a:r>
              <a:rPr lang="en-GB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throwing the ball to the skittles.</a:t>
            </a:r>
          </a:p>
          <a:p>
            <a:pPr algn="ctr"/>
            <a:endParaRPr lang="en-GB" altLang="en-US" sz="16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GB" altLang="en-US" sz="1600">
                <a:solidFill>
                  <a:schemeClr val="tx1"/>
                </a:solidFill>
                <a:latin typeface="Times New Roman" panose="02020603050405020304" pitchFamily="18" charset="0"/>
              </a:rPr>
              <a:t>Allow 5-10 minutes for close</a:t>
            </a:r>
            <a:endParaRPr lang="en-GB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GB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D0C2DB0-70FB-4D06-BDA6-BEDCE01C7873}"/>
              </a:ext>
            </a:extLst>
          </p:cNvPr>
          <p:cNvSpPr/>
          <p:nvPr/>
        </p:nvSpPr>
        <p:spPr bwMode="auto">
          <a:xfrm>
            <a:off x="-252536" y="0"/>
            <a:ext cx="972108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1" i="0" u="none" strike="noStrike" cap="none" normalizeH="0" baseline="0">
              <a:ln>
                <a:noFill/>
              </a:ln>
              <a:solidFill>
                <a:srgbClr val="000099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5655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75CB6918-4325-49B8-BC4D-944A362E1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76250"/>
            <a:ext cx="3657600" cy="7207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123" name="Text Box 6">
            <a:extLst>
              <a:ext uri="{FF2B5EF4-FFF2-40B4-BE49-F238E27FC236}">
                <a16:creationId xmlns:a16="http://schemas.microsoft.com/office/drawing/2014/main" id="{99151AD4-F263-48FD-9434-6B509D03E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662113"/>
            <a:ext cx="598805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2400"/>
              <a:t>Working in teams:</a:t>
            </a:r>
          </a:p>
          <a:p>
            <a:endParaRPr lang="en-GB" altLang="en-US" sz="1000"/>
          </a:p>
          <a:p>
            <a:r>
              <a:rPr lang="en-GB" altLang="en-US" sz="2400">
                <a:solidFill>
                  <a:srgbClr val="008000"/>
                </a:solidFill>
              </a:rPr>
              <a:t>-	using recycled materials</a:t>
            </a:r>
          </a:p>
          <a:p>
            <a:r>
              <a:rPr lang="en-GB" altLang="en-US" sz="2400">
                <a:solidFill>
                  <a:srgbClr val="008000"/>
                </a:solidFill>
              </a:rPr>
              <a:t>-          paper</a:t>
            </a:r>
          </a:p>
          <a:p>
            <a:r>
              <a:rPr lang="en-GB" altLang="en-US" sz="2400">
                <a:solidFill>
                  <a:srgbClr val="008000"/>
                </a:solidFill>
              </a:rPr>
              <a:t>-	nuts and bolts</a:t>
            </a:r>
          </a:p>
          <a:p>
            <a:r>
              <a:rPr lang="en-GB" altLang="en-US" sz="2400">
                <a:solidFill>
                  <a:srgbClr val="008000"/>
                </a:solidFill>
              </a:rPr>
              <a:t>-	elastic bands</a:t>
            </a:r>
          </a:p>
          <a:p>
            <a:r>
              <a:rPr lang="en-GB" altLang="en-US" sz="2400">
                <a:solidFill>
                  <a:srgbClr val="008000"/>
                </a:solidFill>
              </a:rPr>
              <a:t>-	string</a:t>
            </a:r>
          </a:p>
          <a:p>
            <a:r>
              <a:rPr lang="en-GB" altLang="en-US" sz="2400">
                <a:solidFill>
                  <a:srgbClr val="008000"/>
                </a:solidFill>
              </a:rPr>
              <a:t>-	sticky tape</a:t>
            </a:r>
          </a:p>
          <a:p>
            <a:r>
              <a:rPr lang="en-GB" altLang="en-US" sz="2400">
                <a:solidFill>
                  <a:srgbClr val="008000"/>
                </a:solidFill>
              </a:rPr>
              <a:t>-	balls</a:t>
            </a:r>
          </a:p>
          <a:p>
            <a:r>
              <a:rPr lang="en-GB" altLang="en-US" sz="2400">
                <a:solidFill>
                  <a:srgbClr val="008000"/>
                </a:solidFill>
              </a:rPr>
              <a:t>-	etc.</a:t>
            </a:r>
          </a:p>
          <a:p>
            <a:endParaRPr lang="en-GB" altLang="en-US" sz="1000"/>
          </a:p>
          <a:p>
            <a:r>
              <a:rPr lang="en-GB" altLang="en-US" sz="2400"/>
              <a:t>You will Design, Make and Test a device</a:t>
            </a:r>
          </a:p>
          <a:p>
            <a:r>
              <a:rPr lang="en-GB" altLang="en-US" sz="2400"/>
              <a:t>for throwing a ball at a target.</a:t>
            </a:r>
          </a:p>
        </p:txBody>
      </p:sp>
      <p:sp>
        <p:nvSpPr>
          <p:cNvPr id="5124" name="Text Box 2">
            <a:extLst>
              <a:ext uri="{FF2B5EF4-FFF2-40B4-BE49-F238E27FC236}">
                <a16:creationId xmlns:a16="http://schemas.microsoft.com/office/drawing/2014/main" id="{B34037D2-6B70-4F8A-BA9D-0DC3D7F32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914400"/>
            <a:ext cx="3409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FF0000"/>
                </a:solidFill>
              </a:rPr>
              <a:t>Paper Catapult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26">
            <a:extLst>
              <a:ext uri="{FF2B5EF4-FFF2-40B4-BE49-F238E27FC236}">
                <a16:creationId xmlns:a16="http://schemas.microsoft.com/office/drawing/2014/main" id="{A053CB5F-A494-425B-9D4C-29DB515C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132013"/>
            <a:ext cx="3908425" cy="249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>
                <a:solidFill>
                  <a:srgbClr val="008000"/>
                </a:solidFill>
              </a:rPr>
              <a:t>Programme:</a:t>
            </a:r>
            <a:endParaRPr lang="en-GB" altLang="en-US"/>
          </a:p>
          <a:p>
            <a:endParaRPr lang="en-GB" altLang="en-US" sz="1400"/>
          </a:p>
          <a:p>
            <a:r>
              <a:rPr lang="en-GB" altLang="en-US" sz="2400"/>
              <a:t>	Design the catapult</a:t>
            </a:r>
          </a:p>
          <a:p>
            <a:endParaRPr lang="en-GB" altLang="en-US" sz="1200"/>
          </a:p>
          <a:p>
            <a:r>
              <a:rPr lang="en-GB" altLang="en-US" sz="2400"/>
              <a:t>	Make the design</a:t>
            </a:r>
          </a:p>
          <a:p>
            <a:endParaRPr lang="en-GB" altLang="en-US" sz="1200"/>
          </a:p>
          <a:p>
            <a:r>
              <a:rPr lang="en-GB" altLang="en-US" sz="2400"/>
              <a:t>	Test the product</a:t>
            </a:r>
          </a:p>
          <a:p>
            <a:endParaRPr lang="en-GB" altLang="en-US"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54B33938-96C8-4BED-A563-A5B7E66710F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2057400"/>
            <a:ext cx="6651625" cy="2903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60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4997"/>
                    </a:srgbClr>
                  </a:outerShdw>
                </a:effectLst>
                <a:latin typeface="Arial Black" panose="020B0A04020102020204" pitchFamily="34" charset="0"/>
              </a:rPr>
              <a:t>Some Examples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>
            <a:extLst>
              <a:ext uri="{FF2B5EF4-FFF2-40B4-BE49-F238E27FC236}">
                <a16:creationId xmlns:a16="http://schemas.microsoft.com/office/drawing/2014/main" id="{25E8A0E9-67B7-412E-AE0C-86613E38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1905000"/>
            <a:ext cx="6577013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 sz="2400"/>
              <a:t>Catapults and Slings date back </a:t>
            </a:r>
          </a:p>
          <a:p>
            <a:pPr algn="ctr"/>
            <a:r>
              <a:rPr lang="en-GB" altLang="en-US" sz="2400"/>
              <a:t>many thousands of years</a:t>
            </a:r>
          </a:p>
          <a:p>
            <a:pPr algn="ctr"/>
            <a:endParaRPr lang="en-GB" altLang="en-US" sz="2400"/>
          </a:p>
          <a:p>
            <a:pPr algn="ctr"/>
            <a:r>
              <a:rPr lang="en-GB" altLang="en-US" sz="2400">
                <a:solidFill>
                  <a:srgbClr val="008000"/>
                </a:solidFill>
              </a:rPr>
              <a:t>David slaying Goliath in the Christian Bible, </a:t>
            </a:r>
          </a:p>
          <a:p>
            <a:pPr algn="ctr"/>
            <a:r>
              <a:rPr lang="en-GB" altLang="en-US" sz="2400">
                <a:solidFill>
                  <a:srgbClr val="008000"/>
                </a:solidFill>
              </a:rPr>
              <a:t>Jewish Torah and Isamic Qur</a:t>
            </a:r>
            <a:r>
              <a:rPr lang="ja-JP" altLang="en-GB" sz="2400">
                <a:solidFill>
                  <a:srgbClr val="008000"/>
                </a:solidFill>
              </a:rPr>
              <a:t>’</a:t>
            </a:r>
            <a:r>
              <a:rPr lang="en-GB" altLang="ja-JP" sz="2400">
                <a:solidFill>
                  <a:srgbClr val="008000"/>
                </a:solidFill>
              </a:rPr>
              <a:t>an</a:t>
            </a:r>
          </a:p>
          <a:p>
            <a:pPr algn="ctr"/>
            <a:endParaRPr lang="en-GB" altLang="en-US" sz="2400">
              <a:solidFill>
                <a:srgbClr val="008000"/>
              </a:solidFill>
            </a:endParaRPr>
          </a:p>
          <a:p>
            <a:pPr algn="ctr"/>
            <a:r>
              <a:rPr lang="en-GB" altLang="en-US" sz="2400">
                <a:solidFill>
                  <a:srgbClr val="008000"/>
                </a:solidFill>
              </a:rPr>
              <a:t>Siege Weapons use by the Romans</a:t>
            </a:r>
          </a:p>
          <a:p>
            <a:pPr algn="ctr"/>
            <a:r>
              <a:rPr lang="en-GB" altLang="en-US" sz="2400">
                <a:solidFill>
                  <a:srgbClr val="008000"/>
                </a:solidFill>
              </a:rPr>
              <a:t>the Onager and the Trebuchet</a:t>
            </a:r>
            <a:endParaRPr lang="en-GB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>
            <a:extLst>
              <a:ext uri="{FF2B5EF4-FFF2-40B4-BE49-F238E27FC236}">
                <a16:creationId xmlns:a16="http://schemas.microsoft.com/office/drawing/2014/main" id="{619DC0A3-FA0E-4E5F-B232-EEA9A9A9E42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1295400"/>
          <a:ext cx="6302375" cy="451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3177815" imgH="2278577" progId="MSPhotoEd.3">
                  <p:embed/>
                </p:oleObj>
              </mc:Choice>
              <mc:Fallback>
                <p:oleObj name="Photo Editor Photo" r:id="rId2" imgW="3177815" imgH="2278577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295400"/>
                        <a:ext cx="6302375" cy="451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4">
            <a:extLst>
              <a:ext uri="{FF2B5EF4-FFF2-40B4-BE49-F238E27FC236}">
                <a16:creationId xmlns:a16="http://schemas.microsoft.com/office/drawing/2014/main" id="{D04F0CF3-014E-4A7B-9DFF-CCD1A1CAC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1584325"/>
            <a:ext cx="23685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/>
              <a:t>Weighted </a:t>
            </a:r>
            <a:br>
              <a:rPr lang="en-GB" altLang="en-US"/>
            </a:br>
            <a:r>
              <a:rPr lang="en-GB" altLang="en-US"/>
              <a:t>Catapult</a:t>
            </a:r>
          </a:p>
          <a:p>
            <a:pPr algn="ctr"/>
            <a:r>
              <a:rPr lang="en-GB" altLang="en-US"/>
              <a:t>or</a:t>
            </a:r>
          </a:p>
          <a:p>
            <a:pPr algn="ctr"/>
            <a:r>
              <a:rPr lang="en-GB" altLang="en-US"/>
              <a:t>Onager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>
            <a:extLst>
              <a:ext uri="{FF2B5EF4-FFF2-40B4-BE49-F238E27FC236}">
                <a16:creationId xmlns:a16="http://schemas.microsoft.com/office/drawing/2014/main" id="{8301AE94-58BC-4FC0-A1CF-215F19CB1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150" y="1584325"/>
            <a:ext cx="201295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000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GB" altLang="en-US"/>
              <a:t>Sprung </a:t>
            </a:r>
            <a:br>
              <a:rPr lang="en-GB" altLang="en-US"/>
            </a:br>
            <a:r>
              <a:rPr lang="en-GB" altLang="en-US"/>
              <a:t>Catapult</a:t>
            </a:r>
          </a:p>
          <a:p>
            <a:pPr algn="ctr"/>
            <a:r>
              <a:rPr lang="en-GB" altLang="en-US"/>
              <a:t>or</a:t>
            </a:r>
          </a:p>
          <a:p>
            <a:pPr algn="ctr"/>
            <a:r>
              <a:rPr lang="en-GB" altLang="en-US"/>
              <a:t>Onager</a:t>
            </a:r>
          </a:p>
        </p:txBody>
      </p:sp>
      <p:grpSp>
        <p:nvGrpSpPr>
          <p:cNvPr id="10243" name="Group 6">
            <a:extLst>
              <a:ext uri="{FF2B5EF4-FFF2-40B4-BE49-F238E27FC236}">
                <a16:creationId xmlns:a16="http://schemas.microsoft.com/office/drawing/2014/main" id="{353134C3-BF14-464C-BCB0-CA6E6BE5ACB7}"/>
              </a:ext>
            </a:extLst>
          </p:cNvPr>
          <p:cNvGrpSpPr>
            <a:grpSpLocks/>
          </p:cNvGrpSpPr>
          <p:nvPr/>
        </p:nvGrpSpPr>
        <p:grpSpPr bwMode="auto">
          <a:xfrm>
            <a:off x="3581400" y="1066800"/>
            <a:ext cx="5257800" cy="5257800"/>
            <a:chOff x="2256" y="672"/>
            <a:chExt cx="3312" cy="3312"/>
          </a:xfrm>
        </p:grpSpPr>
        <p:pic>
          <p:nvPicPr>
            <p:cNvPr id="10244" name="Picture 4">
              <a:extLst>
                <a:ext uri="{FF2B5EF4-FFF2-40B4-BE49-F238E27FC236}">
                  <a16:creationId xmlns:a16="http://schemas.microsoft.com/office/drawing/2014/main" id="{527BF7AA-B70B-49E4-9563-5E65AD069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672"/>
              <a:ext cx="3312" cy="331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5" name="Text Box 5">
              <a:extLst>
                <a:ext uri="{FF2B5EF4-FFF2-40B4-BE49-F238E27FC236}">
                  <a16:creationId xmlns:a16="http://schemas.microsoft.com/office/drawing/2014/main" id="{810E7449-3CC5-4C65-98B9-B3ACEFCA8A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6" y="3255"/>
              <a:ext cx="249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rgbClr val="000099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GB" altLang="en-US" sz="2400">
                  <a:solidFill>
                    <a:schemeClr val="tx1"/>
                  </a:solidFill>
                </a:rPr>
                <a:t>Image of a model kit from </a:t>
              </a:r>
            </a:p>
            <a:p>
              <a:pPr algn="ctr"/>
              <a:r>
                <a:rPr lang="en-GB" altLang="en-US" sz="2400">
                  <a:solidFill>
                    <a:schemeClr val="tx1"/>
                  </a:solidFill>
                </a:rPr>
                <a:t>www.RLT.com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3600" b="1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2268</TotalTime>
  <Words>776</Words>
  <Application>Microsoft Office PowerPoint</Application>
  <PresentationFormat>On-screen Show (4:3)</PresentationFormat>
  <Paragraphs>257</Paragraphs>
  <Slides>38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Black</vt:lpstr>
      <vt:lpstr>Times New Roman</vt:lpstr>
      <vt:lpstr>Office Theme</vt:lpstr>
      <vt:lpstr>Photo Editor Photo</vt:lpstr>
      <vt:lpstr>Clip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Derrick</dc:creator>
  <cp:lastModifiedBy>Derrick Willer</cp:lastModifiedBy>
  <cp:revision>106</cp:revision>
  <dcterms:created xsi:type="dcterms:W3CDTF">2012-01-28T14:50:29Z</dcterms:created>
  <dcterms:modified xsi:type="dcterms:W3CDTF">2023-06-29T08:43:36Z</dcterms:modified>
</cp:coreProperties>
</file>