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0"/>
  </p:notesMasterIdLst>
  <p:sldIdLst>
    <p:sldId id="376" r:id="rId2"/>
    <p:sldId id="358" r:id="rId3"/>
    <p:sldId id="37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5" r:id="rId16"/>
    <p:sldId id="269" r:id="rId17"/>
    <p:sldId id="276" r:id="rId18"/>
    <p:sldId id="378" r:id="rId19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modifyVerifier cryptProviderType="rsaAES" cryptAlgorithmClass="hash" cryptAlgorithmType="typeAny" cryptAlgorithmSid="14" spinCount="100000" saltData="CZMjnKansBVxqxLmwEE7sg==" hashData="KHoGrnkL/HZZdJYYNAcsdr9NstkJ3f+Z50V0tgWx1NSDpz/HA9A6WeKZOPSwJ6E7u3gshLBMcb8r4oV0ffgDBA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17AD255-E2A8-48EB-8156-BE7C3B40C5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B15EB04B-75A1-4E3B-AAC9-41DCC1F041C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5A98F2C-462F-4EF0-8A04-5817CE1B7FE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6BA6DDDD-50FB-4885-BBD7-4FDBA0AA06E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801EE7E4-3398-41C4-AA9E-7760CD107F0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9DBD08AF-71D3-4E51-919D-C208D943D4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EED2E8F-0725-4F5C-8821-284254C4494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29E7D966-2E67-41E1-B768-078CCE83DD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1CFEA347-D789-4A43-B7FC-CE682B3739B2}" type="slidenum">
              <a:rPr lang="en-GB" altLang="en-US" sz="1200" smtClean="0"/>
              <a:pPr/>
              <a:t>3</a:t>
            </a:fld>
            <a:endParaRPr lang="en-GB" altLang="en-US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A30EEF86-9F18-4B1B-86B1-7B21EFC3D7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B8DC0E02-98DB-42C3-B7B6-053C8BEAA9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latin typeface="Times New Roman" panose="02020603050405020304" pitchFamily="18" charset="0"/>
            </a:endParaRPr>
          </a:p>
          <a:p>
            <a:endParaRPr lang="en-GB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204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220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392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522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441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430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745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7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6629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48254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81565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dwiller.com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5B90830-DB09-43C7-B1F1-ED4C02C6922B}"/>
              </a:ext>
            </a:extLst>
          </p:cNvPr>
          <p:cNvSpPr/>
          <p:nvPr userDrawn="1"/>
        </p:nvSpPr>
        <p:spPr>
          <a:xfrm>
            <a:off x="2555776" y="38379"/>
            <a:ext cx="3672408" cy="294278"/>
          </a:xfrm>
          <a:prstGeom prst="rect">
            <a:avLst/>
          </a:prstGeom>
          <a:noFill/>
        </p:spPr>
        <p:txBody>
          <a:bodyPr wrap="none">
            <a:prstTxWarp prst="textWave4">
              <a:avLst/>
            </a:prstTxWarp>
            <a:spAutoFit/>
          </a:bodyPr>
          <a:lstStyle/>
          <a:p>
            <a:pPr algn="ctr">
              <a:defRPr/>
            </a:pPr>
            <a:r>
              <a:rPr lang="en-US" sz="5400" b="1" dirty="0">
                <a:ln w="9525">
                  <a:solidFill>
                    <a:srgbClr val="008000"/>
                  </a:solidFill>
                  <a:prstDash val="solid"/>
                </a:ln>
                <a:solidFill>
                  <a:srgbClr val="FFFF00"/>
                </a:solidFill>
              </a:rPr>
              <a:t>Prime Numbers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9C54135-0A54-4EFF-B78B-BA463AF5483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7950" y="6604000"/>
            <a:ext cx="5170488" cy="2159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en-US" sz="800" b="1">
                <a:latin typeface="Arial" panose="020B0604020202020204" pitchFamily="34" charset="0"/>
                <a:cs typeface="Arial" panose="020B0604020202020204" pitchFamily="34" charset="0"/>
              </a:rPr>
              <a:t>Copyright </a:t>
            </a:r>
            <a:r>
              <a:rPr lang="en-GB" altLang="en-US" sz="800" b="1" baseline="30000"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  <a:r>
              <a:rPr lang="en-GB" altLang="en-US" sz="800" b="1">
                <a:latin typeface="Arial" panose="020B0604020202020204" pitchFamily="34" charset="0"/>
                <a:cs typeface="Arial" panose="020B0604020202020204" pitchFamily="34" charset="0"/>
              </a:rPr>
              <a:t> Derrick Willer 2011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44696CF-F563-4F89-AF01-DB31972C6EA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834313" y="6581775"/>
            <a:ext cx="1225550" cy="2159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defRPr/>
            </a:pPr>
            <a:r>
              <a:rPr lang="en-GB" altLang="en-US" sz="800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800" b="1" u="sng">
                <a:latin typeface="Arial" panose="020B0604020202020204" pitchFamily="34" charset="0"/>
                <a:cs typeface="Arial" panose="020B0604020202020204" pitchFamily="34" charset="0"/>
                <a:hlinkClick r:id="rId13"/>
              </a:rPr>
              <a:t>www.dwiller.com</a:t>
            </a:r>
            <a:endParaRPr lang="en-GB" altLang="en-US" sz="8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Gothic" panose="020B0600070205080204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4EE2BB-3CB0-44F7-ABF4-CE93AE31A7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0100" y="1257300"/>
            <a:ext cx="4860925" cy="863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GB" altLang="en-US" sz="6600" b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Welcome</a:t>
            </a:r>
          </a:p>
        </p:txBody>
      </p:sp>
      <p:pic>
        <p:nvPicPr>
          <p:cNvPr id="3075" name="Picture 2" descr="A person in a suit&#10;&#10;Description automatically generated with medium confidence">
            <a:extLst>
              <a:ext uri="{FF2B5EF4-FFF2-40B4-BE49-F238E27FC236}">
                <a16:creationId xmlns:a16="http://schemas.microsoft.com/office/drawing/2014/main" id="{317FCE7D-89A7-467B-9A7D-22D6D8E953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2498725"/>
            <a:ext cx="2160588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3">
            <a:extLst>
              <a:ext uri="{FF2B5EF4-FFF2-40B4-BE49-F238E27FC236}">
                <a16:creationId xmlns:a16="http://schemas.microsoft.com/office/drawing/2014/main" id="{551B4C8C-14C2-4A77-A34B-35CAB865EC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2113" y="2498725"/>
            <a:ext cx="3997325" cy="219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900"/>
              </a:spcBef>
            </a:pPr>
            <a:r>
              <a:rPr lang="en-GB" altLang="en-US" sz="900" b="1" dirty="0">
                <a:solidFill>
                  <a:srgbClr val="4B1E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These challenges were developed by Derrick Willer MBE and colleagues.</a:t>
            </a:r>
          </a:p>
          <a:p>
            <a:pPr>
              <a:spcBef>
                <a:spcPts val="900"/>
              </a:spcBef>
            </a:pPr>
            <a:r>
              <a:rPr lang="en-GB" alt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are free to download and use in an education environment.</a:t>
            </a:r>
          </a:p>
          <a:p>
            <a:pPr>
              <a:spcBef>
                <a:spcPts val="900"/>
              </a:spcBef>
            </a:pPr>
            <a:r>
              <a:rPr lang="en-GB" altLang="en-US" sz="900" b="1" dirty="0">
                <a:solidFill>
                  <a:srgbClr val="4B1E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ensure that there is adult supervision, complete adherence to Health and Safety, and adequate PPE.</a:t>
            </a:r>
          </a:p>
          <a:p>
            <a:pPr>
              <a:spcBef>
                <a:spcPts val="900"/>
              </a:spcBef>
            </a:pPr>
            <a:r>
              <a:rPr lang="en-GB" altLang="en-US" sz="900" b="1" dirty="0">
                <a:solidFill>
                  <a:srgbClr val="4B1E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Derrick is a STEM Ambassador.</a:t>
            </a:r>
          </a:p>
          <a:p>
            <a:pPr>
              <a:spcBef>
                <a:spcPts val="900"/>
              </a:spcBef>
            </a:pPr>
            <a:r>
              <a:rPr lang="en-GB" altLang="en-US" sz="900" b="1" dirty="0">
                <a:solidFill>
                  <a:srgbClr val="4B1E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has supported education in schools and colleges for over 30 years, initially as a Neighbourhood Engineer in the 1980’s, leading the local Year of Engineering Success campaign in 1996 and the Campaign to Promote Engineering from 1997 to 2004. </a:t>
            </a:r>
          </a:p>
          <a:p>
            <a:pPr>
              <a:spcBef>
                <a:spcPts val="900"/>
              </a:spcBef>
            </a:pPr>
            <a:r>
              <a:rPr lang="en-GB" altLang="en-US" sz="900" b="1" dirty="0">
                <a:solidFill>
                  <a:srgbClr val="4B1E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was awarded an MBE for services to Education in 2018.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>
            <a:extLst>
              <a:ext uri="{FF2B5EF4-FFF2-40B4-BE49-F238E27FC236}">
                <a16:creationId xmlns:a16="http://schemas.microsoft.com/office/drawing/2014/main" id="{DA50599C-5C28-49F5-8623-B57D6C5D1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19200"/>
            <a:ext cx="8534400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b="1"/>
              <a:t>Now you have to decide how to find out if x is a prime number.</a:t>
            </a:r>
          </a:p>
          <a:p>
            <a:endParaRPr lang="en-GB" altLang="en-US" b="1"/>
          </a:p>
          <a:p>
            <a:r>
              <a:rPr lang="en-GB" altLang="en-US" b="1"/>
              <a:t>You would divide the number x by 2, 3, 5, etc. to see if the answer is a whole number.</a:t>
            </a:r>
          </a:p>
          <a:p>
            <a:endParaRPr lang="en-GB" altLang="en-US" b="1"/>
          </a:p>
          <a:p>
            <a:r>
              <a:rPr lang="en-GB" altLang="en-US" b="1"/>
              <a:t>Why do we only have to worry about dividing by 2 and the odd numbers?</a:t>
            </a:r>
          </a:p>
          <a:p>
            <a:endParaRPr lang="en-GB" altLang="en-US" b="1"/>
          </a:p>
          <a:p>
            <a:r>
              <a:rPr lang="en-GB" altLang="en-US" b="1"/>
              <a:t>In fact we only need to divide by prime numbers but leave this aside at this stage of programming.</a:t>
            </a:r>
          </a:p>
          <a:p>
            <a:endParaRPr lang="en-GB" altLang="en-US" b="1"/>
          </a:p>
          <a:p>
            <a:r>
              <a:rPr lang="en-GB" altLang="en-US" b="1"/>
              <a:t>Now work out why we only need to worry about numbers up to the square root of the given number x?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">
            <a:extLst>
              <a:ext uri="{FF2B5EF4-FFF2-40B4-BE49-F238E27FC236}">
                <a16:creationId xmlns:a16="http://schemas.microsoft.com/office/drawing/2014/main" id="{90B24BEF-8610-40C7-A944-117FD5F497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600200"/>
            <a:ext cx="7620000" cy="447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>
                <a:solidFill>
                  <a:srgbClr val="0000FF"/>
                </a:solidFill>
              </a:rPr>
              <a:t>rem </a:t>
            </a:r>
            <a:r>
              <a:rPr lang="en-GB" altLang="en-US"/>
              <a:t>this program inputs a number</a:t>
            </a:r>
          </a:p>
          <a:p>
            <a:r>
              <a:rPr lang="en-GB" altLang="en-US"/>
              <a:t>     </a:t>
            </a:r>
            <a:r>
              <a:rPr lang="en-GB" altLang="en-US">
                <a:solidFill>
                  <a:srgbClr val="0000FF"/>
                </a:solidFill>
              </a:rPr>
              <a:t>rem</a:t>
            </a:r>
            <a:r>
              <a:rPr lang="en-GB" altLang="en-US"/>
              <a:t> then calculates if it is a prime number</a:t>
            </a:r>
          </a:p>
          <a:p>
            <a:r>
              <a:rPr lang="en-GB" altLang="en-US">
                <a:solidFill>
                  <a:srgbClr val="0000FF"/>
                </a:solidFill>
              </a:rPr>
              <a:t>input</a:t>
            </a:r>
            <a:r>
              <a:rPr lang="en-GB" altLang="en-US"/>
              <a:t> "Input a Number &gt; "; x</a:t>
            </a:r>
          </a:p>
          <a:p>
            <a:r>
              <a:rPr lang="en-GB" altLang="en-US">
                <a:solidFill>
                  <a:srgbClr val="0000FF"/>
                </a:solidFill>
              </a:rPr>
              <a:t>print</a:t>
            </a:r>
            <a:r>
              <a:rPr lang="en-GB" altLang="en-US"/>
              <a:t> x</a:t>
            </a:r>
          </a:p>
          <a:p>
            <a:r>
              <a:rPr lang="en-GB" altLang="en-US">
                <a:solidFill>
                  <a:srgbClr val="0000FF"/>
                </a:solidFill>
              </a:rPr>
              <a:t>rem</a:t>
            </a:r>
            <a:r>
              <a:rPr lang="en-GB" altLang="en-US"/>
              <a:t> Now find the square root of x</a:t>
            </a:r>
          </a:p>
          <a:p>
            <a:r>
              <a:rPr lang="en-GB" altLang="en-US"/>
              <a:t>a = </a:t>
            </a:r>
            <a:r>
              <a:rPr lang="en-GB" altLang="en-US">
                <a:solidFill>
                  <a:srgbClr val="0000FF"/>
                </a:solidFill>
              </a:rPr>
              <a:t>sqr</a:t>
            </a:r>
            <a:r>
              <a:rPr lang="en-GB" altLang="en-US"/>
              <a:t>(x)</a:t>
            </a:r>
          </a:p>
          <a:p>
            <a:r>
              <a:rPr lang="en-GB" altLang="en-US">
                <a:solidFill>
                  <a:srgbClr val="0000FF"/>
                </a:solidFill>
              </a:rPr>
              <a:t>print</a:t>
            </a:r>
            <a:r>
              <a:rPr lang="en-GB" altLang="en-US"/>
              <a:t> a</a:t>
            </a:r>
          </a:p>
          <a:p>
            <a:r>
              <a:rPr lang="en-GB" altLang="en-US">
                <a:solidFill>
                  <a:schemeClr val="accent2"/>
                </a:solidFill>
              </a:rPr>
              <a:t>rem</a:t>
            </a:r>
            <a:r>
              <a:rPr lang="en-GB" altLang="en-US"/>
              <a:t> Now rationalise this to a whole number ( use </a:t>
            </a:r>
            <a:r>
              <a:rPr lang="en-GB" altLang="en-US">
                <a:solidFill>
                  <a:srgbClr val="0000FF"/>
                </a:solidFill>
              </a:rPr>
              <a:t>int</a:t>
            </a:r>
            <a:r>
              <a:rPr lang="en-GB" altLang="en-US"/>
              <a:t> ) but add 1 to be sure of trying all numbers up to the square root</a:t>
            </a:r>
          </a:p>
          <a:p>
            <a:r>
              <a:rPr lang="en-GB" altLang="en-US"/>
              <a:t>a = </a:t>
            </a:r>
            <a:r>
              <a:rPr lang="en-GB" altLang="en-US">
                <a:solidFill>
                  <a:srgbClr val="0000FF"/>
                </a:solidFill>
              </a:rPr>
              <a:t>int</a:t>
            </a:r>
            <a:r>
              <a:rPr lang="en-GB" altLang="en-US"/>
              <a:t>(a)+1</a:t>
            </a:r>
          </a:p>
          <a:p>
            <a:r>
              <a:rPr lang="en-GB" altLang="en-US">
                <a:solidFill>
                  <a:srgbClr val="0000FF"/>
                </a:solidFill>
              </a:rPr>
              <a:t>print</a:t>
            </a:r>
            <a:r>
              <a:rPr lang="en-GB" altLang="en-US"/>
              <a:t> a</a:t>
            </a:r>
          </a:p>
          <a:p>
            <a:endParaRPr lang="en-GB" altLang="en-US"/>
          </a:p>
        </p:txBody>
      </p:sp>
      <p:sp>
        <p:nvSpPr>
          <p:cNvPr id="14339" name="Text Box 4">
            <a:extLst>
              <a:ext uri="{FF2B5EF4-FFF2-40B4-BE49-F238E27FC236}">
                <a16:creationId xmlns:a16="http://schemas.microsoft.com/office/drawing/2014/main" id="{C577F390-25C9-492D-BF5F-5A45B724CA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914400"/>
            <a:ext cx="1819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b="1">
                <a:solidFill>
                  <a:srgbClr val="009900"/>
                </a:solidFill>
              </a:rPr>
              <a:t>Square Root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>
            <a:extLst>
              <a:ext uri="{FF2B5EF4-FFF2-40B4-BE49-F238E27FC236}">
                <a16:creationId xmlns:a16="http://schemas.microsoft.com/office/drawing/2014/main" id="{4BA34E5E-4C6D-4DC9-9C1C-4AE77494C8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286000"/>
            <a:ext cx="7010400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/>
              <a:t>Now you need to test 2 and all odd numbers up to a. </a:t>
            </a:r>
            <a:br>
              <a:rPr lang="en-GB" altLang="en-US"/>
            </a:br>
            <a:br>
              <a:rPr lang="en-GB" altLang="en-US"/>
            </a:br>
            <a:r>
              <a:rPr lang="en-GB" altLang="en-US"/>
              <a:t>In fact do not worry about even numbers at this stage, </a:t>
            </a:r>
          </a:p>
          <a:p>
            <a:r>
              <a:rPr lang="en-GB" altLang="en-US"/>
              <a:t>it is simpler to code for all numbers.</a:t>
            </a:r>
          </a:p>
          <a:p>
            <a:endParaRPr lang="en-GB" altLang="en-US"/>
          </a:p>
          <a:p>
            <a:r>
              <a:rPr lang="en-GB" altLang="en-US"/>
              <a:t>You do this using the code </a:t>
            </a:r>
            <a:r>
              <a:rPr lang="en-GB" altLang="en-US">
                <a:solidFill>
                  <a:srgbClr val="0000FF"/>
                </a:solidFill>
              </a:rPr>
              <a:t>for</a:t>
            </a:r>
            <a:r>
              <a:rPr lang="en-GB" altLang="en-US"/>
              <a:t> index = 1 to a - but you need so start at 2</a:t>
            </a:r>
          </a:p>
          <a:p>
            <a:endParaRPr lang="en-GB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>
            <a:extLst>
              <a:ext uri="{FF2B5EF4-FFF2-40B4-BE49-F238E27FC236}">
                <a16:creationId xmlns:a16="http://schemas.microsoft.com/office/drawing/2014/main" id="{AD813190-C9D5-44BC-AAA1-A07494CA42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692150"/>
            <a:ext cx="8229600" cy="580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sz="1000">
                <a:solidFill>
                  <a:srgbClr val="0000FF"/>
                </a:solidFill>
              </a:rPr>
              <a:t>rem</a:t>
            </a:r>
            <a:r>
              <a:rPr lang="en-GB" altLang="en-US" sz="1000"/>
              <a:t> this program inputs a number</a:t>
            </a:r>
          </a:p>
          <a:p>
            <a:r>
              <a:rPr lang="en-GB" altLang="en-US" sz="1000"/>
              <a:t>     </a:t>
            </a:r>
            <a:r>
              <a:rPr lang="en-GB" altLang="en-US" sz="1000">
                <a:solidFill>
                  <a:srgbClr val="0000FF"/>
                </a:solidFill>
              </a:rPr>
              <a:t>rem</a:t>
            </a:r>
            <a:r>
              <a:rPr lang="en-GB" altLang="en-US" sz="1000"/>
              <a:t> then calculates if it is a prime number</a:t>
            </a:r>
          </a:p>
          <a:p>
            <a:r>
              <a:rPr lang="en-GB" altLang="en-US" sz="1000">
                <a:solidFill>
                  <a:srgbClr val="0000FF"/>
                </a:solidFill>
              </a:rPr>
              <a:t>input</a:t>
            </a:r>
            <a:r>
              <a:rPr lang="en-GB" altLang="en-US" sz="1000"/>
              <a:t> "Input a Number &gt; "; x</a:t>
            </a:r>
          </a:p>
          <a:p>
            <a:r>
              <a:rPr lang="en-GB" altLang="en-US" sz="1000">
                <a:solidFill>
                  <a:srgbClr val="0000FF"/>
                </a:solidFill>
              </a:rPr>
              <a:t>print</a:t>
            </a:r>
            <a:r>
              <a:rPr lang="en-GB" altLang="en-US" sz="1000"/>
              <a:t> x</a:t>
            </a:r>
          </a:p>
          <a:p>
            <a:r>
              <a:rPr lang="en-GB" altLang="en-US" sz="1000">
                <a:solidFill>
                  <a:srgbClr val="0000FF"/>
                </a:solidFill>
              </a:rPr>
              <a:t>rem</a:t>
            </a:r>
            <a:r>
              <a:rPr lang="en-GB" altLang="en-US" sz="1000"/>
              <a:t> Now find the square root of x</a:t>
            </a:r>
          </a:p>
          <a:p>
            <a:r>
              <a:rPr lang="en-GB" altLang="en-US" sz="1000"/>
              <a:t>a = </a:t>
            </a:r>
            <a:r>
              <a:rPr lang="en-GB" altLang="en-US" sz="1000">
                <a:solidFill>
                  <a:srgbClr val="0000FF"/>
                </a:solidFill>
              </a:rPr>
              <a:t>sqr</a:t>
            </a:r>
            <a:r>
              <a:rPr lang="en-GB" altLang="en-US" sz="1000"/>
              <a:t>(x)</a:t>
            </a:r>
          </a:p>
          <a:p>
            <a:r>
              <a:rPr lang="en-GB" altLang="en-US" sz="1000">
                <a:solidFill>
                  <a:srgbClr val="0000FF"/>
                </a:solidFill>
              </a:rPr>
              <a:t>print</a:t>
            </a:r>
            <a:r>
              <a:rPr lang="en-GB" altLang="en-US" sz="1000"/>
              <a:t> a</a:t>
            </a:r>
          </a:p>
          <a:p>
            <a:r>
              <a:rPr lang="en-GB" altLang="en-US" sz="1600">
                <a:solidFill>
                  <a:srgbClr val="0000FF"/>
                </a:solidFill>
              </a:rPr>
              <a:t>rem</a:t>
            </a:r>
            <a:r>
              <a:rPr lang="en-GB" altLang="en-US" sz="1600"/>
              <a:t> Now rationalise this to a whole number but add 1 to be sure of catching all possible numbers</a:t>
            </a:r>
          </a:p>
          <a:p>
            <a:r>
              <a:rPr lang="en-GB" altLang="en-US" sz="1600"/>
              <a:t>a = </a:t>
            </a:r>
            <a:r>
              <a:rPr lang="en-GB" altLang="en-US" sz="1600">
                <a:solidFill>
                  <a:srgbClr val="0000FF"/>
                </a:solidFill>
              </a:rPr>
              <a:t>int</a:t>
            </a:r>
            <a:r>
              <a:rPr lang="en-GB" altLang="en-US" sz="1600"/>
              <a:t>(a)+1</a:t>
            </a:r>
          </a:p>
          <a:p>
            <a:r>
              <a:rPr lang="en-GB" altLang="en-US" sz="1600">
                <a:solidFill>
                  <a:srgbClr val="0000FF"/>
                </a:solidFill>
              </a:rPr>
              <a:t>print</a:t>
            </a:r>
            <a:r>
              <a:rPr lang="en-GB" altLang="en-US" sz="1600"/>
              <a:t> a</a:t>
            </a:r>
          </a:p>
          <a:p>
            <a:r>
              <a:rPr lang="en-GB" altLang="en-US" sz="1600">
                <a:solidFill>
                  <a:srgbClr val="0000FF"/>
                </a:solidFill>
              </a:rPr>
              <a:t>rem</a:t>
            </a:r>
            <a:r>
              <a:rPr lang="en-GB" altLang="en-US" sz="1600"/>
              <a:t> now starting at 2 text each number to see if x/a is an </a:t>
            </a:r>
            <a:r>
              <a:rPr lang="en-GB" altLang="en-US" sz="1600">
                <a:solidFill>
                  <a:srgbClr val="0000FF"/>
                </a:solidFill>
              </a:rPr>
              <a:t>integer</a:t>
            </a:r>
            <a:r>
              <a:rPr lang="en-GB" altLang="en-US" sz="1600"/>
              <a:t> (i.e. has no decimals)</a:t>
            </a:r>
          </a:p>
          <a:p>
            <a:r>
              <a:rPr lang="en-GB" altLang="en-US" sz="1600">
                <a:solidFill>
                  <a:srgbClr val="0000FF"/>
                </a:solidFill>
              </a:rPr>
              <a:t>rem</a:t>
            </a:r>
            <a:r>
              <a:rPr lang="en-GB" altLang="en-US" sz="1600"/>
              <a:t> use int again</a:t>
            </a:r>
          </a:p>
          <a:p>
            <a:r>
              <a:rPr lang="en-GB" altLang="en-US" sz="1600">
                <a:solidFill>
                  <a:srgbClr val="0000FF"/>
                </a:solidFill>
              </a:rPr>
              <a:t>rem</a:t>
            </a:r>
            <a:r>
              <a:rPr lang="en-GB" altLang="en-US" sz="1600"/>
              <a:t> set answer$ "x is prime"</a:t>
            </a:r>
          </a:p>
          <a:p>
            <a:r>
              <a:rPr lang="en-GB" altLang="en-US" sz="1600"/>
              <a:t>answer$=</a:t>
            </a:r>
            <a:r>
              <a:rPr lang="en-GB" altLang="en-US" sz="1600">
                <a:solidFill>
                  <a:srgbClr val="0000FF"/>
                </a:solidFill>
              </a:rPr>
              <a:t>str$</a:t>
            </a:r>
            <a:r>
              <a:rPr lang="en-GB" altLang="en-US" sz="1600"/>
              <a:t>(x) + " is prime"</a:t>
            </a:r>
          </a:p>
          <a:p>
            <a:r>
              <a:rPr lang="en-GB" altLang="en-US" sz="1600">
                <a:solidFill>
                  <a:srgbClr val="0000FF"/>
                </a:solidFill>
              </a:rPr>
              <a:t>for</a:t>
            </a:r>
            <a:r>
              <a:rPr lang="en-GB" altLang="en-US" sz="1600"/>
              <a:t> index = 2 </a:t>
            </a:r>
            <a:r>
              <a:rPr lang="en-GB" altLang="en-US" sz="1600">
                <a:solidFill>
                  <a:srgbClr val="0000FF"/>
                </a:solidFill>
              </a:rPr>
              <a:t>to</a:t>
            </a:r>
            <a:r>
              <a:rPr lang="en-GB" altLang="en-US" sz="1600"/>
              <a:t> a</a:t>
            </a:r>
          </a:p>
          <a:p>
            <a:r>
              <a:rPr lang="en-GB" altLang="en-US" sz="1600"/>
              <a:t>       </a:t>
            </a:r>
            <a:r>
              <a:rPr lang="en-GB" altLang="en-US" sz="1600">
                <a:solidFill>
                  <a:srgbClr val="0000FF"/>
                </a:solidFill>
              </a:rPr>
              <a:t>print</a:t>
            </a:r>
            <a:r>
              <a:rPr lang="en-GB" altLang="en-US" sz="1600"/>
              <a:t> index</a:t>
            </a:r>
          </a:p>
          <a:p>
            <a:r>
              <a:rPr lang="en-GB" altLang="en-US" sz="1600"/>
              <a:t>       b=(x/index)</a:t>
            </a:r>
          </a:p>
          <a:p>
            <a:r>
              <a:rPr lang="en-GB" altLang="en-US" sz="1600"/>
              <a:t>       b2=</a:t>
            </a:r>
            <a:r>
              <a:rPr lang="en-GB" altLang="en-US" sz="1600">
                <a:solidFill>
                  <a:srgbClr val="0000FF"/>
                </a:solidFill>
              </a:rPr>
              <a:t>int</a:t>
            </a:r>
            <a:r>
              <a:rPr lang="en-GB" altLang="en-US" sz="1600"/>
              <a:t>(b)</a:t>
            </a:r>
          </a:p>
          <a:p>
            <a:r>
              <a:rPr lang="en-GB" altLang="en-US" sz="1600"/>
              <a:t>       </a:t>
            </a:r>
            <a:r>
              <a:rPr lang="en-GB" altLang="en-US" sz="1600">
                <a:solidFill>
                  <a:srgbClr val="0000FF"/>
                </a:solidFill>
              </a:rPr>
              <a:t>print</a:t>
            </a:r>
            <a:r>
              <a:rPr lang="en-GB" altLang="en-US" sz="1600"/>
              <a:t> b, b2</a:t>
            </a:r>
          </a:p>
          <a:p>
            <a:r>
              <a:rPr lang="en-GB" altLang="en-US" sz="1600"/>
              <a:t>       </a:t>
            </a:r>
            <a:r>
              <a:rPr lang="en-GB" altLang="en-US" sz="1600">
                <a:solidFill>
                  <a:srgbClr val="0000FF"/>
                </a:solidFill>
              </a:rPr>
              <a:t>if</a:t>
            </a:r>
            <a:r>
              <a:rPr lang="en-GB" altLang="en-US" sz="1600"/>
              <a:t> b=b2 </a:t>
            </a:r>
            <a:r>
              <a:rPr lang="en-GB" altLang="en-US" sz="1600">
                <a:solidFill>
                  <a:srgbClr val="0000FF"/>
                </a:solidFill>
              </a:rPr>
              <a:t>then</a:t>
            </a:r>
            <a:endParaRPr lang="en-GB" altLang="en-US" sz="1600"/>
          </a:p>
          <a:p>
            <a:r>
              <a:rPr lang="en-GB" altLang="en-US" sz="1600"/>
              <a:t>          </a:t>
            </a:r>
            <a:r>
              <a:rPr lang="en-GB" altLang="en-US" sz="1600">
                <a:solidFill>
                  <a:srgbClr val="0000FF"/>
                </a:solidFill>
              </a:rPr>
              <a:t>rem</a:t>
            </a:r>
            <a:r>
              <a:rPr lang="en-GB" altLang="en-US" sz="1600"/>
              <a:t> number cannot be prime so set answer$ to " x is Not Prime"</a:t>
            </a:r>
          </a:p>
          <a:p>
            <a:r>
              <a:rPr lang="en-GB" altLang="en-US" sz="1600"/>
              <a:t>          answer$ = </a:t>
            </a:r>
            <a:r>
              <a:rPr lang="en-GB" altLang="en-US" sz="1600">
                <a:solidFill>
                  <a:srgbClr val="0000FF"/>
                </a:solidFill>
              </a:rPr>
              <a:t>str$</a:t>
            </a:r>
            <a:r>
              <a:rPr lang="en-GB" altLang="en-US" sz="1600"/>
              <a:t>(x)+" is not prime"</a:t>
            </a:r>
          </a:p>
          <a:p>
            <a:r>
              <a:rPr lang="en-GB" altLang="en-US" sz="1600">
                <a:solidFill>
                  <a:srgbClr val="0000FF"/>
                </a:solidFill>
              </a:rPr>
              <a:t>end if</a:t>
            </a:r>
          </a:p>
          <a:p>
            <a:r>
              <a:rPr lang="en-GB" altLang="en-US" sz="1600">
                <a:solidFill>
                  <a:srgbClr val="0000FF"/>
                </a:solidFill>
              </a:rPr>
              <a:t>next</a:t>
            </a:r>
            <a:r>
              <a:rPr lang="en-GB" altLang="en-US" sz="1600"/>
              <a:t> index</a:t>
            </a:r>
          </a:p>
          <a:p>
            <a:r>
              <a:rPr lang="en-GB" altLang="en-US" sz="1600">
                <a:solidFill>
                  <a:srgbClr val="0000FF"/>
                </a:solidFill>
              </a:rPr>
              <a:t>print</a:t>
            </a:r>
            <a:r>
              <a:rPr lang="en-GB" altLang="en-US" sz="1600"/>
              <a:t> answer$</a:t>
            </a:r>
          </a:p>
          <a:p>
            <a:r>
              <a:rPr lang="en-GB" altLang="en-US" sz="1600">
                <a:solidFill>
                  <a:srgbClr val="0000FF"/>
                </a:solidFill>
              </a:rPr>
              <a:t>end</a:t>
            </a:r>
            <a:endParaRPr lang="en-GB" altLang="en-US" sz="16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>
            <a:extLst>
              <a:ext uri="{FF2B5EF4-FFF2-40B4-BE49-F238E27FC236}">
                <a16:creationId xmlns:a16="http://schemas.microsoft.com/office/drawing/2014/main" id="{F56ABE75-B6F4-4B3D-994B-711542EE40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9325" y="1609725"/>
            <a:ext cx="2000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sz="3600" b="1">
                <a:solidFill>
                  <a:srgbClr val="009900"/>
                </a:solidFill>
              </a:rPr>
              <a:t>Success 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3">
            <a:extLst>
              <a:ext uri="{FF2B5EF4-FFF2-40B4-BE49-F238E27FC236}">
                <a16:creationId xmlns:a16="http://schemas.microsoft.com/office/drawing/2014/main" id="{B1C42481-673A-4658-80FA-42CD33DDD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066800"/>
            <a:ext cx="5594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sz="3600" b="1"/>
              <a:t>Now</a:t>
            </a:r>
            <a:r>
              <a:rPr lang="en-GB" altLang="en-US" sz="3600"/>
              <a:t> </a:t>
            </a:r>
            <a:r>
              <a:rPr lang="en-GB" altLang="en-US" sz="3600" b="1"/>
              <a:t>List all Primes up to X</a:t>
            </a:r>
          </a:p>
        </p:txBody>
      </p:sp>
      <p:sp>
        <p:nvSpPr>
          <p:cNvPr id="18435" name="Text Box 4">
            <a:extLst>
              <a:ext uri="{FF2B5EF4-FFF2-40B4-BE49-F238E27FC236}">
                <a16:creationId xmlns:a16="http://schemas.microsoft.com/office/drawing/2014/main" id="{833CA004-0E7C-4528-A8BC-D1F7A419AA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514600"/>
            <a:ext cx="8077200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/>
              <a:t>Now we want you to change the programme so that it lists all the prime numbers up to your chosen number (say 100).</a:t>
            </a:r>
          </a:p>
          <a:p>
            <a:endParaRPr lang="en-GB" altLang="en-US"/>
          </a:p>
          <a:p>
            <a:r>
              <a:rPr lang="en-GB" altLang="en-US"/>
              <a:t>You will need to repeat most of the program starting at </a:t>
            </a:r>
            <a:r>
              <a:rPr lang="en-GB" altLang="en-US">
                <a:solidFill>
                  <a:srgbClr val="0000FF"/>
                </a:solidFill>
              </a:rPr>
              <a:t>rem</a:t>
            </a:r>
            <a:r>
              <a:rPr lang="en-GB" altLang="en-US"/>
              <a:t> Now find the square root of x for all numbers up to x.  Use </a:t>
            </a:r>
            <a:r>
              <a:rPr lang="en-GB" altLang="en-US">
                <a:solidFill>
                  <a:srgbClr val="0000FF"/>
                </a:solidFill>
              </a:rPr>
              <a:t>for</a:t>
            </a:r>
            <a:r>
              <a:rPr lang="en-GB" altLang="en-US"/>
              <a:t> index2 = 1 </a:t>
            </a:r>
            <a:r>
              <a:rPr lang="en-GB" altLang="en-US">
                <a:solidFill>
                  <a:srgbClr val="0000FF"/>
                </a:solidFill>
              </a:rPr>
              <a:t>to</a:t>
            </a:r>
            <a:r>
              <a:rPr lang="en-GB" altLang="en-US"/>
              <a:t> x </a:t>
            </a:r>
          </a:p>
          <a:p>
            <a:endParaRPr lang="en-GB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>
            <a:extLst>
              <a:ext uri="{FF2B5EF4-FFF2-40B4-BE49-F238E27FC236}">
                <a16:creationId xmlns:a16="http://schemas.microsoft.com/office/drawing/2014/main" id="{CC3B9843-B093-4517-A60E-FE561B7940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457200"/>
            <a:ext cx="7956550" cy="64944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sz="900">
                <a:solidFill>
                  <a:srgbClr val="0000FF"/>
                </a:solidFill>
              </a:rPr>
              <a:t>rem</a:t>
            </a:r>
            <a:r>
              <a:rPr lang="en-GB" altLang="en-US" sz="900"/>
              <a:t> this program inputs a number</a:t>
            </a:r>
          </a:p>
          <a:p>
            <a:r>
              <a:rPr lang="en-GB" altLang="en-US" sz="900"/>
              <a:t>     </a:t>
            </a:r>
            <a:r>
              <a:rPr lang="en-GB" altLang="en-US" sz="900">
                <a:solidFill>
                  <a:srgbClr val="0000FF"/>
                </a:solidFill>
              </a:rPr>
              <a:t>rem</a:t>
            </a:r>
            <a:r>
              <a:rPr lang="en-GB" altLang="en-US" sz="900"/>
              <a:t> then calculates if it is a prime number</a:t>
            </a:r>
          </a:p>
          <a:p>
            <a:r>
              <a:rPr lang="en-GB" altLang="en-US" sz="900">
                <a:solidFill>
                  <a:srgbClr val="0000FF"/>
                </a:solidFill>
              </a:rPr>
              <a:t>input</a:t>
            </a:r>
            <a:r>
              <a:rPr lang="en-GB" altLang="en-US" sz="900"/>
              <a:t> "Input a Number &gt; "; x</a:t>
            </a:r>
          </a:p>
          <a:p>
            <a:r>
              <a:rPr lang="en-GB" altLang="en-US" sz="900">
                <a:solidFill>
                  <a:srgbClr val="0000FF"/>
                </a:solidFill>
              </a:rPr>
              <a:t>rem</a:t>
            </a:r>
            <a:r>
              <a:rPr lang="en-GB" altLang="en-US" sz="900"/>
              <a:t> print x</a:t>
            </a:r>
            <a:endParaRPr lang="en-GB" altLang="en-US" sz="1000"/>
          </a:p>
          <a:p>
            <a:r>
              <a:rPr lang="en-GB" altLang="en-US" sz="1600">
                <a:solidFill>
                  <a:srgbClr val="0000FF"/>
                </a:solidFill>
              </a:rPr>
              <a:t>rem</a:t>
            </a:r>
            <a:r>
              <a:rPr lang="en-GB" altLang="en-US" sz="1600"/>
              <a:t>  you need to repeat the lines below for 3 to x because we already know and 1,2 are prime</a:t>
            </a:r>
          </a:p>
          <a:p>
            <a:r>
              <a:rPr lang="en-GB" altLang="en-US" sz="1600">
                <a:solidFill>
                  <a:srgbClr val="0000FF"/>
                </a:solidFill>
              </a:rPr>
              <a:t>rem</a:t>
            </a:r>
            <a:r>
              <a:rPr lang="en-GB" altLang="en-US" sz="1600"/>
              <a:t> and u=you need to set finalanswer$ to blank</a:t>
            </a:r>
          </a:p>
          <a:p>
            <a:r>
              <a:rPr lang="en-GB" altLang="en-US" sz="1600">
                <a:solidFill>
                  <a:srgbClr val="0000FF"/>
                </a:solidFill>
              </a:rPr>
              <a:t>rem</a:t>
            </a:r>
            <a:r>
              <a:rPr lang="en-GB" altLang="en-US" sz="1600"/>
              <a:t> notice that we have remover some printing by using rem so we can see the original code</a:t>
            </a:r>
          </a:p>
          <a:p>
            <a:r>
              <a:rPr lang="en-GB" altLang="en-US" sz="1600"/>
              <a:t>finalanswer$= " 1 and 2 are prime "+</a:t>
            </a:r>
            <a:r>
              <a:rPr lang="en-GB" altLang="en-US" sz="1600">
                <a:solidFill>
                  <a:srgbClr val="0000FF"/>
                </a:solidFill>
              </a:rPr>
              <a:t>Chr$</a:t>
            </a:r>
            <a:r>
              <a:rPr lang="en-GB" altLang="en-US" sz="1600"/>
              <a:t>(13)</a:t>
            </a:r>
          </a:p>
          <a:p>
            <a:r>
              <a:rPr lang="en-GB" altLang="en-US" sz="1600">
                <a:solidFill>
                  <a:srgbClr val="0000FF"/>
                </a:solidFill>
              </a:rPr>
              <a:t>for</a:t>
            </a:r>
            <a:r>
              <a:rPr lang="en-GB" altLang="en-US" sz="1600"/>
              <a:t> index2 = 3 </a:t>
            </a:r>
            <a:r>
              <a:rPr lang="en-GB" altLang="en-US" sz="1600">
                <a:solidFill>
                  <a:srgbClr val="0000FF"/>
                </a:solidFill>
              </a:rPr>
              <a:t>to</a:t>
            </a:r>
            <a:r>
              <a:rPr lang="en-GB" altLang="en-US" sz="1600"/>
              <a:t> x</a:t>
            </a:r>
          </a:p>
          <a:p>
            <a:r>
              <a:rPr lang="en-GB" altLang="en-US" sz="1600"/>
              <a:t>   </a:t>
            </a:r>
            <a:r>
              <a:rPr lang="en-GB" altLang="en-US" sz="1600">
                <a:solidFill>
                  <a:srgbClr val="0000FF"/>
                </a:solidFill>
              </a:rPr>
              <a:t>rem</a:t>
            </a:r>
            <a:r>
              <a:rPr lang="en-GB" altLang="en-US" sz="1600"/>
              <a:t> change x to index2</a:t>
            </a:r>
          </a:p>
          <a:p>
            <a:r>
              <a:rPr lang="en-GB" altLang="en-US" sz="1600"/>
              <a:t>   </a:t>
            </a:r>
            <a:r>
              <a:rPr lang="en-GB" altLang="en-US" sz="1600">
                <a:solidFill>
                  <a:srgbClr val="0000FF"/>
                </a:solidFill>
              </a:rPr>
              <a:t>rem</a:t>
            </a:r>
            <a:r>
              <a:rPr lang="en-GB" altLang="en-US" sz="1600"/>
              <a:t> Now find the square root of index2</a:t>
            </a:r>
          </a:p>
          <a:p>
            <a:r>
              <a:rPr lang="en-GB" altLang="en-US" sz="1600"/>
              <a:t>   a = </a:t>
            </a:r>
            <a:r>
              <a:rPr lang="en-GB" altLang="en-US" sz="1600">
                <a:solidFill>
                  <a:srgbClr val="0000FF"/>
                </a:solidFill>
              </a:rPr>
              <a:t>sqr</a:t>
            </a:r>
            <a:r>
              <a:rPr lang="en-GB" altLang="en-US" sz="1600"/>
              <a:t>(index2)</a:t>
            </a:r>
          </a:p>
          <a:p>
            <a:r>
              <a:rPr lang="en-GB" altLang="en-US" sz="1000"/>
              <a:t>   </a:t>
            </a:r>
            <a:r>
              <a:rPr lang="en-GB" altLang="en-US" sz="900">
                <a:solidFill>
                  <a:srgbClr val="0000FF"/>
                </a:solidFill>
              </a:rPr>
              <a:t>rem</a:t>
            </a:r>
            <a:r>
              <a:rPr lang="en-GB" altLang="en-US" sz="900"/>
              <a:t> print a</a:t>
            </a:r>
          </a:p>
          <a:p>
            <a:r>
              <a:rPr lang="en-GB" altLang="en-US" sz="900"/>
              <a:t>    </a:t>
            </a:r>
            <a:r>
              <a:rPr lang="en-GB" altLang="en-US" sz="900">
                <a:solidFill>
                  <a:srgbClr val="0000FF"/>
                </a:solidFill>
              </a:rPr>
              <a:t>rem</a:t>
            </a:r>
            <a:r>
              <a:rPr lang="en-GB" altLang="en-US" sz="900"/>
              <a:t> Now rationalise this to a whole number but add 1 to be sure of catching all possible numbers</a:t>
            </a:r>
          </a:p>
          <a:p>
            <a:r>
              <a:rPr lang="en-GB" altLang="en-US" sz="900"/>
              <a:t>    a = int(a)+1</a:t>
            </a:r>
          </a:p>
          <a:p>
            <a:r>
              <a:rPr lang="en-GB" altLang="en-US" sz="900"/>
              <a:t>    </a:t>
            </a:r>
            <a:r>
              <a:rPr lang="en-GB" altLang="en-US" sz="900">
                <a:solidFill>
                  <a:srgbClr val="0000FF"/>
                </a:solidFill>
              </a:rPr>
              <a:t>rem</a:t>
            </a:r>
            <a:r>
              <a:rPr lang="en-GB" altLang="en-US" sz="900"/>
              <a:t> </a:t>
            </a:r>
            <a:r>
              <a:rPr lang="en-GB" altLang="en-US" sz="900">
                <a:solidFill>
                  <a:srgbClr val="0000FF"/>
                </a:solidFill>
              </a:rPr>
              <a:t>print</a:t>
            </a:r>
            <a:r>
              <a:rPr lang="en-GB" altLang="en-US" sz="900"/>
              <a:t> a</a:t>
            </a:r>
          </a:p>
          <a:p>
            <a:r>
              <a:rPr lang="en-GB" altLang="en-US" sz="900"/>
              <a:t>    </a:t>
            </a:r>
            <a:r>
              <a:rPr lang="en-GB" altLang="en-US" sz="900">
                <a:solidFill>
                  <a:srgbClr val="0000FF"/>
                </a:solidFill>
              </a:rPr>
              <a:t>rem</a:t>
            </a:r>
            <a:r>
              <a:rPr lang="en-GB" altLang="en-US" sz="900"/>
              <a:t> now starting at 2 text each number to see if index2/a is an integer (i.e. has no decimals)</a:t>
            </a:r>
          </a:p>
          <a:p>
            <a:r>
              <a:rPr lang="en-GB" altLang="en-US" sz="900"/>
              <a:t>    </a:t>
            </a:r>
            <a:r>
              <a:rPr lang="en-GB" altLang="en-US" sz="900">
                <a:solidFill>
                  <a:srgbClr val="0000FF"/>
                </a:solidFill>
              </a:rPr>
              <a:t>rem</a:t>
            </a:r>
            <a:r>
              <a:rPr lang="en-GB" altLang="en-US" sz="900"/>
              <a:t> use </a:t>
            </a:r>
            <a:r>
              <a:rPr lang="en-GB" altLang="en-US" sz="900">
                <a:solidFill>
                  <a:srgbClr val="0000FF"/>
                </a:solidFill>
              </a:rPr>
              <a:t>int</a:t>
            </a:r>
            <a:r>
              <a:rPr lang="en-GB" altLang="en-US" sz="900"/>
              <a:t> again</a:t>
            </a:r>
          </a:p>
          <a:p>
            <a:r>
              <a:rPr lang="en-GB" altLang="en-US" sz="900"/>
              <a:t>    </a:t>
            </a:r>
            <a:r>
              <a:rPr lang="en-GB" altLang="en-US" sz="900">
                <a:solidFill>
                  <a:srgbClr val="0000FF"/>
                </a:solidFill>
              </a:rPr>
              <a:t>rem</a:t>
            </a:r>
            <a:r>
              <a:rPr lang="en-GB" altLang="en-US" sz="900"/>
              <a:t> set answer$ "index2 is prime"</a:t>
            </a:r>
          </a:p>
          <a:p>
            <a:r>
              <a:rPr lang="en-GB" altLang="en-US" sz="900"/>
              <a:t>    answer$=str$(index2) + " is prime"</a:t>
            </a:r>
          </a:p>
          <a:p>
            <a:r>
              <a:rPr lang="en-GB" altLang="en-US" sz="900"/>
              <a:t>    </a:t>
            </a:r>
            <a:r>
              <a:rPr lang="en-GB" altLang="en-US" sz="900">
                <a:solidFill>
                  <a:srgbClr val="0000FF"/>
                </a:solidFill>
              </a:rPr>
              <a:t>for</a:t>
            </a:r>
            <a:r>
              <a:rPr lang="en-GB" altLang="en-US" sz="900"/>
              <a:t> index = 2 </a:t>
            </a:r>
            <a:r>
              <a:rPr lang="en-GB" altLang="en-US" sz="900">
                <a:solidFill>
                  <a:srgbClr val="0000FF"/>
                </a:solidFill>
              </a:rPr>
              <a:t>to</a:t>
            </a:r>
            <a:r>
              <a:rPr lang="en-GB" altLang="en-US" sz="900"/>
              <a:t> a</a:t>
            </a:r>
          </a:p>
          <a:p>
            <a:r>
              <a:rPr lang="en-GB" altLang="en-US" sz="900"/>
              <a:t>         </a:t>
            </a:r>
            <a:r>
              <a:rPr lang="en-GB" altLang="en-US" sz="900">
                <a:solidFill>
                  <a:srgbClr val="0000FF"/>
                </a:solidFill>
              </a:rPr>
              <a:t>rem</a:t>
            </a:r>
            <a:r>
              <a:rPr lang="en-GB" altLang="en-US" sz="900"/>
              <a:t> print index</a:t>
            </a:r>
          </a:p>
          <a:p>
            <a:r>
              <a:rPr lang="en-GB" altLang="en-US" sz="900"/>
              <a:t>          b=(index2/index)</a:t>
            </a:r>
          </a:p>
          <a:p>
            <a:r>
              <a:rPr lang="en-GB" altLang="en-US" sz="900"/>
              <a:t>          b2=int(b)</a:t>
            </a:r>
          </a:p>
          <a:p>
            <a:r>
              <a:rPr lang="en-GB" altLang="en-US" sz="900"/>
              <a:t>         </a:t>
            </a:r>
            <a:r>
              <a:rPr lang="en-GB" altLang="en-US" sz="900">
                <a:solidFill>
                  <a:srgbClr val="0000FF"/>
                </a:solidFill>
              </a:rPr>
              <a:t>rem</a:t>
            </a:r>
            <a:r>
              <a:rPr lang="en-GB" altLang="en-US" sz="900"/>
              <a:t> print b, b2</a:t>
            </a:r>
          </a:p>
          <a:p>
            <a:r>
              <a:rPr lang="en-GB" altLang="en-US" sz="900"/>
              <a:t>         if b=b2 then</a:t>
            </a:r>
          </a:p>
          <a:p>
            <a:r>
              <a:rPr lang="en-GB" altLang="en-US" sz="900"/>
              <a:t>            </a:t>
            </a:r>
            <a:r>
              <a:rPr lang="en-GB" altLang="en-US" sz="900">
                <a:solidFill>
                  <a:srgbClr val="0000FF"/>
                </a:solidFill>
              </a:rPr>
              <a:t>rem</a:t>
            </a:r>
            <a:r>
              <a:rPr lang="en-GB" altLang="en-US" sz="900"/>
              <a:t> number cannot be prime so set answer$ to str$(index2) + " is Not Prime"</a:t>
            </a:r>
          </a:p>
          <a:p>
            <a:r>
              <a:rPr lang="en-GB" altLang="en-US" sz="900"/>
              <a:t>            answer$ = str$(index2)+" is not prime"</a:t>
            </a:r>
          </a:p>
          <a:p>
            <a:r>
              <a:rPr lang="en-GB" altLang="en-US" sz="900"/>
              <a:t>   end if</a:t>
            </a:r>
          </a:p>
          <a:p>
            <a:r>
              <a:rPr lang="en-GB" altLang="en-US" sz="900"/>
              <a:t>   </a:t>
            </a:r>
            <a:r>
              <a:rPr lang="en-GB" altLang="en-US" sz="900">
                <a:solidFill>
                  <a:srgbClr val="0000FF"/>
                </a:solidFill>
              </a:rPr>
              <a:t>next</a:t>
            </a:r>
            <a:r>
              <a:rPr lang="en-GB" altLang="en-US" sz="900"/>
              <a:t> index</a:t>
            </a:r>
          </a:p>
          <a:p>
            <a:r>
              <a:rPr lang="en-GB" altLang="en-US" sz="900"/>
              <a:t>   </a:t>
            </a:r>
            <a:r>
              <a:rPr lang="en-GB" altLang="en-US" sz="900">
                <a:solidFill>
                  <a:srgbClr val="0000FF"/>
                </a:solidFill>
              </a:rPr>
              <a:t>rem print</a:t>
            </a:r>
            <a:r>
              <a:rPr lang="en-GB" altLang="en-US" sz="900"/>
              <a:t> answer$ </a:t>
            </a:r>
          </a:p>
          <a:p>
            <a:r>
              <a:rPr lang="en-GB" altLang="en-US" sz="1600"/>
              <a:t>   </a:t>
            </a:r>
            <a:r>
              <a:rPr lang="en-GB" altLang="en-US" sz="1600">
                <a:solidFill>
                  <a:srgbClr val="0000FF"/>
                </a:solidFill>
              </a:rPr>
              <a:t>rem</a:t>
            </a:r>
            <a:r>
              <a:rPr lang="en-GB" altLang="en-US" sz="1600"/>
              <a:t> now set up finalanswer and add </a:t>
            </a:r>
            <a:r>
              <a:rPr lang="en-GB" altLang="en-US" sz="1600">
                <a:solidFill>
                  <a:srgbClr val="0000FF"/>
                </a:solidFill>
              </a:rPr>
              <a:t>Chr$(</a:t>
            </a:r>
            <a:r>
              <a:rPr lang="en-GB" altLang="en-US" sz="1600"/>
              <a:t>13) which starts a new line afterwards</a:t>
            </a:r>
          </a:p>
          <a:p>
            <a:r>
              <a:rPr lang="en-GB" altLang="en-US" sz="1600"/>
              <a:t>   finalanswer$=finalanswer$ + answer$ + Chr$(13)</a:t>
            </a:r>
          </a:p>
          <a:p>
            <a:r>
              <a:rPr lang="en-GB" altLang="en-US" sz="1600">
                <a:solidFill>
                  <a:srgbClr val="0000FF"/>
                </a:solidFill>
              </a:rPr>
              <a:t>next</a:t>
            </a:r>
            <a:r>
              <a:rPr lang="en-GB" altLang="en-US" sz="1600"/>
              <a:t> index2</a:t>
            </a:r>
          </a:p>
          <a:p>
            <a:r>
              <a:rPr lang="en-GB" altLang="en-US" sz="1600">
                <a:solidFill>
                  <a:srgbClr val="0000FF"/>
                </a:solidFill>
              </a:rPr>
              <a:t>print</a:t>
            </a:r>
            <a:r>
              <a:rPr lang="en-GB" altLang="en-US" sz="1600"/>
              <a:t> finalanswer$</a:t>
            </a:r>
          </a:p>
          <a:p>
            <a:r>
              <a:rPr lang="en-GB" altLang="en-US" sz="1600">
                <a:solidFill>
                  <a:srgbClr val="0000FF"/>
                </a:solidFill>
              </a:rPr>
              <a:t>end</a:t>
            </a:r>
            <a:endParaRPr lang="en-GB" altLang="en-US" sz="16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>
            <a:extLst>
              <a:ext uri="{FF2B5EF4-FFF2-40B4-BE49-F238E27FC236}">
                <a16:creationId xmlns:a16="http://schemas.microsoft.com/office/drawing/2014/main" id="{06BA7984-D192-4DBB-9474-7A115E15CE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9325" y="1609725"/>
            <a:ext cx="2000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sz="3600" b="1">
                <a:solidFill>
                  <a:srgbClr val="009900"/>
                </a:solidFill>
              </a:rPr>
              <a:t>Success ?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7CFE1E11-716B-49A6-971B-439588AD26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77875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z="6000" b="1"/>
              <a:t>We have learnt to: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D487F9C0-ACC9-417B-B416-B1B9383D1D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03438"/>
            <a:ext cx="8229600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z="4000"/>
              <a:t>Work and think as engineers by;</a:t>
            </a:r>
          </a:p>
          <a:p>
            <a:pPr lvl="1"/>
            <a:r>
              <a:rPr lang="en-GB" altLang="en-US" sz="3600"/>
              <a:t> programming </a:t>
            </a:r>
          </a:p>
          <a:p>
            <a:pPr lvl="1"/>
            <a:r>
              <a:rPr lang="en-GB" altLang="en-US" sz="3600"/>
              <a:t> being creative</a:t>
            </a:r>
          </a:p>
          <a:p>
            <a:endParaRPr lang="en-GB" altLang="en-US" sz="4000"/>
          </a:p>
        </p:txBody>
      </p:sp>
      <p:pic>
        <p:nvPicPr>
          <p:cNvPr id="21508" name="Picture 4" descr="conservation,environmental conservation,environmental issues,environments,faces,gardeners,gardening,green thumbs,greens,nature,smiles,smiley,smiley face,smiley faces,smileys,smilie,smilie face,smilie faces,smilies,smiling,smily,smily face,smily faces,smilys,symbols,thumbs">
            <a:extLst>
              <a:ext uri="{FF2B5EF4-FFF2-40B4-BE49-F238E27FC236}">
                <a16:creationId xmlns:a16="http://schemas.microsoft.com/office/drawing/2014/main" id="{2935BDEA-F22B-40B8-9988-8588AE9A27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3087688"/>
            <a:ext cx="2487612" cy="2487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>
            <a:extLst>
              <a:ext uri="{FF2B5EF4-FFF2-40B4-BE49-F238E27FC236}">
                <a16:creationId xmlns:a16="http://schemas.microsoft.com/office/drawing/2014/main" id="{CBE14A6E-BB91-4E99-85AA-368672885F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1263" y="1601788"/>
            <a:ext cx="10556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</a:t>
            </a:r>
          </a:p>
        </p:txBody>
      </p:sp>
      <p:sp>
        <p:nvSpPr>
          <p:cNvPr id="3075" name="TextBox 2">
            <a:extLst>
              <a:ext uri="{FF2B5EF4-FFF2-40B4-BE49-F238E27FC236}">
                <a16:creationId xmlns:a16="http://schemas.microsoft.com/office/drawing/2014/main" id="{B31293F9-EF8E-4CFE-B9C9-CB8BADD837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0088" y="2395538"/>
            <a:ext cx="6111875" cy="2540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GB" altLang="en-US" sz="105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activity is for pupils to understand various logic and maths activities. </a:t>
            </a:r>
          </a:p>
        </p:txBody>
      </p:sp>
      <p:sp>
        <p:nvSpPr>
          <p:cNvPr id="4100" name="TextBox 3">
            <a:extLst>
              <a:ext uri="{FF2B5EF4-FFF2-40B4-BE49-F238E27FC236}">
                <a16:creationId xmlns:a16="http://schemas.microsoft.com/office/drawing/2014/main" id="{055B8D8C-6C2C-4D7D-A9D2-2F5FFC7C0E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4775" y="2798763"/>
            <a:ext cx="800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sz="18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EA01846-F641-412E-AA68-4EBEB86D07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040693"/>
              </p:ext>
            </p:extLst>
          </p:nvPr>
        </p:nvGraphicFramePr>
        <p:xfrm>
          <a:off x="2154237" y="4185012"/>
          <a:ext cx="4321175" cy="1173957"/>
        </p:xfrm>
        <a:graphic>
          <a:graphicData uri="http://schemas.openxmlformats.org/drawingml/2006/table">
            <a:tbl>
              <a:tblPr firstRow="1" firstCol="1" bandRow="1"/>
              <a:tblGrid>
                <a:gridCol w="12314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12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153"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Item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63" marR="49063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Risk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63" marR="49063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Avoidance Action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63" marR="49063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Computers</a:t>
                      </a:r>
                    </a:p>
                  </a:txBody>
                  <a:tcPr marL="49063" marR="49063" marT="71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Misuse Damage</a:t>
                      </a:r>
                    </a:p>
                    <a:p>
                      <a:pPr algn="ctr"/>
                      <a:r>
                        <a:rPr lang="en-GB" sz="9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Eyestrain</a:t>
                      </a:r>
                    </a:p>
                  </a:txBody>
                  <a:tcPr marL="49063" marR="49063" marT="71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Close supervision. </a:t>
                      </a:r>
                      <a:r>
                        <a:rPr lang="en-GB" sz="900" b="1" spc="-5" dirty="0">
                          <a:latin typeface="+mn-lt"/>
                          <a:cs typeface="Times New Roman"/>
                        </a:rPr>
                        <a:t>Look away every five minutes to reduce eyestrain.</a:t>
                      </a:r>
                      <a:endParaRPr lang="en-GB" sz="900" b="1" dirty="0">
                        <a:latin typeface="+mn-lt"/>
                        <a:cs typeface="Times New Roman"/>
                      </a:endParaRPr>
                    </a:p>
                    <a:p>
                      <a:endParaRPr lang="en-GB" sz="9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63" marR="49063" marT="71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Aggression between participants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63" marR="49063" marT="71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Injury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63" marR="49063" marT="71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Close supervision and immediate action to defuse aggression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63" marR="49063" marT="71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5D5B3896-C7C1-505F-3CB2-97D7FB1CE952}"/>
              </a:ext>
            </a:extLst>
          </p:cNvPr>
          <p:cNvSpPr txBox="1"/>
          <p:nvPr/>
        </p:nvSpPr>
        <p:spPr>
          <a:xfrm>
            <a:off x="1303316" y="3445998"/>
            <a:ext cx="69910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Mandatory: Close supervision by a competent adult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3C66F434-CA5B-422E-8D79-6FA19F0C976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1655763" y="1701800"/>
            <a:ext cx="5829300" cy="863600"/>
          </a:xfrm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z="6600" b="1">
                <a:solidFill>
                  <a:srgbClr val="000099"/>
                </a:solidFill>
                <a:latin typeface="Arial Black" panose="020B0A04020102020204" pitchFamily="34" charset="0"/>
              </a:rPr>
              <a:t>Welcome</a:t>
            </a:r>
          </a:p>
        </p:txBody>
      </p:sp>
      <p:sp>
        <p:nvSpPr>
          <p:cNvPr id="5123" name="Rectangle 4">
            <a:extLst>
              <a:ext uri="{FF2B5EF4-FFF2-40B4-BE49-F238E27FC236}">
                <a16:creationId xmlns:a16="http://schemas.microsoft.com/office/drawing/2014/main" id="{3BC514D0-D853-4A10-8E73-3CD7A5AE8A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2713" y="2965450"/>
            <a:ext cx="6858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pic>
        <p:nvPicPr>
          <p:cNvPr id="5124" name="Picture 2" descr="A person in a suit&#10;&#10;Description automatically generated with medium confidence">
            <a:extLst>
              <a:ext uri="{FF2B5EF4-FFF2-40B4-BE49-F238E27FC236}">
                <a16:creationId xmlns:a16="http://schemas.microsoft.com/office/drawing/2014/main" id="{E96CC396-D73B-4B13-83D0-BCEC58A597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25" y="2906713"/>
            <a:ext cx="2160588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TextBox 1">
            <a:extLst>
              <a:ext uri="{FF2B5EF4-FFF2-40B4-BE49-F238E27FC236}">
                <a16:creationId xmlns:a16="http://schemas.microsoft.com/office/drawing/2014/main" id="{D6B7544D-9C12-4E35-914F-1F2EC4A64D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9100" y="3090863"/>
            <a:ext cx="288131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sz="1800" b="1"/>
              <a:t>I very much hope that you will enjoy this fun coding  activity and learn new things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D3B369F4-E545-414D-8D59-DE1915DB66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6250" y="1371600"/>
            <a:ext cx="32956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sz="3600" b="1"/>
              <a:t>Prime Numbers</a:t>
            </a:r>
          </a:p>
        </p:txBody>
      </p:sp>
      <p:sp>
        <p:nvSpPr>
          <p:cNvPr id="7171" name="Text Box 3">
            <a:extLst>
              <a:ext uri="{FF2B5EF4-FFF2-40B4-BE49-F238E27FC236}">
                <a16:creationId xmlns:a16="http://schemas.microsoft.com/office/drawing/2014/main" id="{CD6A0207-16B2-4243-99E1-0DA438D5A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0400" y="2514600"/>
            <a:ext cx="57594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GB" altLang="en-US" sz="3600" b="1">
                <a:solidFill>
                  <a:schemeClr val="accent2"/>
                </a:solidFill>
              </a:rPr>
              <a:t>How to find out if a number </a:t>
            </a:r>
            <a:br>
              <a:rPr lang="en-GB" altLang="en-US" sz="3600" b="1">
                <a:solidFill>
                  <a:schemeClr val="accent2"/>
                </a:solidFill>
              </a:rPr>
            </a:br>
            <a:r>
              <a:rPr lang="en-GB" altLang="en-US" sz="3600" b="1">
                <a:solidFill>
                  <a:schemeClr val="accent2"/>
                </a:solidFill>
              </a:rPr>
              <a:t>is a Prime Number</a:t>
            </a:r>
          </a:p>
        </p:txBody>
      </p:sp>
      <p:sp>
        <p:nvSpPr>
          <p:cNvPr id="7172" name="Text Box 4">
            <a:extLst>
              <a:ext uri="{FF2B5EF4-FFF2-40B4-BE49-F238E27FC236}">
                <a16:creationId xmlns:a16="http://schemas.microsoft.com/office/drawing/2014/main" id="{74A9BD3E-F2AE-4B90-A6EF-BFF87D8FF0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5900" y="4270375"/>
            <a:ext cx="6648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sz="3600" b="1">
                <a:solidFill>
                  <a:srgbClr val="339933"/>
                </a:solidFill>
              </a:rPr>
              <a:t>An introduction to programming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9C2C1499-C0BC-4A88-BA3B-FC6013D2EE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828800"/>
            <a:ext cx="8223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sz="3600" b="1">
                <a:solidFill>
                  <a:schemeClr val="accent2"/>
                </a:solidFill>
              </a:rPr>
              <a:t>Download Basic Programming Language</a:t>
            </a:r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74D92F81-2C0B-4EA1-95AB-E157158516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941638"/>
            <a:ext cx="675163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sz="3200" b="1">
                <a:solidFill>
                  <a:srgbClr val="339933"/>
                </a:solidFill>
              </a:rPr>
              <a:t>Just BASIC from http://justbasic.com</a:t>
            </a:r>
          </a:p>
        </p:txBody>
      </p:sp>
      <p:sp>
        <p:nvSpPr>
          <p:cNvPr id="8196" name="Text Box 4">
            <a:extLst>
              <a:ext uri="{FF2B5EF4-FFF2-40B4-BE49-F238E27FC236}">
                <a16:creationId xmlns:a16="http://schemas.microsoft.com/office/drawing/2014/main" id="{DB98B169-0E07-4D47-B83F-469AAEB671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2788" y="4084638"/>
            <a:ext cx="50704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sz="3200" b="1">
                <a:solidFill>
                  <a:srgbClr val="339933"/>
                </a:solidFill>
              </a:rPr>
              <a:t>Please read the introduction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>
            <a:extLst>
              <a:ext uri="{FF2B5EF4-FFF2-40B4-BE49-F238E27FC236}">
                <a16:creationId xmlns:a16="http://schemas.microsoft.com/office/drawing/2014/main" id="{9A8A8BB8-8923-49E0-BA43-173743A0AFA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5800" y="685800"/>
          <a:ext cx="7802563" cy="543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 Editor Photo" r:id="rId2" imgW="7800000" imgH="5428571" progId="MSPhotoEd.3">
                  <p:embed/>
                </p:oleObj>
              </mc:Choice>
              <mc:Fallback>
                <p:oleObj name="Photo Editor Photo" r:id="rId2" imgW="7800000" imgH="5428571" progId="MSPhotoEd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685800"/>
                        <a:ext cx="7802563" cy="5430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3">
            <a:extLst>
              <a:ext uri="{FF2B5EF4-FFF2-40B4-BE49-F238E27FC236}">
                <a16:creationId xmlns:a16="http://schemas.microsoft.com/office/drawing/2014/main" id="{D7183D49-C38E-459F-A9C3-FE1F7362BFB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2000" y="1524000"/>
          <a:ext cx="2252663" cy="1316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 Editor Photo" r:id="rId4" imgW="7857143" imgH="4590476" progId="MSPhotoEd.3">
                  <p:embed/>
                </p:oleObj>
              </mc:Choice>
              <mc:Fallback>
                <p:oleObj name="Photo Editor Photo" r:id="rId4" imgW="7857143" imgH="4590476" progId="MSPhotoEd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524000"/>
                        <a:ext cx="2252663" cy="1316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0" name="Text Box 4">
            <a:extLst>
              <a:ext uri="{FF2B5EF4-FFF2-40B4-BE49-F238E27FC236}">
                <a16:creationId xmlns:a16="http://schemas.microsoft.com/office/drawing/2014/main" id="{0D5D0BD5-7E57-4732-B65E-02B7F21647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488" y="3200400"/>
            <a:ext cx="7467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b="1">
                <a:solidFill>
                  <a:schemeClr val="accent2"/>
                </a:solidFill>
              </a:rPr>
              <a:t>For a new file - Click </a:t>
            </a:r>
            <a:r>
              <a:rPr lang="ja-JP" altLang="en-GB" b="1">
                <a:solidFill>
                  <a:schemeClr val="accent2"/>
                </a:solidFill>
                <a:latin typeface="Arial" panose="020B0604020202020204" pitchFamily="34" charset="0"/>
              </a:rPr>
              <a:t>“</a:t>
            </a:r>
            <a:r>
              <a:rPr lang="en-GB" altLang="ja-JP" b="1">
                <a:solidFill>
                  <a:schemeClr val="accent2"/>
                </a:solidFill>
              </a:rPr>
              <a:t>File</a:t>
            </a:r>
            <a:r>
              <a:rPr lang="ja-JP" altLang="en-GB" b="1">
                <a:solidFill>
                  <a:schemeClr val="accent2"/>
                </a:solidFill>
                <a:latin typeface="Arial" panose="020B0604020202020204" pitchFamily="34" charset="0"/>
              </a:rPr>
              <a:t>”</a:t>
            </a:r>
            <a:r>
              <a:rPr lang="en-GB" altLang="ja-JP" b="1">
                <a:solidFill>
                  <a:schemeClr val="accent2"/>
                </a:solidFill>
              </a:rPr>
              <a:t> and </a:t>
            </a:r>
            <a:r>
              <a:rPr lang="ja-JP" altLang="en-GB" b="1">
                <a:solidFill>
                  <a:schemeClr val="accent2"/>
                </a:solidFill>
                <a:latin typeface="Arial" panose="020B0604020202020204" pitchFamily="34" charset="0"/>
              </a:rPr>
              <a:t>“</a:t>
            </a:r>
            <a:r>
              <a:rPr lang="en-GB" altLang="ja-JP" b="1">
                <a:solidFill>
                  <a:schemeClr val="accent2"/>
                </a:solidFill>
              </a:rPr>
              <a:t>New Basic Source File</a:t>
            </a:r>
            <a:endParaRPr lang="en-GB" altLang="en-US" b="1">
              <a:solidFill>
                <a:schemeClr val="accent2"/>
              </a:solidFill>
            </a:endParaRPr>
          </a:p>
        </p:txBody>
      </p:sp>
      <p:sp>
        <p:nvSpPr>
          <p:cNvPr id="9221" name="Text Box 5">
            <a:extLst>
              <a:ext uri="{FF2B5EF4-FFF2-40B4-BE49-F238E27FC236}">
                <a16:creationId xmlns:a16="http://schemas.microsoft.com/office/drawing/2014/main" id="{AB7A1BBD-5C8B-4C1B-B90E-2DEFC3501C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7500" y="3962400"/>
            <a:ext cx="59975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b="1">
                <a:solidFill>
                  <a:schemeClr val="accent2"/>
                </a:solidFill>
              </a:rPr>
              <a:t>To save click </a:t>
            </a:r>
            <a:r>
              <a:rPr lang="ja-JP" altLang="en-GB" b="1">
                <a:solidFill>
                  <a:schemeClr val="accent2"/>
                </a:solidFill>
                <a:latin typeface="Arial" panose="020B0604020202020204" pitchFamily="34" charset="0"/>
              </a:rPr>
              <a:t>“</a:t>
            </a:r>
            <a:r>
              <a:rPr lang="en-GB" altLang="ja-JP" b="1">
                <a:solidFill>
                  <a:schemeClr val="accent2"/>
                </a:solidFill>
              </a:rPr>
              <a:t>Save</a:t>
            </a:r>
            <a:r>
              <a:rPr lang="ja-JP" altLang="en-GB" b="1">
                <a:solidFill>
                  <a:schemeClr val="accent2"/>
                </a:solidFill>
                <a:latin typeface="Arial" panose="020B0604020202020204" pitchFamily="34" charset="0"/>
              </a:rPr>
              <a:t>”</a:t>
            </a:r>
            <a:r>
              <a:rPr lang="en-GB" altLang="ja-JP" b="1">
                <a:solidFill>
                  <a:schemeClr val="accent2"/>
                </a:solidFill>
              </a:rPr>
              <a:t> and enter the file name </a:t>
            </a:r>
            <a:br>
              <a:rPr lang="en-GB" altLang="ja-JP" b="1">
                <a:solidFill>
                  <a:schemeClr val="accent2"/>
                </a:solidFill>
              </a:rPr>
            </a:br>
            <a:r>
              <a:rPr lang="en-GB" altLang="ja-JP" b="1">
                <a:solidFill>
                  <a:schemeClr val="accent2"/>
                </a:solidFill>
              </a:rPr>
              <a:t>if it is a new file</a:t>
            </a:r>
            <a:endParaRPr lang="en-GB" altLang="en-US" b="1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>
            <a:extLst>
              <a:ext uri="{FF2B5EF4-FFF2-40B4-BE49-F238E27FC236}">
                <a16:creationId xmlns:a16="http://schemas.microsoft.com/office/drawing/2014/main" id="{256137FA-8254-4EC9-96C3-2D24AB53CB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765175"/>
            <a:ext cx="6953250" cy="546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243" name="Object 3">
            <a:extLst>
              <a:ext uri="{FF2B5EF4-FFF2-40B4-BE49-F238E27FC236}">
                <a16:creationId xmlns:a16="http://schemas.microsoft.com/office/drawing/2014/main" id="{0F100B56-AC27-44C8-BD81-5614D0A2819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1679575"/>
          <a:ext cx="2819400" cy="174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 Editor Photo" r:id="rId3" imgW="7706801" imgH="4780952" progId="MSPhotoEd.3">
                  <p:embed/>
                </p:oleObj>
              </mc:Choice>
              <mc:Fallback>
                <p:oleObj name="Photo Editor Photo" r:id="rId3" imgW="7706801" imgH="4780952" progId="MSPhotoEd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679575"/>
                        <a:ext cx="2819400" cy="174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4" name="Text Box 4">
            <a:extLst>
              <a:ext uri="{FF2B5EF4-FFF2-40B4-BE49-F238E27FC236}">
                <a16:creationId xmlns:a16="http://schemas.microsoft.com/office/drawing/2014/main" id="{568194CC-803A-4354-A586-F13CCDF2C1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3325" y="3851275"/>
            <a:ext cx="493395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b="1">
                <a:solidFill>
                  <a:schemeClr val="accent2"/>
                </a:solidFill>
              </a:rPr>
              <a:t>To run your program click Run</a:t>
            </a:r>
          </a:p>
          <a:p>
            <a:endParaRPr lang="en-GB" altLang="en-US" b="1">
              <a:solidFill>
                <a:schemeClr val="accent2"/>
              </a:solidFill>
            </a:endParaRPr>
          </a:p>
          <a:p>
            <a:r>
              <a:rPr lang="en-GB" altLang="en-US" b="1">
                <a:solidFill>
                  <a:schemeClr val="accent2"/>
                </a:solidFill>
              </a:rPr>
              <a:t>To Debug (show errors) click DeBug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D8EDDCEC-DC0D-43FD-8A7F-ACDD07D88A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27038"/>
            <a:ext cx="39100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sz="4000" b="1">
                <a:solidFill>
                  <a:srgbClr val="0000FF"/>
                </a:solidFill>
              </a:rPr>
              <a:t>Reserved Words</a:t>
            </a:r>
            <a:r>
              <a:rPr lang="en-GB" altLang="en-US" sz="4000" b="1"/>
              <a:t> </a:t>
            </a:r>
          </a:p>
        </p:txBody>
      </p:sp>
      <p:sp>
        <p:nvSpPr>
          <p:cNvPr id="11267" name="Text Box 3">
            <a:extLst>
              <a:ext uri="{FF2B5EF4-FFF2-40B4-BE49-F238E27FC236}">
                <a16:creationId xmlns:a16="http://schemas.microsoft.com/office/drawing/2014/main" id="{494B63D4-5049-4C66-AB1A-68416D8FB2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341438"/>
            <a:ext cx="8915400" cy="436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sz="2800" b="1">
                <a:solidFill>
                  <a:srgbClr val="0000FF"/>
                </a:solidFill>
              </a:rPr>
              <a:t>rem</a:t>
            </a:r>
            <a:r>
              <a:rPr lang="en-GB" altLang="en-US" sz="2800" b="1"/>
              <a:t> or </a:t>
            </a:r>
            <a:r>
              <a:rPr lang="en-GB" altLang="en-US" sz="2800" b="1">
                <a:solidFill>
                  <a:schemeClr val="accent2"/>
                </a:solidFill>
              </a:rPr>
              <a:t>'</a:t>
            </a:r>
            <a:r>
              <a:rPr lang="en-GB" altLang="en-US" sz="2800" b="1"/>
              <a:t> 	       is a remark which does nothing in the </a:t>
            </a:r>
          </a:p>
          <a:p>
            <a:r>
              <a:rPr lang="en-GB" altLang="en-US" sz="2800" b="1"/>
              <a:t>		       program</a:t>
            </a:r>
          </a:p>
          <a:p>
            <a:r>
              <a:rPr lang="en-GB" altLang="en-US" sz="2800" b="1">
                <a:solidFill>
                  <a:srgbClr val="0000FF"/>
                </a:solidFill>
              </a:rPr>
              <a:t>input</a:t>
            </a:r>
            <a:r>
              <a:rPr lang="en-GB" altLang="en-US" sz="2800" b="1"/>
              <a:t> 		       for inputting data</a:t>
            </a:r>
          </a:p>
          <a:p>
            <a:r>
              <a:rPr lang="en-GB" altLang="en-US" sz="2800" b="1">
                <a:solidFill>
                  <a:srgbClr val="FF00FF"/>
                </a:solidFill>
              </a:rPr>
              <a:t>anyname$</a:t>
            </a:r>
            <a:r>
              <a:rPr lang="en-GB" altLang="en-US" sz="2800" b="1"/>
              <a:t> 	       is an alpha-numeric string of </a:t>
            </a:r>
          </a:p>
          <a:p>
            <a:r>
              <a:rPr lang="en-GB" altLang="en-US" sz="2800" b="1"/>
              <a:t>		       data (e.g. "</a:t>
            </a:r>
            <a:r>
              <a:rPr lang="en-GB" altLang="en-US" sz="2800" b="1">
                <a:solidFill>
                  <a:srgbClr val="FF00FF"/>
                </a:solidFill>
              </a:rPr>
              <a:t>abcde1234:;.,&lt;&gt;#%</a:t>
            </a:r>
            <a:r>
              <a:rPr lang="en-GB" altLang="en-US" sz="2800" b="1"/>
              <a:t>")</a:t>
            </a:r>
          </a:p>
          <a:p>
            <a:r>
              <a:rPr lang="en-GB" altLang="en-US" sz="2800" b="1">
                <a:solidFill>
                  <a:srgbClr val="FF00FF"/>
                </a:solidFill>
              </a:rPr>
              <a:t>anyname </a:t>
            </a:r>
            <a:r>
              <a:rPr lang="en-GB" altLang="en-US" sz="2800" b="1"/>
              <a:t>	       (without the $) is numeric data</a:t>
            </a:r>
          </a:p>
          <a:p>
            <a:r>
              <a:rPr lang="en-GB" altLang="en-US" sz="2800" b="1">
                <a:solidFill>
                  <a:srgbClr val="0000FF"/>
                </a:solidFill>
              </a:rPr>
              <a:t>for </a:t>
            </a:r>
            <a:r>
              <a:rPr lang="en-GB" altLang="en-US" sz="2800" b="1">
                <a:solidFill>
                  <a:srgbClr val="FF00FF"/>
                </a:solidFill>
              </a:rPr>
              <a:t>a = 1 </a:t>
            </a:r>
            <a:r>
              <a:rPr lang="en-GB" altLang="en-US" sz="2800" b="1">
                <a:solidFill>
                  <a:schemeClr val="accent2"/>
                </a:solidFill>
              </a:rPr>
              <a:t>to</a:t>
            </a:r>
            <a:r>
              <a:rPr lang="en-GB" altLang="en-US" sz="2800" b="1">
                <a:solidFill>
                  <a:srgbClr val="FF00FF"/>
                </a:solidFill>
              </a:rPr>
              <a:t> 99</a:t>
            </a:r>
            <a:r>
              <a:rPr lang="en-GB" altLang="en-US" sz="2800" b="1">
                <a:solidFill>
                  <a:srgbClr val="0000FF"/>
                </a:solidFill>
              </a:rPr>
              <a:t>     </a:t>
            </a:r>
            <a:r>
              <a:rPr lang="en-GB" altLang="en-US" sz="2800" b="1"/>
              <a:t>starts a cycle of 99 actions </a:t>
            </a:r>
          </a:p>
          <a:p>
            <a:r>
              <a:rPr lang="en-GB" altLang="en-US" sz="2800" b="1">
                <a:solidFill>
                  <a:srgbClr val="0000FF"/>
                </a:solidFill>
              </a:rPr>
              <a:t>next</a:t>
            </a:r>
            <a:r>
              <a:rPr lang="en-GB" altLang="en-US" sz="2800" b="1"/>
              <a:t> </a:t>
            </a:r>
            <a:r>
              <a:rPr lang="en-GB" altLang="en-US" sz="2800" b="1">
                <a:solidFill>
                  <a:srgbClr val="FF00FF"/>
                </a:solidFill>
              </a:rPr>
              <a:t>a	        </a:t>
            </a:r>
            <a:r>
              <a:rPr lang="en-GB" altLang="en-US" sz="2800" b="1"/>
              <a:t>cycles again until action 99 is completed</a:t>
            </a:r>
            <a:endParaRPr lang="en-GB" altLang="en-US" sz="2800" b="1">
              <a:solidFill>
                <a:srgbClr val="FF00FF"/>
              </a:solidFill>
            </a:endParaRPr>
          </a:p>
          <a:p>
            <a:r>
              <a:rPr lang="en-GB" altLang="en-US" sz="2800" b="1">
                <a:solidFill>
                  <a:srgbClr val="0000FF"/>
                </a:solidFill>
              </a:rPr>
              <a:t>print </a:t>
            </a:r>
            <a:r>
              <a:rPr lang="en-GB" altLang="en-US" sz="2800" b="1">
                <a:solidFill>
                  <a:srgbClr val="FF00FF"/>
                </a:solidFill>
              </a:rPr>
              <a:t>anyname$</a:t>
            </a:r>
            <a:r>
              <a:rPr lang="en-GB" altLang="en-US" sz="2800" b="1"/>
              <a:t> </a:t>
            </a:r>
            <a:r>
              <a:rPr lang="en-GB" altLang="en-US" sz="2800" b="1">
                <a:solidFill>
                  <a:srgbClr val="0000FF"/>
                </a:solidFill>
              </a:rPr>
              <a:t> </a:t>
            </a:r>
            <a:r>
              <a:rPr lang="en-GB" altLang="en-US" sz="2800" b="1"/>
              <a:t>displays anyname$</a:t>
            </a:r>
          </a:p>
          <a:p>
            <a:r>
              <a:rPr lang="en-GB" altLang="en-US" sz="2800" b="1">
                <a:solidFill>
                  <a:schemeClr val="accent2"/>
                </a:solidFill>
              </a:rPr>
              <a:t>len </a:t>
            </a:r>
            <a:r>
              <a:rPr lang="en-GB" altLang="en-US" sz="2800" b="1">
                <a:solidFill>
                  <a:srgbClr val="FF00FF"/>
                </a:solidFill>
              </a:rPr>
              <a:t>(anyname$</a:t>
            </a:r>
            <a:r>
              <a:rPr lang="en-GB" altLang="en-US" sz="2800" b="1" i="1">
                <a:solidFill>
                  <a:srgbClr val="FF00FF"/>
                </a:solidFill>
              </a:rPr>
              <a:t>)</a:t>
            </a:r>
            <a:r>
              <a:rPr lang="en-GB" altLang="en-US" sz="2800" b="1"/>
              <a:t>   is the length of anyname$</a:t>
            </a:r>
          </a:p>
        </p:txBody>
      </p:sp>
      <p:sp>
        <p:nvSpPr>
          <p:cNvPr id="11268" name="Text Box 4">
            <a:extLst>
              <a:ext uri="{FF2B5EF4-FFF2-40B4-BE49-F238E27FC236}">
                <a16:creationId xmlns:a16="http://schemas.microsoft.com/office/drawing/2014/main" id="{106B4EA5-3BF4-4D9C-8719-92FFA19CC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0900" y="5989638"/>
            <a:ext cx="767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b="1">
                <a:solidFill>
                  <a:srgbClr val="339933"/>
                </a:solidFill>
              </a:rPr>
              <a:t>There are more reserved words which you will learn later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5D7B0BCC-4310-4916-98FC-A066E9C69C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743200"/>
            <a:ext cx="570230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>
                <a:solidFill>
                  <a:srgbClr val="0000FF"/>
                </a:solidFill>
              </a:rPr>
              <a:t>rem </a:t>
            </a:r>
            <a:r>
              <a:rPr lang="en-GB" altLang="en-US"/>
              <a:t>this program inputs a number</a:t>
            </a:r>
          </a:p>
          <a:p>
            <a:r>
              <a:rPr lang="en-GB" altLang="en-US">
                <a:solidFill>
                  <a:srgbClr val="0000FF"/>
                </a:solidFill>
              </a:rPr>
              <a:t>     rem </a:t>
            </a:r>
            <a:r>
              <a:rPr lang="en-GB" altLang="en-US"/>
              <a:t>then calculates if it is a prime number</a:t>
            </a:r>
          </a:p>
          <a:p>
            <a:r>
              <a:rPr lang="en-GB" altLang="en-US">
                <a:solidFill>
                  <a:srgbClr val="0000FF"/>
                </a:solidFill>
              </a:rPr>
              <a:t>input </a:t>
            </a:r>
            <a:r>
              <a:rPr lang="en-GB" altLang="en-US"/>
              <a:t>"Input a Number &gt; "; x</a:t>
            </a:r>
          </a:p>
          <a:p>
            <a:r>
              <a:rPr lang="en-GB" altLang="en-US">
                <a:solidFill>
                  <a:srgbClr val="0000FF"/>
                </a:solidFill>
              </a:rPr>
              <a:t>print </a:t>
            </a:r>
            <a:r>
              <a:rPr lang="en-GB" altLang="en-US"/>
              <a:t>x</a:t>
            </a:r>
            <a:endParaRPr lang="en-GB" altLang="en-US">
              <a:solidFill>
                <a:srgbClr val="0000FF"/>
              </a:solidFill>
            </a:endParaRPr>
          </a:p>
          <a:p>
            <a:endParaRPr lang="en-GB" altLang="en-US"/>
          </a:p>
        </p:txBody>
      </p:sp>
      <p:sp>
        <p:nvSpPr>
          <p:cNvPr id="12291" name="Text Box 3">
            <a:extLst>
              <a:ext uri="{FF2B5EF4-FFF2-40B4-BE49-F238E27FC236}">
                <a16:creationId xmlns:a16="http://schemas.microsoft.com/office/drawing/2014/main" id="{199622D9-FFF9-4FE8-9422-0B5CC81018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1676400"/>
            <a:ext cx="2206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b="1">
                <a:solidFill>
                  <a:srgbClr val="009900"/>
                </a:solidFill>
              </a:rPr>
              <a:t>Getting Started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1231</Words>
  <Application>Microsoft Office PowerPoint</Application>
  <PresentationFormat>On-screen Show (4:3)</PresentationFormat>
  <Paragraphs>148</Paragraphs>
  <Slides>18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Arial Black</vt:lpstr>
      <vt:lpstr>Times New Roman</vt:lpstr>
      <vt:lpstr>Office Theme</vt:lpstr>
      <vt:lpstr>Photo Editor Photo</vt:lpstr>
      <vt:lpstr>PowerPoint Presentation</vt:lpstr>
      <vt:lpstr>PowerPoint Presentation</vt:lpstr>
      <vt:lpstr>Welcome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We have learnt to: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Derrick</dc:creator>
  <cp:lastModifiedBy>Derrick Willer</cp:lastModifiedBy>
  <cp:revision>10</cp:revision>
  <dcterms:created xsi:type="dcterms:W3CDTF">2012-01-28T14:50:29Z</dcterms:created>
  <dcterms:modified xsi:type="dcterms:W3CDTF">2023-06-30T09:21:04Z</dcterms:modified>
</cp:coreProperties>
</file>