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7" r:id="rId2"/>
    <p:sldId id="358" r:id="rId3"/>
    <p:sldId id="359" r:id="rId4"/>
    <p:sldId id="361" r:id="rId5"/>
    <p:sldId id="362" r:id="rId6"/>
    <p:sldId id="363" r:id="rId7"/>
    <p:sldId id="364" r:id="rId8"/>
    <p:sldId id="365" r:id="rId9"/>
    <p:sldId id="360" r:id="rId10"/>
    <p:sldId id="367" r:id="rId11"/>
    <p:sldId id="366" r:id="rId12"/>
    <p:sldId id="368" r:id="rId13"/>
    <p:sldId id="369" r:id="rId14"/>
    <p:sldId id="302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5puow/m318iEgqiyurrbQQ==" hashData="ktIp8JZriAzwanoyEkbA1TkR+Ps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B1150-30BE-4E10-B619-F01B72F043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74F68-8942-4815-9E59-4A39CD28CE88}" type="datetimeFigureOut">
              <a:rPr lang="en-GB"/>
              <a:pPr>
                <a:defRPr/>
              </a:pPr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EF25D-89A3-4251-8E5C-09CFD199E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04FF9-6DCB-4EB5-B2CC-C4FF3C570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22D79-517C-4030-A1B8-B4D88D4A0A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95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63E50-E3B3-4DE2-960A-C5D6EF2A58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A852F-3D31-472F-B143-740BCED5C94D}" type="datetimeFigureOut">
              <a:rPr lang="en-GB"/>
              <a:pPr>
                <a:defRPr/>
              </a:pPr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7C5A4-8A46-4673-8577-E88CA9C4F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78DD6-D2F3-4F71-9645-1571168EC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7E206-12FC-4B95-9B92-AAFD137E8C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22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0BD98-001A-4AC3-87CE-35BB0D6017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1C823-9C96-4B4F-9593-D1AE0F9C8B0C}" type="datetimeFigureOut">
              <a:rPr lang="en-GB"/>
              <a:pPr>
                <a:defRPr/>
              </a:pPr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506CC-65CB-4BC3-B4B3-0B9244E0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960E2-9094-446B-9E81-8C539765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B9632-7B05-48BF-A0D0-A685C532C6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26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404A4-4633-48CF-BB85-11A29B2D96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06BB0-7F5A-4266-BBE2-5987BB429BA1}" type="datetimeFigureOut">
              <a:rPr lang="en-GB"/>
              <a:pPr>
                <a:defRPr/>
              </a:pPr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DD22C-DE36-4B7E-9932-90003698D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EB689-5C70-42C7-9F0D-9E776739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4F8CE-8326-4519-B4C8-F7AC18440F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27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A1111-8688-4596-A14D-B955D859C8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09446-350A-425C-B23A-C1572E74E1D0}" type="datetimeFigureOut">
              <a:rPr lang="en-GB"/>
              <a:pPr>
                <a:defRPr/>
              </a:pPr>
              <a:t>30/06/2023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754EB-A23D-4673-92E0-54D2BA57F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9CD2C-9F89-4FA3-8192-602099327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09A21-6FFF-41F9-987E-FD961298E8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21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FB807B-B54A-46E3-BFE9-1185784900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F7F65-7F85-4E81-A4B0-FF0559CDEFB1}" type="datetimeFigureOut">
              <a:rPr lang="en-GB"/>
              <a:pPr>
                <a:defRPr/>
              </a:pPr>
              <a:t>30/06/2023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DD4F7E-C103-414B-823B-8C7C9F60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8FA538-562D-4F1D-9E73-C8845D796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6BEDC-1E6A-404A-926A-3E52F2E08C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50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F2B5A23-D551-44E1-A2D7-9597D53A28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5B4BB-C997-4FED-B8C5-30ADEC0C23F7}" type="datetimeFigureOut">
              <a:rPr lang="en-GB"/>
              <a:pPr>
                <a:defRPr/>
              </a:pPr>
              <a:t>30/06/2023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B5CE80A-C7A4-4CA1-B847-EC9EEF679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088977-1EA8-4333-B8E6-A93B62B6C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13D7C-C42E-42C7-9EC8-FB71110A5B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82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73C5A7E-3986-49BB-820E-09E2620650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11BB4-F20F-496F-8A5F-B565DE3F8853}" type="datetimeFigureOut">
              <a:rPr lang="en-GB"/>
              <a:pPr>
                <a:defRPr/>
              </a:pPr>
              <a:t>30/06/2023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EAB9642-2112-408E-8C74-2A2692182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B272F37-9987-46F9-9807-6FEC5E555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1013C-F56B-4070-A4C5-BEA9CE7544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505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DED39A6-3C04-4FD3-9012-14E19FC6BF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208DE-D1B2-4285-9AF1-E6342B843187}" type="datetimeFigureOut">
              <a:rPr lang="en-GB"/>
              <a:pPr>
                <a:defRPr/>
              </a:pPr>
              <a:t>30/06/2023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5B3227A-46A8-49BC-883C-F6365EB7F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EF4CBB-4FAF-4F35-BE69-CDA749452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40089-F1A3-4FA7-AB66-D526CBC7B5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41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389479-FAC2-4DA3-9395-33BD74D7B9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BC50D-F81B-49E5-BB9C-2CF7B7220F3A}" type="datetimeFigureOut">
              <a:rPr lang="en-GB"/>
              <a:pPr>
                <a:defRPr/>
              </a:pPr>
              <a:t>30/06/2023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60E430-327C-4E69-92F0-914C4B883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450408-81B7-4CDB-B04A-90B593D3C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CDA07-28C4-4E0D-A3E1-6D4266FC51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21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55155F-3371-494D-96F7-7378AC65D1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D2049-FAC5-48FB-AA71-E744F2451B60}" type="datetimeFigureOut">
              <a:rPr lang="en-GB"/>
              <a:pPr>
                <a:defRPr/>
              </a:pPr>
              <a:t>30/06/2023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BC03D4-24D2-4F71-880E-DF688EE21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825C01-F431-49A1-84E8-FA00795E1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6683B-1645-42BE-88FE-A8C082CDCA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7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dwiller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635C33D-19B3-4237-9A2A-ADF79050F42A}"/>
              </a:ext>
            </a:extLst>
          </p:cNvPr>
          <p:cNvSpPr txBox="1"/>
          <p:nvPr userDrawn="1"/>
        </p:nvSpPr>
        <p:spPr>
          <a:xfrm>
            <a:off x="215008" y="6541103"/>
            <a:ext cx="51708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GB" altLang="en-US" sz="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Derrick Willer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92FF41-D8F4-446E-A315-B746A60CAC76}"/>
              </a:ext>
            </a:extLst>
          </p:cNvPr>
          <p:cNvSpPr txBox="1"/>
          <p:nvPr userDrawn="1"/>
        </p:nvSpPr>
        <p:spPr>
          <a:xfrm>
            <a:off x="10967864" y="6552570"/>
            <a:ext cx="12241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www.dwiller.com</a:t>
            </a:r>
            <a:endParaRPr lang="en-GB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644B8-F3B1-9510-8F53-6813C6F3245D}"/>
              </a:ext>
            </a:extLst>
          </p:cNvPr>
          <p:cNvSpPr/>
          <p:nvPr userDrawn="1"/>
        </p:nvSpPr>
        <p:spPr>
          <a:xfrm>
            <a:off x="4225773" y="101453"/>
            <a:ext cx="3380373" cy="5888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GB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rgbClr val="FF0000"/>
                    </a:gs>
                    <a:gs pos="29000">
                      <a:srgbClr val="FFFF00"/>
                    </a:gs>
                    <a:gs pos="55000">
                      <a:srgbClr val="00B050"/>
                    </a:gs>
                    <a:gs pos="100000">
                      <a:srgbClr val="FF99FF"/>
                    </a:gs>
                    <a:gs pos="77000">
                      <a:srgbClr val="002060"/>
                    </a:gs>
                  </a:gsLst>
                  <a:lin ang="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Rockets and Maths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FF1197-1248-42CB-8207-9E15C33B7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601" y="188640"/>
            <a:ext cx="6480175" cy="1150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4B865105-B9F8-41E4-B57B-16E91B1F3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114" y="2119144"/>
            <a:ext cx="2881248" cy="28812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88E2B-9176-4D59-A99E-7BC1390EAFF4}"/>
              </a:ext>
            </a:extLst>
          </p:cNvPr>
          <p:cNvSpPr txBox="1"/>
          <p:nvPr/>
        </p:nvSpPr>
        <p:spPr>
          <a:xfrm>
            <a:off x="5327978" y="2119144"/>
            <a:ext cx="5328592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challenges were developed by Derrick Willer MBE and colleagues.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free to download and use in an education environment.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ensure that there is adult supervision, complete adherence to Health and Safety, and adequate PPE.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Derrick is a STEM Ambassador.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has supported education in schools and colleges for over 30 years, initially as a Neighbourhood Engineer in the 1980’s, leading the local Year of Engineering Success campaign in 1996 and the Campaign to Promote Engineering from 1997 to 2004. 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was awarded an MBE for services to Education in 2018.</a:t>
            </a:r>
          </a:p>
        </p:txBody>
      </p:sp>
    </p:spTree>
    <p:extLst>
      <p:ext uri="{BB962C8B-B14F-4D97-AF65-F5344CB8AC3E}">
        <p14:creationId xmlns:p14="http://schemas.microsoft.com/office/powerpoint/2010/main" val="210474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81B404-77F8-DB2B-A8B3-91CCDA749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23" y="2410567"/>
            <a:ext cx="2422525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3C88C0-5BB3-93E5-2CA4-223BDF739837}"/>
              </a:ext>
            </a:extLst>
          </p:cNvPr>
          <p:cNvSpPr txBox="1"/>
          <p:nvPr/>
        </p:nvSpPr>
        <p:spPr>
          <a:xfrm>
            <a:off x="1044331" y="4963196"/>
            <a:ext cx="253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Sir “Irate” Newton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AFEE07-AB25-538E-A8C1-719D457A3CA2}"/>
              </a:ext>
            </a:extLst>
          </p:cNvPr>
          <p:cNvSpPr txBox="1"/>
          <p:nvPr/>
        </p:nvSpPr>
        <p:spPr>
          <a:xfrm>
            <a:off x="1100723" y="1470734"/>
            <a:ext cx="2107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Sum Maths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3EE44D-D6C7-C4D2-4D7C-B6ADD11886D4}"/>
              </a:ext>
            </a:extLst>
          </p:cNvPr>
          <p:cNvSpPr txBox="1"/>
          <p:nvPr/>
        </p:nvSpPr>
        <p:spPr>
          <a:xfrm>
            <a:off x="4055953" y="3288611"/>
            <a:ext cx="7954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Vertical Distance  =  ½  Gravity X Time Squared        d = ½ g t</a:t>
            </a:r>
            <a:r>
              <a:rPr lang="en-GB" sz="2400" b="1" baseline="30000" dirty="0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5E9817-22A8-AAEE-BCC1-3538361BFFF6}"/>
              </a:ext>
            </a:extLst>
          </p:cNvPr>
          <p:cNvSpPr txBox="1"/>
          <p:nvPr/>
        </p:nvSpPr>
        <p:spPr>
          <a:xfrm>
            <a:off x="4055953" y="4030247"/>
            <a:ext cx="456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t</a:t>
            </a:r>
            <a:r>
              <a:rPr lang="en-GB" sz="2400" b="1" baseline="30000" dirty="0">
                <a:solidFill>
                  <a:srgbClr val="002060"/>
                </a:solidFill>
              </a:rPr>
              <a:t>2</a:t>
            </a:r>
            <a:r>
              <a:rPr lang="en-GB" sz="2400" b="1" dirty="0">
                <a:solidFill>
                  <a:srgbClr val="002060"/>
                </a:solidFill>
              </a:rPr>
              <a:t>  is 1 multiplied twice (the </a:t>
            </a:r>
            <a:r>
              <a:rPr lang="en-GB" sz="2400" b="1" baseline="30000" dirty="0">
                <a:solidFill>
                  <a:srgbClr val="002060"/>
                </a:solidFill>
              </a:rPr>
              <a:t>2</a:t>
            </a:r>
            <a:r>
              <a:rPr lang="en-GB" sz="2400" b="1" dirty="0">
                <a:solidFill>
                  <a:srgbClr val="002060"/>
                </a:solidFill>
              </a:rPr>
              <a:t>) by 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316375-1795-592E-2DDB-B6A661F98963}"/>
              </a:ext>
            </a:extLst>
          </p:cNvPr>
          <p:cNvSpPr txBox="1"/>
          <p:nvPr/>
        </p:nvSpPr>
        <p:spPr>
          <a:xfrm>
            <a:off x="4055953" y="2594628"/>
            <a:ext cx="4807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This time we use the other equation</a:t>
            </a:r>
          </a:p>
        </p:txBody>
      </p:sp>
    </p:spTree>
    <p:extLst>
      <p:ext uri="{BB962C8B-B14F-4D97-AF65-F5344CB8AC3E}">
        <p14:creationId xmlns:p14="http://schemas.microsoft.com/office/powerpoint/2010/main" val="230921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A6EB98E7-4960-254D-0B1B-94E86821843C}"/>
              </a:ext>
            </a:extLst>
          </p:cNvPr>
          <p:cNvGrpSpPr/>
          <p:nvPr/>
        </p:nvGrpSpPr>
        <p:grpSpPr>
          <a:xfrm>
            <a:off x="6537340" y="706579"/>
            <a:ext cx="2326351" cy="3338949"/>
            <a:chOff x="6537340" y="706579"/>
            <a:chExt cx="2326351" cy="400396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C2B5DBC-D0EB-417F-6D08-97CCFDC40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6352925" y="3881147"/>
              <a:ext cx="1013813" cy="644983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3CBFA4E-3214-40A9-6DA8-AF13E7CA1CF6}"/>
                </a:ext>
              </a:extLst>
            </p:cNvPr>
            <p:cNvGrpSpPr/>
            <p:nvPr/>
          </p:nvGrpSpPr>
          <p:grpSpPr>
            <a:xfrm>
              <a:off x="6859832" y="706579"/>
              <a:ext cx="2003859" cy="2912302"/>
              <a:chOff x="6823491" y="706581"/>
              <a:chExt cx="2003859" cy="3960326"/>
            </a:xfrm>
          </p:grpSpPr>
          <p:sp>
            <p:nvSpPr>
              <p:cNvPr id="4" name="Free-form: Shape 3">
                <a:extLst>
                  <a:ext uri="{FF2B5EF4-FFF2-40B4-BE49-F238E27FC236}">
                    <a16:creationId xmlns:a16="http://schemas.microsoft.com/office/drawing/2014/main" id="{46017318-4FF2-CE92-BECC-758A27514522}"/>
                  </a:ext>
                </a:extLst>
              </p:cNvPr>
              <p:cNvSpPr/>
              <p:nvPr/>
            </p:nvSpPr>
            <p:spPr>
              <a:xfrm rot="16200000">
                <a:off x="5863428" y="1702985"/>
                <a:ext cx="3960326" cy="1967518"/>
              </a:xfrm>
              <a:custGeom>
                <a:avLst/>
                <a:gdLst>
                  <a:gd name="connsiteX0" fmla="*/ 0 w 3543300"/>
                  <a:gd name="connsiteY0" fmla="*/ 0 h 2995612"/>
                  <a:gd name="connsiteX1" fmla="*/ 442912 w 3543300"/>
                  <a:gd name="connsiteY1" fmla="*/ 38100 h 2995612"/>
                  <a:gd name="connsiteX2" fmla="*/ 952500 w 3543300"/>
                  <a:gd name="connsiteY2" fmla="*/ 133350 h 2995612"/>
                  <a:gd name="connsiteX3" fmla="*/ 1362075 w 3543300"/>
                  <a:gd name="connsiteY3" fmla="*/ 252412 h 2995612"/>
                  <a:gd name="connsiteX4" fmla="*/ 1681162 w 3543300"/>
                  <a:gd name="connsiteY4" fmla="*/ 385762 h 2995612"/>
                  <a:gd name="connsiteX5" fmla="*/ 2000250 w 3543300"/>
                  <a:gd name="connsiteY5" fmla="*/ 566737 h 2995612"/>
                  <a:gd name="connsiteX6" fmla="*/ 2343150 w 3543300"/>
                  <a:gd name="connsiteY6" fmla="*/ 804862 h 2995612"/>
                  <a:gd name="connsiteX7" fmla="*/ 2581275 w 3543300"/>
                  <a:gd name="connsiteY7" fmla="*/ 1023937 h 2995612"/>
                  <a:gd name="connsiteX8" fmla="*/ 2824162 w 3543300"/>
                  <a:gd name="connsiteY8" fmla="*/ 1290637 h 2995612"/>
                  <a:gd name="connsiteX9" fmla="*/ 3000375 w 3543300"/>
                  <a:gd name="connsiteY9" fmla="*/ 1519237 h 2995612"/>
                  <a:gd name="connsiteX10" fmla="*/ 3176587 w 3543300"/>
                  <a:gd name="connsiteY10" fmla="*/ 1776412 h 2995612"/>
                  <a:gd name="connsiteX11" fmla="*/ 3286125 w 3543300"/>
                  <a:gd name="connsiteY11" fmla="*/ 2019300 h 2995612"/>
                  <a:gd name="connsiteX12" fmla="*/ 3409950 w 3543300"/>
                  <a:gd name="connsiteY12" fmla="*/ 2386012 h 2995612"/>
                  <a:gd name="connsiteX13" fmla="*/ 3476625 w 3543300"/>
                  <a:gd name="connsiteY13" fmla="*/ 2614612 h 2995612"/>
                  <a:gd name="connsiteX14" fmla="*/ 3529012 w 3543300"/>
                  <a:gd name="connsiteY14" fmla="*/ 2819400 h 2995612"/>
                  <a:gd name="connsiteX15" fmla="*/ 3543300 w 3543300"/>
                  <a:gd name="connsiteY15" fmla="*/ 2995612 h 2995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43300" h="2995612">
                    <a:moveTo>
                      <a:pt x="0" y="0"/>
                    </a:moveTo>
                    <a:cubicBezTo>
                      <a:pt x="142081" y="7937"/>
                      <a:pt x="284162" y="15875"/>
                      <a:pt x="442912" y="38100"/>
                    </a:cubicBezTo>
                    <a:cubicBezTo>
                      <a:pt x="601662" y="60325"/>
                      <a:pt x="799306" y="97631"/>
                      <a:pt x="952500" y="133350"/>
                    </a:cubicBezTo>
                    <a:cubicBezTo>
                      <a:pt x="1105694" y="169069"/>
                      <a:pt x="1240631" y="210343"/>
                      <a:pt x="1362075" y="252412"/>
                    </a:cubicBezTo>
                    <a:cubicBezTo>
                      <a:pt x="1483519" y="294481"/>
                      <a:pt x="1574800" y="333375"/>
                      <a:pt x="1681162" y="385762"/>
                    </a:cubicBezTo>
                    <a:cubicBezTo>
                      <a:pt x="1787525" y="438150"/>
                      <a:pt x="1889919" y="496887"/>
                      <a:pt x="2000250" y="566737"/>
                    </a:cubicBezTo>
                    <a:cubicBezTo>
                      <a:pt x="2110581" y="636587"/>
                      <a:pt x="2246313" y="728662"/>
                      <a:pt x="2343150" y="804862"/>
                    </a:cubicBezTo>
                    <a:cubicBezTo>
                      <a:pt x="2439987" y="881062"/>
                      <a:pt x="2501106" y="942974"/>
                      <a:pt x="2581275" y="1023937"/>
                    </a:cubicBezTo>
                    <a:cubicBezTo>
                      <a:pt x="2661444" y="1104900"/>
                      <a:pt x="2754312" y="1208087"/>
                      <a:pt x="2824162" y="1290637"/>
                    </a:cubicBezTo>
                    <a:cubicBezTo>
                      <a:pt x="2894012" y="1373187"/>
                      <a:pt x="2941638" y="1438275"/>
                      <a:pt x="3000375" y="1519237"/>
                    </a:cubicBezTo>
                    <a:cubicBezTo>
                      <a:pt x="3059113" y="1600200"/>
                      <a:pt x="3128962" y="1693068"/>
                      <a:pt x="3176587" y="1776412"/>
                    </a:cubicBezTo>
                    <a:cubicBezTo>
                      <a:pt x="3224212" y="1859756"/>
                      <a:pt x="3247231" y="1917700"/>
                      <a:pt x="3286125" y="2019300"/>
                    </a:cubicBezTo>
                    <a:cubicBezTo>
                      <a:pt x="3325019" y="2120900"/>
                      <a:pt x="3378200" y="2286793"/>
                      <a:pt x="3409950" y="2386012"/>
                    </a:cubicBezTo>
                    <a:cubicBezTo>
                      <a:pt x="3441700" y="2485231"/>
                      <a:pt x="3456781" y="2542381"/>
                      <a:pt x="3476625" y="2614612"/>
                    </a:cubicBezTo>
                    <a:cubicBezTo>
                      <a:pt x="3496469" y="2686843"/>
                      <a:pt x="3517900" y="2755900"/>
                      <a:pt x="3529012" y="2819400"/>
                    </a:cubicBezTo>
                    <a:cubicBezTo>
                      <a:pt x="3540125" y="2882900"/>
                      <a:pt x="3541712" y="2939256"/>
                      <a:pt x="3543300" y="2995612"/>
                    </a:cubicBezTo>
                  </a:path>
                </a:pathLst>
              </a:custGeom>
              <a:noFill/>
              <a:ln w="57150">
                <a:solidFill>
                  <a:srgbClr val="008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rgbClr val="008000"/>
                    </a:solidFill>
                  </a:ln>
                </a:endParaRPr>
              </a:p>
            </p:txBody>
          </p:sp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0DBF09C1-6D4C-3BE6-7CE8-3D4BFAC22A1A}"/>
                  </a:ext>
                </a:extLst>
              </p:cNvPr>
              <p:cNvSpPr/>
              <p:nvPr/>
            </p:nvSpPr>
            <p:spPr>
              <a:xfrm rot="540000">
                <a:off x="6823491" y="3844475"/>
                <a:ext cx="160028" cy="148130"/>
              </a:xfrm>
              <a:prstGeom prst="triangl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id="{69B2671F-E24D-14C0-1BD0-F4200F145649}"/>
                  </a:ext>
                </a:extLst>
              </p:cNvPr>
              <p:cNvSpPr/>
              <p:nvPr/>
            </p:nvSpPr>
            <p:spPr>
              <a:xfrm rot="960000">
                <a:off x="6947969" y="3019374"/>
                <a:ext cx="160028" cy="148130"/>
              </a:xfrm>
              <a:prstGeom prst="triangl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Isosceles Triangle 6">
                <a:extLst>
                  <a:ext uri="{FF2B5EF4-FFF2-40B4-BE49-F238E27FC236}">
                    <a16:creationId xmlns:a16="http://schemas.microsoft.com/office/drawing/2014/main" id="{C6EF14AC-FB0A-18D7-F5D7-3767AB8D7977}"/>
                  </a:ext>
                </a:extLst>
              </p:cNvPr>
              <p:cNvSpPr/>
              <p:nvPr/>
            </p:nvSpPr>
            <p:spPr>
              <a:xfrm rot="1620000">
                <a:off x="7140177" y="2377331"/>
                <a:ext cx="160028" cy="148130"/>
              </a:xfrm>
              <a:prstGeom prst="triangl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7B6EC1F6-87DE-6DA7-314D-D79E6250DADD}"/>
                  </a:ext>
                </a:extLst>
              </p:cNvPr>
              <p:cNvSpPr/>
              <p:nvPr/>
            </p:nvSpPr>
            <p:spPr>
              <a:xfrm rot="2340000">
                <a:off x="7450436" y="1708061"/>
                <a:ext cx="160028" cy="148130"/>
              </a:xfrm>
              <a:prstGeom prst="triangl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C7C9E2AF-1049-D382-7796-1EFCCD5C9060}"/>
                  </a:ext>
                </a:extLst>
              </p:cNvPr>
              <p:cNvSpPr/>
              <p:nvPr/>
            </p:nvSpPr>
            <p:spPr>
              <a:xfrm rot="4440000">
                <a:off x="8386035" y="787469"/>
                <a:ext cx="216298" cy="83818"/>
              </a:xfrm>
              <a:prstGeom prst="triangl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4779D9B7-0E12-7677-4912-55A022B7492A}"/>
                  </a:ext>
                </a:extLst>
              </p:cNvPr>
              <p:cNvSpPr/>
              <p:nvPr/>
            </p:nvSpPr>
            <p:spPr>
              <a:xfrm rot="3000000">
                <a:off x="7831115" y="1153642"/>
                <a:ext cx="260959" cy="90838"/>
              </a:xfrm>
              <a:prstGeom prst="triangl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EBBFE1D-1E30-8F67-3279-EC7640CE67C2}"/>
              </a:ext>
            </a:extLst>
          </p:cNvPr>
          <p:cNvGrpSpPr/>
          <p:nvPr/>
        </p:nvGrpSpPr>
        <p:grpSpPr>
          <a:xfrm>
            <a:off x="8941328" y="706580"/>
            <a:ext cx="2423728" cy="4932220"/>
            <a:chOff x="8941329" y="706581"/>
            <a:chExt cx="2094755" cy="3913900"/>
          </a:xfrm>
        </p:grpSpPr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60881074-D034-82A9-1BDD-07E7A88DBC49}"/>
                </a:ext>
              </a:extLst>
            </p:cNvPr>
            <p:cNvSpPr/>
            <p:nvPr/>
          </p:nvSpPr>
          <p:spPr>
            <a:xfrm rot="5400000" flipH="1">
              <a:off x="8067266" y="1679772"/>
              <a:ext cx="3913900" cy="1967518"/>
            </a:xfrm>
            <a:custGeom>
              <a:avLst/>
              <a:gdLst>
                <a:gd name="connsiteX0" fmla="*/ 0 w 3543300"/>
                <a:gd name="connsiteY0" fmla="*/ 0 h 2995612"/>
                <a:gd name="connsiteX1" fmla="*/ 442912 w 3543300"/>
                <a:gd name="connsiteY1" fmla="*/ 38100 h 2995612"/>
                <a:gd name="connsiteX2" fmla="*/ 952500 w 3543300"/>
                <a:gd name="connsiteY2" fmla="*/ 133350 h 2995612"/>
                <a:gd name="connsiteX3" fmla="*/ 1362075 w 3543300"/>
                <a:gd name="connsiteY3" fmla="*/ 252412 h 2995612"/>
                <a:gd name="connsiteX4" fmla="*/ 1681162 w 3543300"/>
                <a:gd name="connsiteY4" fmla="*/ 385762 h 2995612"/>
                <a:gd name="connsiteX5" fmla="*/ 2000250 w 3543300"/>
                <a:gd name="connsiteY5" fmla="*/ 566737 h 2995612"/>
                <a:gd name="connsiteX6" fmla="*/ 2343150 w 3543300"/>
                <a:gd name="connsiteY6" fmla="*/ 804862 h 2995612"/>
                <a:gd name="connsiteX7" fmla="*/ 2581275 w 3543300"/>
                <a:gd name="connsiteY7" fmla="*/ 1023937 h 2995612"/>
                <a:gd name="connsiteX8" fmla="*/ 2824162 w 3543300"/>
                <a:gd name="connsiteY8" fmla="*/ 1290637 h 2995612"/>
                <a:gd name="connsiteX9" fmla="*/ 3000375 w 3543300"/>
                <a:gd name="connsiteY9" fmla="*/ 1519237 h 2995612"/>
                <a:gd name="connsiteX10" fmla="*/ 3176587 w 3543300"/>
                <a:gd name="connsiteY10" fmla="*/ 1776412 h 2995612"/>
                <a:gd name="connsiteX11" fmla="*/ 3286125 w 3543300"/>
                <a:gd name="connsiteY11" fmla="*/ 2019300 h 2995612"/>
                <a:gd name="connsiteX12" fmla="*/ 3409950 w 3543300"/>
                <a:gd name="connsiteY12" fmla="*/ 2386012 h 2995612"/>
                <a:gd name="connsiteX13" fmla="*/ 3476625 w 3543300"/>
                <a:gd name="connsiteY13" fmla="*/ 2614612 h 2995612"/>
                <a:gd name="connsiteX14" fmla="*/ 3529012 w 3543300"/>
                <a:gd name="connsiteY14" fmla="*/ 2819400 h 2995612"/>
                <a:gd name="connsiteX15" fmla="*/ 3543300 w 3543300"/>
                <a:gd name="connsiteY15" fmla="*/ 2995612 h 299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43300" h="2995612">
                  <a:moveTo>
                    <a:pt x="0" y="0"/>
                  </a:moveTo>
                  <a:cubicBezTo>
                    <a:pt x="142081" y="7937"/>
                    <a:pt x="284162" y="15875"/>
                    <a:pt x="442912" y="38100"/>
                  </a:cubicBezTo>
                  <a:cubicBezTo>
                    <a:pt x="601662" y="60325"/>
                    <a:pt x="799306" y="97631"/>
                    <a:pt x="952500" y="133350"/>
                  </a:cubicBezTo>
                  <a:cubicBezTo>
                    <a:pt x="1105694" y="169069"/>
                    <a:pt x="1240631" y="210343"/>
                    <a:pt x="1362075" y="252412"/>
                  </a:cubicBezTo>
                  <a:cubicBezTo>
                    <a:pt x="1483519" y="294481"/>
                    <a:pt x="1574800" y="333375"/>
                    <a:pt x="1681162" y="385762"/>
                  </a:cubicBezTo>
                  <a:cubicBezTo>
                    <a:pt x="1787525" y="438150"/>
                    <a:pt x="1889919" y="496887"/>
                    <a:pt x="2000250" y="566737"/>
                  </a:cubicBezTo>
                  <a:cubicBezTo>
                    <a:pt x="2110581" y="636587"/>
                    <a:pt x="2246313" y="728662"/>
                    <a:pt x="2343150" y="804862"/>
                  </a:cubicBezTo>
                  <a:cubicBezTo>
                    <a:pt x="2439987" y="881062"/>
                    <a:pt x="2501106" y="942974"/>
                    <a:pt x="2581275" y="1023937"/>
                  </a:cubicBezTo>
                  <a:cubicBezTo>
                    <a:pt x="2661444" y="1104900"/>
                    <a:pt x="2754312" y="1208087"/>
                    <a:pt x="2824162" y="1290637"/>
                  </a:cubicBezTo>
                  <a:cubicBezTo>
                    <a:pt x="2894012" y="1373187"/>
                    <a:pt x="2941638" y="1438275"/>
                    <a:pt x="3000375" y="1519237"/>
                  </a:cubicBezTo>
                  <a:cubicBezTo>
                    <a:pt x="3059113" y="1600200"/>
                    <a:pt x="3128962" y="1693068"/>
                    <a:pt x="3176587" y="1776412"/>
                  </a:cubicBezTo>
                  <a:cubicBezTo>
                    <a:pt x="3224212" y="1859756"/>
                    <a:pt x="3247231" y="1917700"/>
                    <a:pt x="3286125" y="2019300"/>
                  </a:cubicBezTo>
                  <a:cubicBezTo>
                    <a:pt x="3325019" y="2120900"/>
                    <a:pt x="3378200" y="2286793"/>
                    <a:pt x="3409950" y="2386012"/>
                  </a:cubicBezTo>
                  <a:cubicBezTo>
                    <a:pt x="3441700" y="2485231"/>
                    <a:pt x="3456781" y="2542381"/>
                    <a:pt x="3476625" y="2614612"/>
                  </a:cubicBezTo>
                  <a:cubicBezTo>
                    <a:pt x="3496469" y="2686843"/>
                    <a:pt x="3517900" y="2755900"/>
                    <a:pt x="3529012" y="2819400"/>
                  </a:cubicBezTo>
                  <a:cubicBezTo>
                    <a:pt x="3540125" y="2882900"/>
                    <a:pt x="3541712" y="2939256"/>
                    <a:pt x="3543300" y="2995612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rgbClr val="008000"/>
                  </a:solidFill>
                </a:ln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EA6A01DC-D4B0-2C2B-355B-230491C35BD0}"/>
                </a:ext>
              </a:extLst>
            </p:cNvPr>
            <p:cNvSpPr/>
            <p:nvPr/>
          </p:nvSpPr>
          <p:spPr>
            <a:xfrm rot="10532973" flipH="1">
              <a:off x="10876056" y="3790684"/>
              <a:ext cx="160028" cy="146394"/>
            </a:xfrm>
            <a:prstGeom prst="triangl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BE5764E6-8AB9-B57C-D4C5-5C92B3B7180D}"/>
                </a:ext>
              </a:extLst>
            </p:cNvPr>
            <p:cNvSpPr/>
            <p:nvPr/>
          </p:nvSpPr>
          <p:spPr>
            <a:xfrm rot="10083825" flipH="1">
              <a:off x="10750932" y="2993364"/>
              <a:ext cx="160028" cy="146394"/>
            </a:xfrm>
            <a:prstGeom prst="triangl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AF1DF0D0-0AC8-F106-DD99-24F35F450321}"/>
                </a:ext>
              </a:extLst>
            </p:cNvPr>
            <p:cNvSpPr/>
            <p:nvPr/>
          </p:nvSpPr>
          <p:spPr>
            <a:xfrm rot="9890248" flipH="1">
              <a:off x="10566957" y="2363413"/>
              <a:ext cx="160028" cy="146394"/>
            </a:xfrm>
            <a:prstGeom prst="triangl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39608ED3-692E-D201-18A1-D3BA0DD06DAE}"/>
                </a:ext>
              </a:extLst>
            </p:cNvPr>
            <p:cNvSpPr/>
            <p:nvPr/>
          </p:nvSpPr>
          <p:spPr>
            <a:xfrm rot="9250771" flipH="1">
              <a:off x="10257343" y="1696321"/>
              <a:ext cx="160028" cy="146394"/>
            </a:xfrm>
            <a:prstGeom prst="triangl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370165E-0AA8-F88A-DBB6-F3B98D30CFEA}"/>
                </a:ext>
              </a:extLst>
            </p:cNvPr>
            <p:cNvSpPr/>
            <p:nvPr/>
          </p:nvSpPr>
          <p:spPr>
            <a:xfrm rot="17967605" flipV="1">
              <a:off x="9235920" y="721373"/>
              <a:ext cx="94556" cy="105839"/>
            </a:xfrm>
            <a:prstGeom prst="triangl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0994801-4A40-CB22-26C1-BC8A6C26B350}"/>
                </a:ext>
              </a:extLst>
            </p:cNvPr>
            <p:cNvSpPr/>
            <p:nvPr/>
          </p:nvSpPr>
          <p:spPr>
            <a:xfrm rot="8702655" flipH="1">
              <a:off x="9822603" y="1113949"/>
              <a:ext cx="160028" cy="122550"/>
            </a:xfrm>
            <a:prstGeom prst="triangl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DBD9B6B-FA8B-081B-514C-093CEC25D3BF}"/>
                </a:ext>
              </a:extLst>
            </p:cNvPr>
            <p:cNvCxnSpPr>
              <a:cxnSpLocks/>
            </p:cNvCxnSpPr>
            <p:nvPr/>
          </p:nvCxnSpPr>
          <p:spPr>
            <a:xfrm>
              <a:off x="8941329" y="706581"/>
              <a:ext cx="99128" cy="0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9241F845-A290-83A9-C054-A0AA73A9B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912763" y="4110447"/>
            <a:ext cx="1027083" cy="166969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5565959-83E8-5E65-1936-C2C2399C4CF0}"/>
              </a:ext>
            </a:extLst>
          </p:cNvPr>
          <p:cNvSpPr txBox="1"/>
          <p:nvPr/>
        </p:nvSpPr>
        <p:spPr>
          <a:xfrm>
            <a:off x="580630" y="1012278"/>
            <a:ext cx="2510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Vertical Flight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E2D3E0-6144-1954-C08B-F8FF6FF85F65}"/>
              </a:ext>
            </a:extLst>
          </p:cNvPr>
          <p:cNvSpPr txBox="1"/>
          <p:nvPr/>
        </p:nvSpPr>
        <p:spPr>
          <a:xfrm>
            <a:off x="537071" y="1776556"/>
            <a:ext cx="557306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This time we use the second half of </a:t>
            </a:r>
            <a:br>
              <a:rPr lang="en-GB" sz="2400" b="1" dirty="0">
                <a:solidFill>
                  <a:srgbClr val="002060"/>
                </a:solidFill>
              </a:rPr>
            </a:br>
            <a:r>
              <a:rPr lang="en-GB" sz="2400" b="1" dirty="0">
                <a:solidFill>
                  <a:srgbClr val="002060"/>
                </a:solidFill>
              </a:rPr>
              <a:t>the trajectory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C00000"/>
                </a:solidFill>
              </a:rPr>
              <a:t>This is because you threw the  rocket from</a:t>
            </a:r>
            <a:br>
              <a:rPr lang="en-GB" sz="2400" b="1" dirty="0">
                <a:solidFill>
                  <a:srgbClr val="C00000"/>
                </a:solidFill>
              </a:rPr>
            </a:br>
            <a:r>
              <a:rPr lang="en-GB" sz="2400" b="1" dirty="0">
                <a:solidFill>
                  <a:srgbClr val="C00000"/>
                </a:solidFill>
              </a:rPr>
              <a:t>a standing position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Use the formula v = gt</a:t>
            </a:r>
            <a:r>
              <a:rPr lang="en-GB" sz="2400" b="1" baseline="30000" dirty="0">
                <a:solidFill>
                  <a:srgbClr val="002060"/>
                </a:solidFill>
              </a:rPr>
              <a:t>2</a:t>
            </a:r>
            <a:r>
              <a:rPr lang="en-GB" sz="2400" b="1" dirty="0">
                <a:solidFill>
                  <a:srgbClr val="002060"/>
                </a:solidFill>
              </a:rPr>
              <a:t>  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A8FD45-B298-888D-E8AC-B3B5A230270F}"/>
              </a:ext>
            </a:extLst>
          </p:cNvPr>
          <p:cNvSpPr/>
          <p:nvPr/>
        </p:nvSpPr>
        <p:spPr>
          <a:xfrm>
            <a:off x="8863692" y="304800"/>
            <a:ext cx="2747678" cy="53340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20AD2B-773B-ED67-9F88-2638B3ABFAF9}"/>
              </a:ext>
            </a:extLst>
          </p:cNvPr>
          <p:cNvSpPr txBox="1"/>
          <p:nvPr/>
        </p:nvSpPr>
        <p:spPr>
          <a:xfrm>
            <a:off x="9051651" y="3385565"/>
            <a:ext cx="17636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Use this half</a:t>
            </a:r>
            <a:br>
              <a:rPr lang="en-GB" sz="2400" b="1" dirty="0">
                <a:solidFill>
                  <a:srgbClr val="FF0000"/>
                </a:solidFill>
              </a:rPr>
            </a:br>
            <a:r>
              <a:rPr lang="en-GB" sz="2400" b="1" dirty="0">
                <a:solidFill>
                  <a:srgbClr val="FF0000"/>
                </a:solidFill>
              </a:rPr>
              <a:t>of the </a:t>
            </a:r>
          </a:p>
          <a:p>
            <a:pPr algn="ctr"/>
            <a:r>
              <a:rPr lang="en-GB" sz="2400" b="1" dirty="0">
                <a:solidFill>
                  <a:srgbClr val="FF0000"/>
                </a:solidFill>
              </a:rPr>
              <a:t>Trajectory</a:t>
            </a:r>
          </a:p>
          <a:p>
            <a:pPr algn="ctr"/>
            <a:endParaRPr lang="en-GB" sz="2400" dirty="0">
              <a:solidFill>
                <a:srgbClr val="FF0000"/>
              </a:solidFill>
            </a:endParaRPr>
          </a:p>
        </p:txBody>
      </p:sp>
      <p:graphicFrame>
        <p:nvGraphicFramePr>
          <p:cNvPr id="20" name="Table 4">
            <a:extLst>
              <a:ext uri="{FF2B5EF4-FFF2-40B4-BE49-F238E27FC236}">
                <a16:creationId xmlns:a16="http://schemas.microsoft.com/office/drawing/2014/main" id="{B94CFD87-CD1E-C62D-1EBA-36285F1C1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992491"/>
              </p:ext>
            </p:extLst>
          </p:nvPr>
        </p:nvGraphicFramePr>
        <p:xfrm>
          <a:off x="1107245" y="4310647"/>
          <a:ext cx="4332728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728">
                  <a:extLst>
                    <a:ext uri="{9D8B030D-6E8A-4147-A177-3AD203B41FA5}">
                      <a16:colId xmlns:a16="http://schemas.microsoft.com/office/drawing/2014/main" val="178131858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48234349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54048132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1441339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Test No.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½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Average Velocity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8041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11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037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137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612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C2B1A8-350F-5F0F-4041-EAF6ED725529}"/>
              </a:ext>
            </a:extLst>
          </p:cNvPr>
          <p:cNvSpPr txBox="1"/>
          <p:nvPr/>
        </p:nvSpPr>
        <p:spPr>
          <a:xfrm>
            <a:off x="580630" y="1012278"/>
            <a:ext cx="1406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Results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22DC9E88-53F8-42BA-1DDA-2429E39C0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835769"/>
              </p:ext>
            </p:extLst>
          </p:nvPr>
        </p:nvGraphicFramePr>
        <p:xfrm>
          <a:off x="580630" y="2260822"/>
          <a:ext cx="4332728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728">
                  <a:extLst>
                    <a:ext uri="{9D8B030D-6E8A-4147-A177-3AD203B41FA5}">
                      <a16:colId xmlns:a16="http://schemas.microsoft.com/office/drawing/2014/main" val="178131858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48234349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54048132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1441339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Test No.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Distance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Average Velocity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8041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11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037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137647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F0E225F-3800-BF6E-2500-BAC6F36D1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412344"/>
              </p:ext>
            </p:extLst>
          </p:nvPr>
        </p:nvGraphicFramePr>
        <p:xfrm>
          <a:off x="6316554" y="2260822"/>
          <a:ext cx="4332728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728">
                  <a:extLst>
                    <a:ext uri="{9D8B030D-6E8A-4147-A177-3AD203B41FA5}">
                      <a16:colId xmlns:a16="http://schemas.microsoft.com/office/drawing/2014/main" val="178131858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48234349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54048132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1441339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8000"/>
                          </a:solidFill>
                        </a:rPr>
                        <a:t>Test No.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8000"/>
                          </a:solidFill>
                        </a:rPr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8000"/>
                          </a:solidFill>
                        </a:rPr>
                        <a:t>½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8000"/>
                          </a:solidFill>
                        </a:rPr>
                        <a:t>Average Velocity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8041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8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11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800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037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800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1376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046866-EB6B-C615-6085-BD6A5115D8F2}"/>
              </a:ext>
            </a:extLst>
          </p:cNvPr>
          <p:cNvSpPr txBox="1"/>
          <p:nvPr/>
        </p:nvSpPr>
        <p:spPr>
          <a:xfrm>
            <a:off x="580630" y="1665248"/>
            <a:ext cx="1504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Horizontal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221A3C-CCE8-31CE-0F8C-4B306744F035}"/>
              </a:ext>
            </a:extLst>
          </p:cNvPr>
          <p:cNvSpPr txBox="1"/>
          <p:nvPr/>
        </p:nvSpPr>
        <p:spPr>
          <a:xfrm>
            <a:off x="6316554" y="1665248"/>
            <a:ext cx="1152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Vertical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45EF6C8-4AD9-8DB9-0628-F544C02965E5}"/>
              </a:ext>
            </a:extLst>
          </p:cNvPr>
          <p:cNvGrpSpPr/>
          <p:nvPr/>
        </p:nvGrpSpPr>
        <p:grpSpPr>
          <a:xfrm>
            <a:off x="580630" y="4129751"/>
            <a:ext cx="10137209" cy="2233635"/>
            <a:chOff x="580630" y="4129751"/>
            <a:chExt cx="10137209" cy="2233635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424DA65-0781-6FFC-C507-D3DCD1FEA734}"/>
                </a:ext>
              </a:extLst>
            </p:cNvPr>
            <p:cNvGrpSpPr/>
            <p:nvPr/>
          </p:nvGrpSpPr>
          <p:grpSpPr>
            <a:xfrm>
              <a:off x="580630" y="4601322"/>
              <a:ext cx="4350328" cy="1762064"/>
              <a:chOff x="580630" y="4601322"/>
              <a:chExt cx="4350328" cy="1762064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DCEDA7E-5F0B-6A52-ECB8-4906DA88D355}"/>
                  </a:ext>
                </a:extLst>
              </p:cNvPr>
              <p:cNvCxnSpPr/>
              <p:nvPr/>
            </p:nvCxnSpPr>
            <p:spPr>
              <a:xfrm>
                <a:off x="580630" y="4668982"/>
                <a:ext cx="0" cy="1694402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97A0366-1EA4-0908-CF0B-8A8BCE9F360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0630" y="6351603"/>
                <a:ext cx="4185334" cy="0"/>
              </a:xfrm>
              <a:prstGeom prst="line">
                <a:avLst/>
              </a:prstGeom>
              <a:ln w="571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B1C3F0C-6CF1-C5D8-96C6-4C1C1675ED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630" y="4876800"/>
                <a:ext cx="139806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9426741-7FCC-9735-B248-92DCF9C026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630" y="5040667"/>
                <a:ext cx="139806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99484B2-4511-2132-88D6-8F930BC17C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630" y="5204534"/>
                <a:ext cx="139806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25B980A-9349-2EF7-75EC-012FC7F2B7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630" y="5368401"/>
                <a:ext cx="139806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4EE9A6E-C57A-7A20-6643-AAB86E636A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630" y="5532268"/>
                <a:ext cx="139806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4A8DACD-7FCC-902D-A007-F02696E6D0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630" y="5696135"/>
                <a:ext cx="139806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970850C-BC28-755E-386B-E2BCB1BEFF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630" y="5860002"/>
                <a:ext cx="139806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A90EDF0-73D4-7936-DD74-1A0401C835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630" y="6023869"/>
                <a:ext cx="139806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47273AA-C613-9E6E-29D9-C8A534D370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630" y="6187736"/>
                <a:ext cx="139806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9E2E48C-80DF-E135-9074-1C41FCE7893F}"/>
                  </a:ext>
                </a:extLst>
              </p:cNvPr>
              <p:cNvGrpSpPr/>
              <p:nvPr/>
            </p:nvGrpSpPr>
            <p:grpSpPr>
              <a:xfrm rot="5400000">
                <a:off x="1649210" y="5312221"/>
                <a:ext cx="175651" cy="1926680"/>
                <a:chOff x="733030" y="5029200"/>
                <a:chExt cx="139806" cy="1310936"/>
              </a:xfrm>
            </p:grpSpPr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BEA615D0-570B-48B3-851A-F62F5EB587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3030" y="5029200"/>
                  <a:ext cx="139806" cy="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DDEDDF7F-D9F5-48CA-AE8B-D2913CE38E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3030" y="5193067"/>
                  <a:ext cx="139806" cy="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3BA0CE8B-723C-4780-374A-1C38212A50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3030" y="5356934"/>
                  <a:ext cx="139806" cy="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FED4F761-18AC-EA5E-ED8C-888762A557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3030" y="5520801"/>
                  <a:ext cx="139806" cy="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092291D1-1D43-4407-7B5D-D3EC258EAD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3030" y="5684668"/>
                  <a:ext cx="139806" cy="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3C113C03-8723-FFB3-10BA-D9D4B483CB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3030" y="5848535"/>
                  <a:ext cx="139806" cy="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A8D8BADE-D1A9-8FA7-1401-94425A6003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3030" y="6012402"/>
                  <a:ext cx="139806" cy="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341756BE-FEEF-02BE-E247-05C3C6555A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3030" y="6176269"/>
                  <a:ext cx="139806" cy="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03F3E165-0CAA-EDAF-80D2-63227B3798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3030" y="6340136"/>
                  <a:ext cx="139806" cy="0"/>
                </a:xfrm>
                <a:prstGeom prst="line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875D34C8-7DD1-6A94-C0BC-720136EF66B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567811" y="6246982"/>
                <a:ext cx="11849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C3533DD-28BE-544E-5C7E-F93390E1FED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326976" y="6246982"/>
                <a:ext cx="11849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980E6A0F-A919-D346-FEDC-212D9EF58F2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086141" y="6246982"/>
                <a:ext cx="11849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F22C8D8-73E3-1E33-ADD4-0E27B98BA84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845306" y="6246982"/>
                <a:ext cx="11849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BB6493A-3B7A-5A12-2B99-EDBA2A1B77C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604471" y="6246982"/>
                <a:ext cx="11849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FA1B454-89DD-C503-4F1C-E087A424D46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363636" y="6246982"/>
                <a:ext cx="11849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48947E0-F24D-2CBE-F6C6-EA03478D77A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122801" y="6246982"/>
                <a:ext cx="11849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1373906-F2FB-A4C5-1406-FB6C7DD66E7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881966" y="6246982"/>
                <a:ext cx="118490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C92CC5F-A7AD-0A0B-CF7A-195C481F734C}"/>
                  </a:ext>
                </a:extLst>
              </p:cNvPr>
              <p:cNvSpPr txBox="1"/>
              <p:nvPr/>
            </p:nvSpPr>
            <p:spPr>
              <a:xfrm>
                <a:off x="689761" y="4601322"/>
                <a:ext cx="657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Time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BBA9CAE-E469-E192-D2DB-806DEDB6B2DB}"/>
                  </a:ext>
                </a:extLst>
              </p:cNvPr>
              <p:cNvSpPr txBox="1"/>
              <p:nvPr/>
            </p:nvSpPr>
            <p:spPr>
              <a:xfrm>
                <a:off x="3928761" y="5738353"/>
                <a:ext cx="10021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Distance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ECB4030-6FC4-63C1-9034-97CFF5483A52}"/>
                </a:ext>
              </a:extLst>
            </p:cNvPr>
            <p:cNvGrpSpPr/>
            <p:nvPr/>
          </p:nvGrpSpPr>
          <p:grpSpPr>
            <a:xfrm>
              <a:off x="6367511" y="4589539"/>
              <a:ext cx="4350328" cy="1762064"/>
              <a:chOff x="580630" y="4601322"/>
              <a:chExt cx="4350328" cy="1762064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2378AAC-5D6D-47D9-9786-C260CB863845}"/>
                  </a:ext>
                </a:extLst>
              </p:cNvPr>
              <p:cNvCxnSpPr/>
              <p:nvPr/>
            </p:nvCxnSpPr>
            <p:spPr>
              <a:xfrm>
                <a:off x="580630" y="4668982"/>
                <a:ext cx="0" cy="1694402"/>
              </a:xfrm>
              <a:prstGeom prst="line">
                <a:avLst/>
              </a:prstGeom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5FFB9C1-81E5-D956-D037-DE46A7E4C5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0630" y="6351603"/>
                <a:ext cx="4185334" cy="0"/>
              </a:xfrm>
              <a:prstGeom prst="line">
                <a:avLst/>
              </a:prstGeom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B37ABFA-C7E7-96BE-FF3D-3E6377FBEB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630" y="4876800"/>
                <a:ext cx="139806" cy="0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300C9B9-1FD6-57D4-2EC6-E830AD2D55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630" y="5040667"/>
                <a:ext cx="139806" cy="0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CCE42D09-CA94-EBE6-4904-A51FC04F19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630" y="5204534"/>
                <a:ext cx="139806" cy="0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62B4F12-4FB9-CDC1-3830-EFFFC549DB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630" y="5368401"/>
                <a:ext cx="139806" cy="0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66633ADA-F46B-59B9-FF2B-D5773D8B54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630" y="5532268"/>
                <a:ext cx="139806" cy="0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FAC9CC2A-C7C2-72C8-F3C1-26F7183F43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630" y="5696135"/>
                <a:ext cx="139806" cy="0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58914869-41FC-7C50-028B-75544FCC6E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630" y="5860002"/>
                <a:ext cx="139806" cy="0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41D25AD-C7DD-EC90-748D-EC22AF5CF7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630" y="6023869"/>
                <a:ext cx="139806" cy="0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F3D80CF2-BBB2-4BD8-38CF-7C73559CE5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630" y="6187736"/>
                <a:ext cx="139806" cy="0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2364627A-183D-97CB-0131-D208DFB48AA1}"/>
                  </a:ext>
                </a:extLst>
              </p:cNvPr>
              <p:cNvGrpSpPr/>
              <p:nvPr/>
            </p:nvGrpSpPr>
            <p:grpSpPr>
              <a:xfrm rot="5400000">
                <a:off x="1649210" y="5312221"/>
                <a:ext cx="175651" cy="1926680"/>
                <a:chOff x="733030" y="5029200"/>
                <a:chExt cx="139806" cy="1310936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8C0496DB-BD4D-CBC0-B1E9-105BE9C350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3030" y="5029200"/>
                  <a:ext cx="139806" cy="0"/>
                </a:xfrm>
                <a:prstGeom prst="line">
                  <a:avLst/>
                </a:prstGeom>
                <a:ln w="28575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7CD84790-06AD-CBAE-4EE5-DBC6F4DC52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3030" y="5193067"/>
                  <a:ext cx="139806" cy="0"/>
                </a:xfrm>
                <a:prstGeom prst="line">
                  <a:avLst/>
                </a:prstGeom>
                <a:ln w="28575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E4F9080C-3306-E196-85B4-748E52620C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3030" y="5356934"/>
                  <a:ext cx="139806" cy="0"/>
                </a:xfrm>
                <a:prstGeom prst="line">
                  <a:avLst/>
                </a:prstGeom>
                <a:ln w="28575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49C53100-3A42-627D-7712-14A5F51ABA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3030" y="5520801"/>
                  <a:ext cx="139806" cy="0"/>
                </a:xfrm>
                <a:prstGeom prst="line">
                  <a:avLst/>
                </a:prstGeom>
                <a:ln w="28575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2BF64CC0-B0D6-7163-8E6B-0A4CF3716B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3030" y="5684668"/>
                  <a:ext cx="139806" cy="0"/>
                </a:xfrm>
                <a:prstGeom prst="line">
                  <a:avLst/>
                </a:prstGeom>
                <a:ln w="28575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51641296-9D99-02C8-9837-683A26D98B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3030" y="5848535"/>
                  <a:ext cx="139806" cy="0"/>
                </a:xfrm>
                <a:prstGeom prst="line">
                  <a:avLst/>
                </a:prstGeom>
                <a:ln w="28575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C8C6795B-0E82-9C30-7E34-D849704D18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3030" y="6012402"/>
                  <a:ext cx="139806" cy="0"/>
                </a:xfrm>
                <a:prstGeom prst="line">
                  <a:avLst/>
                </a:prstGeom>
                <a:ln w="28575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B47B56E0-78CE-F8AE-1830-181EF4D2DC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3030" y="6176269"/>
                  <a:ext cx="139806" cy="0"/>
                </a:xfrm>
                <a:prstGeom prst="line">
                  <a:avLst/>
                </a:prstGeom>
                <a:ln w="28575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4D08BD0E-4857-FB4E-BA87-527B7DD7FC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3030" y="6340136"/>
                  <a:ext cx="139806" cy="0"/>
                </a:xfrm>
                <a:prstGeom prst="line">
                  <a:avLst/>
                </a:prstGeom>
                <a:ln w="28575"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D3A8FCEB-E377-023A-8A2A-01577D16EF9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567811" y="6246982"/>
                <a:ext cx="118490" cy="0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CBFE9C5E-C533-3DC5-97AB-2E1A4A42310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326976" y="6246982"/>
                <a:ext cx="118490" cy="0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4034F01E-0DB8-1D4C-B5A8-4CC77E66BA5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086141" y="6246982"/>
                <a:ext cx="118490" cy="0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11419536-7250-0A7A-1E06-7F0667E302D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845306" y="6246982"/>
                <a:ext cx="118490" cy="0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3DC518FC-2D32-A5D5-18C4-9D396BE9332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604471" y="6246982"/>
                <a:ext cx="118490" cy="0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99FBF6B6-35F8-7C76-7E5B-1FA0E4A1902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363636" y="6246982"/>
                <a:ext cx="118490" cy="0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C593D2AD-192C-5529-73CA-085581B1BE7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122801" y="6246982"/>
                <a:ext cx="118490" cy="0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9ED587A-DB2E-CF83-F38B-A462E19BF34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881966" y="6246982"/>
                <a:ext cx="118490" cy="0"/>
              </a:xfrm>
              <a:prstGeom prst="lin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0E8E55E-1619-F679-07A4-63ECC74A0B15}"/>
                  </a:ext>
                </a:extLst>
              </p:cNvPr>
              <p:cNvSpPr txBox="1"/>
              <p:nvPr/>
            </p:nvSpPr>
            <p:spPr>
              <a:xfrm>
                <a:off x="689761" y="4601322"/>
                <a:ext cx="65755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rgbClr val="008000"/>
                    </a:solidFill>
                  </a:rPr>
                  <a:t>Time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F951E54-01D3-1BCF-DF0E-7ECE7FB76E0B}"/>
                  </a:ext>
                </a:extLst>
              </p:cNvPr>
              <p:cNvSpPr txBox="1"/>
              <p:nvPr/>
            </p:nvSpPr>
            <p:spPr>
              <a:xfrm>
                <a:off x="3928761" y="5738353"/>
                <a:ext cx="100219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rgbClr val="008000"/>
                    </a:solidFill>
                  </a:rPr>
                  <a:t>Distance</a:t>
                </a: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BC7BFFF-21BC-DD1D-664C-DF4801CE6A92}"/>
                </a:ext>
              </a:extLst>
            </p:cNvPr>
            <p:cNvSpPr txBox="1"/>
            <p:nvPr/>
          </p:nvSpPr>
          <p:spPr>
            <a:xfrm>
              <a:off x="4318798" y="4129751"/>
              <a:ext cx="3976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C00000"/>
                  </a:solidFill>
                </a:rPr>
                <a:t>And you can graph the results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37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EE2DD6-E68A-6D0A-A206-296D2A0C9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485471" y="2291177"/>
            <a:ext cx="4728753" cy="21709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1F163A-EB27-75EE-F81D-8ABEE013FE85}"/>
              </a:ext>
            </a:extLst>
          </p:cNvPr>
          <p:cNvSpPr txBox="1"/>
          <p:nvPr/>
        </p:nvSpPr>
        <p:spPr>
          <a:xfrm>
            <a:off x="580630" y="1012278"/>
            <a:ext cx="2761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We have learnt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DD8B8D-00ED-8354-6392-50473E0BC997}"/>
              </a:ext>
            </a:extLst>
          </p:cNvPr>
          <p:cNvSpPr txBox="1"/>
          <p:nvPr/>
        </p:nvSpPr>
        <p:spPr>
          <a:xfrm>
            <a:off x="580630" y="2189018"/>
            <a:ext cx="753898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To make a rocket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About Newton’s Laws of Motion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About the relationship between velocity, time and gravity</a:t>
            </a:r>
            <a:endParaRPr lang="en-GB" sz="2400" b="1" dirty="0">
              <a:solidFill>
                <a:srgbClr val="002060"/>
              </a:solidFill>
            </a:endParaRP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And we used Maths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799AE1DF-6607-D2B5-996C-95CE6AB80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272" y="1632746"/>
            <a:ext cx="2263112" cy="22698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51B310-496C-5555-DEB3-9AD676D9B4AE}"/>
              </a:ext>
            </a:extLst>
          </p:cNvPr>
          <p:cNvSpPr txBox="1"/>
          <p:nvPr/>
        </p:nvSpPr>
        <p:spPr>
          <a:xfrm>
            <a:off x="9696852" y="3983056"/>
            <a:ext cx="1835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1643 to 1727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0E4C6B-364F-5BF9-607D-0DC3B11F919B}"/>
              </a:ext>
            </a:extLst>
          </p:cNvPr>
          <p:cNvSpPr txBox="1"/>
          <p:nvPr/>
        </p:nvSpPr>
        <p:spPr>
          <a:xfrm>
            <a:off x="4157261" y="4858475"/>
            <a:ext cx="17814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d = ½ g t</a:t>
            </a:r>
            <a:r>
              <a:rPr lang="en-GB" sz="3200" b="1" baseline="30000" dirty="0">
                <a:solidFill>
                  <a:srgbClr val="C00000"/>
                </a:solidFill>
              </a:rPr>
              <a:t>2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E7847A-40A9-5500-BCBC-8478D16A9C7F}"/>
              </a:ext>
            </a:extLst>
          </p:cNvPr>
          <p:cNvSpPr txBox="1"/>
          <p:nvPr/>
        </p:nvSpPr>
        <p:spPr>
          <a:xfrm>
            <a:off x="2256675" y="4858475"/>
            <a:ext cx="9893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v = </a:t>
            </a:r>
            <a:r>
              <a:rPr lang="en-GB" sz="3200" b="1" u="sng" dirty="0">
                <a:solidFill>
                  <a:srgbClr val="C00000"/>
                </a:solidFill>
              </a:rPr>
              <a:t>d</a:t>
            </a:r>
          </a:p>
          <a:p>
            <a:r>
              <a:rPr lang="en-GB" sz="3200" b="1" dirty="0">
                <a:solidFill>
                  <a:srgbClr val="C00000"/>
                </a:solidFill>
              </a:rPr>
              <a:t>      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8CD158-D4A3-4861-C1C1-FAC89E48905F}"/>
              </a:ext>
            </a:extLst>
          </p:cNvPr>
          <p:cNvSpPr txBox="1"/>
          <p:nvPr/>
        </p:nvSpPr>
        <p:spPr>
          <a:xfrm>
            <a:off x="9459095" y="1188382"/>
            <a:ext cx="2311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Sir Isaac Newton</a:t>
            </a:r>
          </a:p>
        </p:txBody>
      </p:sp>
    </p:spTree>
    <p:extLst>
      <p:ext uri="{BB962C8B-B14F-4D97-AF65-F5344CB8AC3E}">
        <p14:creationId xmlns:p14="http://schemas.microsoft.com/office/powerpoint/2010/main" val="1035147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id="{D00202B5-9E47-4ED9-81ED-F72594415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" r="-2" b="-2"/>
          <a:stretch>
            <a:fillRect/>
          </a:stretch>
        </p:blipFill>
        <p:spPr bwMode="auto">
          <a:xfrm>
            <a:off x="3065463" y="1604963"/>
            <a:ext cx="7686675" cy="43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3">
            <a:extLst>
              <a:ext uri="{FF2B5EF4-FFF2-40B4-BE49-F238E27FC236}">
                <a16:creationId xmlns:a16="http://schemas.microsoft.com/office/drawing/2014/main" id="{958A849C-6A63-4863-BE0C-282B3B478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700" y="1604963"/>
            <a:ext cx="316071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5400" b="1">
                <a:solidFill>
                  <a:srgbClr val="FF0000"/>
                </a:solidFill>
              </a:rPr>
              <a:t>Well Done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6B7A3-4A07-4C19-B42B-ACD2E77CB7AE}"/>
              </a:ext>
            </a:extLst>
          </p:cNvPr>
          <p:cNvSpPr txBox="1"/>
          <p:nvPr/>
        </p:nvSpPr>
        <p:spPr>
          <a:xfrm>
            <a:off x="5695888" y="1050690"/>
            <a:ext cx="134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  <a:cs typeface="Arial" panose="020B0604020202020204" pitchFamily="34" charset="0"/>
              </a:rPr>
              <a:t>Guide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429AC-39DC-421A-BD61-FD9C04A98ABB}"/>
              </a:ext>
            </a:extLst>
          </p:cNvPr>
          <p:cNvSpPr txBox="1"/>
          <p:nvPr/>
        </p:nvSpPr>
        <p:spPr>
          <a:xfrm>
            <a:off x="3573704" y="2125648"/>
            <a:ext cx="8151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exercise introduces pupils to the Maths behind Rockets</a:t>
            </a:r>
            <a:endParaRPr lang="en-GB" altLang="en-US" sz="1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94D9E-21A8-4D31-9F52-9C29EBB0B276}"/>
              </a:ext>
            </a:extLst>
          </p:cNvPr>
          <p:cNvSpPr txBox="1"/>
          <p:nvPr/>
        </p:nvSpPr>
        <p:spPr>
          <a:xfrm>
            <a:off x="5695888" y="260619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C38A4BC-D161-4993-97AF-BF67E41FB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406242"/>
              </p:ext>
            </p:extLst>
          </p:nvPr>
        </p:nvGraphicFramePr>
        <p:xfrm>
          <a:off x="1620213" y="3663518"/>
          <a:ext cx="8431530" cy="1899158"/>
        </p:xfrm>
        <a:graphic>
          <a:graphicData uri="http://schemas.openxmlformats.org/drawingml/2006/table">
            <a:tbl>
              <a:tblPr firstRow="1" firstCol="1" bandRow="1"/>
              <a:tblGrid>
                <a:gridCol w="1754582">
                  <a:extLst>
                    <a:ext uri="{9D8B030D-6E8A-4147-A177-3AD203B41FA5}">
                      <a16:colId xmlns:a16="http://schemas.microsoft.com/office/drawing/2014/main" val="646837468"/>
                    </a:ext>
                  </a:extLst>
                </a:gridCol>
                <a:gridCol w="1811797">
                  <a:extLst>
                    <a:ext uri="{9D8B030D-6E8A-4147-A177-3AD203B41FA5}">
                      <a16:colId xmlns:a16="http://schemas.microsoft.com/office/drawing/2014/main" val="1588450340"/>
                    </a:ext>
                  </a:extLst>
                </a:gridCol>
                <a:gridCol w="4865151">
                  <a:extLst>
                    <a:ext uri="{9D8B030D-6E8A-4147-A177-3AD203B41FA5}">
                      <a16:colId xmlns:a16="http://schemas.microsoft.com/office/drawing/2014/main" val="1791955"/>
                    </a:ext>
                  </a:extLst>
                </a:gridCol>
              </a:tblGrid>
              <a:tr h="355255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Risk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Avoidance Action</a:t>
                      </a:r>
                      <a:endParaRPr lang="en-GB" sz="10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434452"/>
                  </a:ext>
                </a:extLst>
              </a:tr>
              <a:tr h="432249">
                <a:tc>
                  <a:txBody>
                    <a:bodyPr/>
                    <a:lstStyle/>
                    <a:p>
                      <a:pPr marL="57150" algn="ctr"/>
                      <a:r>
                        <a:rPr lang="en-GB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Tools </a:t>
                      </a:r>
                      <a:br>
                        <a:rPr lang="en-GB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(e.g. scissors)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en-GB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Injury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Close supervision and advice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12515"/>
                  </a:ext>
                </a:extLst>
              </a:tr>
              <a:tr h="432249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Glue</a:t>
                      </a: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Damage to Clothing</a:t>
                      </a:r>
                    </a:p>
                    <a:p>
                      <a:pPr algn="ctr"/>
                      <a:r>
                        <a:rPr lang="en-GB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supervision, sponge and water. If glue is ingested rinse mouth with water and give water to drink.</a:t>
                      </a: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764164"/>
                  </a:ext>
                </a:extLst>
              </a:tr>
              <a:tr h="679405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Aggression between participants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Injury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Close supervision and immediate action to defuse aggression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27444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9AD3C84-F42E-A6C6-9D50-409B2E463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305" y="481144"/>
            <a:ext cx="1145029" cy="2713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CB19B4-43F0-9A31-1D07-A50C2167448F}"/>
              </a:ext>
            </a:extLst>
          </p:cNvPr>
          <p:cNvSpPr txBox="1"/>
          <p:nvPr/>
        </p:nvSpPr>
        <p:spPr>
          <a:xfrm>
            <a:off x="9367279" y="2206083"/>
            <a:ext cx="17814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d = ½ g t</a:t>
            </a:r>
            <a:r>
              <a:rPr lang="en-GB" sz="3200" b="1" baseline="30000" dirty="0">
                <a:solidFill>
                  <a:srgbClr val="C00000"/>
                </a:solidFill>
              </a:rPr>
              <a:t>2</a:t>
            </a:r>
            <a:endParaRPr lang="en-GB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2CCBEE-2638-3976-5E99-3047AFFB00DE}"/>
              </a:ext>
            </a:extLst>
          </p:cNvPr>
          <p:cNvSpPr txBox="1"/>
          <p:nvPr/>
        </p:nvSpPr>
        <p:spPr>
          <a:xfrm>
            <a:off x="9763299" y="777182"/>
            <a:ext cx="9893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v = </a:t>
            </a:r>
            <a:r>
              <a:rPr lang="en-GB" sz="3200" b="1" u="sng" dirty="0">
                <a:solidFill>
                  <a:srgbClr val="C00000"/>
                </a:solidFill>
              </a:rPr>
              <a:t>d</a:t>
            </a:r>
          </a:p>
          <a:p>
            <a:r>
              <a:rPr lang="en-GB" sz="3200" b="1" dirty="0">
                <a:solidFill>
                  <a:srgbClr val="C00000"/>
                </a:solidFill>
              </a:rPr>
              <a:t>      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7059F0-516A-8594-E31F-9F19656E4814}"/>
              </a:ext>
            </a:extLst>
          </p:cNvPr>
          <p:cNvSpPr txBox="1"/>
          <p:nvPr/>
        </p:nvSpPr>
        <p:spPr>
          <a:xfrm>
            <a:off x="4160510" y="2949624"/>
            <a:ext cx="405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Mandatory: Competent adult supervision</a:t>
            </a:r>
          </a:p>
        </p:txBody>
      </p:sp>
    </p:spTree>
    <p:extLst>
      <p:ext uri="{BB962C8B-B14F-4D97-AF65-F5344CB8AC3E}">
        <p14:creationId xmlns:p14="http://schemas.microsoft.com/office/powerpoint/2010/main" val="170589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7BF7D8-3B54-B788-4C1F-782ED48F8193}"/>
              </a:ext>
            </a:extLst>
          </p:cNvPr>
          <p:cNvSpPr txBox="1"/>
          <p:nvPr/>
        </p:nvSpPr>
        <p:spPr>
          <a:xfrm>
            <a:off x="817418" y="1371600"/>
            <a:ext cx="2786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What you need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1DE34D-58ED-538C-E001-927B9E306B2F}"/>
              </a:ext>
            </a:extLst>
          </p:cNvPr>
          <p:cNvSpPr txBox="1"/>
          <p:nvPr/>
        </p:nvSpPr>
        <p:spPr>
          <a:xfrm>
            <a:off x="997527" y="2396836"/>
            <a:ext cx="283327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Paper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Empty Ball Point Pen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Glue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Seconds Timer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3 Metre Measure</a:t>
            </a:r>
          </a:p>
        </p:txBody>
      </p:sp>
      <p:sp>
        <p:nvSpPr>
          <p:cNvPr id="4" name="Flowchart: Document 3">
            <a:extLst>
              <a:ext uri="{FF2B5EF4-FFF2-40B4-BE49-F238E27FC236}">
                <a16:creationId xmlns:a16="http://schemas.microsoft.com/office/drawing/2014/main" id="{D53C44F0-51DD-35E6-7ABF-6DA2CAC03AE6}"/>
              </a:ext>
            </a:extLst>
          </p:cNvPr>
          <p:cNvSpPr/>
          <p:nvPr/>
        </p:nvSpPr>
        <p:spPr>
          <a:xfrm>
            <a:off x="4585854" y="2938630"/>
            <a:ext cx="997527" cy="1063916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Paper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9B7ABC-C09A-9649-840C-A4A57638E82A}"/>
              </a:ext>
            </a:extLst>
          </p:cNvPr>
          <p:cNvGrpSpPr/>
          <p:nvPr/>
        </p:nvGrpSpPr>
        <p:grpSpPr>
          <a:xfrm>
            <a:off x="6123708" y="2938630"/>
            <a:ext cx="138546" cy="2330448"/>
            <a:chOff x="6123708" y="2938630"/>
            <a:chExt cx="138546" cy="233044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D4DB30-A5D5-7403-CAFC-48E02F02F8B6}"/>
                </a:ext>
              </a:extLst>
            </p:cNvPr>
            <p:cNvSpPr/>
            <p:nvPr/>
          </p:nvSpPr>
          <p:spPr>
            <a:xfrm>
              <a:off x="6123709" y="2938630"/>
              <a:ext cx="138545" cy="20449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7FD0E854-0013-EBD2-9572-85DEB09B4978}"/>
                </a:ext>
              </a:extLst>
            </p:cNvPr>
            <p:cNvSpPr/>
            <p:nvPr/>
          </p:nvSpPr>
          <p:spPr>
            <a:xfrm flipV="1">
              <a:off x="6123708" y="4983618"/>
              <a:ext cx="138545" cy="28546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29272A1-1E49-EF03-4355-DAC6DA68A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232" y="2938630"/>
            <a:ext cx="997527" cy="152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EF4D35-F8F6-056F-87DA-B9DA34D9D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975" y="2951860"/>
            <a:ext cx="1304380" cy="15107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797768-7473-4AF0-80EC-4067CBC238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9572" y="2996707"/>
            <a:ext cx="2157978" cy="143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49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DF4475-C964-3C7A-AB41-E1A0AEA14CED}"/>
              </a:ext>
            </a:extLst>
          </p:cNvPr>
          <p:cNvSpPr txBox="1"/>
          <p:nvPr/>
        </p:nvSpPr>
        <p:spPr>
          <a:xfrm>
            <a:off x="817418" y="1371600"/>
            <a:ext cx="3249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Make your Rocket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FAD175-CD77-9E11-6352-B66261E00F92}"/>
              </a:ext>
            </a:extLst>
          </p:cNvPr>
          <p:cNvSpPr txBox="1"/>
          <p:nvPr/>
        </p:nvSpPr>
        <p:spPr>
          <a:xfrm>
            <a:off x="955964" y="2410691"/>
            <a:ext cx="37401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Use the empty pen</a:t>
            </a:r>
          </a:p>
          <a:p>
            <a:endParaRPr lang="en-GB" sz="2400" b="1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Add fins near to the bottom</a:t>
            </a:r>
          </a:p>
          <a:p>
            <a:endParaRPr lang="en-GB" sz="2400" b="1" dirty="0">
              <a:solidFill>
                <a:srgbClr val="008000"/>
              </a:solidFill>
            </a:endParaRPr>
          </a:p>
          <a:p>
            <a:r>
              <a:rPr lang="en-GB" sz="2400" b="1" dirty="0">
                <a:solidFill>
                  <a:srgbClr val="008000"/>
                </a:solidFill>
              </a:rPr>
              <a:t>Glue the fins in place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2D0F49-BE17-EC0F-4305-9FFFDBC74A12}"/>
              </a:ext>
            </a:extLst>
          </p:cNvPr>
          <p:cNvGrpSpPr/>
          <p:nvPr/>
        </p:nvGrpSpPr>
        <p:grpSpPr>
          <a:xfrm>
            <a:off x="5725079" y="971094"/>
            <a:ext cx="3096036" cy="5285986"/>
            <a:chOff x="5725079" y="971094"/>
            <a:chExt cx="3096036" cy="528598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180CF5E-B456-908C-DDCF-32EE844031CB}"/>
                </a:ext>
              </a:extLst>
            </p:cNvPr>
            <p:cNvGrpSpPr/>
            <p:nvPr/>
          </p:nvGrpSpPr>
          <p:grpSpPr>
            <a:xfrm>
              <a:off x="5725079" y="971094"/>
              <a:ext cx="1793270" cy="5285986"/>
              <a:chOff x="4325770" y="874112"/>
              <a:chExt cx="1793270" cy="528598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39CAA9B4-30D6-0485-F732-2DD05ACF1CCC}"/>
                  </a:ext>
                </a:extLst>
              </p:cNvPr>
              <p:cNvGrpSpPr/>
              <p:nvPr/>
            </p:nvGrpSpPr>
            <p:grpSpPr>
              <a:xfrm rot="12595234">
                <a:off x="5885619" y="874112"/>
                <a:ext cx="233421" cy="5285986"/>
                <a:chOff x="6123708" y="2938630"/>
                <a:chExt cx="138546" cy="2330448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720772EC-0B9D-8C33-921D-024EB7FDA4AC}"/>
                    </a:ext>
                  </a:extLst>
                </p:cNvPr>
                <p:cNvSpPr/>
                <p:nvPr/>
              </p:nvSpPr>
              <p:spPr>
                <a:xfrm>
                  <a:off x="6123709" y="2938630"/>
                  <a:ext cx="138545" cy="2044988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5" name="Isosceles Triangle 4">
                  <a:extLst>
                    <a:ext uri="{FF2B5EF4-FFF2-40B4-BE49-F238E27FC236}">
                      <a16:creationId xmlns:a16="http://schemas.microsoft.com/office/drawing/2014/main" id="{A9D913BD-84F1-C0A0-8214-56F6DCC80773}"/>
                    </a:ext>
                  </a:extLst>
                </p:cNvPr>
                <p:cNvSpPr/>
                <p:nvPr/>
              </p:nvSpPr>
              <p:spPr>
                <a:xfrm flipV="1">
                  <a:off x="6123708" y="4983618"/>
                  <a:ext cx="138545" cy="285460"/>
                </a:xfrm>
                <a:prstGeom prst="triangle">
                  <a:avLst/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03E1EF34-2A31-BDAA-A97A-3DCEE7287A3E}"/>
                  </a:ext>
                </a:extLst>
              </p:cNvPr>
              <p:cNvSpPr/>
              <p:nvPr/>
            </p:nvSpPr>
            <p:spPr>
              <a:xfrm rot="1800000">
                <a:off x="5272808" y="4416881"/>
                <a:ext cx="803564" cy="1427018"/>
              </a:xfrm>
              <a:prstGeom prst="rtTriangle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ight Triangle 6">
                <a:extLst>
                  <a:ext uri="{FF2B5EF4-FFF2-40B4-BE49-F238E27FC236}">
                    <a16:creationId xmlns:a16="http://schemas.microsoft.com/office/drawing/2014/main" id="{14BDFB2F-2904-1D58-376F-FB7B92786DFE}"/>
                  </a:ext>
                </a:extLst>
              </p:cNvPr>
              <p:cNvSpPr/>
              <p:nvPr/>
            </p:nvSpPr>
            <p:spPr>
              <a:xfrm rot="1800000" flipH="1">
                <a:off x="4325770" y="3954082"/>
                <a:ext cx="803564" cy="1427018"/>
              </a:xfrm>
              <a:prstGeom prst="rtTriangle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C3189D6C-AE2D-498B-4C66-64CFE0616A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72251" y="4288631"/>
                <a:ext cx="673680" cy="119799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E289C9-AC33-1358-12AF-051B4FCBD779}"/>
                </a:ext>
              </a:extLst>
            </p:cNvPr>
            <p:cNvSpPr/>
            <p:nvPr/>
          </p:nvSpPr>
          <p:spPr>
            <a:xfrm rot="1982245">
              <a:off x="8659091" y="1163782"/>
              <a:ext cx="162024" cy="2078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Flowchart: Document 14">
            <a:extLst>
              <a:ext uri="{FF2B5EF4-FFF2-40B4-BE49-F238E27FC236}">
                <a16:creationId xmlns:a16="http://schemas.microsoft.com/office/drawing/2014/main" id="{C96ABCF5-0FB8-D42E-2405-8469E459E1FF}"/>
              </a:ext>
            </a:extLst>
          </p:cNvPr>
          <p:cNvSpPr/>
          <p:nvPr/>
        </p:nvSpPr>
        <p:spPr>
          <a:xfrm>
            <a:off x="8498148" y="3186441"/>
            <a:ext cx="997527" cy="1063916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Paper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48F7858-7618-1012-DBA3-B83415A0C6D5}"/>
              </a:ext>
            </a:extLst>
          </p:cNvPr>
          <p:cNvGrpSpPr/>
          <p:nvPr/>
        </p:nvGrpSpPr>
        <p:grpSpPr>
          <a:xfrm>
            <a:off x="10036002" y="3186441"/>
            <a:ext cx="138546" cy="2330448"/>
            <a:chOff x="6123708" y="2938630"/>
            <a:chExt cx="138546" cy="233044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FB82A7-694A-30E9-3EF0-0E3FF3380F4D}"/>
                </a:ext>
              </a:extLst>
            </p:cNvPr>
            <p:cNvSpPr/>
            <p:nvPr/>
          </p:nvSpPr>
          <p:spPr>
            <a:xfrm>
              <a:off x="6123709" y="2938630"/>
              <a:ext cx="138545" cy="20449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77FEAF3-B8CB-DA1C-CFE1-FAF05BF3FAB3}"/>
                </a:ext>
              </a:extLst>
            </p:cNvPr>
            <p:cNvSpPr/>
            <p:nvPr/>
          </p:nvSpPr>
          <p:spPr>
            <a:xfrm flipV="1">
              <a:off x="6123708" y="4983618"/>
              <a:ext cx="138545" cy="28546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08FB335-E746-0968-9A74-6921F9757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5526" y="3186441"/>
            <a:ext cx="997527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78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6E3A4A-F9C7-01BD-55C5-C6169A15D106}"/>
              </a:ext>
            </a:extLst>
          </p:cNvPr>
          <p:cNvSpPr txBox="1"/>
          <p:nvPr/>
        </p:nvSpPr>
        <p:spPr>
          <a:xfrm>
            <a:off x="817418" y="788287"/>
            <a:ext cx="2984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Horizontal Flight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A81D15B-6766-89C0-4A3F-96E5D22FEEB4}"/>
              </a:ext>
            </a:extLst>
          </p:cNvPr>
          <p:cNvGrpSpPr/>
          <p:nvPr/>
        </p:nvGrpSpPr>
        <p:grpSpPr>
          <a:xfrm>
            <a:off x="817418" y="1373062"/>
            <a:ext cx="10177415" cy="4200474"/>
            <a:chOff x="817418" y="2086920"/>
            <a:chExt cx="10177415" cy="348661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9FA646D-0F40-9FC8-C732-26810674F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7418" y="2086920"/>
              <a:ext cx="2576946" cy="982008"/>
            </a:xfrm>
            <a:prstGeom prst="rect">
              <a:avLst/>
            </a:prstGeom>
          </p:spPr>
        </p:pic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F95F3CB2-71FE-0B52-C7E4-A7A340083644}"/>
                </a:ext>
              </a:extLst>
            </p:cNvPr>
            <p:cNvSpPr/>
            <p:nvPr/>
          </p:nvSpPr>
          <p:spPr>
            <a:xfrm>
              <a:off x="3592246" y="2577924"/>
              <a:ext cx="7402587" cy="2995612"/>
            </a:xfrm>
            <a:custGeom>
              <a:avLst/>
              <a:gdLst>
                <a:gd name="connsiteX0" fmla="*/ 0 w 3543300"/>
                <a:gd name="connsiteY0" fmla="*/ 0 h 2995612"/>
                <a:gd name="connsiteX1" fmla="*/ 442912 w 3543300"/>
                <a:gd name="connsiteY1" fmla="*/ 38100 h 2995612"/>
                <a:gd name="connsiteX2" fmla="*/ 952500 w 3543300"/>
                <a:gd name="connsiteY2" fmla="*/ 133350 h 2995612"/>
                <a:gd name="connsiteX3" fmla="*/ 1362075 w 3543300"/>
                <a:gd name="connsiteY3" fmla="*/ 252412 h 2995612"/>
                <a:gd name="connsiteX4" fmla="*/ 1681162 w 3543300"/>
                <a:gd name="connsiteY4" fmla="*/ 385762 h 2995612"/>
                <a:gd name="connsiteX5" fmla="*/ 2000250 w 3543300"/>
                <a:gd name="connsiteY5" fmla="*/ 566737 h 2995612"/>
                <a:gd name="connsiteX6" fmla="*/ 2343150 w 3543300"/>
                <a:gd name="connsiteY6" fmla="*/ 804862 h 2995612"/>
                <a:gd name="connsiteX7" fmla="*/ 2581275 w 3543300"/>
                <a:gd name="connsiteY7" fmla="*/ 1023937 h 2995612"/>
                <a:gd name="connsiteX8" fmla="*/ 2824162 w 3543300"/>
                <a:gd name="connsiteY8" fmla="*/ 1290637 h 2995612"/>
                <a:gd name="connsiteX9" fmla="*/ 3000375 w 3543300"/>
                <a:gd name="connsiteY9" fmla="*/ 1519237 h 2995612"/>
                <a:gd name="connsiteX10" fmla="*/ 3176587 w 3543300"/>
                <a:gd name="connsiteY10" fmla="*/ 1776412 h 2995612"/>
                <a:gd name="connsiteX11" fmla="*/ 3286125 w 3543300"/>
                <a:gd name="connsiteY11" fmla="*/ 2019300 h 2995612"/>
                <a:gd name="connsiteX12" fmla="*/ 3409950 w 3543300"/>
                <a:gd name="connsiteY12" fmla="*/ 2386012 h 2995612"/>
                <a:gd name="connsiteX13" fmla="*/ 3476625 w 3543300"/>
                <a:gd name="connsiteY13" fmla="*/ 2614612 h 2995612"/>
                <a:gd name="connsiteX14" fmla="*/ 3529012 w 3543300"/>
                <a:gd name="connsiteY14" fmla="*/ 2819400 h 2995612"/>
                <a:gd name="connsiteX15" fmla="*/ 3543300 w 3543300"/>
                <a:gd name="connsiteY15" fmla="*/ 2995612 h 299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43300" h="2995612">
                  <a:moveTo>
                    <a:pt x="0" y="0"/>
                  </a:moveTo>
                  <a:cubicBezTo>
                    <a:pt x="142081" y="7937"/>
                    <a:pt x="284162" y="15875"/>
                    <a:pt x="442912" y="38100"/>
                  </a:cubicBezTo>
                  <a:cubicBezTo>
                    <a:pt x="601662" y="60325"/>
                    <a:pt x="799306" y="97631"/>
                    <a:pt x="952500" y="133350"/>
                  </a:cubicBezTo>
                  <a:cubicBezTo>
                    <a:pt x="1105694" y="169069"/>
                    <a:pt x="1240631" y="210343"/>
                    <a:pt x="1362075" y="252412"/>
                  </a:cubicBezTo>
                  <a:cubicBezTo>
                    <a:pt x="1483519" y="294481"/>
                    <a:pt x="1574800" y="333375"/>
                    <a:pt x="1681162" y="385762"/>
                  </a:cubicBezTo>
                  <a:cubicBezTo>
                    <a:pt x="1787525" y="438150"/>
                    <a:pt x="1889919" y="496887"/>
                    <a:pt x="2000250" y="566737"/>
                  </a:cubicBezTo>
                  <a:cubicBezTo>
                    <a:pt x="2110581" y="636587"/>
                    <a:pt x="2246313" y="728662"/>
                    <a:pt x="2343150" y="804862"/>
                  </a:cubicBezTo>
                  <a:cubicBezTo>
                    <a:pt x="2439987" y="881062"/>
                    <a:pt x="2501106" y="942974"/>
                    <a:pt x="2581275" y="1023937"/>
                  </a:cubicBezTo>
                  <a:cubicBezTo>
                    <a:pt x="2661444" y="1104900"/>
                    <a:pt x="2754312" y="1208087"/>
                    <a:pt x="2824162" y="1290637"/>
                  </a:cubicBezTo>
                  <a:cubicBezTo>
                    <a:pt x="2894012" y="1373187"/>
                    <a:pt x="2941638" y="1438275"/>
                    <a:pt x="3000375" y="1519237"/>
                  </a:cubicBezTo>
                  <a:cubicBezTo>
                    <a:pt x="3059113" y="1600200"/>
                    <a:pt x="3128962" y="1693068"/>
                    <a:pt x="3176587" y="1776412"/>
                  </a:cubicBezTo>
                  <a:cubicBezTo>
                    <a:pt x="3224212" y="1859756"/>
                    <a:pt x="3247231" y="1917700"/>
                    <a:pt x="3286125" y="2019300"/>
                  </a:cubicBezTo>
                  <a:cubicBezTo>
                    <a:pt x="3325019" y="2120900"/>
                    <a:pt x="3378200" y="2286793"/>
                    <a:pt x="3409950" y="2386012"/>
                  </a:cubicBezTo>
                  <a:cubicBezTo>
                    <a:pt x="3441700" y="2485231"/>
                    <a:pt x="3456781" y="2542381"/>
                    <a:pt x="3476625" y="2614612"/>
                  </a:cubicBezTo>
                  <a:cubicBezTo>
                    <a:pt x="3496469" y="2686843"/>
                    <a:pt x="3517900" y="2755900"/>
                    <a:pt x="3529012" y="2819400"/>
                  </a:cubicBezTo>
                  <a:cubicBezTo>
                    <a:pt x="3540125" y="2882900"/>
                    <a:pt x="3541712" y="2939256"/>
                    <a:pt x="3543300" y="2995612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rgbClr val="008000"/>
                  </a:solidFill>
                </a:ln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321DEB6-8DD0-887A-CD07-2D72DEBABA22}"/>
                </a:ext>
              </a:extLst>
            </p:cNvPr>
            <p:cNvSpPr/>
            <p:nvPr/>
          </p:nvSpPr>
          <p:spPr>
            <a:xfrm rot="5667027">
              <a:off x="4869258" y="2505976"/>
              <a:ext cx="243648" cy="276883"/>
            </a:xfrm>
            <a:prstGeom prst="triangl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401B70C-352E-2FA3-CF73-26FC6851AA82}"/>
                </a:ext>
              </a:extLst>
            </p:cNvPr>
            <p:cNvSpPr/>
            <p:nvPr/>
          </p:nvSpPr>
          <p:spPr>
            <a:xfrm rot="6116175">
              <a:off x="6411527" y="2695497"/>
              <a:ext cx="243648" cy="276883"/>
            </a:xfrm>
            <a:prstGeom prst="triangl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7A803A2-0A50-3594-41FA-A8DB230890AA}"/>
                </a:ext>
              </a:extLst>
            </p:cNvPr>
            <p:cNvSpPr/>
            <p:nvPr/>
          </p:nvSpPr>
          <p:spPr>
            <a:xfrm rot="6309752">
              <a:off x="7611626" y="2988140"/>
              <a:ext cx="243648" cy="276883"/>
            </a:xfrm>
            <a:prstGeom prst="triangl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A66B594-24FB-9774-3A77-28308855F554}"/>
                </a:ext>
              </a:extLst>
            </p:cNvPr>
            <p:cNvSpPr/>
            <p:nvPr/>
          </p:nvSpPr>
          <p:spPr>
            <a:xfrm rot="6949229">
              <a:off x="8862615" y="3460520"/>
              <a:ext cx="243648" cy="276883"/>
            </a:xfrm>
            <a:prstGeom prst="triangl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473A65DD-DA59-9A44-1BBE-93E0172BFC75}"/>
                </a:ext>
              </a:extLst>
            </p:cNvPr>
            <p:cNvSpPr/>
            <p:nvPr/>
          </p:nvSpPr>
          <p:spPr>
            <a:xfrm rot="9032395">
              <a:off x="10739285" y="5048814"/>
              <a:ext cx="243648" cy="276883"/>
            </a:xfrm>
            <a:prstGeom prst="triangl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A5789EF1-3289-015F-BFAD-B52C15BED652}"/>
                </a:ext>
              </a:extLst>
            </p:cNvPr>
            <p:cNvSpPr/>
            <p:nvPr/>
          </p:nvSpPr>
          <p:spPr>
            <a:xfrm rot="7497345">
              <a:off x="10035624" y="4133755"/>
              <a:ext cx="243648" cy="276883"/>
            </a:xfrm>
            <a:prstGeom prst="triangl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E2EBA3F8-C765-6CBF-02A6-C425F75F24DE}"/>
              </a:ext>
            </a:extLst>
          </p:cNvPr>
          <p:cNvSpPr/>
          <p:nvPr/>
        </p:nvSpPr>
        <p:spPr>
          <a:xfrm>
            <a:off x="2755706" y="5704081"/>
            <a:ext cx="398889" cy="616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987D3C9-7FDB-863A-41F8-04C26CB3D840}"/>
              </a:ext>
            </a:extLst>
          </p:cNvPr>
          <p:cNvGrpSpPr/>
          <p:nvPr/>
        </p:nvGrpSpPr>
        <p:grpSpPr>
          <a:xfrm>
            <a:off x="829741" y="5035460"/>
            <a:ext cx="10423934" cy="1623132"/>
            <a:chOff x="829741" y="5035460"/>
            <a:chExt cx="10423934" cy="162313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6F97F7C-4872-36AB-1796-3F39AE9B7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700000" flipH="1">
              <a:off x="829741" y="5035460"/>
              <a:ext cx="2442428" cy="1623132"/>
            </a:xfrm>
            <a:prstGeom prst="rect">
              <a:avLst/>
            </a:prstGeom>
          </p:spPr>
        </p:pic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B80E386-BC56-8CB8-ABDC-38B1E996C047}"/>
                </a:ext>
              </a:extLst>
            </p:cNvPr>
            <p:cNvGrpSpPr/>
            <p:nvPr/>
          </p:nvGrpSpPr>
          <p:grpSpPr>
            <a:xfrm>
              <a:off x="2696046" y="5994000"/>
              <a:ext cx="8557629" cy="371475"/>
              <a:chOff x="2696046" y="5978437"/>
              <a:chExt cx="8557629" cy="37147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1D102D51-CE98-B0C2-886E-E9643B4F7D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4000" y="5978437"/>
                <a:ext cx="1209675" cy="37147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3F4540B6-4EAF-2340-4DBA-70D617F6E1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4042" y="5978437"/>
                <a:ext cx="847725" cy="27622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7598BFB0-D5D2-6843-CE1E-33871EBA13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32038" y="5978437"/>
                <a:ext cx="847725" cy="276225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080B5578-CD46-A6CD-786D-A6A4005D45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00034" y="5978437"/>
                <a:ext cx="847725" cy="276225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FC4211BE-FA90-A19A-F04C-F0ACFA4055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68030" y="5978437"/>
                <a:ext cx="847725" cy="276225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28427FB-00D4-1B6C-00F6-293E383358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36026" y="5978437"/>
                <a:ext cx="847725" cy="276225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F06A8297-6514-BC86-F474-0F6203CAB9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04022" y="5978437"/>
                <a:ext cx="847725" cy="276225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A8BB4447-D8BA-0D0A-7627-3682EF038F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72018" y="5978437"/>
                <a:ext cx="847725" cy="276225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664A980B-7831-6DA4-6AB3-6291D8CA2D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40014" y="5978437"/>
                <a:ext cx="847725" cy="27622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89B7ECDB-0316-83B2-97AB-28EA3FD707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08010" y="5978437"/>
                <a:ext cx="847725" cy="276225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49F36E87-0501-9F10-8BD9-DACA0E9179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6006" y="5978437"/>
                <a:ext cx="847725" cy="276225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F97C329F-5141-B5EB-59E2-3B3D40B77C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96046" y="5978437"/>
                <a:ext cx="847725" cy="276225"/>
              </a:xfrm>
              <a:prstGeom prst="rect">
                <a:avLst/>
              </a:prstGeom>
            </p:spPr>
          </p:pic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8FA2D10-FCCA-F514-2D04-D2B2C9F2CEB2}"/>
              </a:ext>
            </a:extLst>
          </p:cNvPr>
          <p:cNvSpPr txBox="1"/>
          <p:nvPr/>
        </p:nvSpPr>
        <p:spPr>
          <a:xfrm>
            <a:off x="817418" y="2715714"/>
            <a:ext cx="668093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Throw the rocket horizontally as fast as you can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C00000"/>
                </a:solidFill>
              </a:rPr>
              <a:t>Ask a colleague to time the flight (e.g. 3,2,1,Throw)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Use the measure to measure the distance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C00000"/>
                </a:solidFill>
              </a:rPr>
              <a:t>Do this several times and record the results</a:t>
            </a:r>
          </a:p>
        </p:txBody>
      </p:sp>
    </p:spTree>
    <p:extLst>
      <p:ext uri="{BB962C8B-B14F-4D97-AF65-F5344CB8AC3E}">
        <p14:creationId xmlns:p14="http://schemas.microsoft.com/office/powerpoint/2010/main" val="4185909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81B404-77F8-DB2B-A8B3-91CCDA749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23" y="2410567"/>
            <a:ext cx="2422525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3C88C0-5BB3-93E5-2CA4-223BDF739837}"/>
              </a:ext>
            </a:extLst>
          </p:cNvPr>
          <p:cNvSpPr txBox="1"/>
          <p:nvPr/>
        </p:nvSpPr>
        <p:spPr>
          <a:xfrm>
            <a:off x="1044331" y="4963196"/>
            <a:ext cx="253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Sir “Irate” Newton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AFEE07-AB25-538E-A8C1-719D457A3CA2}"/>
              </a:ext>
            </a:extLst>
          </p:cNvPr>
          <p:cNvSpPr txBox="1"/>
          <p:nvPr/>
        </p:nvSpPr>
        <p:spPr>
          <a:xfrm>
            <a:off x="1100723" y="1470734"/>
            <a:ext cx="2107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Sum Maths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D0A8C3-FA32-DFC5-C095-7EDB4BC4A596}"/>
              </a:ext>
            </a:extLst>
          </p:cNvPr>
          <p:cNvSpPr txBox="1"/>
          <p:nvPr/>
        </p:nvSpPr>
        <p:spPr>
          <a:xfrm>
            <a:off x="4111371" y="2230458"/>
            <a:ext cx="6011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We will use the laws of motion discovered by </a:t>
            </a:r>
            <a:br>
              <a:rPr lang="en-GB" sz="2400" b="1" dirty="0">
                <a:solidFill>
                  <a:srgbClr val="008000"/>
                </a:solidFill>
              </a:rPr>
            </a:br>
            <a:r>
              <a:rPr lang="en-GB" sz="2400" b="1" dirty="0">
                <a:solidFill>
                  <a:srgbClr val="008000"/>
                </a:solidFill>
              </a:rPr>
              <a:t>Sir </a:t>
            </a:r>
            <a:r>
              <a:rPr lang="en-GB" sz="2400" b="1" strike="sngStrike" dirty="0">
                <a:solidFill>
                  <a:srgbClr val="008000"/>
                </a:solidFill>
              </a:rPr>
              <a:t>Irate</a:t>
            </a:r>
            <a:r>
              <a:rPr lang="en-GB" sz="2400" b="1" dirty="0">
                <a:solidFill>
                  <a:srgbClr val="008000"/>
                </a:solidFill>
              </a:rPr>
              <a:t> sorry Isaac Newton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5F328D-B755-1BDB-3514-331ED3363E1A}"/>
              </a:ext>
            </a:extLst>
          </p:cNvPr>
          <p:cNvSpPr txBox="1"/>
          <p:nvPr/>
        </p:nvSpPr>
        <p:spPr>
          <a:xfrm>
            <a:off x="4111371" y="3240628"/>
            <a:ext cx="57728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Velocity = Distance divided by Time       v = </a:t>
            </a:r>
            <a:r>
              <a:rPr lang="en-GB" sz="2400" b="1" u="sng" dirty="0">
                <a:solidFill>
                  <a:srgbClr val="002060"/>
                </a:solidFill>
              </a:rPr>
              <a:t>d</a:t>
            </a:r>
          </a:p>
          <a:p>
            <a:r>
              <a:rPr lang="en-GB" sz="2400" b="1" dirty="0">
                <a:solidFill>
                  <a:srgbClr val="002060"/>
                </a:solidFill>
              </a:rPr>
              <a:t>                                                                               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3EE44D-D6C7-C4D2-4D7C-B6ADD11886D4}"/>
              </a:ext>
            </a:extLst>
          </p:cNvPr>
          <p:cNvSpPr txBox="1"/>
          <p:nvPr/>
        </p:nvSpPr>
        <p:spPr>
          <a:xfrm>
            <a:off x="4111371" y="4071625"/>
            <a:ext cx="776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Vertical Distance  =  ½  Gravity x Time Squared        d = ½ g t</a:t>
            </a:r>
            <a:r>
              <a:rPr lang="en-GB" sz="2400" b="1" baseline="30000" dirty="0">
                <a:solidFill>
                  <a:srgbClr val="008000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5E9817-22A8-AAEE-BCC1-3538361BFFF6}"/>
              </a:ext>
            </a:extLst>
          </p:cNvPr>
          <p:cNvSpPr txBox="1"/>
          <p:nvPr/>
        </p:nvSpPr>
        <p:spPr>
          <a:xfrm>
            <a:off x="4111371" y="4779208"/>
            <a:ext cx="456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t</a:t>
            </a:r>
            <a:r>
              <a:rPr lang="en-GB" sz="2400" b="1" baseline="30000" dirty="0">
                <a:solidFill>
                  <a:srgbClr val="002060"/>
                </a:solidFill>
              </a:rPr>
              <a:t>2</a:t>
            </a:r>
            <a:r>
              <a:rPr lang="en-GB" sz="2400" b="1" dirty="0">
                <a:solidFill>
                  <a:srgbClr val="002060"/>
                </a:solidFill>
              </a:rPr>
              <a:t>  is 1 multiplied twice (the </a:t>
            </a:r>
            <a:r>
              <a:rPr lang="en-GB" sz="2400" b="1" baseline="30000" dirty="0">
                <a:solidFill>
                  <a:srgbClr val="002060"/>
                </a:solidFill>
              </a:rPr>
              <a:t>2</a:t>
            </a:r>
            <a:r>
              <a:rPr lang="en-GB" sz="2400" b="1" dirty="0">
                <a:solidFill>
                  <a:srgbClr val="002060"/>
                </a:solidFill>
              </a:rPr>
              <a:t>) by 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F081E8-2394-A45E-2006-73686D140FC3}"/>
              </a:ext>
            </a:extLst>
          </p:cNvPr>
          <p:cNvSpPr txBox="1"/>
          <p:nvPr/>
        </p:nvSpPr>
        <p:spPr>
          <a:xfrm>
            <a:off x="4111371" y="5543460"/>
            <a:ext cx="3432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8000"/>
                </a:solidFill>
              </a:rPr>
              <a:t>Gravity (g) is 9.80665 m/s</a:t>
            </a:r>
          </a:p>
        </p:txBody>
      </p:sp>
    </p:spTree>
    <p:extLst>
      <p:ext uri="{BB962C8B-B14F-4D97-AF65-F5344CB8AC3E}">
        <p14:creationId xmlns:p14="http://schemas.microsoft.com/office/powerpoint/2010/main" val="187685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6E3A4A-F9C7-01BD-55C5-C6169A15D106}"/>
              </a:ext>
            </a:extLst>
          </p:cNvPr>
          <p:cNvSpPr txBox="1"/>
          <p:nvPr/>
        </p:nvSpPr>
        <p:spPr>
          <a:xfrm>
            <a:off x="817418" y="788287"/>
            <a:ext cx="2984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Horizontal Flight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A81D15B-6766-89C0-4A3F-96E5D22FEEB4}"/>
              </a:ext>
            </a:extLst>
          </p:cNvPr>
          <p:cNvGrpSpPr/>
          <p:nvPr/>
        </p:nvGrpSpPr>
        <p:grpSpPr>
          <a:xfrm>
            <a:off x="817418" y="1373062"/>
            <a:ext cx="10177415" cy="4200474"/>
            <a:chOff x="817418" y="2086920"/>
            <a:chExt cx="10177415" cy="348661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9FA646D-0F40-9FC8-C732-26810674F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7418" y="2086920"/>
              <a:ext cx="2576946" cy="982008"/>
            </a:xfrm>
            <a:prstGeom prst="rect">
              <a:avLst/>
            </a:prstGeom>
          </p:spPr>
        </p:pic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F95F3CB2-71FE-0B52-C7E4-A7A340083644}"/>
                </a:ext>
              </a:extLst>
            </p:cNvPr>
            <p:cNvSpPr/>
            <p:nvPr/>
          </p:nvSpPr>
          <p:spPr>
            <a:xfrm>
              <a:off x="3592246" y="2577924"/>
              <a:ext cx="7402587" cy="2995612"/>
            </a:xfrm>
            <a:custGeom>
              <a:avLst/>
              <a:gdLst>
                <a:gd name="connsiteX0" fmla="*/ 0 w 3543300"/>
                <a:gd name="connsiteY0" fmla="*/ 0 h 2995612"/>
                <a:gd name="connsiteX1" fmla="*/ 442912 w 3543300"/>
                <a:gd name="connsiteY1" fmla="*/ 38100 h 2995612"/>
                <a:gd name="connsiteX2" fmla="*/ 952500 w 3543300"/>
                <a:gd name="connsiteY2" fmla="*/ 133350 h 2995612"/>
                <a:gd name="connsiteX3" fmla="*/ 1362075 w 3543300"/>
                <a:gd name="connsiteY3" fmla="*/ 252412 h 2995612"/>
                <a:gd name="connsiteX4" fmla="*/ 1681162 w 3543300"/>
                <a:gd name="connsiteY4" fmla="*/ 385762 h 2995612"/>
                <a:gd name="connsiteX5" fmla="*/ 2000250 w 3543300"/>
                <a:gd name="connsiteY5" fmla="*/ 566737 h 2995612"/>
                <a:gd name="connsiteX6" fmla="*/ 2343150 w 3543300"/>
                <a:gd name="connsiteY6" fmla="*/ 804862 h 2995612"/>
                <a:gd name="connsiteX7" fmla="*/ 2581275 w 3543300"/>
                <a:gd name="connsiteY7" fmla="*/ 1023937 h 2995612"/>
                <a:gd name="connsiteX8" fmla="*/ 2824162 w 3543300"/>
                <a:gd name="connsiteY8" fmla="*/ 1290637 h 2995612"/>
                <a:gd name="connsiteX9" fmla="*/ 3000375 w 3543300"/>
                <a:gd name="connsiteY9" fmla="*/ 1519237 h 2995612"/>
                <a:gd name="connsiteX10" fmla="*/ 3176587 w 3543300"/>
                <a:gd name="connsiteY10" fmla="*/ 1776412 h 2995612"/>
                <a:gd name="connsiteX11" fmla="*/ 3286125 w 3543300"/>
                <a:gd name="connsiteY11" fmla="*/ 2019300 h 2995612"/>
                <a:gd name="connsiteX12" fmla="*/ 3409950 w 3543300"/>
                <a:gd name="connsiteY12" fmla="*/ 2386012 h 2995612"/>
                <a:gd name="connsiteX13" fmla="*/ 3476625 w 3543300"/>
                <a:gd name="connsiteY13" fmla="*/ 2614612 h 2995612"/>
                <a:gd name="connsiteX14" fmla="*/ 3529012 w 3543300"/>
                <a:gd name="connsiteY14" fmla="*/ 2819400 h 2995612"/>
                <a:gd name="connsiteX15" fmla="*/ 3543300 w 3543300"/>
                <a:gd name="connsiteY15" fmla="*/ 2995612 h 299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43300" h="2995612">
                  <a:moveTo>
                    <a:pt x="0" y="0"/>
                  </a:moveTo>
                  <a:cubicBezTo>
                    <a:pt x="142081" y="7937"/>
                    <a:pt x="284162" y="15875"/>
                    <a:pt x="442912" y="38100"/>
                  </a:cubicBezTo>
                  <a:cubicBezTo>
                    <a:pt x="601662" y="60325"/>
                    <a:pt x="799306" y="97631"/>
                    <a:pt x="952500" y="133350"/>
                  </a:cubicBezTo>
                  <a:cubicBezTo>
                    <a:pt x="1105694" y="169069"/>
                    <a:pt x="1240631" y="210343"/>
                    <a:pt x="1362075" y="252412"/>
                  </a:cubicBezTo>
                  <a:cubicBezTo>
                    <a:pt x="1483519" y="294481"/>
                    <a:pt x="1574800" y="333375"/>
                    <a:pt x="1681162" y="385762"/>
                  </a:cubicBezTo>
                  <a:cubicBezTo>
                    <a:pt x="1787525" y="438150"/>
                    <a:pt x="1889919" y="496887"/>
                    <a:pt x="2000250" y="566737"/>
                  </a:cubicBezTo>
                  <a:cubicBezTo>
                    <a:pt x="2110581" y="636587"/>
                    <a:pt x="2246313" y="728662"/>
                    <a:pt x="2343150" y="804862"/>
                  </a:cubicBezTo>
                  <a:cubicBezTo>
                    <a:pt x="2439987" y="881062"/>
                    <a:pt x="2501106" y="942974"/>
                    <a:pt x="2581275" y="1023937"/>
                  </a:cubicBezTo>
                  <a:cubicBezTo>
                    <a:pt x="2661444" y="1104900"/>
                    <a:pt x="2754312" y="1208087"/>
                    <a:pt x="2824162" y="1290637"/>
                  </a:cubicBezTo>
                  <a:cubicBezTo>
                    <a:pt x="2894012" y="1373187"/>
                    <a:pt x="2941638" y="1438275"/>
                    <a:pt x="3000375" y="1519237"/>
                  </a:cubicBezTo>
                  <a:cubicBezTo>
                    <a:pt x="3059113" y="1600200"/>
                    <a:pt x="3128962" y="1693068"/>
                    <a:pt x="3176587" y="1776412"/>
                  </a:cubicBezTo>
                  <a:cubicBezTo>
                    <a:pt x="3224212" y="1859756"/>
                    <a:pt x="3247231" y="1917700"/>
                    <a:pt x="3286125" y="2019300"/>
                  </a:cubicBezTo>
                  <a:cubicBezTo>
                    <a:pt x="3325019" y="2120900"/>
                    <a:pt x="3378200" y="2286793"/>
                    <a:pt x="3409950" y="2386012"/>
                  </a:cubicBezTo>
                  <a:cubicBezTo>
                    <a:pt x="3441700" y="2485231"/>
                    <a:pt x="3456781" y="2542381"/>
                    <a:pt x="3476625" y="2614612"/>
                  </a:cubicBezTo>
                  <a:cubicBezTo>
                    <a:pt x="3496469" y="2686843"/>
                    <a:pt x="3517900" y="2755900"/>
                    <a:pt x="3529012" y="2819400"/>
                  </a:cubicBezTo>
                  <a:cubicBezTo>
                    <a:pt x="3540125" y="2882900"/>
                    <a:pt x="3541712" y="2939256"/>
                    <a:pt x="3543300" y="2995612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rgbClr val="008000"/>
                  </a:solidFill>
                </a:ln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321DEB6-8DD0-887A-CD07-2D72DEBABA22}"/>
                </a:ext>
              </a:extLst>
            </p:cNvPr>
            <p:cNvSpPr/>
            <p:nvPr/>
          </p:nvSpPr>
          <p:spPr>
            <a:xfrm rot="5667027">
              <a:off x="4869258" y="2505976"/>
              <a:ext cx="243648" cy="276883"/>
            </a:xfrm>
            <a:prstGeom prst="triangl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401B70C-352E-2FA3-CF73-26FC6851AA82}"/>
                </a:ext>
              </a:extLst>
            </p:cNvPr>
            <p:cNvSpPr/>
            <p:nvPr/>
          </p:nvSpPr>
          <p:spPr>
            <a:xfrm rot="6116175">
              <a:off x="6411527" y="2695497"/>
              <a:ext cx="243648" cy="276883"/>
            </a:xfrm>
            <a:prstGeom prst="triangl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7A803A2-0A50-3594-41FA-A8DB230890AA}"/>
                </a:ext>
              </a:extLst>
            </p:cNvPr>
            <p:cNvSpPr/>
            <p:nvPr/>
          </p:nvSpPr>
          <p:spPr>
            <a:xfrm rot="6309752">
              <a:off x="7611626" y="2988140"/>
              <a:ext cx="243648" cy="276883"/>
            </a:xfrm>
            <a:prstGeom prst="triangl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A66B594-24FB-9774-3A77-28308855F554}"/>
                </a:ext>
              </a:extLst>
            </p:cNvPr>
            <p:cNvSpPr/>
            <p:nvPr/>
          </p:nvSpPr>
          <p:spPr>
            <a:xfrm rot="6949229">
              <a:off x="8862615" y="3460520"/>
              <a:ext cx="243648" cy="276883"/>
            </a:xfrm>
            <a:prstGeom prst="triangl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473A65DD-DA59-9A44-1BBE-93E0172BFC75}"/>
                </a:ext>
              </a:extLst>
            </p:cNvPr>
            <p:cNvSpPr/>
            <p:nvPr/>
          </p:nvSpPr>
          <p:spPr>
            <a:xfrm rot="9032395">
              <a:off x="10739285" y="5048814"/>
              <a:ext cx="243648" cy="276883"/>
            </a:xfrm>
            <a:prstGeom prst="triangl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A5789EF1-3289-015F-BFAD-B52C15BED652}"/>
                </a:ext>
              </a:extLst>
            </p:cNvPr>
            <p:cNvSpPr/>
            <p:nvPr/>
          </p:nvSpPr>
          <p:spPr>
            <a:xfrm rot="7497345">
              <a:off x="10035624" y="4133755"/>
              <a:ext cx="243648" cy="276883"/>
            </a:xfrm>
            <a:prstGeom prst="triangl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E2EBA3F8-C765-6CBF-02A6-C425F75F24DE}"/>
              </a:ext>
            </a:extLst>
          </p:cNvPr>
          <p:cNvSpPr/>
          <p:nvPr/>
        </p:nvSpPr>
        <p:spPr>
          <a:xfrm>
            <a:off x="2755706" y="5704081"/>
            <a:ext cx="398889" cy="616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987D3C9-7FDB-863A-41F8-04C26CB3D840}"/>
              </a:ext>
            </a:extLst>
          </p:cNvPr>
          <p:cNvGrpSpPr/>
          <p:nvPr/>
        </p:nvGrpSpPr>
        <p:grpSpPr>
          <a:xfrm>
            <a:off x="829741" y="5035460"/>
            <a:ext cx="10423934" cy="1623132"/>
            <a:chOff x="829741" y="5035460"/>
            <a:chExt cx="10423934" cy="162313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6F97F7C-4872-36AB-1796-3F39AE9B7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700000" flipH="1">
              <a:off x="829741" y="5035460"/>
              <a:ext cx="2442428" cy="1623132"/>
            </a:xfrm>
            <a:prstGeom prst="rect">
              <a:avLst/>
            </a:prstGeom>
          </p:spPr>
        </p:pic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B80E386-BC56-8CB8-ABDC-38B1E996C047}"/>
                </a:ext>
              </a:extLst>
            </p:cNvPr>
            <p:cNvGrpSpPr/>
            <p:nvPr/>
          </p:nvGrpSpPr>
          <p:grpSpPr>
            <a:xfrm>
              <a:off x="2696046" y="5994000"/>
              <a:ext cx="8557629" cy="371475"/>
              <a:chOff x="2696046" y="5978437"/>
              <a:chExt cx="8557629" cy="37147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1D102D51-CE98-B0C2-886E-E9643B4F7D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4000" y="5978437"/>
                <a:ext cx="1209675" cy="37147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3F4540B6-4EAF-2340-4DBA-70D617F6E1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4042" y="5978437"/>
                <a:ext cx="847725" cy="27622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7598BFB0-D5D2-6843-CE1E-33871EBA13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32038" y="5978437"/>
                <a:ext cx="847725" cy="276225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080B5578-CD46-A6CD-786D-A6A4005D45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00034" y="5978437"/>
                <a:ext cx="847725" cy="276225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FC4211BE-FA90-A19A-F04C-F0ACFA4055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68030" y="5978437"/>
                <a:ext cx="847725" cy="276225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28427FB-00D4-1B6C-00F6-293E383358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36026" y="5978437"/>
                <a:ext cx="847725" cy="276225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F06A8297-6514-BC86-F474-0F6203CAB9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04022" y="5978437"/>
                <a:ext cx="847725" cy="276225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A8BB4447-D8BA-0D0A-7627-3682EF038F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72018" y="5978437"/>
                <a:ext cx="847725" cy="276225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664A980B-7831-6DA4-6AB3-6291D8CA2D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40014" y="5978437"/>
                <a:ext cx="847725" cy="27622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89B7ECDB-0316-83B2-97AB-28EA3FD707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08010" y="5978437"/>
                <a:ext cx="847725" cy="276225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49F36E87-0501-9F10-8BD9-DACA0E9179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6006" y="5978437"/>
                <a:ext cx="847725" cy="276225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F97C329F-5141-B5EB-59E2-3B3D40B77C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96046" y="5978437"/>
                <a:ext cx="847725" cy="276225"/>
              </a:xfrm>
              <a:prstGeom prst="rect">
                <a:avLst/>
              </a:prstGeom>
            </p:spPr>
          </p:pic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8FA2D10-FCCA-F514-2D04-D2B2C9F2CEB2}"/>
              </a:ext>
            </a:extLst>
          </p:cNvPr>
          <p:cNvSpPr txBox="1"/>
          <p:nvPr/>
        </p:nvSpPr>
        <p:spPr>
          <a:xfrm>
            <a:off x="802554" y="2735172"/>
            <a:ext cx="410253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Do the calculations using  v = </a:t>
            </a:r>
            <a:r>
              <a:rPr lang="en-GB" sz="2400" b="1" u="sng" dirty="0">
                <a:solidFill>
                  <a:srgbClr val="002060"/>
                </a:solidFill>
              </a:rPr>
              <a:t>d</a:t>
            </a:r>
            <a:br>
              <a:rPr lang="en-GB" sz="2400" b="1" dirty="0">
                <a:solidFill>
                  <a:srgbClr val="002060"/>
                </a:solidFill>
              </a:rPr>
            </a:br>
            <a:r>
              <a:rPr lang="en-GB" sz="2400" b="1" dirty="0">
                <a:solidFill>
                  <a:srgbClr val="002060"/>
                </a:solidFill>
              </a:rPr>
              <a:t>                                                       t</a:t>
            </a:r>
          </a:p>
          <a:p>
            <a:pPr>
              <a:spcBef>
                <a:spcPts val="1200"/>
              </a:spcBef>
            </a:pPr>
            <a:endParaRPr lang="en-GB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9E90A62-4308-5F67-5549-F684F3188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702671"/>
              </p:ext>
            </p:extLst>
          </p:nvPr>
        </p:nvGraphicFramePr>
        <p:xfrm>
          <a:off x="2050955" y="3617920"/>
          <a:ext cx="4332728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728">
                  <a:extLst>
                    <a:ext uri="{9D8B030D-6E8A-4147-A177-3AD203B41FA5}">
                      <a16:colId xmlns:a16="http://schemas.microsoft.com/office/drawing/2014/main" val="178131858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48234349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54048132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1441339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Test No.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Distance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Average Velocity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8041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119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037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137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388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6E3A4A-F9C7-01BD-55C5-C6169A15D106}"/>
              </a:ext>
            </a:extLst>
          </p:cNvPr>
          <p:cNvSpPr txBox="1"/>
          <p:nvPr/>
        </p:nvSpPr>
        <p:spPr>
          <a:xfrm>
            <a:off x="817418" y="788287"/>
            <a:ext cx="2984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Horizontal Flight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A81D15B-6766-89C0-4A3F-96E5D22FEEB4}"/>
              </a:ext>
            </a:extLst>
          </p:cNvPr>
          <p:cNvGrpSpPr/>
          <p:nvPr/>
        </p:nvGrpSpPr>
        <p:grpSpPr>
          <a:xfrm>
            <a:off x="817418" y="1373062"/>
            <a:ext cx="10177415" cy="4200474"/>
            <a:chOff x="817418" y="2086920"/>
            <a:chExt cx="10177415" cy="348661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9FA646D-0F40-9FC8-C732-26810674F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7418" y="2086920"/>
              <a:ext cx="2576946" cy="982008"/>
            </a:xfrm>
            <a:prstGeom prst="rect">
              <a:avLst/>
            </a:prstGeom>
          </p:spPr>
        </p:pic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F95F3CB2-71FE-0B52-C7E4-A7A340083644}"/>
                </a:ext>
              </a:extLst>
            </p:cNvPr>
            <p:cNvSpPr/>
            <p:nvPr/>
          </p:nvSpPr>
          <p:spPr>
            <a:xfrm>
              <a:off x="3592246" y="2577924"/>
              <a:ext cx="7402587" cy="2995612"/>
            </a:xfrm>
            <a:custGeom>
              <a:avLst/>
              <a:gdLst>
                <a:gd name="connsiteX0" fmla="*/ 0 w 3543300"/>
                <a:gd name="connsiteY0" fmla="*/ 0 h 2995612"/>
                <a:gd name="connsiteX1" fmla="*/ 442912 w 3543300"/>
                <a:gd name="connsiteY1" fmla="*/ 38100 h 2995612"/>
                <a:gd name="connsiteX2" fmla="*/ 952500 w 3543300"/>
                <a:gd name="connsiteY2" fmla="*/ 133350 h 2995612"/>
                <a:gd name="connsiteX3" fmla="*/ 1362075 w 3543300"/>
                <a:gd name="connsiteY3" fmla="*/ 252412 h 2995612"/>
                <a:gd name="connsiteX4" fmla="*/ 1681162 w 3543300"/>
                <a:gd name="connsiteY4" fmla="*/ 385762 h 2995612"/>
                <a:gd name="connsiteX5" fmla="*/ 2000250 w 3543300"/>
                <a:gd name="connsiteY5" fmla="*/ 566737 h 2995612"/>
                <a:gd name="connsiteX6" fmla="*/ 2343150 w 3543300"/>
                <a:gd name="connsiteY6" fmla="*/ 804862 h 2995612"/>
                <a:gd name="connsiteX7" fmla="*/ 2581275 w 3543300"/>
                <a:gd name="connsiteY7" fmla="*/ 1023937 h 2995612"/>
                <a:gd name="connsiteX8" fmla="*/ 2824162 w 3543300"/>
                <a:gd name="connsiteY8" fmla="*/ 1290637 h 2995612"/>
                <a:gd name="connsiteX9" fmla="*/ 3000375 w 3543300"/>
                <a:gd name="connsiteY9" fmla="*/ 1519237 h 2995612"/>
                <a:gd name="connsiteX10" fmla="*/ 3176587 w 3543300"/>
                <a:gd name="connsiteY10" fmla="*/ 1776412 h 2995612"/>
                <a:gd name="connsiteX11" fmla="*/ 3286125 w 3543300"/>
                <a:gd name="connsiteY11" fmla="*/ 2019300 h 2995612"/>
                <a:gd name="connsiteX12" fmla="*/ 3409950 w 3543300"/>
                <a:gd name="connsiteY12" fmla="*/ 2386012 h 2995612"/>
                <a:gd name="connsiteX13" fmla="*/ 3476625 w 3543300"/>
                <a:gd name="connsiteY13" fmla="*/ 2614612 h 2995612"/>
                <a:gd name="connsiteX14" fmla="*/ 3529012 w 3543300"/>
                <a:gd name="connsiteY14" fmla="*/ 2819400 h 2995612"/>
                <a:gd name="connsiteX15" fmla="*/ 3543300 w 3543300"/>
                <a:gd name="connsiteY15" fmla="*/ 2995612 h 299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43300" h="2995612">
                  <a:moveTo>
                    <a:pt x="0" y="0"/>
                  </a:moveTo>
                  <a:cubicBezTo>
                    <a:pt x="142081" y="7937"/>
                    <a:pt x="284162" y="15875"/>
                    <a:pt x="442912" y="38100"/>
                  </a:cubicBezTo>
                  <a:cubicBezTo>
                    <a:pt x="601662" y="60325"/>
                    <a:pt x="799306" y="97631"/>
                    <a:pt x="952500" y="133350"/>
                  </a:cubicBezTo>
                  <a:cubicBezTo>
                    <a:pt x="1105694" y="169069"/>
                    <a:pt x="1240631" y="210343"/>
                    <a:pt x="1362075" y="252412"/>
                  </a:cubicBezTo>
                  <a:cubicBezTo>
                    <a:pt x="1483519" y="294481"/>
                    <a:pt x="1574800" y="333375"/>
                    <a:pt x="1681162" y="385762"/>
                  </a:cubicBezTo>
                  <a:cubicBezTo>
                    <a:pt x="1787525" y="438150"/>
                    <a:pt x="1889919" y="496887"/>
                    <a:pt x="2000250" y="566737"/>
                  </a:cubicBezTo>
                  <a:cubicBezTo>
                    <a:pt x="2110581" y="636587"/>
                    <a:pt x="2246313" y="728662"/>
                    <a:pt x="2343150" y="804862"/>
                  </a:cubicBezTo>
                  <a:cubicBezTo>
                    <a:pt x="2439987" y="881062"/>
                    <a:pt x="2501106" y="942974"/>
                    <a:pt x="2581275" y="1023937"/>
                  </a:cubicBezTo>
                  <a:cubicBezTo>
                    <a:pt x="2661444" y="1104900"/>
                    <a:pt x="2754312" y="1208087"/>
                    <a:pt x="2824162" y="1290637"/>
                  </a:cubicBezTo>
                  <a:cubicBezTo>
                    <a:pt x="2894012" y="1373187"/>
                    <a:pt x="2941638" y="1438275"/>
                    <a:pt x="3000375" y="1519237"/>
                  </a:cubicBezTo>
                  <a:cubicBezTo>
                    <a:pt x="3059113" y="1600200"/>
                    <a:pt x="3128962" y="1693068"/>
                    <a:pt x="3176587" y="1776412"/>
                  </a:cubicBezTo>
                  <a:cubicBezTo>
                    <a:pt x="3224212" y="1859756"/>
                    <a:pt x="3247231" y="1917700"/>
                    <a:pt x="3286125" y="2019300"/>
                  </a:cubicBezTo>
                  <a:cubicBezTo>
                    <a:pt x="3325019" y="2120900"/>
                    <a:pt x="3378200" y="2286793"/>
                    <a:pt x="3409950" y="2386012"/>
                  </a:cubicBezTo>
                  <a:cubicBezTo>
                    <a:pt x="3441700" y="2485231"/>
                    <a:pt x="3456781" y="2542381"/>
                    <a:pt x="3476625" y="2614612"/>
                  </a:cubicBezTo>
                  <a:cubicBezTo>
                    <a:pt x="3496469" y="2686843"/>
                    <a:pt x="3517900" y="2755900"/>
                    <a:pt x="3529012" y="2819400"/>
                  </a:cubicBezTo>
                  <a:cubicBezTo>
                    <a:pt x="3540125" y="2882900"/>
                    <a:pt x="3541712" y="2939256"/>
                    <a:pt x="3543300" y="2995612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rgbClr val="008000"/>
                  </a:solidFill>
                </a:ln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321DEB6-8DD0-887A-CD07-2D72DEBABA22}"/>
                </a:ext>
              </a:extLst>
            </p:cNvPr>
            <p:cNvSpPr/>
            <p:nvPr/>
          </p:nvSpPr>
          <p:spPr>
            <a:xfrm rot="5667027">
              <a:off x="4869258" y="2505976"/>
              <a:ext cx="243648" cy="276883"/>
            </a:xfrm>
            <a:prstGeom prst="triangl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401B70C-352E-2FA3-CF73-26FC6851AA82}"/>
                </a:ext>
              </a:extLst>
            </p:cNvPr>
            <p:cNvSpPr/>
            <p:nvPr/>
          </p:nvSpPr>
          <p:spPr>
            <a:xfrm rot="6116175">
              <a:off x="6411527" y="2695497"/>
              <a:ext cx="243648" cy="276883"/>
            </a:xfrm>
            <a:prstGeom prst="triangl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A7A803A2-0A50-3594-41FA-A8DB230890AA}"/>
                </a:ext>
              </a:extLst>
            </p:cNvPr>
            <p:cNvSpPr/>
            <p:nvPr/>
          </p:nvSpPr>
          <p:spPr>
            <a:xfrm rot="6309752">
              <a:off x="7611626" y="2988140"/>
              <a:ext cx="243648" cy="276883"/>
            </a:xfrm>
            <a:prstGeom prst="triangl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9A66B594-24FB-9774-3A77-28308855F554}"/>
                </a:ext>
              </a:extLst>
            </p:cNvPr>
            <p:cNvSpPr/>
            <p:nvPr/>
          </p:nvSpPr>
          <p:spPr>
            <a:xfrm rot="6949229">
              <a:off x="8862615" y="3460520"/>
              <a:ext cx="243648" cy="276883"/>
            </a:xfrm>
            <a:prstGeom prst="triangl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473A65DD-DA59-9A44-1BBE-93E0172BFC75}"/>
                </a:ext>
              </a:extLst>
            </p:cNvPr>
            <p:cNvSpPr/>
            <p:nvPr/>
          </p:nvSpPr>
          <p:spPr>
            <a:xfrm rot="9032395">
              <a:off x="10739285" y="5048814"/>
              <a:ext cx="243648" cy="276883"/>
            </a:xfrm>
            <a:prstGeom prst="triangl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A5789EF1-3289-015F-BFAD-B52C15BED652}"/>
                </a:ext>
              </a:extLst>
            </p:cNvPr>
            <p:cNvSpPr/>
            <p:nvPr/>
          </p:nvSpPr>
          <p:spPr>
            <a:xfrm rot="7497345">
              <a:off x="10035624" y="4133755"/>
              <a:ext cx="243648" cy="276883"/>
            </a:xfrm>
            <a:prstGeom prst="triangl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E2EBA3F8-C765-6CBF-02A6-C425F75F24DE}"/>
              </a:ext>
            </a:extLst>
          </p:cNvPr>
          <p:cNvSpPr/>
          <p:nvPr/>
        </p:nvSpPr>
        <p:spPr>
          <a:xfrm>
            <a:off x="2755706" y="5704081"/>
            <a:ext cx="398889" cy="6169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987D3C9-7FDB-863A-41F8-04C26CB3D840}"/>
              </a:ext>
            </a:extLst>
          </p:cNvPr>
          <p:cNvGrpSpPr/>
          <p:nvPr/>
        </p:nvGrpSpPr>
        <p:grpSpPr>
          <a:xfrm>
            <a:off x="829741" y="5035460"/>
            <a:ext cx="10423934" cy="1623132"/>
            <a:chOff x="829741" y="5035460"/>
            <a:chExt cx="10423934" cy="162313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6F97F7C-4872-36AB-1796-3F39AE9B7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700000" flipH="1">
              <a:off x="829741" y="5035460"/>
              <a:ext cx="2442428" cy="1623132"/>
            </a:xfrm>
            <a:prstGeom prst="rect">
              <a:avLst/>
            </a:prstGeom>
          </p:spPr>
        </p:pic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0B80E386-BC56-8CB8-ABDC-38B1E996C047}"/>
                </a:ext>
              </a:extLst>
            </p:cNvPr>
            <p:cNvGrpSpPr/>
            <p:nvPr/>
          </p:nvGrpSpPr>
          <p:grpSpPr>
            <a:xfrm>
              <a:off x="2696046" y="5994000"/>
              <a:ext cx="8557629" cy="371475"/>
              <a:chOff x="2696046" y="5978437"/>
              <a:chExt cx="8557629" cy="371475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1D102D51-CE98-B0C2-886E-E9643B4F7D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4000" y="5978437"/>
                <a:ext cx="1209675" cy="371475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3F4540B6-4EAF-2340-4DBA-70D617F6E1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64042" y="5978437"/>
                <a:ext cx="847725" cy="276225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7598BFB0-D5D2-6843-CE1E-33871EBA13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32038" y="5978437"/>
                <a:ext cx="847725" cy="276225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080B5578-CD46-A6CD-786D-A6A4005D45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00034" y="5978437"/>
                <a:ext cx="847725" cy="276225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FC4211BE-FA90-A19A-F04C-F0ACFA4055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68030" y="5978437"/>
                <a:ext cx="847725" cy="276225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28427FB-00D4-1B6C-00F6-293E383358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36026" y="5978437"/>
                <a:ext cx="847725" cy="276225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F06A8297-6514-BC86-F474-0F6203CAB9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04022" y="5978437"/>
                <a:ext cx="847725" cy="276225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A8BB4447-D8BA-0D0A-7627-3682EF038F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72018" y="5978437"/>
                <a:ext cx="847725" cy="276225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664A980B-7831-6DA4-6AB3-6291D8CA2D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40014" y="5978437"/>
                <a:ext cx="847725" cy="276225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89B7ECDB-0316-83B2-97AB-28EA3FD707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08010" y="5978437"/>
                <a:ext cx="847725" cy="276225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49F36E87-0501-9F10-8BD9-DACA0E9179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6006" y="5978437"/>
                <a:ext cx="847725" cy="276225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F97C329F-5141-B5EB-59E2-3B3D40B77C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96046" y="5978437"/>
                <a:ext cx="847725" cy="276225"/>
              </a:xfrm>
              <a:prstGeom prst="rect">
                <a:avLst/>
              </a:prstGeom>
            </p:spPr>
          </p:pic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8FA2D10-FCCA-F514-2D04-D2B2C9F2CEB2}"/>
              </a:ext>
            </a:extLst>
          </p:cNvPr>
          <p:cNvSpPr txBox="1"/>
          <p:nvPr/>
        </p:nvSpPr>
        <p:spPr>
          <a:xfrm>
            <a:off x="802554" y="2735172"/>
            <a:ext cx="668093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Throw the rocket horizontally as fast as you can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C00000"/>
                </a:solidFill>
              </a:rPr>
              <a:t>Ask a colleague to time the flight (e.g. 3,2,1,Throw)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Use the measure to measure the distance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C00000"/>
                </a:solidFill>
              </a:rPr>
              <a:t>Do this several times and record the results</a:t>
            </a:r>
          </a:p>
        </p:txBody>
      </p:sp>
    </p:spTree>
    <p:extLst>
      <p:ext uri="{BB962C8B-B14F-4D97-AF65-F5344CB8AC3E}">
        <p14:creationId xmlns:p14="http://schemas.microsoft.com/office/powerpoint/2010/main" val="1398396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A6EB98E7-4960-254D-0B1B-94E86821843C}"/>
              </a:ext>
            </a:extLst>
          </p:cNvPr>
          <p:cNvGrpSpPr/>
          <p:nvPr/>
        </p:nvGrpSpPr>
        <p:grpSpPr>
          <a:xfrm>
            <a:off x="6537340" y="706579"/>
            <a:ext cx="2326351" cy="3338949"/>
            <a:chOff x="6537340" y="706579"/>
            <a:chExt cx="2326351" cy="400396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C2B5DBC-D0EB-417F-6D08-97CCFDC40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6352925" y="3881147"/>
              <a:ext cx="1013813" cy="644983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3CBFA4E-3214-40A9-6DA8-AF13E7CA1CF6}"/>
                </a:ext>
              </a:extLst>
            </p:cNvPr>
            <p:cNvGrpSpPr/>
            <p:nvPr/>
          </p:nvGrpSpPr>
          <p:grpSpPr>
            <a:xfrm>
              <a:off x="6859832" y="706579"/>
              <a:ext cx="2003859" cy="2912302"/>
              <a:chOff x="6823491" y="706581"/>
              <a:chExt cx="2003859" cy="3960326"/>
            </a:xfrm>
          </p:grpSpPr>
          <p:sp>
            <p:nvSpPr>
              <p:cNvPr id="4" name="Free-form: Shape 3">
                <a:extLst>
                  <a:ext uri="{FF2B5EF4-FFF2-40B4-BE49-F238E27FC236}">
                    <a16:creationId xmlns:a16="http://schemas.microsoft.com/office/drawing/2014/main" id="{46017318-4FF2-CE92-BECC-758A27514522}"/>
                  </a:ext>
                </a:extLst>
              </p:cNvPr>
              <p:cNvSpPr/>
              <p:nvPr/>
            </p:nvSpPr>
            <p:spPr>
              <a:xfrm rot="16200000">
                <a:off x="5863428" y="1702985"/>
                <a:ext cx="3960326" cy="1967518"/>
              </a:xfrm>
              <a:custGeom>
                <a:avLst/>
                <a:gdLst>
                  <a:gd name="connsiteX0" fmla="*/ 0 w 3543300"/>
                  <a:gd name="connsiteY0" fmla="*/ 0 h 2995612"/>
                  <a:gd name="connsiteX1" fmla="*/ 442912 w 3543300"/>
                  <a:gd name="connsiteY1" fmla="*/ 38100 h 2995612"/>
                  <a:gd name="connsiteX2" fmla="*/ 952500 w 3543300"/>
                  <a:gd name="connsiteY2" fmla="*/ 133350 h 2995612"/>
                  <a:gd name="connsiteX3" fmla="*/ 1362075 w 3543300"/>
                  <a:gd name="connsiteY3" fmla="*/ 252412 h 2995612"/>
                  <a:gd name="connsiteX4" fmla="*/ 1681162 w 3543300"/>
                  <a:gd name="connsiteY4" fmla="*/ 385762 h 2995612"/>
                  <a:gd name="connsiteX5" fmla="*/ 2000250 w 3543300"/>
                  <a:gd name="connsiteY5" fmla="*/ 566737 h 2995612"/>
                  <a:gd name="connsiteX6" fmla="*/ 2343150 w 3543300"/>
                  <a:gd name="connsiteY6" fmla="*/ 804862 h 2995612"/>
                  <a:gd name="connsiteX7" fmla="*/ 2581275 w 3543300"/>
                  <a:gd name="connsiteY7" fmla="*/ 1023937 h 2995612"/>
                  <a:gd name="connsiteX8" fmla="*/ 2824162 w 3543300"/>
                  <a:gd name="connsiteY8" fmla="*/ 1290637 h 2995612"/>
                  <a:gd name="connsiteX9" fmla="*/ 3000375 w 3543300"/>
                  <a:gd name="connsiteY9" fmla="*/ 1519237 h 2995612"/>
                  <a:gd name="connsiteX10" fmla="*/ 3176587 w 3543300"/>
                  <a:gd name="connsiteY10" fmla="*/ 1776412 h 2995612"/>
                  <a:gd name="connsiteX11" fmla="*/ 3286125 w 3543300"/>
                  <a:gd name="connsiteY11" fmla="*/ 2019300 h 2995612"/>
                  <a:gd name="connsiteX12" fmla="*/ 3409950 w 3543300"/>
                  <a:gd name="connsiteY12" fmla="*/ 2386012 h 2995612"/>
                  <a:gd name="connsiteX13" fmla="*/ 3476625 w 3543300"/>
                  <a:gd name="connsiteY13" fmla="*/ 2614612 h 2995612"/>
                  <a:gd name="connsiteX14" fmla="*/ 3529012 w 3543300"/>
                  <a:gd name="connsiteY14" fmla="*/ 2819400 h 2995612"/>
                  <a:gd name="connsiteX15" fmla="*/ 3543300 w 3543300"/>
                  <a:gd name="connsiteY15" fmla="*/ 2995612 h 2995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43300" h="2995612">
                    <a:moveTo>
                      <a:pt x="0" y="0"/>
                    </a:moveTo>
                    <a:cubicBezTo>
                      <a:pt x="142081" y="7937"/>
                      <a:pt x="284162" y="15875"/>
                      <a:pt x="442912" y="38100"/>
                    </a:cubicBezTo>
                    <a:cubicBezTo>
                      <a:pt x="601662" y="60325"/>
                      <a:pt x="799306" y="97631"/>
                      <a:pt x="952500" y="133350"/>
                    </a:cubicBezTo>
                    <a:cubicBezTo>
                      <a:pt x="1105694" y="169069"/>
                      <a:pt x="1240631" y="210343"/>
                      <a:pt x="1362075" y="252412"/>
                    </a:cubicBezTo>
                    <a:cubicBezTo>
                      <a:pt x="1483519" y="294481"/>
                      <a:pt x="1574800" y="333375"/>
                      <a:pt x="1681162" y="385762"/>
                    </a:cubicBezTo>
                    <a:cubicBezTo>
                      <a:pt x="1787525" y="438150"/>
                      <a:pt x="1889919" y="496887"/>
                      <a:pt x="2000250" y="566737"/>
                    </a:cubicBezTo>
                    <a:cubicBezTo>
                      <a:pt x="2110581" y="636587"/>
                      <a:pt x="2246313" y="728662"/>
                      <a:pt x="2343150" y="804862"/>
                    </a:cubicBezTo>
                    <a:cubicBezTo>
                      <a:pt x="2439987" y="881062"/>
                      <a:pt x="2501106" y="942974"/>
                      <a:pt x="2581275" y="1023937"/>
                    </a:cubicBezTo>
                    <a:cubicBezTo>
                      <a:pt x="2661444" y="1104900"/>
                      <a:pt x="2754312" y="1208087"/>
                      <a:pt x="2824162" y="1290637"/>
                    </a:cubicBezTo>
                    <a:cubicBezTo>
                      <a:pt x="2894012" y="1373187"/>
                      <a:pt x="2941638" y="1438275"/>
                      <a:pt x="3000375" y="1519237"/>
                    </a:cubicBezTo>
                    <a:cubicBezTo>
                      <a:pt x="3059113" y="1600200"/>
                      <a:pt x="3128962" y="1693068"/>
                      <a:pt x="3176587" y="1776412"/>
                    </a:cubicBezTo>
                    <a:cubicBezTo>
                      <a:pt x="3224212" y="1859756"/>
                      <a:pt x="3247231" y="1917700"/>
                      <a:pt x="3286125" y="2019300"/>
                    </a:cubicBezTo>
                    <a:cubicBezTo>
                      <a:pt x="3325019" y="2120900"/>
                      <a:pt x="3378200" y="2286793"/>
                      <a:pt x="3409950" y="2386012"/>
                    </a:cubicBezTo>
                    <a:cubicBezTo>
                      <a:pt x="3441700" y="2485231"/>
                      <a:pt x="3456781" y="2542381"/>
                      <a:pt x="3476625" y="2614612"/>
                    </a:cubicBezTo>
                    <a:cubicBezTo>
                      <a:pt x="3496469" y="2686843"/>
                      <a:pt x="3517900" y="2755900"/>
                      <a:pt x="3529012" y="2819400"/>
                    </a:cubicBezTo>
                    <a:cubicBezTo>
                      <a:pt x="3540125" y="2882900"/>
                      <a:pt x="3541712" y="2939256"/>
                      <a:pt x="3543300" y="2995612"/>
                    </a:cubicBezTo>
                  </a:path>
                </a:pathLst>
              </a:custGeom>
              <a:noFill/>
              <a:ln w="57150">
                <a:solidFill>
                  <a:srgbClr val="008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n>
                    <a:solidFill>
                      <a:srgbClr val="008000"/>
                    </a:solidFill>
                  </a:ln>
                </a:endParaRPr>
              </a:p>
            </p:txBody>
          </p:sp>
          <p:sp>
            <p:nvSpPr>
              <p:cNvPr id="5" name="Isosceles Triangle 4">
                <a:extLst>
                  <a:ext uri="{FF2B5EF4-FFF2-40B4-BE49-F238E27FC236}">
                    <a16:creationId xmlns:a16="http://schemas.microsoft.com/office/drawing/2014/main" id="{0DBF09C1-6D4C-3BE6-7CE8-3D4BFAC22A1A}"/>
                  </a:ext>
                </a:extLst>
              </p:cNvPr>
              <p:cNvSpPr/>
              <p:nvPr/>
            </p:nvSpPr>
            <p:spPr>
              <a:xfrm rot="540000">
                <a:off x="6823491" y="3844475"/>
                <a:ext cx="160028" cy="148130"/>
              </a:xfrm>
              <a:prstGeom prst="triangl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id="{69B2671F-E24D-14C0-1BD0-F4200F145649}"/>
                  </a:ext>
                </a:extLst>
              </p:cNvPr>
              <p:cNvSpPr/>
              <p:nvPr/>
            </p:nvSpPr>
            <p:spPr>
              <a:xfrm rot="960000">
                <a:off x="6947969" y="3019374"/>
                <a:ext cx="160028" cy="148130"/>
              </a:xfrm>
              <a:prstGeom prst="triangl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Isosceles Triangle 6">
                <a:extLst>
                  <a:ext uri="{FF2B5EF4-FFF2-40B4-BE49-F238E27FC236}">
                    <a16:creationId xmlns:a16="http://schemas.microsoft.com/office/drawing/2014/main" id="{C6EF14AC-FB0A-18D7-F5D7-3767AB8D7977}"/>
                  </a:ext>
                </a:extLst>
              </p:cNvPr>
              <p:cNvSpPr/>
              <p:nvPr/>
            </p:nvSpPr>
            <p:spPr>
              <a:xfrm rot="1620000">
                <a:off x="7140177" y="2377331"/>
                <a:ext cx="160028" cy="148130"/>
              </a:xfrm>
              <a:prstGeom prst="triangl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7B6EC1F6-87DE-6DA7-314D-D79E6250DADD}"/>
                  </a:ext>
                </a:extLst>
              </p:cNvPr>
              <p:cNvSpPr/>
              <p:nvPr/>
            </p:nvSpPr>
            <p:spPr>
              <a:xfrm rot="2340000">
                <a:off x="7450436" y="1708061"/>
                <a:ext cx="160028" cy="148130"/>
              </a:xfrm>
              <a:prstGeom prst="triangl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C7C9E2AF-1049-D382-7796-1EFCCD5C9060}"/>
                  </a:ext>
                </a:extLst>
              </p:cNvPr>
              <p:cNvSpPr/>
              <p:nvPr/>
            </p:nvSpPr>
            <p:spPr>
              <a:xfrm rot="4440000">
                <a:off x="8386035" y="787469"/>
                <a:ext cx="216298" cy="83818"/>
              </a:xfrm>
              <a:prstGeom prst="triangl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4779D9B7-0E12-7677-4912-55A022B7492A}"/>
                  </a:ext>
                </a:extLst>
              </p:cNvPr>
              <p:cNvSpPr/>
              <p:nvPr/>
            </p:nvSpPr>
            <p:spPr>
              <a:xfrm rot="3000000">
                <a:off x="7831115" y="1153642"/>
                <a:ext cx="260959" cy="90838"/>
              </a:xfrm>
              <a:prstGeom prst="triangl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EBBFE1D-1E30-8F67-3279-EC7640CE67C2}"/>
              </a:ext>
            </a:extLst>
          </p:cNvPr>
          <p:cNvGrpSpPr/>
          <p:nvPr/>
        </p:nvGrpSpPr>
        <p:grpSpPr>
          <a:xfrm>
            <a:off x="8941328" y="706580"/>
            <a:ext cx="2423728" cy="4932220"/>
            <a:chOff x="8941329" y="706581"/>
            <a:chExt cx="2094755" cy="3913900"/>
          </a:xfrm>
        </p:grpSpPr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60881074-D034-82A9-1BDD-07E7A88DBC49}"/>
                </a:ext>
              </a:extLst>
            </p:cNvPr>
            <p:cNvSpPr/>
            <p:nvPr/>
          </p:nvSpPr>
          <p:spPr>
            <a:xfrm rot="5400000" flipH="1">
              <a:off x="8067266" y="1679772"/>
              <a:ext cx="3913900" cy="1967518"/>
            </a:xfrm>
            <a:custGeom>
              <a:avLst/>
              <a:gdLst>
                <a:gd name="connsiteX0" fmla="*/ 0 w 3543300"/>
                <a:gd name="connsiteY0" fmla="*/ 0 h 2995612"/>
                <a:gd name="connsiteX1" fmla="*/ 442912 w 3543300"/>
                <a:gd name="connsiteY1" fmla="*/ 38100 h 2995612"/>
                <a:gd name="connsiteX2" fmla="*/ 952500 w 3543300"/>
                <a:gd name="connsiteY2" fmla="*/ 133350 h 2995612"/>
                <a:gd name="connsiteX3" fmla="*/ 1362075 w 3543300"/>
                <a:gd name="connsiteY3" fmla="*/ 252412 h 2995612"/>
                <a:gd name="connsiteX4" fmla="*/ 1681162 w 3543300"/>
                <a:gd name="connsiteY4" fmla="*/ 385762 h 2995612"/>
                <a:gd name="connsiteX5" fmla="*/ 2000250 w 3543300"/>
                <a:gd name="connsiteY5" fmla="*/ 566737 h 2995612"/>
                <a:gd name="connsiteX6" fmla="*/ 2343150 w 3543300"/>
                <a:gd name="connsiteY6" fmla="*/ 804862 h 2995612"/>
                <a:gd name="connsiteX7" fmla="*/ 2581275 w 3543300"/>
                <a:gd name="connsiteY7" fmla="*/ 1023937 h 2995612"/>
                <a:gd name="connsiteX8" fmla="*/ 2824162 w 3543300"/>
                <a:gd name="connsiteY8" fmla="*/ 1290637 h 2995612"/>
                <a:gd name="connsiteX9" fmla="*/ 3000375 w 3543300"/>
                <a:gd name="connsiteY9" fmla="*/ 1519237 h 2995612"/>
                <a:gd name="connsiteX10" fmla="*/ 3176587 w 3543300"/>
                <a:gd name="connsiteY10" fmla="*/ 1776412 h 2995612"/>
                <a:gd name="connsiteX11" fmla="*/ 3286125 w 3543300"/>
                <a:gd name="connsiteY11" fmla="*/ 2019300 h 2995612"/>
                <a:gd name="connsiteX12" fmla="*/ 3409950 w 3543300"/>
                <a:gd name="connsiteY12" fmla="*/ 2386012 h 2995612"/>
                <a:gd name="connsiteX13" fmla="*/ 3476625 w 3543300"/>
                <a:gd name="connsiteY13" fmla="*/ 2614612 h 2995612"/>
                <a:gd name="connsiteX14" fmla="*/ 3529012 w 3543300"/>
                <a:gd name="connsiteY14" fmla="*/ 2819400 h 2995612"/>
                <a:gd name="connsiteX15" fmla="*/ 3543300 w 3543300"/>
                <a:gd name="connsiteY15" fmla="*/ 2995612 h 299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43300" h="2995612">
                  <a:moveTo>
                    <a:pt x="0" y="0"/>
                  </a:moveTo>
                  <a:cubicBezTo>
                    <a:pt x="142081" y="7937"/>
                    <a:pt x="284162" y="15875"/>
                    <a:pt x="442912" y="38100"/>
                  </a:cubicBezTo>
                  <a:cubicBezTo>
                    <a:pt x="601662" y="60325"/>
                    <a:pt x="799306" y="97631"/>
                    <a:pt x="952500" y="133350"/>
                  </a:cubicBezTo>
                  <a:cubicBezTo>
                    <a:pt x="1105694" y="169069"/>
                    <a:pt x="1240631" y="210343"/>
                    <a:pt x="1362075" y="252412"/>
                  </a:cubicBezTo>
                  <a:cubicBezTo>
                    <a:pt x="1483519" y="294481"/>
                    <a:pt x="1574800" y="333375"/>
                    <a:pt x="1681162" y="385762"/>
                  </a:cubicBezTo>
                  <a:cubicBezTo>
                    <a:pt x="1787525" y="438150"/>
                    <a:pt x="1889919" y="496887"/>
                    <a:pt x="2000250" y="566737"/>
                  </a:cubicBezTo>
                  <a:cubicBezTo>
                    <a:pt x="2110581" y="636587"/>
                    <a:pt x="2246313" y="728662"/>
                    <a:pt x="2343150" y="804862"/>
                  </a:cubicBezTo>
                  <a:cubicBezTo>
                    <a:pt x="2439987" y="881062"/>
                    <a:pt x="2501106" y="942974"/>
                    <a:pt x="2581275" y="1023937"/>
                  </a:cubicBezTo>
                  <a:cubicBezTo>
                    <a:pt x="2661444" y="1104900"/>
                    <a:pt x="2754312" y="1208087"/>
                    <a:pt x="2824162" y="1290637"/>
                  </a:cubicBezTo>
                  <a:cubicBezTo>
                    <a:pt x="2894012" y="1373187"/>
                    <a:pt x="2941638" y="1438275"/>
                    <a:pt x="3000375" y="1519237"/>
                  </a:cubicBezTo>
                  <a:cubicBezTo>
                    <a:pt x="3059113" y="1600200"/>
                    <a:pt x="3128962" y="1693068"/>
                    <a:pt x="3176587" y="1776412"/>
                  </a:cubicBezTo>
                  <a:cubicBezTo>
                    <a:pt x="3224212" y="1859756"/>
                    <a:pt x="3247231" y="1917700"/>
                    <a:pt x="3286125" y="2019300"/>
                  </a:cubicBezTo>
                  <a:cubicBezTo>
                    <a:pt x="3325019" y="2120900"/>
                    <a:pt x="3378200" y="2286793"/>
                    <a:pt x="3409950" y="2386012"/>
                  </a:cubicBezTo>
                  <a:cubicBezTo>
                    <a:pt x="3441700" y="2485231"/>
                    <a:pt x="3456781" y="2542381"/>
                    <a:pt x="3476625" y="2614612"/>
                  </a:cubicBezTo>
                  <a:cubicBezTo>
                    <a:pt x="3496469" y="2686843"/>
                    <a:pt x="3517900" y="2755900"/>
                    <a:pt x="3529012" y="2819400"/>
                  </a:cubicBezTo>
                  <a:cubicBezTo>
                    <a:pt x="3540125" y="2882900"/>
                    <a:pt x="3541712" y="2939256"/>
                    <a:pt x="3543300" y="2995612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rgbClr val="008000"/>
                  </a:solidFill>
                </a:ln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EA6A01DC-D4B0-2C2B-355B-230491C35BD0}"/>
                </a:ext>
              </a:extLst>
            </p:cNvPr>
            <p:cNvSpPr/>
            <p:nvPr/>
          </p:nvSpPr>
          <p:spPr>
            <a:xfrm rot="10532973" flipH="1">
              <a:off x="10876056" y="3790684"/>
              <a:ext cx="160028" cy="146394"/>
            </a:xfrm>
            <a:prstGeom prst="triangl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BE5764E6-8AB9-B57C-D4C5-5C92B3B7180D}"/>
                </a:ext>
              </a:extLst>
            </p:cNvPr>
            <p:cNvSpPr/>
            <p:nvPr/>
          </p:nvSpPr>
          <p:spPr>
            <a:xfrm rot="10083825" flipH="1">
              <a:off x="10750932" y="2993364"/>
              <a:ext cx="160028" cy="146394"/>
            </a:xfrm>
            <a:prstGeom prst="triangl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AF1DF0D0-0AC8-F106-DD99-24F35F450321}"/>
                </a:ext>
              </a:extLst>
            </p:cNvPr>
            <p:cNvSpPr/>
            <p:nvPr/>
          </p:nvSpPr>
          <p:spPr>
            <a:xfrm rot="9890248" flipH="1">
              <a:off x="10566957" y="2363413"/>
              <a:ext cx="160028" cy="146394"/>
            </a:xfrm>
            <a:prstGeom prst="triangl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39608ED3-692E-D201-18A1-D3BA0DD06DAE}"/>
                </a:ext>
              </a:extLst>
            </p:cNvPr>
            <p:cNvSpPr/>
            <p:nvPr/>
          </p:nvSpPr>
          <p:spPr>
            <a:xfrm rot="9250771" flipH="1">
              <a:off x="10257343" y="1696321"/>
              <a:ext cx="160028" cy="146394"/>
            </a:xfrm>
            <a:prstGeom prst="triangl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9370165E-0AA8-F88A-DBB6-F3B98D30CFEA}"/>
                </a:ext>
              </a:extLst>
            </p:cNvPr>
            <p:cNvSpPr/>
            <p:nvPr/>
          </p:nvSpPr>
          <p:spPr>
            <a:xfrm rot="17967605" flipV="1">
              <a:off x="9235920" y="721373"/>
              <a:ext cx="94556" cy="105839"/>
            </a:xfrm>
            <a:prstGeom prst="triangl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0994801-4A40-CB22-26C1-BC8A6C26B350}"/>
                </a:ext>
              </a:extLst>
            </p:cNvPr>
            <p:cNvSpPr/>
            <p:nvPr/>
          </p:nvSpPr>
          <p:spPr>
            <a:xfrm rot="8702655" flipH="1">
              <a:off x="9822603" y="1113949"/>
              <a:ext cx="160028" cy="122550"/>
            </a:xfrm>
            <a:prstGeom prst="triangl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DBD9B6B-FA8B-081B-514C-093CEC25D3BF}"/>
                </a:ext>
              </a:extLst>
            </p:cNvPr>
            <p:cNvCxnSpPr>
              <a:cxnSpLocks/>
            </p:cNvCxnSpPr>
            <p:nvPr/>
          </p:nvCxnSpPr>
          <p:spPr>
            <a:xfrm>
              <a:off x="8941329" y="706581"/>
              <a:ext cx="99128" cy="0"/>
            </a:xfrm>
            <a:prstGeom prst="line">
              <a:avLst/>
            </a:prstGeom>
            <a:ln w="5715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9241F845-A290-83A9-C054-A0AA73A9B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912763" y="4110447"/>
            <a:ext cx="1027083" cy="166969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5565959-83E8-5E65-1936-C2C2399C4CF0}"/>
              </a:ext>
            </a:extLst>
          </p:cNvPr>
          <p:cNvSpPr txBox="1"/>
          <p:nvPr/>
        </p:nvSpPr>
        <p:spPr>
          <a:xfrm>
            <a:off x="762985" y="988098"/>
            <a:ext cx="2510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Vertical Flight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E2D3E0-6144-1954-C08B-F8FF6FF85F65}"/>
              </a:ext>
            </a:extLst>
          </p:cNvPr>
          <p:cNvSpPr txBox="1"/>
          <p:nvPr/>
        </p:nvSpPr>
        <p:spPr>
          <a:xfrm>
            <a:off x="575601" y="1890930"/>
            <a:ext cx="588494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Throw the rocket vertically as fast as you can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C00000"/>
                </a:solidFill>
              </a:rPr>
              <a:t>Ask a colleague to time the flight </a:t>
            </a:r>
            <a:br>
              <a:rPr lang="en-GB" sz="2400" b="1" dirty="0">
                <a:solidFill>
                  <a:srgbClr val="C00000"/>
                </a:solidFill>
              </a:rPr>
            </a:br>
            <a:r>
              <a:rPr lang="en-GB" sz="2400" b="1" dirty="0">
                <a:solidFill>
                  <a:srgbClr val="C00000"/>
                </a:solidFill>
              </a:rPr>
              <a:t>(e.g. 3,2,1,Throw)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Use the timer to measure the time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C00000"/>
                </a:solidFill>
              </a:rPr>
              <a:t>Do this several times and record the results</a:t>
            </a:r>
          </a:p>
        </p:txBody>
      </p:sp>
    </p:spTree>
    <p:extLst>
      <p:ext uri="{BB962C8B-B14F-4D97-AF65-F5344CB8AC3E}">
        <p14:creationId xmlns:p14="http://schemas.microsoft.com/office/powerpoint/2010/main" val="1211929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599</Words>
  <Application>Microsoft Office PowerPoint</Application>
  <PresentationFormat>Widescreen</PresentationFormat>
  <Paragraphs>124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Derrick Willer</dc:creator>
  <cp:lastModifiedBy>Derrick Willer</cp:lastModifiedBy>
  <cp:revision>52</cp:revision>
  <dcterms:created xsi:type="dcterms:W3CDTF">2020-04-12T10:43:57Z</dcterms:created>
  <dcterms:modified xsi:type="dcterms:W3CDTF">2023-06-30T09:26:33Z</dcterms:modified>
</cp:coreProperties>
</file>