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57" r:id="rId2"/>
    <p:sldId id="358" r:id="rId3"/>
    <p:sldId id="305" r:id="rId4"/>
    <p:sldId id="279" r:id="rId5"/>
    <p:sldId id="282" r:id="rId6"/>
    <p:sldId id="257" r:id="rId7"/>
    <p:sldId id="308" r:id="rId8"/>
    <p:sldId id="283" r:id="rId9"/>
    <p:sldId id="306" r:id="rId10"/>
    <p:sldId id="284" r:id="rId11"/>
    <p:sldId id="309" r:id="rId12"/>
    <p:sldId id="285" r:id="rId13"/>
    <p:sldId id="287" r:id="rId14"/>
    <p:sldId id="303" r:id="rId15"/>
    <p:sldId id="310" r:id="rId16"/>
    <p:sldId id="304" r:id="rId17"/>
    <p:sldId id="311" r:id="rId18"/>
    <p:sldId id="288" r:id="rId19"/>
    <p:sldId id="286" r:id="rId20"/>
    <p:sldId id="312" r:id="rId21"/>
    <p:sldId id="289" r:id="rId22"/>
    <p:sldId id="290" r:id="rId23"/>
    <p:sldId id="313" r:id="rId24"/>
    <p:sldId id="291" r:id="rId25"/>
    <p:sldId id="318" r:id="rId26"/>
    <p:sldId id="317" r:id="rId27"/>
    <p:sldId id="314" r:id="rId28"/>
    <p:sldId id="321" r:id="rId29"/>
    <p:sldId id="292" r:id="rId30"/>
    <p:sldId id="293" r:id="rId31"/>
    <p:sldId id="327" r:id="rId32"/>
    <p:sldId id="326" r:id="rId33"/>
    <p:sldId id="328" r:id="rId34"/>
    <p:sldId id="329" r:id="rId35"/>
    <p:sldId id="330" r:id="rId36"/>
    <p:sldId id="302" r:id="rId37"/>
    <p:sldId id="334" r:id="rId38"/>
    <p:sldId id="333" r:id="rId39"/>
    <p:sldId id="296" r:id="rId40"/>
    <p:sldId id="297" r:id="rId41"/>
    <p:sldId id="298" r:id="rId42"/>
    <p:sldId id="299" r:id="rId43"/>
    <p:sldId id="335" r:id="rId44"/>
    <p:sldId id="336" r:id="rId45"/>
    <p:sldId id="337" r:id="rId46"/>
    <p:sldId id="338" r:id="rId47"/>
    <p:sldId id="339" r:id="rId48"/>
    <p:sldId id="340" r:id="rId49"/>
    <p:sldId id="300" r:id="rId50"/>
    <p:sldId id="301" r:id="rId51"/>
    <p:sldId id="359" r:id="rId5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modifyVerifier cryptProviderType="rsaFull" cryptAlgorithmClass="hash" cryptAlgorithmType="typeAny" cryptAlgorithmSid="4" spinCount="100000" saltData="uLGq2wr7899I/eWfilu6JA==" hashData="mmMbuCd9Mz4zC5gDhGiU09ybqeU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5DE68"/>
    <a:srgbClr val="F4DE65"/>
    <a:srgbClr val="CD2B00"/>
    <a:srgbClr val="D606FF"/>
    <a:srgbClr val="BD4702"/>
    <a:srgbClr val="BD1501"/>
    <a:srgbClr val="BD0011"/>
    <a:srgbClr val="9D04BD"/>
    <a:srgbClr val="5104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144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8EA82-7119-4471-BF08-4A385D7A2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7344BBF-A49F-4747-B9A9-AF77224EA3EB}" type="datetimeFigureOut">
              <a:rPr lang="en-US" altLang="en-US"/>
              <a:pPr/>
              <a:t>6/29/2023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8C4E0-D8E4-4AD1-9B0E-31A7288FB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89E5A-4A65-40BE-B6DA-0CF3A68FC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5A52089-0A3A-455D-903F-061B6F5F65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7392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E7365-A350-4556-8174-0460EADA8B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1FD8C48-E1E6-4207-9414-5EFCF28F29AF}" type="datetimeFigureOut">
              <a:rPr lang="en-US" altLang="en-US"/>
              <a:pPr/>
              <a:t>6/29/2023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BE2A6-8AE3-42B7-846F-A2D9FF437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E62B1-D80E-4F1D-9AB1-AC5279D4C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4A93363-67F0-44E7-8C53-A7BC4C6F83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1837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A8425-3D84-46F7-A99F-1E7CB12EC2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21A8D27-1977-44AA-92ED-9DC375A59A3D}" type="datetimeFigureOut">
              <a:rPr lang="en-US" altLang="en-US"/>
              <a:pPr/>
              <a:t>6/29/2023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93B2E-2EE9-41F8-AECD-86EFA3E65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CEE5E-52C8-44B9-8890-B85AE2A26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88AE153-E912-4A02-82DC-43C95F593C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6892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8A9EC-4EE6-464D-9929-5C92B125D7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0CAF574-C431-47E6-99AA-FFC6E5CA52A1}" type="datetimeFigureOut">
              <a:rPr lang="en-US" altLang="en-US"/>
              <a:pPr/>
              <a:t>6/29/2023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C976D-2F79-47F0-907E-263CF8158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12564-7EAB-4F38-B285-2D9B369D6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FC18A63-E3CA-426E-BC07-896568B5A9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610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B29C4-C81C-480D-8760-8A55CD79E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A2BA23A-15DC-4C6F-84D1-252823FF80F2}" type="datetimeFigureOut">
              <a:rPr lang="en-US" altLang="en-US"/>
              <a:pPr/>
              <a:t>6/29/2023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724C4-B5AB-4F98-8472-B23C6853A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8C709-1E79-4694-916D-98F2CD414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90B214A-4D6B-41FB-9B1D-BBDEB449AB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27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9E859B-DC35-4044-B479-217A2941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420CFC6-DF9D-41C7-8990-8751CB4D6E09}" type="datetimeFigureOut">
              <a:rPr lang="en-US" altLang="en-US"/>
              <a:pPr/>
              <a:t>6/29/2023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E6D9BD-D6C2-42B0-8CCE-D947C200E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90851-745F-4803-B5F0-C6BFCB872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C2DE3F4-0C08-45FC-955B-C096852D94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5417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01AB79-06CC-47C6-951D-ABF22FAB4A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5A1A9B2-BBB0-4C0A-8DB1-DC8FD18294D9}" type="datetimeFigureOut">
              <a:rPr lang="en-US" altLang="en-US"/>
              <a:pPr/>
              <a:t>6/29/2023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7DC313-D43A-49A4-8121-DA0658F4D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ADBFAB-9022-4C9B-8230-EBD5C211B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71AA97E-565C-4B1C-BAC8-333228BA0E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864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75DEF4-19AF-4E41-A254-EA2A5274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7FF952C-3A1B-4E87-B678-D92063F64285}" type="datetimeFigureOut">
              <a:rPr lang="en-US" altLang="en-US"/>
              <a:pPr/>
              <a:t>6/29/2023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BF0ABE-1EFE-4FC1-814D-76B091521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CDE046-FB70-4447-8D0E-625AB13D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698CA77-A61F-4C91-AFFF-12AF3C372D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119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5235A6-8901-4C7C-BF26-A65D3A7B84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F68CE8C-2440-47CB-AD26-C9A26F6F5E54}" type="datetimeFigureOut">
              <a:rPr lang="en-US" altLang="en-US"/>
              <a:pPr/>
              <a:t>6/29/2023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5D5021-8BD6-48EA-AA2E-92E15A2FF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BF4DB-AE17-472C-80A9-C2923465A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2732EE8-D767-4440-BA95-A53A4FE320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2113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C95E31-4AF7-42A8-8529-3A105C51BC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753A1EF-E41E-4243-B6C5-2337EE783071}" type="datetimeFigureOut">
              <a:rPr lang="en-US" altLang="en-US"/>
              <a:pPr/>
              <a:t>6/29/2023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A0B847-370E-43F1-93F1-DF7C81068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66B33-6F30-4274-9DB1-C21D98814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62EFE4B-0C2D-40C1-A214-4AEB2F1CCD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348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FF39C2-3745-417B-BC84-FFABA748D4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E997F36-3D75-4E2D-B1A1-867DFD837E07}" type="datetimeFigureOut">
              <a:rPr lang="en-US" altLang="en-US"/>
              <a:pPr/>
              <a:t>6/29/2023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13D898-46E3-4BDC-8BA4-B215A0607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260467-3C0D-49FD-BE6E-323F1A73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CA125CF-F30C-48EE-A24E-C3F60C1D5B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9576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dwiller.com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9312DC4-89E7-4ED9-A967-846677E9BD07}"/>
              </a:ext>
            </a:extLst>
          </p:cNvPr>
          <p:cNvSpPr txBox="1"/>
          <p:nvPr userDrawn="1"/>
        </p:nvSpPr>
        <p:spPr>
          <a:xfrm>
            <a:off x="107504" y="6604178"/>
            <a:ext cx="51708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</a:t>
            </a:r>
            <a:r>
              <a:rPr lang="en-GB" altLang="en-US" sz="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Derrick Willer 2011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56FB57-E0BD-4E4B-8156-A84D3B5E474D}"/>
              </a:ext>
            </a:extLst>
          </p:cNvPr>
          <p:cNvSpPr txBox="1"/>
          <p:nvPr userDrawn="1"/>
        </p:nvSpPr>
        <p:spPr>
          <a:xfrm>
            <a:off x="7696536" y="6604178"/>
            <a:ext cx="12241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www.dwiller.com</a:t>
            </a:r>
            <a:endParaRPr lang="en-GB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WordArt 7">
            <a:extLst>
              <a:ext uri="{FF2B5EF4-FFF2-40B4-BE49-F238E27FC236}">
                <a16:creationId xmlns:a16="http://schemas.microsoft.com/office/drawing/2014/main" id="{95DDADCF-BC98-4562-B6E6-3C55412F017E}"/>
              </a:ext>
            </a:extLst>
          </p:cNvPr>
          <p:cNvSpPr>
            <a:spLocks noChangeArrowheads="1" noChangeShapeType="1" noTextEdit="1"/>
          </p:cNvSpPr>
          <p:nvPr userDrawn="1"/>
        </p:nvSpPr>
        <p:spPr bwMode="auto">
          <a:xfrm>
            <a:off x="3278775" y="182178"/>
            <a:ext cx="1810941" cy="5334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-454"/>
              </a:avLst>
            </a:prstTxWarp>
          </a:bodyPr>
          <a:lstStyle/>
          <a:p>
            <a:pPr algn="ctr"/>
            <a:r>
              <a:rPr lang="en-GB" sz="1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 panose="020B0A04020102020204" pitchFamily="34" charset="0"/>
              </a:rPr>
              <a:t>Spectroscopy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8FF1197-1248-42CB-8207-9E15C33B7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2651" y="1535459"/>
            <a:ext cx="4486275" cy="7968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92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</a:t>
            </a:r>
          </a:p>
        </p:txBody>
      </p:sp>
      <p:pic>
        <p:nvPicPr>
          <p:cNvPr id="3" name="Picture 2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4B865105-B9F8-41E4-B57B-16E91B1F3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367" y="2897249"/>
            <a:ext cx="1994710" cy="19947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188E2B-9176-4D59-A99E-7BC1390EAFF4}"/>
              </a:ext>
            </a:extLst>
          </p:cNvPr>
          <p:cNvSpPr txBox="1"/>
          <p:nvPr/>
        </p:nvSpPr>
        <p:spPr>
          <a:xfrm>
            <a:off x="4106718" y="2854031"/>
            <a:ext cx="3689025" cy="2084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831"/>
              </a:spcBef>
            </a:pPr>
            <a:r>
              <a:rPr lang="en-GB" sz="831" b="1" dirty="0">
                <a:solidFill>
                  <a:srgbClr val="4B1E46"/>
                </a:solidFill>
                <a:cs typeface="Arial" panose="020B0604020202020204" pitchFamily="34" charset="0"/>
              </a:rPr>
              <a:t>These challenges were developed by Derrick Willer MBE and colleagues.</a:t>
            </a:r>
          </a:p>
          <a:p>
            <a:pPr>
              <a:spcBef>
                <a:spcPts val="831"/>
              </a:spcBef>
            </a:pPr>
            <a:r>
              <a:rPr lang="en-GB" sz="831" b="1" dirty="0">
                <a:solidFill>
                  <a:srgbClr val="FF0000"/>
                </a:solidFill>
                <a:cs typeface="Arial" panose="020B0604020202020204" pitchFamily="34" charset="0"/>
              </a:rPr>
              <a:t>They are free to download and use in an education environment.</a:t>
            </a:r>
          </a:p>
          <a:p>
            <a:pPr>
              <a:spcBef>
                <a:spcPts val="831"/>
              </a:spcBef>
            </a:pPr>
            <a:r>
              <a:rPr lang="en-GB" sz="831" b="1" dirty="0">
                <a:solidFill>
                  <a:srgbClr val="4B1E46"/>
                </a:solidFill>
                <a:cs typeface="Arial" panose="020B0604020202020204" pitchFamily="34" charset="0"/>
              </a:rPr>
              <a:t>Please ensure that there is adult supervision, complete adherence to Health and Safety, and adequate PPE.</a:t>
            </a:r>
          </a:p>
          <a:p>
            <a:pPr>
              <a:spcBef>
                <a:spcPts val="1200"/>
              </a:spcBef>
            </a:pPr>
            <a:r>
              <a:rPr lang="en-GB" sz="900" b="1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Derrick is a STEM Ambassador and volunteer Liaison Officer for Schools.</a:t>
            </a:r>
          </a:p>
          <a:p>
            <a:pPr>
              <a:spcBef>
                <a:spcPts val="831"/>
              </a:spcBef>
            </a:pPr>
            <a:r>
              <a:rPr lang="en-GB" sz="831" b="1" dirty="0">
                <a:solidFill>
                  <a:srgbClr val="4B1E46"/>
                </a:solidFill>
                <a:cs typeface="Arial" panose="020B0604020202020204" pitchFamily="34" charset="0"/>
              </a:rPr>
              <a:t>He has supported education in schools and colleges for over 30 years, initially as a Neighbourhood Engineer in the 1980’s, leading the local Year of Engineering Success campaign in 1996 and the Campaign to Promote Engineering from 1997 to 2004. </a:t>
            </a:r>
          </a:p>
          <a:p>
            <a:pPr>
              <a:spcBef>
                <a:spcPts val="831"/>
              </a:spcBef>
            </a:pPr>
            <a:r>
              <a:rPr lang="en-GB" sz="831" b="1" dirty="0">
                <a:solidFill>
                  <a:srgbClr val="4B1E46"/>
                </a:solidFill>
                <a:cs typeface="Arial" panose="020B0604020202020204" pitchFamily="34" charset="0"/>
              </a:rPr>
              <a:t>He was awarded an MBE for services to Education in 2018.</a:t>
            </a:r>
          </a:p>
        </p:txBody>
      </p:sp>
    </p:spTree>
    <p:extLst>
      <p:ext uri="{BB962C8B-B14F-4D97-AF65-F5344CB8AC3E}">
        <p14:creationId xmlns:p14="http://schemas.microsoft.com/office/powerpoint/2010/main" val="2104745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1">
            <a:extLst>
              <a:ext uri="{FF2B5EF4-FFF2-40B4-BE49-F238E27FC236}">
                <a16:creationId xmlns:a16="http://schemas.microsoft.com/office/drawing/2014/main" id="{0F5F744E-39AD-42BB-BC7D-CC9D00C5A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167388"/>
            <a:ext cx="815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0000"/>
                </a:solidFill>
              </a:rPr>
              <a:t>History</a:t>
            </a:r>
          </a:p>
        </p:txBody>
      </p:sp>
      <p:pic>
        <p:nvPicPr>
          <p:cNvPr id="17411" name="Picture 5">
            <a:extLst>
              <a:ext uri="{FF2B5EF4-FFF2-40B4-BE49-F238E27FC236}">
                <a16:creationId xmlns:a16="http://schemas.microsoft.com/office/drawing/2014/main" id="{76777670-C35B-4E39-9CC1-8D6494B65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5424">
            <a:off x="4135585" y="3088758"/>
            <a:ext cx="4229100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Box 2">
            <a:extLst>
              <a:ext uri="{FF2B5EF4-FFF2-40B4-BE49-F238E27FC236}">
                <a16:creationId xmlns:a16="http://schemas.microsoft.com/office/drawing/2014/main" id="{86D31704-D885-475B-9B00-63643F799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8" y="1813719"/>
            <a:ext cx="5425605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008000"/>
                </a:solidFill>
              </a:rPr>
              <a:t>Joseph von Fraunhofer - 1821</a:t>
            </a:r>
          </a:p>
          <a:p>
            <a:pPr eaLnBrk="1" hangingPunct="1"/>
            <a:endParaRPr lang="en-US" altLang="en-US" sz="1200" b="1" dirty="0"/>
          </a:p>
          <a:p>
            <a:pPr eaLnBrk="1" hangingPunct="1"/>
            <a:r>
              <a:rPr lang="en-US" altLang="en-US" sz="2000" b="1" dirty="0">
                <a:solidFill>
                  <a:srgbClr val="0000FF"/>
                </a:solidFill>
              </a:rPr>
              <a:t>Then, Joseph von Fraunhofer made a significant experimental leap forward by replacing a prism with a </a:t>
            </a:r>
            <a:r>
              <a:rPr lang="en-US" altLang="en-US" sz="2000" b="1" dirty="0">
                <a:solidFill>
                  <a:srgbClr val="FF6600"/>
                </a:solidFill>
              </a:rPr>
              <a:t>DIFFRACTION GRATING </a:t>
            </a:r>
            <a:r>
              <a:rPr lang="en-US" altLang="en-US" sz="2000" b="1" dirty="0">
                <a:solidFill>
                  <a:srgbClr val="0000FF"/>
                </a:solidFill>
              </a:rPr>
              <a:t>as the source of wavelength dispersion. </a:t>
            </a:r>
          </a:p>
          <a:p>
            <a:pPr eaLnBrk="1" hangingPunct="1"/>
            <a:endParaRPr lang="en-US" altLang="en-US" sz="1200" b="1" dirty="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2000" b="1" dirty="0">
                <a:solidFill>
                  <a:srgbClr val="0000FF"/>
                </a:solidFill>
              </a:rPr>
              <a:t>Fraunhofer built off the theories of light interference developed by Thomas Young, François </a:t>
            </a:r>
            <a:r>
              <a:rPr lang="en-US" altLang="en-US" sz="2000" b="1" dirty="0" err="1">
                <a:solidFill>
                  <a:srgbClr val="0000FF"/>
                </a:solidFill>
              </a:rPr>
              <a:t>Arago</a:t>
            </a:r>
            <a:r>
              <a:rPr lang="en-US" altLang="en-US" sz="2000" b="1" dirty="0">
                <a:solidFill>
                  <a:srgbClr val="0000FF"/>
                </a:solidFill>
              </a:rPr>
              <a:t> and Augustin-Jean Fresnel. </a:t>
            </a:r>
          </a:p>
          <a:p>
            <a:pPr eaLnBrk="1" hangingPunct="1"/>
            <a:endParaRPr lang="en-US" altLang="en-US" sz="20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1">
            <a:extLst>
              <a:ext uri="{FF2B5EF4-FFF2-40B4-BE49-F238E27FC236}">
                <a16:creationId xmlns:a16="http://schemas.microsoft.com/office/drawing/2014/main" id="{0F5F744E-39AD-42BB-BC7D-CC9D00C5A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8" y="984662"/>
            <a:ext cx="815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0000"/>
                </a:solidFill>
              </a:rPr>
              <a:t>History</a:t>
            </a:r>
          </a:p>
        </p:txBody>
      </p:sp>
      <p:sp>
        <p:nvSpPr>
          <p:cNvPr id="17410" name="TextBox 2">
            <a:extLst>
              <a:ext uri="{FF2B5EF4-FFF2-40B4-BE49-F238E27FC236}">
                <a16:creationId xmlns:a16="http://schemas.microsoft.com/office/drawing/2014/main" id="{86D31704-D885-475B-9B00-63643F799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113" y="1711063"/>
            <a:ext cx="7102855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008000"/>
                </a:solidFill>
              </a:rPr>
              <a:t>Joseph von Fraunhofer - 1821</a:t>
            </a:r>
          </a:p>
          <a:p>
            <a:pPr eaLnBrk="1" hangingPunct="1"/>
            <a:endParaRPr lang="en-US" altLang="en-US" sz="1200" b="1" dirty="0"/>
          </a:p>
          <a:p>
            <a:pPr eaLnBrk="1" hangingPunct="1"/>
            <a:r>
              <a:rPr lang="en-US" altLang="en-US" sz="2000" b="1" dirty="0">
                <a:solidFill>
                  <a:srgbClr val="0000FF"/>
                </a:solidFill>
              </a:rPr>
              <a:t>Then, Joseph von Fraunhofer made a significant experimental leap forward by replacing a prism with a </a:t>
            </a:r>
            <a:r>
              <a:rPr lang="en-US" altLang="en-US" sz="2000" b="1" dirty="0">
                <a:solidFill>
                  <a:srgbClr val="FF6600"/>
                </a:solidFill>
              </a:rPr>
              <a:t>DIFFRACTION GRATING </a:t>
            </a:r>
            <a:r>
              <a:rPr lang="en-US" altLang="en-US" sz="2000" b="1" dirty="0">
                <a:solidFill>
                  <a:srgbClr val="0000FF"/>
                </a:solidFill>
              </a:rPr>
              <a:t>as the source of wavelength dispersion. </a:t>
            </a:r>
          </a:p>
          <a:p>
            <a:pPr eaLnBrk="1" hangingPunct="1"/>
            <a:endParaRPr lang="en-US" altLang="en-US" sz="1200" b="1" dirty="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2000" b="1" dirty="0">
                <a:solidFill>
                  <a:srgbClr val="0000FF"/>
                </a:solidFill>
              </a:rPr>
              <a:t>Fraunhofer built off the theories of light interference developed by Thomas Young, François </a:t>
            </a:r>
            <a:r>
              <a:rPr lang="en-US" altLang="en-US" sz="2000" b="1" dirty="0" err="1">
                <a:solidFill>
                  <a:srgbClr val="0000FF"/>
                </a:solidFill>
              </a:rPr>
              <a:t>Arago</a:t>
            </a:r>
            <a:r>
              <a:rPr lang="en-US" altLang="en-US" sz="2000" b="1" dirty="0">
                <a:solidFill>
                  <a:srgbClr val="0000FF"/>
                </a:solidFill>
              </a:rPr>
              <a:t> and Augustin-Jean Fresnel. </a:t>
            </a:r>
          </a:p>
          <a:p>
            <a:pPr eaLnBrk="1" hangingPunct="1"/>
            <a:endParaRPr lang="en-US" altLang="en-US" sz="20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AE9AD2-F005-4E70-AEBF-7CD6CF8FD9CC}"/>
              </a:ext>
            </a:extLst>
          </p:cNvPr>
          <p:cNvGrpSpPr>
            <a:grpSpLocks/>
          </p:cNvGrpSpPr>
          <p:nvPr/>
        </p:nvGrpSpPr>
        <p:grpSpPr bwMode="auto">
          <a:xfrm>
            <a:off x="1336674" y="4075278"/>
            <a:ext cx="6538913" cy="2493963"/>
            <a:chOff x="1268182" y="3958411"/>
            <a:chExt cx="6540249" cy="258343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4A64649-17E9-4DBD-9B39-3CCB15DB8593}"/>
                </a:ext>
              </a:extLst>
            </p:cNvPr>
            <p:cNvSpPr/>
            <p:nvPr/>
          </p:nvSpPr>
          <p:spPr>
            <a:xfrm>
              <a:off x="1622267" y="3958411"/>
              <a:ext cx="6097246" cy="25834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414" name="TextBox 4">
              <a:extLst>
                <a:ext uri="{FF2B5EF4-FFF2-40B4-BE49-F238E27FC236}">
                  <a16:creationId xmlns:a16="http://schemas.microsoft.com/office/drawing/2014/main" id="{8D9E970D-2758-4F72-BC8F-9421FE3647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5022" y="5774982"/>
              <a:ext cx="645340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000" b="1"/>
                <a:t>Solar spectrum with Fraunhofer lines as it appears visually.</a:t>
              </a:r>
            </a:p>
          </p:txBody>
        </p:sp>
        <p:pic>
          <p:nvPicPr>
            <p:cNvPr id="17415" name="Picture 3">
              <a:extLst>
                <a:ext uri="{FF2B5EF4-FFF2-40B4-BE49-F238E27FC236}">
                  <a16:creationId xmlns:a16="http://schemas.microsoft.com/office/drawing/2014/main" id="{E8F83A0E-E02D-44E9-BD56-DA17E799C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8182" y="3958411"/>
              <a:ext cx="6451956" cy="1890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73957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8">
            <a:extLst>
              <a:ext uri="{FF2B5EF4-FFF2-40B4-BE49-F238E27FC236}">
                <a16:creationId xmlns:a16="http://schemas.microsoft.com/office/drawing/2014/main" id="{849C6657-2DC1-44DA-8B9A-1FD989EAC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2200"/>
            <a:ext cx="91440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Box 9">
            <a:extLst>
              <a:ext uri="{FF2B5EF4-FFF2-40B4-BE49-F238E27FC236}">
                <a16:creationId xmlns:a16="http://schemas.microsoft.com/office/drawing/2014/main" id="{66979E94-2442-4FA0-ABF7-407FB2980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657850"/>
            <a:ext cx="10937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800"/>
              <a:t>Courtesy Dreamstime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D38E-E4D0-4B4E-B4F7-860ACE3816E4}"/>
              </a:ext>
            </a:extLst>
          </p:cNvPr>
          <p:cNvSpPr txBox="1"/>
          <p:nvPr/>
        </p:nvSpPr>
        <p:spPr>
          <a:xfrm rot="20960435">
            <a:off x="792049" y="1830660"/>
            <a:ext cx="6645499" cy="33239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GB" sz="3600" b="1" dirty="0">
                <a:solidFill>
                  <a:srgbClr val="FF0000"/>
                </a:solidFill>
              </a:rPr>
              <a:t>There are two types of spectrum associated with the elements</a:t>
            </a:r>
          </a:p>
          <a:p>
            <a:pPr algn="ctr">
              <a:spcBef>
                <a:spcPts val="1200"/>
              </a:spcBef>
            </a:pPr>
            <a:r>
              <a:rPr lang="en-GB" sz="3600" b="1" dirty="0">
                <a:solidFill>
                  <a:srgbClr val="008000"/>
                </a:solidFill>
              </a:rPr>
              <a:t>Emission (emitting light)</a:t>
            </a:r>
          </a:p>
          <a:p>
            <a:pPr algn="ctr">
              <a:spcBef>
                <a:spcPts val="1200"/>
              </a:spcBef>
            </a:pPr>
            <a:r>
              <a:rPr lang="en-GB" sz="3600" b="1" dirty="0"/>
              <a:t>and </a:t>
            </a:r>
          </a:p>
          <a:p>
            <a:pPr algn="ctr">
              <a:spcBef>
                <a:spcPts val="1200"/>
              </a:spcBef>
            </a:pPr>
            <a:r>
              <a:rPr lang="en-GB" sz="3600" b="1" dirty="0">
                <a:solidFill>
                  <a:srgbClr val="002060"/>
                </a:solidFill>
              </a:rPr>
              <a:t>Absorption (absorbing light)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15B37E9-DFF9-4734-90B5-B2813127F2F8}"/>
              </a:ext>
            </a:extLst>
          </p:cNvPr>
          <p:cNvSpPr/>
          <p:nvPr/>
        </p:nvSpPr>
        <p:spPr>
          <a:xfrm>
            <a:off x="7545388" y="1957388"/>
            <a:ext cx="150495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9458" name="Picture 13">
            <a:extLst>
              <a:ext uri="{FF2B5EF4-FFF2-40B4-BE49-F238E27FC236}">
                <a16:creationId xmlns:a16="http://schemas.microsoft.com/office/drawing/2014/main" id="{4785CD95-1D54-4D78-A1FB-43725B0A8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2128838"/>
            <a:ext cx="8305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7C8C1E-702F-4D6A-9B77-174E084E5422}"/>
              </a:ext>
            </a:extLst>
          </p:cNvPr>
          <p:cNvSpPr/>
          <p:nvPr/>
        </p:nvSpPr>
        <p:spPr>
          <a:xfrm>
            <a:off x="7545388" y="2128838"/>
            <a:ext cx="1598612" cy="650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42B6E8-361A-4B74-9527-6E47783344DE}"/>
              </a:ext>
            </a:extLst>
          </p:cNvPr>
          <p:cNvSpPr/>
          <p:nvPr/>
        </p:nvSpPr>
        <p:spPr>
          <a:xfrm>
            <a:off x="576263" y="2119313"/>
            <a:ext cx="1685925" cy="650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1" name="TextBox 1">
            <a:extLst>
              <a:ext uri="{FF2B5EF4-FFF2-40B4-BE49-F238E27FC236}">
                <a16:creationId xmlns:a16="http://schemas.microsoft.com/office/drawing/2014/main" id="{7FE5926E-6D7D-4AC2-8858-B936A934A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313" y="2128838"/>
            <a:ext cx="9667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White</a:t>
            </a:r>
          </a:p>
          <a:p>
            <a:pPr eaLnBrk="1" hangingPunct="1"/>
            <a:r>
              <a:rPr lang="en-US" altLang="en-US" b="1"/>
              <a:t>Light</a:t>
            </a:r>
          </a:p>
        </p:txBody>
      </p:sp>
      <p:sp>
        <p:nvSpPr>
          <p:cNvPr id="19462" name="TextBox 2">
            <a:extLst>
              <a:ext uri="{FF2B5EF4-FFF2-40B4-BE49-F238E27FC236}">
                <a16:creationId xmlns:a16="http://schemas.microsoft.com/office/drawing/2014/main" id="{C69C57D6-E126-4D5E-82FB-88619E04D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2863" y="1184275"/>
            <a:ext cx="4340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 dirty="0"/>
              <a:t>Light </a:t>
            </a:r>
            <a:r>
              <a:rPr lang="en-US" altLang="en-US" sz="3200" b="1" dirty="0">
                <a:solidFill>
                  <a:srgbClr val="FF0000"/>
                </a:solidFill>
              </a:rPr>
              <a:t>Emission</a:t>
            </a:r>
            <a:r>
              <a:rPr lang="en-US" altLang="en-US" sz="3200" b="1" dirty="0"/>
              <a:t> Spectrum</a:t>
            </a:r>
          </a:p>
        </p:txBody>
      </p:sp>
      <p:sp>
        <p:nvSpPr>
          <p:cNvPr id="19463" name="TextBox 2">
            <a:extLst>
              <a:ext uri="{FF2B5EF4-FFF2-40B4-BE49-F238E27FC236}">
                <a16:creationId xmlns:a16="http://schemas.microsoft.com/office/drawing/2014/main" id="{2ACF10D5-1F46-4129-B35F-304097AC0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7188" y="3476625"/>
            <a:ext cx="640873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b="1"/>
              <a:t>When an element is vaporised it is energised and it emits light of specific frequency/wavelength.</a:t>
            </a:r>
          </a:p>
          <a:p>
            <a:pPr algn="ctr" eaLnBrk="1" hangingPunct="1"/>
            <a:endParaRPr lang="en-GB" altLang="en-US" b="1"/>
          </a:p>
          <a:p>
            <a:pPr algn="ctr" eaLnBrk="1" hangingPunct="1"/>
            <a:r>
              <a:rPr lang="en-GB" altLang="en-US" b="1"/>
              <a:t>Here are some examples.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6">
            <a:extLst>
              <a:ext uri="{FF2B5EF4-FFF2-40B4-BE49-F238E27FC236}">
                <a16:creationId xmlns:a16="http://schemas.microsoft.com/office/drawing/2014/main" id="{583ADF19-9ECB-49E8-BA17-A64F7BC7E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2762251"/>
            <a:ext cx="5283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Box 5">
            <a:extLst>
              <a:ext uri="{FF2B5EF4-FFF2-40B4-BE49-F238E27FC236}">
                <a16:creationId xmlns:a16="http://schemas.microsoft.com/office/drawing/2014/main" id="{6F55A775-90A8-4CB9-89CC-EAC8C0A87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8" y="2854326"/>
            <a:ext cx="1430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Hydrogen</a:t>
            </a: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2C86E493-9DB0-4103-8C2C-2C8AAD5C5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3736976"/>
            <a:ext cx="5283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12">
            <a:extLst>
              <a:ext uri="{FF2B5EF4-FFF2-40B4-BE49-F238E27FC236}">
                <a16:creationId xmlns:a16="http://schemas.microsoft.com/office/drawing/2014/main" id="{FC66CFFF-1359-4958-8584-31A995262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3817938"/>
            <a:ext cx="1100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Helium</a:t>
            </a:r>
          </a:p>
        </p:txBody>
      </p:sp>
      <p:pic>
        <p:nvPicPr>
          <p:cNvPr id="20485" name="Picture 13">
            <a:extLst>
              <a:ext uri="{FF2B5EF4-FFF2-40B4-BE49-F238E27FC236}">
                <a16:creationId xmlns:a16="http://schemas.microsoft.com/office/drawing/2014/main" id="{E0EE8294-4654-4480-B22F-60A83E1E7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4778376"/>
            <a:ext cx="5283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14">
            <a:extLst>
              <a:ext uri="{FF2B5EF4-FFF2-40B4-BE49-F238E27FC236}">
                <a16:creationId xmlns:a16="http://schemas.microsoft.com/office/drawing/2014/main" id="{802261A8-C5AB-4F27-A288-FDC674DBC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413" y="4778376"/>
            <a:ext cx="1146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Oxygen</a:t>
            </a:r>
          </a:p>
        </p:txBody>
      </p:sp>
      <p:pic>
        <p:nvPicPr>
          <p:cNvPr id="20487" name="Picture 15">
            <a:extLst>
              <a:ext uri="{FF2B5EF4-FFF2-40B4-BE49-F238E27FC236}">
                <a16:creationId xmlns:a16="http://schemas.microsoft.com/office/drawing/2014/main" id="{B52880FA-C54D-4A8F-A57D-ED9C0AA75B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5746751"/>
            <a:ext cx="528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E16C0B-8168-44BF-BA42-73B2679687F2}"/>
              </a:ext>
            </a:extLst>
          </p:cNvPr>
          <p:cNvSpPr/>
          <p:nvPr/>
        </p:nvSpPr>
        <p:spPr>
          <a:xfrm>
            <a:off x="6286500" y="5746751"/>
            <a:ext cx="320675" cy="342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489" name="TextBox 17">
            <a:extLst>
              <a:ext uri="{FF2B5EF4-FFF2-40B4-BE49-F238E27FC236}">
                <a16:creationId xmlns:a16="http://schemas.microsoft.com/office/drawing/2014/main" id="{F52056BE-B83F-4293-ACE5-156841D88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5784851"/>
            <a:ext cx="1104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Carbon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54AB92-0B62-43CB-B266-EDEC04F0ECF8}"/>
              </a:ext>
            </a:extLst>
          </p:cNvPr>
          <p:cNvSpPr/>
          <p:nvPr/>
        </p:nvSpPr>
        <p:spPr>
          <a:xfrm>
            <a:off x="7545388" y="1724026"/>
            <a:ext cx="150495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491" name="Picture 13">
            <a:extLst>
              <a:ext uri="{FF2B5EF4-FFF2-40B4-BE49-F238E27FC236}">
                <a16:creationId xmlns:a16="http://schemas.microsoft.com/office/drawing/2014/main" id="{95327352-E03D-4646-8D25-124D5EA865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1895476"/>
            <a:ext cx="8305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3D88EB-EF8A-414B-B4A4-C2004C4CFF55}"/>
              </a:ext>
            </a:extLst>
          </p:cNvPr>
          <p:cNvSpPr/>
          <p:nvPr/>
        </p:nvSpPr>
        <p:spPr>
          <a:xfrm>
            <a:off x="7545388" y="1895476"/>
            <a:ext cx="1598612" cy="650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BB74BF-B43A-4313-8689-2C59D41F4434}"/>
              </a:ext>
            </a:extLst>
          </p:cNvPr>
          <p:cNvSpPr/>
          <p:nvPr/>
        </p:nvSpPr>
        <p:spPr>
          <a:xfrm>
            <a:off x="576263" y="1885951"/>
            <a:ext cx="1685925" cy="650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94" name="TextBox 1">
            <a:extLst>
              <a:ext uri="{FF2B5EF4-FFF2-40B4-BE49-F238E27FC236}">
                <a16:creationId xmlns:a16="http://schemas.microsoft.com/office/drawing/2014/main" id="{0E73E739-2143-4A3F-9FD0-538B87824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313" y="1895476"/>
            <a:ext cx="9667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White</a:t>
            </a:r>
          </a:p>
          <a:p>
            <a:pPr eaLnBrk="1" hangingPunct="1"/>
            <a:r>
              <a:rPr lang="en-US" altLang="en-US" b="1"/>
              <a:t>Light</a:t>
            </a:r>
          </a:p>
        </p:txBody>
      </p:sp>
      <p:sp>
        <p:nvSpPr>
          <p:cNvPr id="20495" name="TextBox 2">
            <a:extLst>
              <a:ext uri="{FF2B5EF4-FFF2-40B4-BE49-F238E27FC236}">
                <a16:creationId xmlns:a16="http://schemas.microsoft.com/office/drawing/2014/main" id="{748DFF59-2252-4161-850C-63FCE6EB7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2863" y="950913"/>
            <a:ext cx="44876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 dirty="0"/>
              <a:t>Light </a:t>
            </a:r>
            <a:r>
              <a:rPr lang="en-US" altLang="en-US" sz="3200" b="1" dirty="0">
                <a:solidFill>
                  <a:srgbClr val="FF0000"/>
                </a:solidFill>
              </a:rPr>
              <a:t>Emission</a:t>
            </a:r>
            <a:r>
              <a:rPr lang="en-US" altLang="en-US" sz="3200" b="1" dirty="0"/>
              <a:t> Spectrum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6">
            <a:extLst>
              <a:ext uri="{FF2B5EF4-FFF2-40B4-BE49-F238E27FC236}">
                <a16:creationId xmlns:a16="http://schemas.microsoft.com/office/drawing/2014/main" id="{583ADF19-9ECB-49E8-BA17-A64F7BC7E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2771776"/>
            <a:ext cx="5283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Box 5">
            <a:extLst>
              <a:ext uri="{FF2B5EF4-FFF2-40B4-BE49-F238E27FC236}">
                <a16:creationId xmlns:a16="http://schemas.microsoft.com/office/drawing/2014/main" id="{6F55A775-90A8-4CB9-89CC-EAC8C0A87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8" y="2863851"/>
            <a:ext cx="1430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Hydrogen</a:t>
            </a: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2C86E493-9DB0-4103-8C2C-2C8AAD5C5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3746501"/>
            <a:ext cx="5283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12">
            <a:extLst>
              <a:ext uri="{FF2B5EF4-FFF2-40B4-BE49-F238E27FC236}">
                <a16:creationId xmlns:a16="http://schemas.microsoft.com/office/drawing/2014/main" id="{FC66CFFF-1359-4958-8584-31A995262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3827463"/>
            <a:ext cx="1100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Helium</a:t>
            </a:r>
          </a:p>
        </p:txBody>
      </p:sp>
      <p:pic>
        <p:nvPicPr>
          <p:cNvPr id="20485" name="Picture 13">
            <a:extLst>
              <a:ext uri="{FF2B5EF4-FFF2-40B4-BE49-F238E27FC236}">
                <a16:creationId xmlns:a16="http://schemas.microsoft.com/office/drawing/2014/main" id="{E0EE8294-4654-4480-B22F-60A83E1E7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4787901"/>
            <a:ext cx="5283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14">
            <a:extLst>
              <a:ext uri="{FF2B5EF4-FFF2-40B4-BE49-F238E27FC236}">
                <a16:creationId xmlns:a16="http://schemas.microsoft.com/office/drawing/2014/main" id="{802261A8-C5AB-4F27-A288-FDC674DBC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413" y="4787901"/>
            <a:ext cx="1146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Oxygen</a:t>
            </a:r>
          </a:p>
        </p:txBody>
      </p:sp>
      <p:pic>
        <p:nvPicPr>
          <p:cNvPr id="20487" name="Picture 15">
            <a:extLst>
              <a:ext uri="{FF2B5EF4-FFF2-40B4-BE49-F238E27FC236}">
                <a16:creationId xmlns:a16="http://schemas.microsoft.com/office/drawing/2014/main" id="{B52880FA-C54D-4A8F-A57D-ED9C0AA75B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5756276"/>
            <a:ext cx="528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E16C0B-8168-44BF-BA42-73B2679687F2}"/>
              </a:ext>
            </a:extLst>
          </p:cNvPr>
          <p:cNvSpPr/>
          <p:nvPr/>
        </p:nvSpPr>
        <p:spPr>
          <a:xfrm>
            <a:off x="6286500" y="5756276"/>
            <a:ext cx="320675" cy="342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489" name="TextBox 17">
            <a:extLst>
              <a:ext uri="{FF2B5EF4-FFF2-40B4-BE49-F238E27FC236}">
                <a16:creationId xmlns:a16="http://schemas.microsoft.com/office/drawing/2014/main" id="{F52056BE-B83F-4293-ACE5-156841D88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5794376"/>
            <a:ext cx="1104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Carbon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54AB92-0B62-43CB-B266-EDEC04F0ECF8}"/>
              </a:ext>
            </a:extLst>
          </p:cNvPr>
          <p:cNvSpPr/>
          <p:nvPr/>
        </p:nvSpPr>
        <p:spPr>
          <a:xfrm>
            <a:off x="7545388" y="1733551"/>
            <a:ext cx="150495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491" name="Picture 13">
            <a:extLst>
              <a:ext uri="{FF2B5EF4-FFF2-40B4-BE49-F238E27FC236}">
                <a16:creationId xmlns:a16="http://schemas.microsoft.com/office/drawing/2014/main" id="{95327352-E03D-4646-8D25-124D5EA865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1905001"/>
            <a:ext cx="8305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3D88EB-EF8A-414B-B4A4-C2004C4CFF55}"/>
              </a:ext>
            </a:extLst>
          </p:cNvPr>
          <p:cNvSpPr/>
          <p:nvPr/>
        </p:nvSpPr>
        <p:spPr>
          <a:xfrm>
            <a:off x="7545388" y="1905001"/>
            <a:ext cx="1598612" cy="650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BB74BF-B43A-4313-8689-2C59D41F4434}"/>
              </a:ext>
            </a:extLst>
          </p:cNvPr>
          <p:cNvSpPr/>
          <p:nvPr/>
        </p:nvSpPr>
        <p:spPr>
          <a:xfrm>
            <a:off x="576263" y="1895476"/>
            <a:ext cx="1685925" cy="650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94" name="TextBox 1">
            <a:extLst>
              <a:ext uri="{FF2B5EF4-FFF2-40B4-BE49-F238E27FC236}">
                <a16:creationId xmlns:a16="http://schemas.microsoft.com/office/drawing/2014/main" id="{0E73E739-2143-4A3F-9FD0-538B87824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313" y="1905001"/>
            <a:ext cx="9667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White</a:t>
            </a:r>
          </a:p>
          <a:p>
            <a:pPr eaLnBrk="1" hangingPunct="1"/>
            <a:r>
              <a:rPr lang="en-US" altLang="en-US" b="1"/>
              <a:t>Light</a:t>
            </a:r>
          </a:p>
        </p:txBody>
      </p:sp>
      <p:sp>
        <p:nvSpPr>
          <p:cNvPr id="20495" name="TextBox 2">
            <a:extLst>
              <a:ext uri="{FF2B5EF4-FFF2-40B4-BE49-F238E27FC236}">
                <a16:creationId xmlns:a16="http://schemas.microsoft.com/office/drawing/2014/main" id="{748DFF59-2252-4161-850C-63FCE6EB7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2863" y="960438"/>
            <a:ext cx="4340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 dirty="0"/>
              <a:t>Light </a:t>
            </a:r>
            <a:r>
              <a:rPr lang="en-US" altLang="en-US" sz="3200" b="1" dirty="0">
                <a:solidFill>
                  <a:srgbClr val="FF0000"/>
                </a:solidFill>
              </a:rPr>
              <a:t>Emission</a:t>
            </a:r>
            <a:r>
              <a:rPr lang="en-US" altLang="en-US" sz="3200" b="1" dirty="0"/>
              <a:t> Spectrum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FB543B-9250-47D0-8969-0227C559EC60}"/>
              </a:ext>
            </a:extLst>
          </p:cNvPr>
          <p:cNvSpPr txBox="1">
            <a:spLocks noChangeArrowheads="1"/>
          </p:cNvSpPr>
          <p:nvPr/>
        </p:nvSpPr>
        <p:spPr bwMode="auto">
          <a:xfrm rot="-651257">
            <a:off x="1728788" y="2921001"/>
            <a:ext cx="5033962" cy="12001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3600" b="1"/>
              <a:t>These lines are specific to the individual element</a:t>
            </a:r>
          </a:p>
        </p:txBody>
      </p:sp>
    </p:spTree>
    <p:extLst>
      <p:ext uri="{BB962C8B-B14F-4D97-AF65-F5344CB8AC3E}">
        <p14:creationId xmlns:p14="http://schemas.microsoft.com/office/powerpoint/2010/main" val="1892454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E982A95-AA68-4F46-B71C-CB2DDF8913D2}"/>
              </a:ext>
            </a:extLst>
          </p:cNvPr>
          <p:cNvSpPr/>
          <p:nvPr/>
        </p:nvSpPr>
        <p:spPr>
          <a:xfrm>
            <a:off x="7451726" y="1964532"/>
            <a:ext cx="150495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1506" name="Picture 13">
            <a:extLst>
              <a:ext uri="{FF2B5EF4-FFF2-40B4-BE49-F238E27FC236}">
                <a16:creationId xmlns:a16="http://schemas.microsoft.com/office/drawing/2014/main" id="{BDB9639F-B04D-40E2-AD52-1C2332407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6" y="2135982"/>
            <a:ext cx="8305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EA8C42-72B2-44C7-9653-B4F8ED817C50}"/>
              </a:ext>
            </a:extLst>
          </p:cNvPr>
          <p:cNvSpPr/>
          <p:nvPr/>
        </p:nvSpPr>
        <p:spPr>
          <a:xfrm>
            <a:off x="7451726" y="2135982"/>
            <a:ext cx="1598612" cy="650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6F5B12-9B79-480F-9B9C-C9B7D183977A}"/>
              </a:ext>
            </a:extLst>
          </p:cNvPr>
          <p:cNvSpPr/>
          <p:nvPr/>
        </p:nvSpPr>
        <p:spPr>
          <a:xfrm>
            <a:off x="482601" y="2126457"/>
            <a:ext cx="1685925" cy="650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09" name="TextBox 1">
            <a:extLst>
              <a:ext uri="{FF2B5EF4-FFF2-40B4-BE49-F238E27FC236}">
                <a16:creationId xmlns:a16="http://schemas.microsoft.com/office/drawing/2014/main" id="{4086051E-BD81-4152-ACD3-F8426285F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651" y="2135982"/>
            <a:ext cx="9667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White</a:t>
            </a:r>
          </a:p>
          <a:p>
            <a:pPr eaLnBrk="1" hangingPunct="1"/>
            <a:r>
              <a:rPr lang="en-US" altLang="en-US" b="1"/>
              <a:t>Light</a:t>
            </a:r>
          </a:p>
        </p:txBody>
      </p:sp>
      <p:sp>
        <p:nvSpPr>
          <p:cNvPr id="21510" name="TextBox 2">
            <a:extLst>
              <a:ext uri="{FF2B5EF4-FFF2-40B4-BE49-F238E27FC236}">
                <a16:creationId xmlns:a16="http://schemas.microsoft.com/office/drawing/2014/main" id="{2BB70039-A777-4BA1-B1D4-AD6077D19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526" y="3483769"/>
            <a:ext cx="640873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b="1"/>
              <a:t>When light passes through an element the light of specific frequency/wavelength is absorbed and causes a black line in the spectrum.</a:t>
            </a:r>
          </a:p>
          <a:p>
            <a:pPr algn="ctr" eaLnBrk="1" hangingPunct="1"/>
            <a:endParaRPr lang="en-GB" altLang="en-US" b="1"/>
          </a:p>
          <a:p>
            <a:pPr algn="ctr" eaLnBrk="1" hangingPunct="1"/>
            <a:r>
              <a:rPr lang="en-GB" altLang="en-US" b="1"/>
              <a:t>Here are some examples. </a:t>
            </a:r>
          </a:p>
        </p:txBody>
      </p:sp>
      <p:sp>
        <p:nvSpPr>
          <p:cNvPr id="21511" name="TextBox 2">
            <a:extLst>
              <a:ext uri="{FF2B5EF4-FFF2-40B4-BE49-F238E27FC236}">
                <a16:creationId xmlns:a16="http://schemas.microsoft.com/office/drawing/2014/main" id="{60CD44DE-6DE4-4437-A6B9-A94358B0A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926" y="1251744"/>
            <a:ext cx="47371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 dirty="0"/>
              <a:t>Light </a:t>
            </a:r>
            <a:r>
              <a:rPr lang="en-US" altLang="en-US" sz="3200" b="1" dirty="0" err="1">
                <a:solidFill>
                  <a:srgbClr val="FF0000"/>
                </a:solidFill>
              </a:rPr>
              <a:t>Absorbtion</a:t>
            </a:r>
            <a:r>
              <a:rPr lang="en-US" altLang="en-US" sz="3200" b="1" dirty="0"/>
              <a:t> Spectrum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52201FE-42AF-41CA-9ECE-5F8D36949643}"/>
              </a:ext>
            </a:extLst>
          </p:cNvPr>
          <p:cNvSpPr/>
          <p:nvPr/>
        </p:nvSpPr>
        <p:spPr>
          <a:xfrm>
            <a:off x="7300913" y="1968500"/>
            <a:ext cx="150495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2530" name="Group 3">
            <a:extLst>
              <a:ext uri="{FF2B5EF4-FFF2-40B4-BE49-F238E27FC236}">
                <a16:creationId xmlns:a16="http://schemas.microsoft.com/office/drawing/2014/main" id="{ACA5467A-02A3-46C7-B7B1-3338E56A086C}"/>
              </a:ext>
            </a:extLst>
          </p:cNvPr>
          <p:cNvGrpSpPr>
            <a:grpSpLocks/>
          </p:cNvGrpSpPr>
          <p:nvPr/>
        </p:nvGrpSpPr>
        <p:grpSpPr bwMode="auto">
          <a:xfrm>
            <a:off x="331788" y="1833563"/>
            <a:ext cx="8567737" cy="660400"/>
            <a:chOff x="576262" y="1535113"/>
            <a:chExt cx="8567738" cy="660400"/>
          </a:xfrm>
        </p:grpSpPr>
        <p:pic>
          <p:nvPicPr>
            <p:cNvPr id="22584" name="Picture 13">
              <a:extLst>
                <a:ext uri="{FF2B5EF4-FFF2-40B4-BE49-F238E27FC236}">
                  <a16:creationId xmlns:a16="http://schemas.microsoft.com/office/drawing/2014/main" id="{8CB292BC-7D1B-49EC-83E9-86BC2FADD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539" y="1544638"/>
              <a:ext cx="830580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4706366-CBE6-4ABC-A8B6-4FCD6FEF623D}"/>
                </a:ext>
              </a:extLst>
            </p:cNvPr>
            <p:cNvSpPr/>
            <p:nvPr/>
          </p:nvSpPr>
          <p:spPr>
            <a:xfrm>
              <a:off x="7545388" y="1544638"/>
              <a:ext cx="1598612" cy="650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7177FB-0BE4-4EFF-B797-B78D3178995A}"/>
                </a:ext>
              </a:extLst>
            </p:cNvPr>
            <p:cNvSpPr/>
            <p:nvPr/>
          </p:nvSpPr>
          <p:spPr>
            <a:xfrm>
              <a:off x="576262" y="1535113"/>
              <a:ext cx="1685925" cy="650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2531" name="TextBox 2">
            <a:extLst>
              <a:ext uri="{FF2B5EF4-FFF2-40B4-BE49-F238E27FC236}">
                <a16:creationId xmlns:a16="http://schemas.microsoft.com/office/drawing/2014/main" id="{6F9ABBCC-EDFB-4335-8EF6-3912719C7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958850"/>
            <a:ext cx="47371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 dirty="0"/>
              <a:t>Light </a:t>
            </a:r>
            <a:r>
              <a:rPr lang="en-US" altLang="en-US" sz="3200" b="1" dirty="0" err="1">
                <a:solidFill>
                  <a:srgbClr val="FF0000"/>
                </a:solidFill>
              </a:rPr>
              <a:t>Absorbtion</a:t>
            </a:r>
            <a:r>
              <a:rPr lang="en-US" altLang="en-US" sz="3200" b="1" dirty="0"/>
              <a:t> Spectrum</a:t>
            </a:r>
          </a:p>
        </p:txBody>
      </p:sp>
      <p:grpSp>
        <p:nvGrpSpPr>
          <p:cNvPr id="22532" name="Group 10">
            <a:extLst>
              <a:ext uri="{FF2B5EF4-FFF2-40B4-BE49-F238E27FC236}">
                <a16:creationId xmlns:a16="http://schemas.microsoft.com/office/drawing/2014/main" id="{DC4835AD-D6D8-4D4D-80A7-CE10F20D93A5}"/>
              </a:ext>
            </a:extLst>
          </p:cNvPr>
          <p:cNvGrpSpPr>
            <a:grpSpLocks/>
          </p:cNvGrpSpPr>
          <p:nvPr/>
        </p:nvGrpSpPr>
        <p:grpSpPr bwMode="auto">
          <a:xfrm>
            <a:off x="331788" y="2689225"/>
            <a:ext cx="8567737" cy="660400"/>
            <a:chOff x="576262" y="2442311"/>
            <a:chExt cx="8567738" cy="660400"/>
          </a:xfrm>
        </p:grpSpPr>
        <p:grpSp>
          <p:nvGrpSpPr>
            <p:cNvPr id="22578" name="Group 19">
              <a:extLst>
                <a:ext uri="{FF2B5EF4-FFF2-40B4-BE49-F238E27FC236}">
                  <a16:creationId xmlns:a16="http://schemas.microsoft.com/office/drawing/2014/main" id="{B9308C7D-4547-4B1C-BBF1-0C5F67F864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262" y="2442311"/>
              <a:ext cx="8567738" cy="660400"/>
              <a:chOff x="576262" y="1535113"/>
              <a:chExt cx="8567738" cy="660400"/>
            </a:xfrm>
          </p:grpSpPr>
          <p:pic>
            <p:nvPicPr>
              <p:cNvPr id="22581" name="Picture 20">
                <a:extLst>
                  <a:ext uri="{FF2B5EF4-FFF2-40B4-BE49-F238E27FC236}">
                    <a16:creationId xmlns:a16="http://schemas.microsoft.com/office/drawing/2014/main" id="{B72FAC07-A001-4D7D-84DF-EE02F441A0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539" y="1544638"/>
                <a:ext cx="8305800" cy="641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4C4B997-EA56-4B4B-925C-091A623D8CB5}"/>
                  </a:ext>
                </a:extLst>
              </p:cNvPr>
              <p:cNvSpPr/>
              <p:nvPr/>
            </p:nvSpPr>
            <p:spPr>
              <a:xfrm>
                <a:off x="7545388" y="1544638"/>
                <a:ext cx="1598612" cy="6508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D9D673C-E037-4760-9E91-E3AF28A9B765}"/>
                  </a:ext>
                </a:extLst>
              </p:cNvPr>
              <p:cNvSpPr/>
              <p:nvPr/>
            </p:nvSpPr>
            <p:spPr>
              <a:xfrm>
                <a:off x="576262" y="1535113"/>
                <a:ext cx="1685925" cy="6508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7E4B1D4-6F79-4FDA-B393-FC6C8954B52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817937" y="2451836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163835A-9156-41A1-B1B9-2346F7A0529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827838" y="2451836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22533" name="Group 11">
            <a:extLst>
              <a:ext uri="{FF2B5EF4-FFF2-40B4-BE49-F238E27FC236}">
                <a16:creationId xmlns:a16="http://schemas.microsoft.com/office/drawing/2014/main" id="{50AC1453-3D84-4606-8F3E-55C2BB058D48}"/>
              </a:ext>
            </a:extLst>
          </p:cNvPr>
          <p:cNvGrpSpPr>
            <a:grpSpLocks/>
          </p:cNvGrpSpPr>
          <p:nvPr/>
        </p:nvGrpSpPr>
        <p:grpSpPr bwMode="auto">
          <a:xfrm>
            <a:off x="331788" y="3544888"/>
            <a:ext cx="8567737" cy="660400"/>
            <a:chOff x="576262" y="3245586"/>
            <a:chExt cx="8567738" cy="660400"/>
          </a:xfrm>
        </p:grpSpPr>
        <p:grpSp>
          <p:nvGrpSpPr>
            <p:cNvPr id="22569" name="Group 31">
              <a:extLst>
                <a:ext uri="{FF2B5EF4-FFF2-40B4-BE49-F238E27FC236}">
                  <a16:creationId xmlns:a16="http://schemas.microsoft.com/office/drawing/2014/main" id="{24D922D7-C0DD-4F8D-AACD-DE05BD0F65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262" y="3245586"/>
              <a:ext cx="8567738" cy="660400"/>
              <a:chOff x="576262" y="1535113"/>
              <a:chExt cx="8567738" cy="660400"/>
            </a:xfrm>
          </p:grpSpPr>
          <p:pic>
            <p:nvPicPr>
              <p:cNvPr id="22575" name="Picture 32">
                <a:extLst>
                  <a:ext uri="{FF2B5EF4-FFF2-40B4-BE49-F238E27FC236}">
                    <a16:creationId xmlns:a16="http://schemas.microsoft.com/office/drawing/2014/main" id="{6B23477C-B6CD-4BDF-8207-0AF8D34D5A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539" y="1544638"/>
                <a:ext cx="8305800" cy="641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72021ED-DE7E-4EA4-91E6-23E69B196962}"/>
                  </a:ext>
                </a:extLst>
              </p:cNvPr>
              <p:cNvSpPr/>
              <p:nvPr/>
            </p:nvSpPr>
            <p:spPr>
              <a:xfrm>
                <a:off x="7545388" y="1544638"/>
                <a:ext cx="1598612" cy="6508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00C9D9D-E3DD-4DBC-9F2B-9322D7C8EC68}"/>
                  </a:ext>
                </a:extLst>
              </p:cNvPr>
              <p:cNvSpPr/>
              <p:nvPr/>
            </p:nvSpPr>
            <p:spPr>
              <a:xfrm>
                <a:off x="576262" y="1535113"/>
                <a:ext cx="1685925" cy="6508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A2453AA-345E-474A-AF1D-B2C2A02A551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22674" y="3258286"/>
              <a:ext cx="0" cy="61118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AD32B11-952C-4895-9DDE-793980C8A1A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87812" y="3258286"/>
              <a:ext cx="0" cy="61118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C4FAAD3-DA06-47CD-966B-844D96DE5AD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037138" y="3258286"/>
              <a:ext cx="0" cy="61118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7C4FC5A-A426-40CC-8256-7F19B329172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597650" y="3258286"/>
              <a:ext cx="0" cy="61118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7F1BF78-F539-4C64-AFAB-35D61B8A591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000875" y="3258286"/>
              <a:ext cx="0" cy="61118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22534" name="Group 12">
            <a:extLst>
              <a:ext uri="{FF2B5EF4-FFF2-40B4-BE49-F238E27FC236}">
                <a16:creationId xmlns:a16="http://schemas.microsoft.com/office/drawing/2014/main" id="{9B3AC089-5846-41D8-96E6-B90103674183}"/>
              </a:ext>
            </a:extLst>
          </p:cNvPr>
          <p:cNvGrpSpPr>
            <a:grpSpLocks/>
          </p:cNvGrpSpPr>
          <p:nvPr/>
        </p:nvGrpSpPr>
        <p:grpSpPr bwMode="auto">
          <a:xfrm>
            <a:off x="331788" y="4400550"/>
            <a:ext cx="8567737" cy="660400"/>
            <a:chOff x="635001" y="4083051"/>
            <a:chExt cx="8567738" cy="660400"/>
          </a:xfrm>
        </p:grpSpPr>
        <p:grpSp>
          <p:nvGrpSpPr>
            <p:cNvPr id="22562" name="Group 40">
              <a:extLst>
                <a:ext uri="{FF2B5EF4-FFF2-40B4-BE49-F238E27FC236}">
                  <a16:creationId xmlns:a16="http://schemas.microsoft.com/office/drawing/2014/main" id="{C484858B-7B14-43DE-90BF-25AC8E05BB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5001" y="4083051"/>
              <a:ext cx="8567738" cy="660400"/>
              <a:chOff x="576262" y="1535113"/>
              <a:chExt cx="8567738" cy="660400"/>
            </a:xfrm>
          </p:grpSpPr>
          <p:pic>
            <p:nvPicPr>
              <p:cNvPr id="22566" name="Picture 41">
                <a:extLst>
                  <a:ext uri="{FF2B5EF4-FFF2-40B4-BE49-F238E27FC236}">
                    <a16:creationId xmlns:a16="http://schemas.microsoft.com/office/drawing/2014/main" id="{C05DB2CA-96AD-4D54-973E-5A24735BF2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539" y="1544638"/>
                <a:ext cx="8305800" cy="641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2235145-22CD-4083-9005-607571F9C86D}"/>
                  </a:ext>
                </a:extLst>
              </p:cNvPr>
              <p:cNvSpPr/>
              <p:nvPr/>
            </p:nvSpPr>
            <p:spPr>
              <a:xfrm>
                <a:off x="7545388" y="1544638"/>
                <a:ext cx="1598612" cy="6508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5FE9C4A-3A13-491F-ADC9-3F5881718C86}"/>
                  </a:ext>
                </a:extLst>
              </p:cNvPr>
              <p:cNvSpPr/>
              <p:nvPr/>
            </p:nvSpPr>
            <p:spPr>
              <a:xfrm>
                <a:off x="576262" y="1535113"/>
                <a:ext cx="1685925" cy="6508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3A11ACA-F2C1-4A40-A552-7760C40D77B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760913" y="4106864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CCAB17B-9F2D-4341-AEBC-0F7BBB775C9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386514" y="4106864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3FB4D21-70AF-492B-8412-700A90200A7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480177" y="4106864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22535" name="Group 14">
            <a:extLst>
              <a:ext uri="{FF2B5EF4-FFF2-40B4-BE49-F238E27FC236}">
                <a16:creationId xmlns:a16="http://schemas.microsoft.com/office/drawing/2014/main" id="{035E1D15-9350-468C-99F4-3B7C009A5D08}"/>
              </a:ext>
            </a:extLst>
          </p:cNvPr>
          <p:cNvGrpSpPr>
            <a:grpSpLocks/>
          </p:cNvGrpSpPr>
          <p:nvPr/>
        </p:nvGrpSpPr>
        <p:grpSpPr bwMode="auto">
          <a:xfrm>
            <a:off x="331788" y="5254625"/>
            <a:ext cx="8567737" cy="660400"/>
            <a:chOff x="576262" y="4988984"/>
            <a:chExt cx="8567738" cy="660400"/>
          </a:xfrm>
        </p:grpSpPr>
        <p:grpSp>
          <p:nvGrpSpPr>
            <p:cNvPr id="22543" name="Group 47">
              <a:extLst>
                <a:ext uri="{FF2B5EF4-FFF2-40B4-BE49-F238E27FC236}">
                  <a16:creationId xmlns:a16="http://schemas.microsoft.com/office/drawing/2014/main" id="{09E3F1AE-F47E-4291-9C93-E043896F0A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262" y="4988984"/>
              <a:ext cx="8567738" cy="660400"/>
              <a:chOff x="576262" y="1535113"/>
              <a:chExt cx="8567738" cy="660400"/>
            </a:xfrm>
          </p:grpSpPr>
          <p:pic>
            <p:nvPicPr>
              <p:cNvPr id="22559" name="Picture 48">
                <a:extLst>
                  <a:ext uri="{FF2B5EF4-FFF2-40B4-BE49-F238E27FC236}">
                    <a16:creationId xmlns:a16="http://schemas.microsoft.com/office/drawing/2014/main" id="{F4EBFF8A-FB97-4E91-B2EF-86B26E6311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539" y="1544638"/>
                <a:ext cx="8305800" cy="641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5A4B354-743F-404D-AC2F-15F45215A686}"/>
                  </a:ext>
                </a:extLst>
              </p:cNvPr>
              <p:cNvSpPr/>
              <p:nvPr/>
            </p:nvSpPr>
            <p:spPr>
              <a:xfrm>
                <a:off x="7545388" y="1544638"/>
                <a:ext cx="1598612" cy="6508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DCE2B614-5210-4633-BDB1-0643B518D24A}"/>
                  </a:ext>
                </a:extLst>
              </p:cNvPr>
              <p:cNvSpPr/>
              <p:nvPr/>
            </p:nvSpPr>
            <p:spPr>
              <a:xfrm>
                <a:off x="576262" y="1535113"/>
                <a:ext cx="1685925" cy="6508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1ABE53F-16C2-4AC4-AF8F-FCE5042263A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424112" y="4998509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20E1C7C-4C81-490D-864A-F2D080699B0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76512" y="4998509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94891D4-F6FE-43B4-A47F-4237E23EC39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414712" y="4998509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C9A0C82-A0E3-4F13-BBF8-D525E346AFA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22674" y="4998509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ED15D4B-2F5B-418F-8890-66D2E21EC2B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40174" y="4998509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21F8F12-3586-4A24-BECA-27E78A8F546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40199" y="4998509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EA464CD-B47E-4279-85D4-32C33EF8F50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303712" y="4998509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DE3BD84-6D06-4E67-ABC2-46611656C1B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68837" y="4998509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934D5D1-CF24-4188-A3DA-A7260982F6C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84775" y="4998509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EBEC404-BFC8-45D8-B724-89C15B9843A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243513" y="4998509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E958FBE-DDBC-43C3-A902-9D1A1227E54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464175" y="4998509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7CEFE4F-1224-41E9-9712-9567CAA9FE7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608638" y="4998509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B2AB0BF-A1F9-41CA-A28D-6C8C590D0D8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819775" y="4998509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C1D08F0-8836-42AF-904C-F52C8865FFE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821488" y="4998509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416A084-6416-4315-B59B-A3B9CB2F1AD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132638" y="4998509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2536" name="TextBox 5">
            <a:extLst>
              <a:ext uri="{FF2B5EF4-FFF2-40B4-BE49-F238E27FC236}">
                <a16:creationId xmlns:a16="http://schemas.microsoft.com/office/drawing/2014/main" id="{D4E46BF8-6A85-491E-80EF-C7EBA1128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8" y="2870200"/>
            <a:ext cx="1430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Hydrogen</a:t>
            </a:r>
          </a:p>
        </p:txBody>
      </p:sp>
      <p:sp>
        <p:nvSpPr>
          <p:cNvPr id="22537" name="TextBox 12">
            <a:extLst>
              <a:ext uri="{FF2B5EF4-FFF2-40B4-BE49-F238E27FC236}">
                <a16:creationId xmlns:a16="http://schemas.microsoft.com/office/drawing/2014/main" id="{A5B3AB90-353A-4F9B-8559-629310EE3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8" y="3698875"/>
            <a:ext cx="1100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Helium</a:t>
            </a:r>
          </a:p>
        </p:txBody>
      </p:sp>
      <p:sp>
        <p:nvSpPr>
          <p:cNvPr id="22538" name="TextBox 14">
            <a:extLst>
              <a:ext uri="{FF2B5EF4-FFF2-40B4-BE49-F238E27FC236}">
                <a16:creationId xmlns:a16="http://schemas.microsoft.com/office/drawing/2014/main" id="{C08339EA-F218-41C4-9258-47E95C8DA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4454525"/>
            <a:ext cx="1146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Oxygen</a:t>
            </a:r>
          </a:p>
        </p:txBody>
      </p:sp>
      <p:sp>
        <p:nvSpPr>
          <p:cNvPr id="22539" name="TextBox 17">
            <a:extLst>
              <a:ext uri="{FF2B5EF4-FFF2-40B4-BE49-F238E27FC236}">
                <a16:creationId xmlns:a16="http://schemas.microsoft.com/office/drawing/2014/main" id="{0D924083-AB01-4459-AFCE-000711A35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410200"/>
            <a:ext cx="110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Carbon</a:t>
            </a:r>
          </a:p>
        </p:txBody>
      </p:sp>
      <p:sp>
        <p:nvSpPr>
          <p:cNvPr id="22540" name="TextBox 1">
            <a:extLst>
              <a:ext uri="{FF2B5EF4-FFF2-40B4-BE49-F238E27FC236}">
                <a16:creationId xmlns:a16="http://schemas.microsoft.com/office/drawing/2014/main" id="{1FC85F2D-6799-486E-81C8-796751DE0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63" y="1728788"/>
            <a:ext cx="9667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White</a:t>
            </a:r>
          </a:p>
          <a:p>
            <a:pPr eaLnBrk="1" hangingPunct="1"/>
            <a:r>
              <a:rPr lang="en-US" altLang="en-US" b="1"/>
              <a:t>Light</a:t>
            </a:r>
          </a:p>
        </p:txBody>
      </p:sp>
      <p:sp>
        <p:nvSpPr>
          <p:cNvPr id="22541" name="TextBox 2">
            <a:extLst>
              <a:ext uri="{FF2B5EF4-FFF2-40B4-BE49-F238E27FC236}">
                <a16:creationId xmlns:a16="http://schemas.microsoft.com/office/drawing/2014/main" id="{4D3A29D8-B2FF-4B21-BE62-2DC896836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5100" y="6080125"/>
            <a:ext cx="6550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b="1"/>
              <a:t>The black lines indicate the present of an element</a:t>
            </a:r>
          </a:p>
        </p:txBody>
      </p:sp>
    </p:spTree>
    <p:extLst>
      <p:ext uri="{BB962C8B-B14F-4D97-AF65-F5344CB8AC3E}">
        <p14:creationId xmlns:p14="http://schemas.microsoft.com/office/powerpoint/2010/main" val="1206205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52201FE-42AF-41CA-9ECE-5F8D36949643}"/>
              </a:ext>
            </a:extLst>
          </p:cNvPr>
          <p:cNvSpPr/>
          <p:nvPr/>
        </p:nvSpPr>
        <p:spPr>
          <a:xfrm>
            <a:off x="7210425" y="1958975"/>
            <a:ext cx="150495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2530" name="Group 3">
            <a:extLst>
              <a:ext uri="{FF2B5EF4-FFF2-40B4-BE49-F238E27FC236}">
                <a16:creationId xmlns:a16="http://schemas.microsoft.com/office/drawing/2014/main" id="{ACA5467A-02A3-46C7-B7B1-3338E56A086C}"/>
              </a:ext>
            </a:extLst>
          </p:cNvPr>
          <p:cNvGrpSpPr>
            <a:grpSpLocks/>
          </p:cNvGrpSpPr>
          <p:nvPr/>
        </p:nvGrpSpPr>
        <p:grpSpPr bwMode="auto">
          <a:xfrm>
            <a:off x="241300" y="1824038"/>
            <a:ext cx="8567737" cy="660400"/>
            <a:chOff x="576262" y="1535113"/>
            <a:chExt cx="8567738" cy="660400"/>
          </a:xfrm>
        </p:grpSpPr>
        <p:pic>
          <p:nvPicPr>
            <p:cNvPr id="22584" name="Picture 13">
              <a:extLst>
                <a:ext uri="{FF2B5EF4-FFF2-40B4-BE49-F238E27FC236}">
                  <a16:creationId xmlns:a16="http://schemas.microsoft.com/office/drawing/2014/main" id="{8CB292BC-7D1B-49EC-83E9-86BC2FADD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539" y="1544638"/>
              <a:ext cx="830580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4706366-CBE6-4ABC-A8B6-4FCD6FEF623D}"/>
                </a:ext>
              </a:extLst>
            </p:cNvPr>
            <p:cNvSpPr/>
            <p:nvPr/>
          </p:nvSpPr>
          <p:spPr>
            <a:xfrm>
              <a:off x="7545388" y="1544638"/>
              <a:ext cx="1598612" cy="650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7177FB-0BE4-4EFF-B797-B78D3178995A}"/>
                </a:ext>
              </a:extLst>
            </p:cNvPr>
            <p:cNvSpPr/>
            <p:nvPr/>
          </p:nvSpPr>
          <p:spPr>
            <a:xfrm>
              <a:off x="576262" y="1535113"/>
              <a:ext cx="1685925" cy="650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2531" name="TextBox 2">
            <a:extLst>
              <a:ext uri="{FF2B5EF4-FFF2-40B4-BE49-F238E27FC236}">
                <a16:creationId xmlns:a16="http://schemas.microsoft.com/office/drawing/2014/main" id="{6F9ABBCC-EDFB-4335-8EF6-3912719C7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25" y="949325"/>
            <a:ext cx="47371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 dirty="0"/>
              <a:t>Light </a:t>
            </a:r>
            <a:r>
              <a:rPr lang="en-US" altLang="en-US" sz="3200" b="1" dirty="0" err="1">
                <a:solidFill>
                  <a:srgbClr val="FF0000"/>
                </a:solidFill>
              </a:rPr>
              <a:t>Absorbtion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/>
              <a:t>Spectrum</a:t>
            </a:r>
          </a:p>
        </p:txBody>
      </p:sp>
      <p:grpSp>
        <p:nvGrpSpPr>
          <p:cNvPr id="22532" name="Group 10">
            <a:extLst>
              <a:ext uri="{FF2B5EF4-FFF2-40B4-BE49-F238E27FC236}">
                <a16:creationId xmlns:a16="http://schemas.microsoft.com/office/drawing/2014/main" id="{DC4835AD-D6D8-4D4D-80A7-CE10F20D93A5}"/>
              </a:ext>
            </a:extLst>
          </p:cNvPr>
          <p:cNvGrpSpPr>
            <a:grpSpLocks/>
          </p:cNvGrpSpPr>
          <p:nvPr/>
        </p:nvGrpSpPr>
        <p:grpSpPr bwMode="auto">
          <a:xfrm>
            <a:off x="241300" y="2679700"/>
            <a:ext cx="8567737" cy="660400"/>
            <a:chOff x="576262" y="2442311"/>
            <a:chExt cx="8567738" cy="660400"/>
          </a:xfrm>
        </p:grpSpPr>
        <p:grpSp>
          <p:nvGrpSpPr>
            <p:cNvPr id="22578" name="Group 19">
              <a:extLst>
                <a:ext uri="{FF2B5EF4-FFF2-40B4-BE49-F238E27FC236}">
                  <a16:creationId xmlns:a16="http://schemas.microsoft.com/office/drawing/2014/main" id="{B9308C7D-4547-4B1C-BBF1-0C5F67F864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262" y="2442311"/>
              <a:ext cx="8567738" cy="660400"/>
              <a:chOff x="576262" y="1535113"/>
              <a:chExt cx="8567738" cy="660400"/>
            </a:xfrm>
          </p:grpSpPr>
          <p:pic>
            <p:nvPicPr>
              <p:cNvPr id="22581" name="Picture 20">
                <a:extLst>
                  <a:ext uri="{FF2B5EF4-FFF2-40B4-BE49-F238E27FC236}">
                    <a16:creationId xmlns:a16="http://schemas.microsoft.com/office/drawing/2014/main" id="{B72FAC07-A001-4D7D-84DF-EE02F441A0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539" y="1544638"/>
                <a:ext cx="8305800" cy="641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4C4B997-EA56-4B4B-925C-091A623D8CB5}"/>
                  </a:ext>
                </a:extLst>
              </p:cNvPr>
              <p:cNvSpPr/>
              <p:nvPr/>
            </p:nvSpPr>
            <p:spPr>
              <a:xfrm>
                <a:off x="7545388" y="1544638"/>
                <a:ext cx="1598612" cy="6508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D9D673C-E037-4760-9E91-E3AF28A9B765}"/>
                  </a:ext>
                </a:extLst>
              </p:cNvPr>
              <p:cNvSpPr/>
              <p:nvPr/>
            </p:nvSpPr>
            <p:spPr>
              <a:xfrm>
                <a:off x="576262" y="1535113"/>
                <a:ext cx="1685925" cy="6508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7E4B1D4-6F79-4FDA-B393-FC6C8954B52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817937" y="2451836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163835A-9156-41A1-B1B9-2346F7A0529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827838" y="2451836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22533" name="Group 11">
            <a:extLst>
              <a:ext uri="{FF2B5EF4-FFF2-40B4-BE49-F238E27FC236}">
                <a16:creationId xmlns:a16="http://schemas.microsoft.com/office/drawing/2014/main" id="{50AC1453-3D84-4606-8F3E-55C2BB058D48}"/>
              </a:ext>
            </a:extLst>
          </p:cNvPr>
          <p:cNvGrpSpPr>
            <a:grpSpLocks/>
          </p:cNvGrpSpPr>
          <p:nvPr/>
        </p:nvGrpSpPr>
        <p:grpSpPr bwMode="auto">
          <a:xfrm>
            <a:off x="241300" y="3535363"/>
            <a:ext cx="8567737" cy="660400"/>
            <a:chOff x="576262" y="3245586"/>
            <a:chExt cx="8567738" cy="660400"/>
          </a:xfrm>
        </p:grpSpPr>
        <p:grpSp>
          <p:nvGrpSpPr>
            <p:cNvPr id="22569" name="Group 31">
              <a:extLst>
                <a:ext uri="{FF2B5EF4-FFF2-40B4-BE49-F238E27FC236}">
                  <a16:creationId xmlns:a16="http://schemas.microsoft.com/office/drawing/2014/main" id="{24D922D7-C0DD-4F8D-AACD-DE05BD0F65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262" y="3245586"/>
              <a:ext cx="8567738" cy="660400"/>
              <a:chOff x="576262" y="1535113"/>
              <a:chExt cx="8567738" cy="660400"/>
            </a:xfrm>
          </p:grpSpPr>
          <p:pic>
            <p:nvPicPr>
              <p:cNvPr id="22575" name="Picture 32">
                <a:extLst>
                  <a:ext uri="{FF2B5EF4-FFF2-40B4-BE49-F238E27FC236}">
                    <a16:creationId xmlns:a16="http://schemas.microsoft.com/office/drawing/2014/main" id="{6B23477C-B6CD-4BDF-8207-0AF8D34D5A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539" y="1544638"/>
                <a:ext cx="8305800" cy="641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72021ED-DE7E-4EA4-91E6-23E69B196962}"/>
                  </a:ext>
                </a:extLst>
              </p:cNvPr>
              <p:cNvSpPr/>
              <p:nvPr/>
            </p:nvSpPr>
            <p:spPr>
              <a:xfrm>
                <a:off x="7545388" y="1544638"/>
                <a:ext cx="1598612" cy="6508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00C9D9D-E3DD-4DBC-9F2B-9322D7C8EC68}"/>
                  </a:ext>
                </a:extLst>
              </p:cNvPr>
              <p:cNvSpPr/>
              <p:nvPr/>
            </p:nvSpPr>
            <p:spPr>
              <a:xfrm>
                <a:off x="576262" y="1535113"/>
                <a:ext cx="1685925" cy="6508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A2453AA-345E-474A-AF1D-B2C2A02A551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22674" y="3258286"/>
              <a:ext cx="0" cy="61118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AD32B11-952C-4895-9DDE-793980C8A1A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87812" y="3258286"/>
              <a:ext cx="0" cy="61118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C4FAAD3-DA06-47CD-966B-844D96DE5AD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037138" y="3258286"/>
              <a:ext cx="0" cy="61118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7C4FC5A-A426-40CC-8256-7F19B329172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597650" y="3258286"/>
              <a:ext cx="0" cy="61118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7F1BF78-F539-4C64-AFAB-35D61B8A591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000875" y="3258286"/>
              <a:ext cx="0" cy="61118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22534" name="Group 12">
            <a:extLst>
              <a:ext uri="{FF2B5EF4-FFF2-40B4-BE49-F238E27FC236}">
                <a16:creationId xmlns:a16="http://schemas.microsoft.com/office/drawing/2014/main" id="{9B3AC089-5846-41D8-96E6-B90103674183}"/>
              </a:ext>
            </a:extLst>
          </p:cNvPr>
          <p:cNvGrpSpPr>
            <a:grpSpLocks/>
          </p:cNvGrpSpPr>
          <p:nvPr/>
        </p:nvGrpSpPr>
        <p:grpSpPr bwMode="auto">
          <a:xfrm>
            <a:off x="241300" y="4391025"/>
            <a:ext cx="8567737" cy="660400"/>
            <a:chOff x="635001" y="4083051"/>
            <a:chExt cx="8567738" cy="660400"/>
          </a:xfrm>
        </p:grpSpPr>
        <p:grpSp>
          <p:nvGrpSpPr>
            <p:cNvPr id="22562" name="Group 40">
              <a:extLst>
                <a:ext uri="{FF2B5EF4-FFF2-40B4-BE49-F238E27FC236}">
                  <a16:creationId xmlns:a16="http://schemas.microsoft.com/office/drawing/2014/main" id="{C484858B-7B14-43DE-90BF-25AC8E05BB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5001" y="4083051"/>
              <a:ext cx="8567738" cy="660400"/>
              <a:chOff x="576262" y="1535113"/>
              <a:chExt cx="8567738" cy="660400"/>
            </a:xfrm>
          </p:grpSpPr>
          <p:pic>
            <p:nvPicPr>
              <p:cNvPr id="22566" name="Picture 41">
                <a:extLst>
                  <a:ext uri="{FF2B5EF4-FFF2-40B4-BE49-F238E27FC236}">
                    <a16:creationId xmlns:a16="http://schemas.microsoft.com/office/drawing/2014/main" id="{C05DB2CA-96AD-4D54-973E-5A24735BF2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539" y="1544638"/>
                <a:ext cx="8305800" cy="641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2235145-22CD-4083-9005-607571F9C86D}"/>
                  </a:ext>
                </a:extLst>
              </p:cNvPr>
              <p:cNvSpPr/>
              <p:nvPr/>
            </p:nvSpPr>
            <p:spPr>
              <a:xfrm>
                <a:off x="7545388" y="1544638"/>
                <a:ext cx="1598612" cy="6508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5FE9C4A-3A13-491F-ADC9-3F5881718C86}"/>
                  </a:ext>
                </a:extLst>
              </p:cNvPr>
              <p:cNvSpPr/>
              <p:nvPr/>
            </p:nvSpPr>
            <p:spPr>
              <a:xfrm>
                <a:off x="576262" y="1535113"/>
                <a:ext cx="1685925" cy="6508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3A11ACA-F2C1-4A40-A552-7760C40D77B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760913" y="4106864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CCAB17B-9F2D-4341-AEBC-0F7BBB775C9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386514" y="4106864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3FB4D21-70AF-492B-8412-700A90200A7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480177" y="4106864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22535" name="Group 14">
            <a:extLst>
              <a:ext uri="{FF2B5EF4-FFF2-40B4-BE49-F238E27FC236}">
                <a16:creationId xmlns:a16="http://schemas.microsoft.com/office/drawing/2014/main" id="{035E1D15-9350-468C-99F4-3B7C009A5D08}"/>
              </a:ext>
            </a:extLst>
          </p:cNvPr>
          <p:cNvGrpSpPr>
            <a:grpSpLocks/>
          </p:cNvGrpSpPr>
          <p:nvPr/>
        </p:nvGrpSpPr>
        <p:grpSpPr bwMode="auto">
          <a:xfrm>
            <a:off x="241300" y="5245100"/>
            <a:ext cx="8567737" cy="660400"/>
            <a:chOff x="576262" y="4988984"/>
            <a:chExt cx="8567738" cy="660400"/>
          </a:xfrm>
        </p:grpSpPr>
        <p:grpSp>
          <p:nvGrpSpPr>
            <p:cNvPr id="22543" name="Group 47">
              <a:extLst>
                <a:ext uri="{FF2B5EF4-FFF2-40B4-BE49-F238E27FC236}">
                  <a16:creationId xmlns:a16="http://schemas.microsoft.com/office/drawing/2014/main" id="{09E3F1AE-F47E-4291-9C93-E043896F0A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262" y="4988984"/>
              <a:ext cx="8567738" cy="660400"/>
              <a:chOff x="576262" y="1535113"/>
              <a:chExt cx="8567738" cy="660400"/>
            </a:xfrm>
          </p:grpSpPr>
          <p:pic>
            <p:nvPicPr>
              <p:cNvPr id="22559" name="Picture 48">
                <a:extLst>
                  <a:ext uri="{FF2B5EF4-FFF2-40B4-BE49-F238E27FC236}">
                    <a16:creationId xmlns:a16="http://schemas.microsoft.com/office/drawing/2014/main" id="{F4EBFF8A-FB97-4E91-B2EF-86B26E6311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539" y="1544638"/>
                <a:ext cx="8305800" cy="641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5A4B354-743F-404D-AC2F-15F45215A686}"/>
                  </a:ext>
                </a:extLst>
              </p:cNvPr>
              <p:cNvSpPr/>
              <p:nvPr/>
            </p:nvSpPr>
            <p:spPr>
              <a:xfrm>
                <a:off x="7545388" y="1544638"/>
                <a:ext cx="1598612" cy="6508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DCE2B614-5210-4633-BDB1-0643B518D24A}"/>
                  </a:ext>
                </a:extLst>
              </p:cNvPr>
              <p:cNvSpPr/>
              <p:nvPr/>
            </p:nvSpPr>
            <p:spPr>
              <a:xfrm>
                <a:off x="576262" y="1535113"/>
                <a:ext cx="1685925" cy="6508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1ABE53F-16C2-4AC4-AF8F-FCE5042263A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424112" y="4998509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20E1C7C-4C81-490D-864A-F2D080699B0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76512" y="4998509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94891D4-F6FE-43B4-A47F-4237E23EC39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414712" y="4998509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C9A0C82-A0E3-4F13-BBF8-D525E346AFA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22674" y="4998509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ED15D4B-2F5B-418F-8890-66D2E21EC2B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40174" y="4998509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21F8F12-3586-4A24-BECA-27E78A8F546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40199" y="4998509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EA464CD-B47E-4279-85D4-32C33EF8F50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303712" y="4998509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DE3BD84-6D06-4E67-ABC2-46611656C1B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68837" y="4998509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934D5D1-CF24-4188-A3DA-A7260982F6C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84775" y="4998509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EBEC404-BFC8-45D8-B724-89C15B9843A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243513" y="4998509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E958FBE-DDBC-43C3-A902-9D1A1227E54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464175" y="4998509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7CEFE4F-1224-41E9-9712-9567CAA9FE7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608638" y="4998509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B2AB0BF-A1F9-41CA-A28D-6C8C590D0D8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819775" y="4998509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C1D08F0-8836-42AF-904C-F52C8865FFE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821488" y="4998509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416A084-6416-4315-B59B-A3B9CB2F1AD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132638" y="4998509"/>
              <a:ext cx="0" cy="612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2536" name="TextBox 5">
            <a:extLst>
              <a:ext uri="{FF2B5EF4-FFF2-40B4-BE49-F238E27FC236}">
                <a16:creationId xmlns:a16="http://schemas.microsoft.com/office/drawing/2014/main" id="{D4E46BF8-6A85-491E-80EF-C7EBA1128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2860675"/>
            <a:ext cx="1430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Hydrogen</a:t>
            </a:r>
          </a:p>
        </p:txBody>
      </p:sp>
      <p:sp>
        <p:nvSpPr>
          <p:cNvPr id="22537" name="TextBox 12">
            <a:extLst>
              <a:ext uri="{FF2B5EF4-FFF2-40B4-BE49-F238E27FC236}">
                <a16:creationId xmlns:a16="http://schemas.microsoft.com/office/drawing/2014/main" id="{A5B3AB90-353A-4F9B-8559-629310EE3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3689350"/>
            <a:ext cx="1100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Helium</a:t>
            </a:r>
          </a:p>
        </p:txBody>
      </p:sp>
      <p:sp>
        <p:nvSpPr>
          <p:cNvPr id="22538" name="TextBox 14">
            <a:extLst>
              <a:ext uri="{FF2B5EF4-FFF2-40B4-BE49-F238E27FC236}">
                <a16:creationId xmlns:a16="http://schemas.microsoft.com/office/drawing/2014/main" id="{C08339EA-F218-41C4-9258-47E95C8DA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2" y="4445000"/>
            <a:ext cx="1146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Oxygen</a:t>
            </a:r>
          </a:p>
        </p:txBody>
      </p:sp>
      <p:sp>
        <p:nvSpPr>
          <p:cNvPr id="22539" name="TextBox 17">
            <a:extLst>
              <a:ext uri="{FF2B5EF4-FFF2-40B4-BE49-F238E27FC236}">
                <a16:creationId xmlns:a16="http://schemas.microsoft.com/office/drawing/2014/main" id="{0D924083-AB01-4459-AFCE-000711A35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37" y="5400675"/>
            <a:ext cx="110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Carbon</a:t>
            </a:r>
          </a:p>
        </p:txBody>
      </p:sp>
      <p:sp>
        <p:nvSpPr>
          <p:cNvPr id="22540" name="TextBox 1">
            <a:extLst>
              <a:ext uri="{FF2B5EF4-FFF2-40B4-BE49-F238E27FC236}">
                <a16:creationId xmlns:a16="http://schemas.microsoft.com/office/drawing/2014/main" id="{1FC85F2D-6799-486E-81C8-796751DE0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1719263"/>
            <a:ext cx="9667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White</a:t>
            </a:r>
          </a:p>
          <a:p>
            <a:pPr eaLnBrk="1" hangingPunct="1"/>
            <a:r>
              <a:rPr lang="en-US" altLang="en-US" b="1"/>
              <a:t>Light</a:t>
            </a:r>
          </a:p>
        </p:txBody>
      </p:sp>
      <p:sp>
        <p:nvSpPr>
          <p:cNvPr id="22541" name="TextBox 2">
            <a:extLst>
              <a:ext uri="{FF2B5EF4-FFF2-40B4-BE49-F238E27FC236}">
                <a16:creationId xmlns:a16="http://schemas.microsoft.com/office/drawing/2014/main" id="{4D3A29D8-B2FF-4B21-BE62-2DC896836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612" y="6070600"/>
            <a:ext cx="6550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b="1"/>
              <a:t>The black lines indicate the present of an element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20098F3-512F-45B4-93C1-06A0C43C098A}"/>
              </a:ext>
            </a:extLst>
          </p:cNvPr>
          <p:cNvSpPr txBox="1">
            <a:spLocks noChangeArrowheads="1"/>
          </p:cNvSpPr>
          <p:nvPr/>
        </p:nvSpPr>
        <p:spPr bwMode="auto">
          <a:xfrm rot="-651257">
            <a:off x="1393825" y="2573338"/>
            <a:ext cx="5033962" cy="17541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3600" b="1"/>
              <a:t>Again, these lines are specific to the individual element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>
            <a:extLst>
              <a:ext uri="{FF2B5EF4-FFF2-40B4-BE49-F238E27FC236}">
                <a16:creationId xmlns:a16="http://schemas.microsoft.com/office/drawing/2014/main" id="{7074E260-A01B-4790-BEBC-18CD9E0BB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57" y="1900238"/>
            <a:ext cx="6451600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Box 1">
            <a:extLst>
              <a:ext uri="{FF2B5EF4-FFF2-40B4-BE49-F238E27FC236}">
                <a16:creationId xmlns:a16="http://schemas.microsoft.com/office/drawing/2014/main" id="{BE67E7FA-AED7-49A3-B8F8-FDC5D6F95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7357" y="1316038"/>
            <a:ext cx="15827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/>
              <a:t>Sunlight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B6B7A3-4A07-4C19-B42B-ACD2E77CB7AE}"/>
              </a:ext>
            </a:extLst>
          </p:cNvPr>
          <p:cNvSpPr txBox="1"/>
          <p:nvPr/>
        </p:nvSpPr>
        <p:spPr>
          <a:xfrm>
            <a:off x="3877838" y="1700808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cs typeface="Arial" panose="020B0604020202020204" pitchFamily="34" charset="0"/>
              </a:rPr>
              <a:t>Guide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D429AC-39DC-421A-BD61-FD9C04A98ABB}"/>
              </a:ext>
            </a:extLst>
          </p:cNvPr>
          <p:cNvSpPr txBox="1"/>
          <p:nvPr/>
        </p:nvSpPr>
        <p:spPr>
          <a:xfrm>
            <a:off x="2478230" y="2447644"/>
            <a:ext cx="5643243" cy="539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9" b="1" dirty="0">
                <a:solidFill>
                  <a:srgbClr val="008000"/>
                </a:solidFill>
                <a:cs typeface="Arial" panose="020B0604020202020204" pitchFamily="34" charset="0"/>
              </a:rPr>
              <a:t>This activity is for pupils to make a spectroscope using recycled materials</a:t>
            </a:r>
          </a:p>
          <a:p>
            <a:endParaRPr lang="en-GB" altLang="en-US" sz="969" b="1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endParaRPr lang="en-GB" altLang="en-US" sz="969" b="1" dirty="0">
              <a:solidFill>
                <a:srgbClr val="008000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694D9E-21A8-4D31-9F52-9C29EBB0B276}"/>
              </a:ext>
            </a:extLst>
          </p:cNvPr>
          <p:cNvSpPr txBox="1"/>
          <p:nvPr/>
        </p:nvSpPr>
        <p:spPr>
          <a:xfrm>
            <a:off x="4095178" y="3880020"/>
            <a:ext cx="66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cs typeface="Arial" panose="020B0604020202020204" pitchFamily="34" charset="0"/>
              </a:rPr>
              <a:t>Risks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29CBE8B-061F-4AA3-A767-CFCF2462C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262339"/>
              </p:ext>
            </p:extLst>
          </p:nvPr>
        </p:nvGraphicFramePr>
        <p:xfrm>
          <a:off x="2577932" y="4261583"/>
          <a:ext cx="3988136" cy="1501286"/>
        </p:xfrm>
        <a:graphic>
          <a:graphicData uri="http://schemas.openxmlformats.org/drawingml/2006/table">
            <a:tbl>
              <a:tblPr firstRow="1" firstCol="1" bandRow="1"/>
              <a:tblGrid>
                <a:gridCol w="1136514">
                  <a:extLst>
                    <a:ext uri="{9D8B030D-6E8A-4147-A177-3AD203B41FA5}">
                      <a16:colId xmlns:a16="http://schemas.microsoft.com/office/drawing/2014/main" val="162625019"/>
                    </a:ext>
                  </a:extLst>
                </a:gridCol>
                <a:gridCol w="589303">
                  <a:extLst>
                    <a:ext uri="{9D8B030D-6E8A-4147-A177-3AD203B41FA5}">
                      <a16:colId xmlns:a16="http://schemas.microsoft.com/office/drawing/2014/main" val="1057469218"/>
                    </a:ext>
                  </a:extLst>
                </a:gridCol>
                <a:gridCol w="2262319">
                  <a:extLst>
                    <a:ext uri="{9D8B030D-6E8A-4147-A177-3AD203B41FA5}">
                      <a16:colId xmlns:a16="http://schemas.microsoft.com/office/drawing/2014/main" val="544918842"/>
                    </a:ext>
                  </a:extLst>
                </a:gridCol>
              </a:tblGrid>
              <a:tr h="422910"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Item</a:t>
                      </a:r>
                    </a:p>
                  </a:txBody>
                  <a:tcPr marL="45281" marR="45281" marT="65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Risk</a:t>
                      </a:r>
                    </a:p>
                  </a:txBody>
                  <a:tcPr marL="45281" marR="45281" marT="65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Avoidance Action</a:t>
                      </a:r>
                    </a:p>
                  </a:txBody>
                  <a:tcPr marL="45281" marR="45281" marT="65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4402617"/>
                  </a:ext>
                </a:extLst>
              </a:tr>
              <a:tr h="238711"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Tools</a:t>
                      </a:r>
                    </a:p>
                  </a:txBody>
                  <a:tcPr marL="45281" marR="45281" marT="65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Misuse</a:t>
                      </a:r>
                    </a:p>
                    <a:p>
                      <a:pPr algn="ctr"/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Injury</a:t>
                      </a:r>
                    </a:p>
                  </a:txBody>
                  <a:tcPr marL="45281" marR="45281" marT="65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Close supervision</a:t>
                      </a:r>
                    </a:p>
                  </a:txBody>
                  <a:tcPr marL="45281" marR="45281" marT="65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822380"/>
                  </a:ext>
                </a:extLst>
              </a:tr>
              <a:tr h="238711"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CD</a:t>
                      </a:r>
                    </a:p>
                  </a:txBody>
                  <a:tcPr marL="45281" marR="45281" marT="65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Injury</a:t>
                      </a:r>
                    </a:p>
                  </a:txBody>
                  <a:tcPr marL="45281" marR="45281" marT="65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Close supervision, ensure CD is not broken, clear up broken CDs immediately. Ensure CDs are not put into mouth or </a:t>
                      </a:r>
                      <a:r>
                        <a:rPr lang="en-GB" sz="7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injested</a:t>
                      </a:r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5281" marR="45281" marT="65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0348950"/>
                  </a:ext>
                </a:extLst>
              </a:tr>
              <a:tr h="238711"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</a:t>
                      </a:r>
                    </a:p>
                  </a:txBody>
                  <a:tcPr marL="45281" marR="45281" marT="65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Injury</a:t>
                      </a:r>
                    </a:p>
                  </a:txBody>
                  <a:tcPr marL="45281" marR="45281" marT="65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Close supervision. Do not ever look at the sun without dark </a:t>
                      </a:r>
                      <a:r>
                        <a:rPr lang="en-GB" sz="7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galsses</a:t>
                      </a:r>
                      <a:endParaRPr lang="en-GB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81" marR="45281" marT="65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353909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Aggression between those present</a:t>
                      </a:r>
                    </a:p>
                  </a:txBody>
                  <a:tcPr marL="45281" marR="45281" marT="65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Injury</a:t>
                      </a:r>
                    </a:p>
                  </a:txBody>
                  <a:tcPr marL="45281" marR="45281" marT="65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Close supervision and immediate action to defuse aggression</a:t>
                      </a:r>
                    </a:p>
                  </a:txBody>
                  <a:tcPr marL="45281" marR="45281" marT="65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918834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8D35A47-7A91-D36B-1E00-43F9383F7D12}"/>
              </a:ext>
            </a:extLst>
          </p:cNvPr>
          <p:cNvSpPr txBox="1"/>
          <p:nvPr/>
        </p:nvSpPr>
        <p:spPr>
          <a:xfrm>
            <a:off x="2037008" y="3159650"/>
            <a:ext cx="573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rgbClr val="FF0000"/>
                </a:solidFill>
              </a:rPr>
              <a:t>Mandatory close supervision by a competent adult</a:t>
            </a:r>
          </a:p>
        </p:txBody>
      </p:sp>
    </p:spTree>
    <p:extLst>
      <p:ext uri="{BB962C8B-B14F-4D97-AF65-F5344CB8AC3E}">
        <p14:creationId xmlns:p14="http://schemas.microsoft.com/office/powerpoint/2010/main" val="1705898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>
            <a:extLst>
              <a:ext uri="{FF2B5EF4-FFF2-40B4-BE49-F238E27FC236}">
                <a16:creationId xmlns:a16="http://schemas.microsoft.com/office/drawing/2014/main" id="{7074E260-A01B-4790-BEBC-18CD9E0BB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25" y="1608138"/>
            <a:ext cx="6451600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Box 1">
            <a:extLst>
              <a:ext uri="{FF2B5EF4-FFF2-40B4-BE49-F238E27FC236}">
                <a16:creationId xmlns:a16="http://schemas.microsoft.com/office/drawing/2014/main" id="{BE67E7FA-AED7-49A3-B8F8-FDC5D6F95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9025" y="1023938"/>
            <a:ext cx="15827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/>
              <a:t>Sunlight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2286FC9-F8D4-40A9-983F-5E51684863B5}"/>
              </a:ext>
            </a:extLst>
          </p:cNvPr>
          <p:cNvGrpSpPr>
            <a:grpSpLocks/>
          </p:cNvGrpSpPr>
          <p:nvPr/>
        </p:nvGrpSpPr>
        <p:grpSpPr bwMode="auto">
          <a:xfrm>
            <a:off x="1643063" y="3149600"/>
            <a:ext cx="4995862" cy="3178175"/>
            <a:chOff x="1643063" y="2857500"/>
            <a:chExt cx="4995862" cy="3178175"/>
          </a:xfrm>
        </p:grpSpPr>
        <p:pic>
          <p:nvPicPr>
            <p:cNvPr id="23556" name="Picture 6">
              <a:extLst>
                <a:ext uri="{FF2B5EF4-FFF2-40B4-BE49-F238E27FC236}">
                  <a16:creationId xmlns:a16="http://schemas.microsoft.com/office/drawing/2014/main" id="{D8CC613B-37B8-4633-8400-80F8D4622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063" y="3706041"/>
              <a:ext cx="4995862" cy="88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7" name="TextBox 5">
              <a:extLst>
                <a:ext uri="{FF2B5EF4-FFF2-40B4-BE49-F238E27FC236}">
                  <a16:creationId xmlns:a16="http://schemas.microsoft.com/office/drawing/2014/main" id="{81FFDD4A-F3ED-44A4-8C7A-1FE2BF2014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7869" y="3121265"/>
              <a:ext cx="1845978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3200" b="1"/>
                <a:t>Hydrogen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86BFDD4A-7647-4A2B-8697-6C40DE220C3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954713" y="2857500"/>
              <a:ext cx="11112" cy="565150"/>
            </a:xfrm>
            <a:prstGeom prst="straightConnector1">
              <a:avLst/>
            </a:prstGeom>
            <a:noFill/>
            <a:ln w="25400">
              <a:solidFill>
                <a:srgbClr val="008000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0D80ED5-E8F9-4CEC-B414-4615A524B64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087688" y="2857500"/>
              <a:ext cx="11112" cy="565150"/>
            </a:xfrm>
            <a:prstGeom prst="straightConnector1">
              <a:avLst/>
            </a:prstGeom>
            <a:noFill/>
            <a:ln w="25400">
              <a:solidFill>
                <a:srgbClr val="008000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D51774F-629E-4934-AEB3-B120EF26EB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233613" y="2857500"/>
              <a:ext cx="11112" cy="565150"/>
            </a:xfrm>
            <a:prstGeom prst="straightConnector1">
              <a:avLst/>
            </a:prstGeom>
            <a:noFill/>
            <a:ln w="25400">
              <a:solidFill>
                <a:srgbClr val="008000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C7A891D-292D-45C0-9034-5EE2D2940CA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38325" y="2857500"/>
              <a:ext cx="11113" cy="565150"/>
            </a:xfrm>
            <a:prstGeom prst="straightConnector1">
              <a:avLst/>
            </a:prstGeom>
            <a:noFill/>
            <a:ln w="25400">
              <a:solidFill>
                <a:srgbClr val="008000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3562" name="TextBox 11">
              <a:extLst>
                <a:ext uri="{FF2B5EF4-FFF2-40B4-BE49-F238E27FC236}">
                  <a16:creationId xmlns:a16="http://schemas.microsoft.com/office/drawing/2014/main" id="{D43428BA-C668-4540-B977-B0A18E0DC9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5625" y="4651375"/>
              <a:ext cx="4813300" cy="138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b="1">
                  <a:solidFill>
                    <a:srgbClr val="0000FF"/>
                  </a:solidFill>
                </a:rPr>
                <a:t>Hydrogen emits and absorbs light of </a:t>
              </a:r>
            </a:p>
            <a:p>
              <a:pPr algn="ctr" eaLnBrk="1" hangingPunct="1"/>
              <a:r>
                <a:rPr lang="en-US" altLang="en-US" b="1">
                  <a:solidFill>
                    <a:srgbClr val="0000FF"/>
                  </a:solidFill>
                </a:rPr>
                <a:t>specific frequency/wavelength</a:t>
              </a:r>
            </a:p>
            <a:p>
              <a:pPr algn="ctr" eaLnBrk="1" hangingPunct="1"/>
              <a:endParaRPr lang="en-US" altLang="en-US" sz="1200" b="1"/>
            </a:p>
            <a:p>
              <a:pPr algn="ctr" eaLnBrk="1" hangingPunct="1"/>
              <a:r>
                <a:rPr lang="en-US" altLang="en-US" b="1">
                  <a:solidFill>
                    <a:srgbClr val="008000"/>
                  </a:solidFill>
                </a:rPr>
                <a:t>So we know the Sun has Hydrogen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5765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1">
            <a:extLst>
              <a:ext uri="{FF2B5EF4-FFF2-40B4-BE49-F238E27FC236}">
                <a16:creationId xmlns:a16="http://schemas.microsoft.com/office/drawing/2014/main" id="{9529924A-DB2A-4A74-B32A-FAC41365F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2325" y="1000125"/>
            <a:ext cx="2846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Sun = Nuclear Fusion</a:t>
            </a:r>
          </a:p>
        </p:txBody>
      </p:sp>
      <p:sp>
        <p:nvSpPr>
          <p:cNvPr id="24578" name="TextBox 2">
            <a:extLst>
              <a:ext uri="{FF2B5EF4-FFF2-40B4-BE49-F238E27FC236}">
                <a16:creationId xmlns:a16="http://schemas.microsoft.com/office/drawing/2014/main" id="{50E0B502-848A-42FB-96AF-6A23F17D1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1725613"/>
            <a:ext cx="14303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Hydrogen</a:t>
            </a:r>
          </a:p>
        </p:txBody>
      </p:sp>
      <p:sp>
        <p:nvSpPr>
          <p:cNvPr id="24579" name="TextBox 3">
            <a:extLst>
              <a:ext uri="{FF2B5EF4-FFF2-40B4-BE49-F238E27FC236}">
                <a16:creationId xmlns:a16="http://schemas.microsoft.com/office/drawing/2014/main" id="{B77FBB5A-AEEC-4637-A549-7DEAD56E7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650" y="2289175"/>
            <a:ext cx="1101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Helium</a:t>
            </a:r>
          </a:p>
        </p:txBody>
      </p:sp>
      <p:sp>
        <p:nvSpPr>
          <p:cNvPr id="24580" name="TextBox 4">
            <a:extLst>
              <a:ext uri="{FF2B5EF4-FFF2-40B4-BE49-F238E27FC236}">
                <a16:creationId xmlns:a16="http://schemas.microsoft.com/office/drawing/2014/main" id="{D1C0EF4A-2438-4F3C-8398-CD5B0ACCE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688" y="3984625"/>
            <a:ext cx="1146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Oxygen</a:t>
            </a:r>
          </a:p>
        </p:txBody>
      </p:sp>
      <p:sp>
        <p:nvSpPr>
          <p:cNvPr id="24581" name="TextBox 5">
            <a:extLst>
              <a:ext uri="{FF2B5EF4-FFF2-40B4-BE49-F238E27FC236}">
                <a16:creationId xmlns:a16="http://schemas.microsoft.com/office/drawing/2014/main" id="{C748DD6D-595E-45DB-9D1C-1A756A849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7088" y="2854325"/>
            <a:ext cx="110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Carbon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F252F32-5DE9-4985-8A2C-5FA1460924F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19263" y="2139950"/>
            <a:ext cx="306387" cy="2984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4583" name="TextBox 11">
            <a:extLst>
              <a:ext uri="{FF2B5EF4-FFF2-40B4-BE49-F238E27FC236}">
                <a16:creationId xmlns:a16="http://schemas.microsoft.com/office/drawing/2014/main" id="{0C5DB439-74DE-42F9-8EE1-C3AFF5567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1700" y="34194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Nitrogen</a:t>
            </a:r>
          </a:p>
        </p:txBody>
      </p:sp>
      <p:sp>
        <p:nvSpPr>
          <p:cNvPr id="24584" name="TextBox 13">
            <a:extLst>
              <a:ext uri="{FF2B5EF4-FFF2-40B4-BE49-F238E27FC236}">
                <a16:creationId xmlns:a16="http://schemas.microsoft.com/office/drawing/2014/main" id="{AF44C91A-BE70-40B4-91E4-99FC363D2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8575" y="4548188"/>
            <a:ext cx="708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Iron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C1055CE-F038-414D-AFBD-E3EF83BB28F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55938" y="2751138"/>
            <a:ext cx="306387" cy="2984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B53D7F-4320-469F-B5B2-47BB3B69F06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05313" y="3270250"/>
            <a:ext cx="306387" cy="2984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60335F1-110E-4E11-AC14-F3A4CEB5D13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13438" y="3833813"/>
            <a:ext cx="306387" cy="300037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28E99DC-3199-48F2-BCDF-6DA537BC9A7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56463" y="4454525"/>
            <a:ext cx="306387" cy="2984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4589" name="TextBox 18">
            <a:extLst>
              <a:ext uri="{FF2B5EF4-FFF2-40B4-BE49-F238E27FC236}">
                <a16:creationId xmlns:a16="http://schemas.microsoft.com/office/drawing/2014/main" id="{628501D8-42FC-4B41-99A0-5E45C0C25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650" y="1835150"/>
            <a:ext cx="1101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4+ M</a:t>
            </a:r>
            <a:r>
              <a:rPr lang="en-US" altLang="en-US" sz="1800" baseline="30000"/>
              <a:t>o</a:t>
            </a:r>
            <a:r>
              <a:rPr lang="en-US" altLang="en-US" sz="1800"/>
              <a:t>K</a:t>
            </a:r>
          </a:p>
        </p:txBody>
      </p:sp>
      <p:sp>
        <p:nvSpPr>
          <p:cNvPr id="24590" name="TextBox 19">
            <a:extLst>
              <a:ext uri="{FF2B5EF4-FFF2-40B4-BE49-F238E27FC236}">
                <a16:creationId xmlns:a16="http://schemas.microsoft.com/office/drawing/2014/main" id="{F9FA2C1B-E47A-4D18-AC84-AFCD813F7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300" y="2925763"/>
            <a:ext cx="116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16+ M</a:t>
            </a:r>
            <a:r>
              <a:rPr lang="en-US" altLang="en-US" sz="1800" baseline="30000"/>
              <a:t>o</a:t>
            </a:r>
            <a:r>
              <a:rPr lang="en-US" altLang="en-US" sz="1800"/>
              <a:t>K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>
            <a:extLst>
              <a:ext uri="{FF2B5EF4-FFF2-40B4-BE49-F238E27FC236}">
                <a16:creationId xmlns:a16="http://schemas.microsoft.com/office/drawing/2014/main" id="{16A91B04-21B0-41BC-AE1C-D072CF78D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Box 2">
            <a:extLst>
              <a:ext uri="{FF2B5EF4-FFF2-40B4-BE49-F238E27FC236}">
                <a16:creationId xmlns:a16="http://schemas.microsoft.com/office/drawing/2014/main" id="{18DB9F0C-50F0-430C-8102-277F602FF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1347788"/>
            <a:ext cx="2135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FF00"/>
                </a:solidFill>
              </a:rPr>
              <a:t>The Universe</a:t>
            </a:r>
          </a:p>
        </p:txBody>
      </p:sp>
      <p:sp>
        <p:nvSpPr>
          <p:cNvPr id="25603" name="TextBox 3">
            <a:extLst>
              <a:ext uri="{FF2B5EF4-FFF2-40B4-BE49-F238E27FC236}">
                <a16:creationId xmlns:a16="http://schemas.microsoft.com/office/drawing/2014/main" id="{BCD782C7-1A9B-4683-8608-F31872AD9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8638" y="2143125"/>
            <a:ext cx="395605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</a:rPr>
              <a:t>Using Spectrum</a:t>
            </a:r>
          </a:p>
          <a:p>
            <a:pPr algn="ctr" eaLnBrk="1" hangingPunct="1"/>
            <a:endParaRPr lang="en-US" altLang="en-US" sz="1600" b="1">
              <a:solidFill>
                <a:srgbClr val="FFFF00"/>
              </a:solidFill>
            </a:endParaRPr>
          </a:p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</a:rPr>
              <a:t>We can find out what</a:t>
            </a:r>
          </a:p>
          <a:p>
            <a:pPr algn="ctr" eaLnBrk="1" hangingPunct="1"/>
            <a:endParaRPr lang="en-US" altLang="en-US" sz="1600" b="1">
              <a:solidFill>
                <a:srgbClr val="FFFF00"/>
              </a:solidFill>
            </a:endParaRPr>
          </a:p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</a:rPr>
              <a:t> stars are made of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>
            <a:extLst>
              <a:ext uri="{FF2B5EF4-FFF2-40B4-BE49-F238E27FC236}">
                <a16:creationId xmlns:a16="http://schemas.microsoft.com/office/drawing/2014/main" id="{16A91B04-21B0-41BC-AE1C-D072CF78D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Box 2">
            <a:extLst>
              <a:ext uri="{FF2B5EF4-FFF2-40B4-BE49-F238E27FC236}">
                <a16:creationId xmlns:a16="http://schemas.microsoft.com/office/drawing/2014/main" id="{18DB9F0C-50F0-430C-8102-277F602FF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1347788"/>
            <a:ext cx="2135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FF00"/>
                </a:solidFill>
              </a:rPr>
              <a:t>The Universe</a:t>
            </a:r>
          </a:p>
        </p:txBody>
      </p:sp>
      <p:sp>
        <p:nvSpPr>
          <p:cNvPr id="25603" name="TextBox 3">
            <a:extLst>
              <a:ext uri="{FF2B5EF4-FFF2-40B4-BE49-F238E27FC236}">
                <a16:creationId xmlns:a16="http://schemas.microsoft.com/office/drawing/2014/main" id="{BCD782C7-1A9B-4683-8608-F31872AD9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8638" y="2143125"/>
            <a:ext cx="395605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</a:rPr>
              <a:t>Using Spectrum</a:t>
            </a:r>
          </a:p>
          <a:p>
            <a:pPr algn="ctr" eaLnBrk="1" hangingPunct="1"/>
            <a:endParaRPr lang="en-US" altLang="en-US" sz="1600" b="1">
              <a:solidFill>
                <a:srgbClr val="FFFF00"/>
              </a:solidFill>
            </a:endParaRPr>
          </a:p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</a:rPr>
              <a:t>We can find out what</a:t>
            </a:r>
          </a:p>
          <a:p>
            <a:pPr algn="ctr" eaLnBrk="1" hangingPunct="1"/>
            <a:endParaRPr lang="en-US" altLang="en-US" sz="1600" b="1">
              <a:solidFill>
                <a:srgbClr val="FFFF00"/>
              </a:solidFill>
            </a:endParaRPr>
          </a:p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</a:rPr>
              <a:t> stars are made of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5F2D08-0C6E-4741-A1A9-EC03AF976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238" y="4918075"/>
            <a:ext cx="3406775" cy="4619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1"/>
                </a:solidFill>
              </a:rPr>
              <a:t>Mostly Hydrogen …… But</a:t>
            </a:r>
          </a:p>
        </p:txBody>
      </p:sp>
    </p:spTree>
    <p:extLst>
      <p:ext uri="{BB962C8B-B14F-4D97-AF65-F5344CB8AC3E}">
        <p14:creationId xmlns:p14="http://schemas.microsoft.com/office/powerpoint/2010/main" val="1314816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5">
            <a:extLst>
              <a:ext uri="{FF2B5EF4-FFF2-40B4-BE49-F238E27FC236}">
                <a16:creationId xmlns:a16="http://schemas.microsoft.com/office/drawing/2014/main" id="{7CC39499-33A3-4302-82EE-5093D360C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0" y="1057275"/>
            <a:ext cx="1430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Hydrogen</a:t>
            </a:r>
          </a:p>
        </p:txBody>
      </p:sp>
      <p:sp>
        <p:nvSpPr>
          <p:cNvPr id="26626" name="TextBox 5">
            <a:extLst>
              <a:ext uri="{FF2B5EF4-FFF2-40B4-BE49-F238E27FC236}">
                <a16:creationId xmlns:a16="http://schemas.microsoft.com/office/drawing/2014/main" id="{41FC552F-8FCE-4AD2-86D2-78495A695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8" y="2892425"/>
            <a:ext cx="1212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Our Sun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48E52D-DDFA-4023-94D3-47AD7B08498F}"/>
              </a:ext>
            </a:extLst>
          </p:cNvPr>
          <p:cNvGrpSpPr/>
          <p:nvPr/>
        </p:nvGrpSpPr>
        <p:grpSpPr>
          <a:xfrm>
            <a:off x="2174875" y="2708275"/>
            <a:ext cx="5287963" cy="812800"/>
            <a:chOff x="2174875" y="2708275"/>
            <a:chExt cx="5287963" cy="812800"/>
          </a:xfrm>
        </p:grpSpPr>
        <p:pic>
          <p:nvPicPr>
            <p:cNvPr id="26627" name="Picture 2">
              <a:extLst>
                <a:ext uri="{FF2B5EF4-FFF2-40B4-BE49-F238E27FC236}">
                  <a16:creationId xmlns:a16="http://schemas.microsoft.com/office/drawing/2014/main" id="{E88BF80F-6359-4E0A-899D-16EB84A61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4875" y="2708275"/>
              <a:ext cx="5287963" cy="81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628" name="Group 22">
              <a:extLst>
                <a:ext uri="{FF2B5EF4-FFF2-40B4-BE49-F238E27FC236}">
                  <a16:creationId xmlns:a16="http://schemas.microsoft.com/office/drawing/2014/main" id="{0204966C-96DB-47AB-8805-F88E16CC42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0225" y="2728913"/>
              <a:ext cx="2643188" cy="755650"/>
              <a:chOff x="3153296" y="1959174"/>
              <a:chExt cx="2642840" cy="735310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C2C74385-3F32-477D-963E-78EABF0B7AA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35832" y="1959174"/>
                <a:ext cx="12698" cy="73531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76763DE-8518-46FA-8D59-017869D9793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5781850" y="1959174"/>
                <a:ext cx="14286" cy="73531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94897B75-B5D0-47A6-9BD5-53F6D782FB2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88215" y="1959174"/>
                <a:ext cx="12698" cy="73531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CBEFCE10-2D96-43E9-82D8-96BF4C2FA4B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153296" y="1959174"/>
                <a:ext cx="12698" cy="73531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5">
            <a:extLst>
              <a:ext uri="{FF2B5EF4-FFF2-40B4-BE49-F238E27FC236}">
                <a16:creationId xmlns:a16="http://schemas.microsoft.com/office/drawing/2014/main" id="{7CC39499-33A3-4302-82EE-5093D360C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0" y="1057275"/>
            <a:ext cx="1430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Hydrogen</a:t>
            </a:r>
          </a:p>
        </p:txBody>
      </p:sp>
      <p:sp>
        <p:nvSpPr>
          <p:cNvPr id="26626" name="TextBox 5">
            <a:extLst>
              <a:ext uri="{FF2B5EF4-FFF2-40B4-BE49-F238E27FC236}">
                <a16:creationId xmlns:a16="http://schemas.microsoft.com/office/drawing/2014/main" id="{41FC552F-8FCE-4AD2-86D2-78495A695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8" y="2892425"/>
            <a:ext cx="1212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Our Sun</a:t>
            </a:r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id="{E88BF80F-6359-4E0A-899D-16EB84A61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75" y="2708275"/>
            <a:ext cx="528796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8" name="Group 22">
            <a:extLst>
              <a:ext uri="{FF2B5EF4-FFF2-40B4-BE49-F238E27FC236}">
                <a16:creationId xmlns:a16="http://schemas.microsoft.com/office/drawing/2014/main" id="{0204966C-96DB-47AB-8805-F88E16CC422A}"/>
              </a:ext>
            </a:extLst>
          </p:cNvPr>
          <p:cNvGrpSpPr>
            <a:grpSpLocks/>
          </p:cNvGrpSpPr>
          <p:nvPr/>
        </p:nvGrpSpPr>
        <p:grpSpPr bwMode="auto">
          <a:xfrm>
            <a:off x="3070225" y="2728913"/>
            <a:ext cx="2643188" cy="755650"/>
            <a:chOff x="3153296" y="1959174"/>
            <a:chExt cx="2642840" cy="73531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2C74385-3F32-477D-963E-78EABF0B7AA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35832" y="1959174"/>
              <a:ext cx="12698" cy="73531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76763DE-8518-46FA-8D59-017869D9793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781850" y="1959174"/>
              <a:ext cx="14286" cy="73531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4897B75-B5D0-47A6-9BD5-53F6D782FB2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388215" y="1959174"/>
              <a:ext cx="12698" cy="73531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BEFCE10-2D96-43E9-82D8-96BF4C2FA4B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53296" y="1959174"/>
              <a:ext cx="12698" cy="73531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43494FD-CC00-411C-A3FE-E1298ED6B480}"/>
              </a:ext>
            </a:extLst>
          </p:cNvPr>
          <p:cNvGrpSpPr>
            <a:grpSpLocks/>
          </p:cNvGrpSpPr>
          <p:nvPr/>
        </p:nvGrpSpPr>
        <p:grpSpPr bwMode="auto">
          <a:xfrm>
            <a:off x="661988" y="3743325"/>
            <a:ext cx="8270875" cy="1120775"/>
            <a:chOff x="744538" y="2994025"/>
            <a:chExt cx="8270474" cy="1120910"/>
          </a:xfrm>
        </p:grpSpPr>
        <p:grpSp>
          <p:nvGrpSpPr>
            <p:cNvPr id="26649" name="Group 1">
              <a:extLst>
                <a:ext uri="{FF2B5EF4-FFF2-40B4-BE49-F238E27FC236}">
                  <a16:creationId xmlns:a16="http://schemas.microsoft.com/office/drawing/2014/main" id="{F7632133-E381-49F0-A3CC-2B5B916744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538" y="2994025"/>
              <a:ext cx="7240587" cy="1012825"/>
              <a:chOff x="744538" y="2994025"/>
              <a:chExt cx="7240587" cy="1012825"/>
            </a:xfrm>
          </p:grpSpPr>
          <p:sp>
            <p:nvSpPr>
              <p:cNvPr id="26651" name="TextBox 5">
                <a:extLst>
                  <a:ext uri="{FF2B5EF4-FFF2-40B4-BE49-F238E27FC236}">
                    <a16:creationId xmlns:a16="http://schemas.microsoft.com/office/drawing/2014/main" id="{7FB3DE6A-C408-4F51-B68B-9450D038AA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4538" y="3148013"/>
                <a:ext cx="1312862" cy="830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b="1"/>
                  <a:t>Distant Galaxy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C29D6E9-CB93-4503-923E-7674332D486E}"/>
                  </a:ext>
                </a:extLst>
              </p:cNvPr>
              <p:cNvSpPr/>
              <p:nvPr/>
            </p:nvSpPr>
            <p:spPr>
              <a:xfrm>
                <a:off x="7545058" y="3148032"/>
                <a:ext cx="439716" cy="781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9E86CD87-7371-4E9E-BF94-CDAF1A376C7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698875" y="2994025"/>
                <a:ext cx="215900" cy="0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triangle" w="med" len="med"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E6397699-E155-4276-9310-3699E649B84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5795963" y="2994025"/>
                <a:ext cx="301625" cy="0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triangle" w="med" len="med"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pic>
            <p:nvPicPr>
              <p:cNvPr id="26655" name="Picture 48">
                <a:extLst>
                  <a:ext uri="{FF2B5EF4-FFF2-40B4-BE49-F238E27FC236}">
                    <a16:creationId xmlns:a16="http://schemas.microsoft.com/office/drawing/2014/main" id="{4AE0FA20-7299-4BAD-B7FB-BA64E9AB9F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1238" y="3194050"/>
                <a:ext cx="5287962" cy="812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6656" name="Group 49">
                <a:extLst>
                  <a:ext uri="{FF2B5EF4-FFF2-40B4-BE49-F238E27FC236}">
                    <a16:creationId xmlns:a16="http://schemas.microsoft.com/office/drawing/2014/main" id="{A8A3BE3F-FC00-47BF-A02D-3F5982E5DF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19475" y="3203575"/>
                <a:ext cx="2643188" cy="755650"/>
                <a:chOff x="3153296" y="1959174"/>
                <a:chExt cx="2642840" cy="735310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BA1F0D75-4938-496E-921A-40C5292BE32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635832" y="1959174"/>
                  <a:ext cx="12698" cy="73531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984D5AEE-2F05-45D0-8ABC-F11D04E8FF5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5781850" y="1959174"/>
                  <a:ext cx="14286" cy="73531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763AA579-C050-440A-BF2D-3EEC8829EA4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388215" y="1959174"/>
                  <a:ext cx="12698" cy="73531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39F658EF-0BD6-463B-979B-47025372178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153296" y="1959174"/>
                  <a:ext cx="12698" cy="73531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</p:grpSp>
        </p:grpSp>
        <p:pic>
          <p:nvPicPr>
            <p:cNvPr id="26650" name="Picture 6">
              <a:extLst>
                <a:ext uri="{FF2B5EF4-FFF2-40B4-BE49-F238E27FC236}">
                  <a16:creationId xmlns:a16="http://schemas.microsoft.com/office/drawing/2014/main" id="{9FDEA273-C17F-4646-AB02-A46CD8ABA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9128" y="3119830"/>
              <a:ext cx="1215884" cy="995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35903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5">
            <a:extLst>
              <a:ext uri="{FF2B5EF4-FFF2-40B4-BE49-F238E27FC236}">
                <a16:creationId xmlns:a16="http://schemas.microsoft.com/office/drawing/2014/main" id="{7CC39499-33A3-4302-82EE-5093D360C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0" y="1057275"/>
            <a:ext cx="1430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Hydrogen</a:t>
            </a:r>
          </a:p>
        </p:txBody>
      </p:sp>
      <p:sp>
        <p:nvSpPr>
          <p:cNvPr id="26626" name="TextBox 5">
            <a:extLst>
              <a:ext uri="{FF2B5EF4-FFF2-40B4-BE49-F238E27FC236}">
                <a16:creationId xmlns:a16="http://schemas.microsoft.com/office/drawing/2014/main" id="{41FC552F-8FCE-4AD2-86D2-78495A695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8" y="2892425"/>
            <a:ext cx="1212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Our Sun</a:t>
            </a:r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id="{E88BF80F-6359-4E0A-899D-16EB84A61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75" y="2708275"/>
            <a:ext cx="528796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8" name="Group 22">
            <a:extLst>
              <a:ext uri="{FF2B5EF4-FFF2-40B4-BE49-F238E27FC236}">
                <a16:creationId xmlns:a16="http://schemas.microsoft.com/office/drawing/2014/main" id="{0204966C-96DB-47AB-8805-F88E16CC422A}"/>
              </a:ext>
            </a:extLst>
          </p:cNvPr>
          <p:cNvGrpSpPr>
            <a:grpSpLocks/>
          </p:cNvGrpSpPr>
          <p:nvPr/>
        </p:nvGrpSpPr>
        <p:grpSpPr bwMode="auto">
          <a:xfrm>
            <a:off x="3070225" y="2728913"/>
            <a:ext cx="2643188" cy="755650"/>
            <a:chOff x="3153296" y="1959174"/>
            <a:chExt cx="2642840" cy="73531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2C74385-3F32-477D-963E-78EABF0B7AA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35832" y="1959174"/>
              <a:ext cx="12698" cy="73531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76763DE-8518-46FA-8D59-017869D9793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781850" y="1959174"/>
              <a:ext cx="14286" cy="73531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4897B75-B5D0-47A6-9BD5-53F6D782FB2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388215" y="1959174"/>
              <a:ext cx="12698" cy="73531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BEFCE10-2D96-43E9-82D8-96BF4C2FA4B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53296" y="1959174"/>
              <a:ext cx="12698" cy="73531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43494FD-CC00-411C-A3FE-E1298ED6B480}"/>
              </a:ext>
            </a:extLst>
          </p:cNvPr>
          <p:cNvGrpSpPr>
            <a:grpSpLocks/>
          </p:cNvGrpSpPr>
          <p:nvPr/>
        </p:nvGrpSpPr>
        <p:grpSpPr bwMode="auto">
          <a:xfrm>
            <a:off x="661988" y="3743325"/>
            <a:ext cx="8270875" cy="1120775"/>
            <a:chOff x="744538" y="2994025"/>
            <a:chExt cx="8270474" cy="1120910"/>
          </a:xfrm>
        </p:grpSpPr>
        <p:grpSp>
          <p:nvGrpSpPr>
            <p:cNvPr id="26649" name="Group 1">
              <a:extLst>
                <a:ext uri="{FF2B5EF4-FFF2-40B4-BE49-F238E27FC236}">
                  <a16:creationId xmlns:a16="http://schemas.microsoft.com/office/drawing/2014/main" id="{F7632133-E381-49F0-A3CC-2B5B916744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538" y="2994025"/>
              <a:ext cx="7240587" cy="1012825"/>
              <a:chOff x="744538" y="2994025"/>
              <a:chExt cx="7240587" cy="1012825"/>
            </a:xfrm>
          </p:grpSpPr>
          <p:sp>
            <p:nvSpPr>
              <p:cNvPr id="26651" name="TextBox 5">
                <a:extLst>
                  <a:ext uri="{FF2B5EF4-FFF2-40B4-BE49-F238E27FC236}">
                    <a16:creationId xmlns:a16="http://schemas.microsoft.com/office/drawing/2014/main" id="{7FB3DE6A-C408-4F51-B68B-9450D038AA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4538" y="3148013"/>
                <a:ext cx="1312862" cy="830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b="1"/>
                  <a:t>Distant Galaxy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C29D6E9-CB93-4503-923E-7674332D486E}"/>
                  </a:ext>
                </a:extLst>
              </p:cNvPr>
              <p:cNvSpPr/>
              <p:nvPr/>
            </p:nvSpPr>
            <p:spPr>
              <a:xfrm>
                <a:off x="7545058" y="3148032"/>
                <a:ext cx="439716" cy="781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9E86CD87-7371-4E9E-BF94-CDAF1A376C7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698875" y="2994025"/>
                <a:ext cx="215900" cy="0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triangle" w="med" len="med"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E6397699-E155-4276-9310-3699E649B84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5795963" y="2994025"/>
                <a:ext cx="301625" cy="0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triangle" w="med" len="med"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pic>
            <p:nvPicPr>
              <p:cNvPr id="26655" name="Picture 48">
                <a:extLst>
                  <a:ext uri="{FF2B5EF4-FFF2-40B4-BE49-F238E27FC236}">
                    <a16:creationId xmlns:a16="http://schemas.microsoft.com/office/drawing/2014/main" id="{4AE0FA20-7299-4BAD-B7FB-BA64E9AB9F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1238" y="3194050"/>
                <a:ext cx="5287962" cy="812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6656" name="Group 49">
                <a:extLst>
                  <a:ext uri="{FF2B5EF4-FFF2-40B4-BE49-F238E27FC236}">
                    <a16:creationId xmlns:a16="http://schemas.microsoft.com/office/drawing/2014/main" id="{A8A3BE3F-FC00-47BF-A02D-3F5982E5DF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19475" y="3203575"/>
                <a:ext cx="2643188" cy="755650"/>
                <a:chOff x="3153296" y="1959174"/>
                <a:chExt cx="2642840" cy="735310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BA1F0D75-4938-496E-921A-40C5292BE32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635832" y="1959174"/>
                  <a:ext cx="12698" cy="73531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984D5AEE-2F05-45D0-8ABC-F11D04E8FF5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5781850" y="1959174"/>
                  <a:ext cx="14286" cy="73531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763AA579-C050-440A-BF2D-3EEC8829EA4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388215" y="1959174"/>
                  <a:ext cx="12698" cy="73531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39F658EF-0BD6-463B-979B-47025372178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153296" y="1959174"/>
                  <a:ext cx="12698" cy="73531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</p:grpSp>
        </p:grpSp>
        <p:pic>
          <p:nvPicPr>
            <p:cNvPr id="26650" name="Picture 6">
              <a:extLst>
                <a:ext uri="{FF2B5EF4-FFF2-40B4-BE49-F238E27FC236}">
                  <a16:creationId xmlns:a16="http://schemas.microsoft.com/office/drawing/2014/main" id="{9FDEA273-C17F-4646-AB02-A46CD8ABA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9128" y="3119830"/>
              <a:ext cx="1215884" cy="995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5CCEAB-C132-4091-A59C-D4C400202FFA}"/>
              </a:ext>
            </a:extLst>
          </p:cNvPr>
          <p:cNvGrpSpPr>
            <a:grpSpLocks/>
          </p:cNvGrpSpPr>
          <p:nvPr/>
        </p:nvGrpSpPr>
        <p:grpSpPr bwMode="auto">
          <a:xfrm>
            <a:off x="534988" y="4983163"/>
            <a:ext cx="8397875" cy="1200150"/>
            <a:chOff x="617538" y="4233863"/>
            <a:chExt cx="8397474" cy="1200150"/>
          </a:xfrm>
        </p:grpSpPr>
        <p:grpSp>
          <p:nvGrpSpPr>
            <p:cNvPr id="26637" name="Group 3">
              <a:extLst>
                <a:ext uri="{FF2B5EF4-FFF2-40B4-BE49-F238E27FC236}">
                  <a16:creationId xmlns:a16="http://schemas.microsoft.com/office/drawing/2014/main" id="{B9A8CE0C-B5F0-44B6-B46E-5B7F4F3885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7538" y="4233863"/>
              <a:ext cx="6951662" cy="1200150"/>
              <a:chOff x="617538" y="4233863"/>
              <a:chExt cx="6951662" cy="120015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0945E32-28F9-4BE0-A357-73187B27715F}"/>
                  </a:ext>
                </a:extLst>
              </p:cNvPr>
              <p:cNvSpPr/>
              <p:nvPr/>
            </p:nvSpPr>
            <p:spPr>
              <a:xfrm>
                <a:off x="3787624" y="4545013"/>
                <a:ext cx="304785" cy="78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6640" name="TextBox 9">
                <a:extLst>
                  <a:ext uri="{FF2B5EF4-FFF2-40B4-BE49-F238E27FC236}">
                    <a16:creationId xmlns:a16="http://schemas.microsoft.com/office/drawing/2014/main" id="{E9277F23-69E5-4C2F-9261-19098416A2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7538" y="4233863"/>
                <a:ext cx="1557337" cy="1200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b="1"/>
                  <a:t>Even More Distant Galaxy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03C875FF-085D-4FFE-BD95-A35E9216753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3694113" y="4251325"/>
                <a:ext cx="571500" cy="1588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triangle" w="med" len="med"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9E0B8DE9-7939-4ED0-9B60-1E37A188680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5942013" y="4265613"/>
                <a:ext cx="571500" cy="1587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triangle" w="med" len="med"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pic>
            <p:nvPicPr>
              <p:cNvPr id="26643" name="Picture 55">
                <a:extLst>
                  <a:ext uri="{FF2B5EF4-FFF2-40B4-BE49-F238E27FC236}">
                    <a16:creationId xmlns:a16="http://schemas.microsoft.com/office/drawing/2014/main" id="{B457264F-BD26-4D3E-AF46-21AEA0DF1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1238" y="4605338"/>
                <a:ext cx="5287962" cy="812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6644" name="Group 56">
                <a:extLst>
                  <a:ext uri="{FF2B5EF4-FFF2-40B4-BE49-F238E27FC236}">
                    <a16:creationId xmlns:a16="http://schemas.microsoft.com/office/drawing/2014/main" id="{7B695F57-0DE2-44E5-92C6-84D2B35402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7788" y="4618038"/>
                <a:ext cx="2641600" cy="757237"/>
                <a:chOff x="3153296" y="1959174"/>
                <a:chExt cx="2642840" cy="735310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2526A1F7-E8CE-44B8-9A69-82591147BAD6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636123" y="1959174"/>
                  <a:ext cx="12706" cy="73531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EABB14D8-9B2C-4106-8C27-CFDFDE37AC7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5781841" y="1959174"/>
                  <a:ext cx="14295" cy="73531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255891C4-1BA0-4314-961D-C9105B027E76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388356" y="1959174"/>
                  <a:ext cx="12706" cy="73531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F735005E-90F6-4E46-8A54-B2F05B37100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153296" y="1959174"/>
                  <a:ext cx="12706" cy="73531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</p:grpSp>
        </p:grpSp>
        <p:pic>
          <p:nvPicPr>
            <p:cNvPr id="26638" name="Picture 10">
              <a:extLst>
                <a:ext uri="{FF2B5EF4-FFF2-40B4-BE49-F238E27FC236}">
                  <a16:creationId xmlns:a16="http://schemas.microsoft.com/office/drawing/2014/main" id="{46EF671F-D81A-4B81-9A24-6B2679704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9128" y="4618037"/>
              <a:ext cx="1215884" cy="745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0596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5">
            <a:extLst>
              <a:ext uri="{FF2B5EF4-FFF2-40B4-BE49-F238E27FC236}">
                <a16:creationId xmlns:a16="http://schemas.microsoft.com/office/drawing/2014/main" id="{7CC39499-33A3-4302-82EE-5093D360C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0" y="1057275"/>
            <a:ext cx="1430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Hydrogen</a:t>
            </a:r>
          </a:p>
        </p:txBody>
      </p:sp>
      <p:sp>
        <p:nvSpPr>
          <p:cNvPr id="26626" name="TextBox 5">
            <a:extLst>
              <a:ext uri="{FF2B5EF4-FFF2-40B4-BE49-F238E27FC236}">
                <a16:creationId xmlns:a16="http://schemas.microsoft.com/office/drawing/2014/main" id="{41FC552F-8FCE-4AD2-86D2-78495A695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8" y="2892425"/>
            <a:ext cx="1212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Our Sun</a:t>
            </a:r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id="{E88BF80F-6359-4E0A-899D-16EB84A61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75" y="2708275"/>
            <a:ext cx="528796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8" name="Group 22">
            <a:extLst>
              <a:ext uri="{FF2B5EF4-FFF2-40B4-BE49-F238E27FC236}">
                <a16:creationId xmlns:a16="http://schemas.microsoft.com/office/drawing/2014/main" id="{0204966C-96DB-47AB-8805-F88E16CC422A}"/>
              </a:ext>
            </a:extLst>
          </p:cNvPr>
          <p:cNvGrpSpPr>
            <a:grpSpLocks/>
          </p:cNvGrpSpPr>
          <p:nvPr/>
        </p:nvGrpSpPr>
        <p:grpSpPr bwMode="auto">
          <a:xfrm>
            <a:off x="3070225" y="2728913"/>
            <a:ext cx="2643188" cy="755650"/>
            <a:chOff x="3153296" y="1959174"/>
            <a:chExt cx="2642840" cy="73531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2C74385-3F32-477D-963E-78EABF0B7AA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35832" y="1959174"/>
              <a:ext cx="12698" cy="73531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76763DE-8518-46FA-8D59-017869D9793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781850" y="1959174"/>
              <a:ext cx="14286" cy="73531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4897B75-B5D0-47A6-9BD5-53F6D782FB2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388215" y="1959174"/>
              <a:ext cx="12698" cy="73531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BEFCE10-2D96-43E9-82D8-96BF4C2FA4B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53296" y="1959174"/>
              <a:ext cx="12698" cy="73531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43494FD-CC00-411C-A3FE-E1298ED6B480}"/>
              </a:ext>
            </a:extLst>
          </p:cNvPr>
          <p:cNvGrpSpPr>
            <a:grpSpLocks/>
          </p:cNvGrpSpPr>
          <p:nvPr/>
        </p:nvGrpSpPr>
        <p:grpSpPr bwMode="auto">
          <a:xfrm>
            <a:off x="661988" y="3743325"/>
            <a:ext cx="8270875" cy="1120775"/>
            <a:chOff x="744538" y="2994025"/>
            <a:chExt cx="8270474" cy="1120910"/>
          </a:xfrm>
        </p:grpSpPr>
        <p:grpSp>
          <p:nvGrpSpPr>
            <p:cNvPr id="26649" name="Group 1">
              <a:extLst>
                <a:ext uri="{FF2B5EF4-FFF2-40B4-BE49-F238E27FC236}">
                  <a16:creationId xmlns:a16="http://schemas.microsoft.com/office/drawing/2014/main" id="{F7632133-E381-49F0-A3CC-2B5B916744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538" y="2994025"/>
              <a:ext cx="7240587" cy="1012825"/>
              <a:chOff x="744538" y="2994025"/>
              <a:chExt cx="7240587" cy="1012825"/>
            </a:xfrm>
          </p:grpSpPr>
          <p:sp>
            <p:nvSpPr>
              <p:cNvPr id="26651" name="TextBox 5">
                <a:extLst>
                  <a:ext uri="{FF2B5EF4-FFF2-40B4-BE49-F238E27FC236}">
                    <a16:creationId xmlns:a16="http://schemas.microsoft.com/office/drawing/2014/main" id="{7FB3DE6A-C408-4F51-B68B-9450D038AA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4538" y="3148013"/>
                <a:ext cx="1312862" cy="830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b="1"/>
                  <a:t>Distant Galaxy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C29D6E9-CB93-4503-923E-7674332D486E}"/>
                  </a:ext>
                </a:extLst>
              </p:cNvPr>
              <p:cNvSpPr/>
              <p:nvPr/>
            </p:nvSpPr>
            <p:spPr>
              <a:xfrm>
                <a:off x="7545058" y="3148032"/>
                <a:ext cx="439716" cy="781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9E86CD87-7371-4E9E-BF94-CDAF1A376C7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698875" y="2994025"/>
                <a:ext cx="215900" cy="0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triangle" w="med" len="med"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E6397699-E155-4276-9310-3699E649B84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5795963" y="2994025"/>
                <a:ext cx="301625" cy="0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triangle" w="med" len="med"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pic>
            <p:nvPicPr>
              <p:cNvPr id="26655" name="Picture 48">
                <a:extLst>
                  <a:ext uri="{FF2B5EF4-FFF2-40B4-BE49-F238E27FC236}">
                    <a16:creationId xmlns:a16="http://schemas.microsoft.com/office/drawing/2014/main" id="{4AE0FA20-7299-4BAD-B7FB-BA64E9AB9F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1238" y="3194050"/>
                <a:ext cx="5287962" cy="812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6656" name="Group 49">
                <a:extLst>
                  <a:ext uri="{FF2B5EF4-FFF2-40B4-BE49-F238E27FC236}">
                    <a16:creationId xmlns:a16="http://schemas.microsoft.com/office/drawing/2014/main" id="{A8A3BE3F-FC00-47BF-A02D-3F5982E5DF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19475" y="3203575"/>
                <a:ext cx="2643188" cy="755650"/>
                <a:chOff x="3153296" y="1959174"/>
                <a:chExt cx="2642840" cy="735310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BA1F0D75-4938-496E-921A-40C5292BE32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635832" y="1959174"/>
                  <a:ext cx="12698" cy="73531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984D5AEE-2F05-45D0-8ABC-F11D04E8FF5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5781850" y="1959174"/>
                  <a:ext cx="14286" cy="73531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763AA579-C050-440A-BF2D-3EEC8829EA4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388215" y="1959174"/>
                  <a:ext cx="12698" cy="73531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39F658EF-0BD6-463B-979B-47025372178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153296" y="1959174"/>
                  <a:ext cx="12698" cy="73531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</p:grpSp>
        </p:grpSp>
        <p:pic>
          <p:nvPicPr>
            <p:cNvPr id="26650" name="Picture 6">
              <a:extLst>
                <a:ext uri="{FF2B5EF4-FFF2-40B4-BE49-F238E27FC236}">
                  <a16:creationId xmlns:a16="http://schemas.microsoft.com/office/drawing/2014/main" id="{9FDEA273-C17F-4646-AB02-A46CD8ABA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9128" y="3119830"/>
              <a:ext cx="1215884" cy="995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5CCEAB-C132-4091-A59C-D4C400202FFA}"/>
              </a:ext>
            </a:extLst>
          </p:cNvPr>
          <p:cNvGrpSpPr>
            <a:grpSpLocks/>
          </p:cNvGrpSpPr>
          <p:nvPr/>
        </p:nvGrpSpPr>
        <p:grpSpPr bwMode="auto">
          <a:xfrm>
            <a:off x="534988" y="4983163"/>
            <a:ext cx="8397875" cy="1200150"/>
            <a:chOff x="617538" y="4233863"/>
            <a:chExt cx="8397474" cy="1200150"/>
          </a:xfrm>
        </p:grpSpPr>
        <p:grpSp>
          <p:nvGrpSpPr>
            <p:cNvPr id="26637" name="Group 3">
              <a:extLst>
                <a:ext uri="{FF2B5EF4-FFF2-40B4-BE49-F238E27FC236}">
                  <a16:creationId xmlns:a16="http://schemas.microsoft.com/office/drawing/2014/main" id="{B9A8CE0C-B5F0-44B6-B46E-5B7F4F3885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7538" y="4233863"/>
              <a:ext cx="6951662" cy="1200150"/>
              <a:chOff x="617538" y="4233863"/>
              <a:chExt cx="6951662" cy="120015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0945E32-28F9-4BE0-A357-73187B27715F}"/>
                  </a:ext>
                </a:extLst>
              </p:cNvPr>
              <p:cNvSpPr/>
              <p:nvPr/>
            </p:nvSpPr>
            <p:spPr>
              <a:xfrm>
                <a:off x="3787624" y="4545013"/>
                <a:ext cx="304785" cy="78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6640" name="TextBox 9">
                <a:extLst>
                  <a:ext uri="{FF2B5EF4-FFF2-40B4-BE49-F238E27FC236}">
                    <a16:creationId xmlns:a16="http://schemas.microsoft.com/office/drawing/2014/main" id="{E9277F23-69E5-4C2F-9261-19098416A2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7538" y="4233863"/>
                <a:ext cx="1557337" cy="1200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b="1"/>
                  <a:t>Even More Distant Galaxy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03C875FF-085D-4FFE-BD95-A35E9216753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3694113" y="4251325"/>
                <a:ext cx="571500" cy="1588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triangle" w="med" len="med"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9E0B8DE9-7939-4ED0-9B60-1E37A188680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5942013" y="4265613"/>
                <a:ext cx="571500" cy="1587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triangle" w="med" len="med"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pic>
            <p:nvPicPr>
              <p:cNvPr id="26643" name="Picture 55">
                <a:extLst>
                  <a:ext uri="{FF2B5EF4-FFF2-40B4-BE49-F238E27FC236}">
                    <a16:creationId xmlns:a16="http://schemas.microsoft.com/office/drawing/2014/main" id="{B457264F-BD26-4D3E-AF46-21AEA0DF1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1238" y="4605338"/>
                <a:ext cx="5287962" cy="812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6644" name="Group 56">
                <a:extLst>
                  <a:ext uri="{FF2B5EF4-FFF2-40B4-BE49-F238E27FC236}">
                    <a16:creationId xmlns:a16="http://schemas.microsoft.com/office/drawing/2014/main" id="{7B695F57-0DE2-44E5-92C6-84D2B35402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7788" y="4618038"/>
                <a:ext cx="2641600" cy="757237"/>
                <a:chOff x="3153296" y="1959174"/>
                <a:chExt cx="2642840" cy="735310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2526A1F7-E8CE-44B8-9A69-82591147BAD6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636123" y="1959174"/>
                  <a:ext cx="12706" cy="73531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EABB14D8-9B2C-4106-8C27-CFDFDE37AC7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5781841" y="1959174"/>
                  <a:ext cx="14295" cy="73531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255891C4-1BA0-4314-961D-C9105B027E76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388356" y="1959174"/>
                  <a:ext cx="12706" cy="73531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F735005E-90F6-4E46-8A54-B2F05B37100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153296" y="1959174"/>
                  <a:ext cx="12706" cy="73531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</p:grpSp>
        </p:grpSp>
        <p:pic>
          <p:nvPicPr>
            <p:cNvPr id="26638" name="Picture 10">
              <a:extLst>
                <a:ext uri="{FF2B5EF4-FFF2-40B4-BE49-F238E27FC236}">
                  <a16:creationId xmlns:a16="http://schemas.microsoft.com/office/drawing/2014/main" id="{46EF671F-D81A-4B81-9A24-6B2679704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9128" y="4618037"/>
              <a:ext cx="1215884" cy="745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43A8959-3150-4A02-8F23-2F0EC4A6CDC9}"/>
              </a:ext>
            </a:extLst>
          </p:cNvPr>
          <p:cNvSpPr txBox="1">
            <a:spLocks noChangeArrowheads="1"/>
          </p:cNvSpPr>
          <p:nvPr/>
        </p:nvSpPr>
        <p:spPr bwMode="auto">
          <a:xfrm rot="20357458">
            <a:off x="816606" y="1403804"/>
            <a:ext cx="8052531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3200" b="1" dirty="0">
                <a:solidFill>
                  <a:srgbClr val="FF0000"/>
                </a:solidFill>
              </a:rPr>
              <a:t>The lines are shifted towards red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55AC21-E0B7-41D6-851D-5973A0F9274A}"/>
              </a:ext>
            </a:extLst>
          </p:cNvPr>
          <p:cNvSpPr txBox="1">
            <a:spLocks noChangeArrowheads="1"/>
          </p:cNvSpPr>
          <p:nvPr/>
        </p:nvSpPr>
        <p:spPr bwMode="auto">
          <a:xfrm rot="20363507">
            <a:off x="1884192" y="3094040"/>
            <a:ext cx="5596521" cy="584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 i="1" dirty="0">
                <a:solidFill>
                  <a:srgbClr val="FF0000"/>
                </a:solidFill>
              </a:rPr>
              <a:t>What in heavens is going on?</a:t>
            </a:r>
          </a:p>
        </p:txBody>
      </p:sp>
    </p:spTree>
    <p:extLst>
      <p:ext uri="{BB962C8B-B14F-4D97-AF65-F5344CB8AC3E}">
        <p14:creationId xmlns:p14="http://schemas.microsoft.com/office/powerpoint/2010/main" val="1930936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5">
            <a:extLst>
              <a:ext uri="{FF2B5EF4-FFF2-40B4-BE49-F238E27FC236}">
                <a16:creationId xmlns:a16="http://schemas.microsoft.com/office/drawing/2014/main" id="{7CC39499-33A3-4302-82EE-5093D360C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0" y="1057275"/>
            <a:ext cx="1430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Hydrogen</a:t>
            </a:r>
          </a:p>
        </p:txBody>
      </p:sp>
      <p:sp>
        <p:nvSpPr>
          <p:cNvPr id="26626" name="TextBox 5">
            <a:extLst>
              <a:ext uri="{FF2B5EF4-FFF2-40B4-BE49-F238E27FC236}">
                <a16:creationId xmlns:a16="http://schemas.microsoft.com/office/drawing/2014/main" id="{41FC552F-8FCE-4AD2-86D2-78495A695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8" y="2892425"/>
            <a:ext cx="1212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Our Sun</a:t>
            </a:r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id="{E88BF80F-6359-4E0A-899D-16EB84A61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75" y="2708275"/>
            <a:ext cx="528796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8" name="Group 22">
            <a:extLst>
              <a:ext uri="{FF2B5EF4-FFF2-40B4-BE49-F238E27FC236}">
                <a16:creationId xmlns:a16="http://schemas.microsoft.com/office/drawing/2014/main" id="{0204966C-96DB-47AB-8805-F88E16CC422A}"/>
              </a:ext>
            </a:extLst>
          </p:cNvPr>
          <p:cNvGrpSpPr>
            <a:grpSpLocks/>
          </p:cNvGrpSpPr>
          <p:nvPr/>
        </p:nvGrpSpPr>
        <p:grpSpPr bwMode="auto">
          <a:xfrm>
            <a:off x="3070225" y="2728913"/>
            <a:ext cx="2643188" cy="755650"/>
            <a:chOff x="3153296" y="1959174"/>
            <a:chExt cx="2642840" cy="73531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2C74385-3F32-477D-963E-78EABF0B7AA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35832" y="1959174"/>
              <a:ext cx="12698" cy="73531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76763DE-8518-46FA-8D59-017869D9793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781850" y="1959174"/>
              <a:ext cx="14286" cy="73531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4897B75-B5D0-47A6-9BD5-53F6D782FB2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388215" y="1959174"/>
              <a:ext cx="12698" cy="73531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BEFCE10-2D96-43E9-82D8-96BF4C2FA4B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53296" y="1959174"/>
              <a:ext cx="12698" cy="73531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C39F689-EE64-4A83-8843-616D535A9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509" y="756927"/>
            <a:ext cx="12128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f3e4c30d51be5c76cf1e511e5c5-orig.wav">
            <a:hlinkClick r:id="" action="ppaction://media"/>
            <a:extLst>
              <a:ext uri="{FF2B5EF4-FFF2-40B4-BE49-F238E27FC236}">
                <a16:creationId xmlns:a16="http://schemas.microsoft.com/office/drawing/2014/main" id="{C7E30D2C-0FE2-4537-AAC2-6B146B469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262255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43494FD-CC00-411C-A3FE-E1298ED6B480}"/>
              </a:ext>
            </a:extLst>
          </p:cNvPr>
          <p:cNvGrpSpPr>
            <a:grpSpLocks/>
          </p:cNvGrpSpPr>
          <p:nvPr/>
        </p:nvGrpSpPr>
        <p:grpSpPr bwMode="auto">
          <a:xfrm>
            <a:off x="661988" y="3743325"/>
            <a:ext cx="8270875" cy="1120775"/>
            <a:chOff x="744538" y="2994025"/>
            <a:chExt cx="8270474" cy="1120910"/>
          </a:xfrm>
        </p:grpSpPr>
        <p:grpSp>
          <p:nvGrpSpPr>
            <p:cNvPr id="26649" name="Group 1">
              <a:extLst>
                <a:ext uri="{FF2B5EF4-FFF2-40B4-BE49-F238E27FC236}">
                  <a16:creationId xmlns:a16="http://schemas.microsoft.com/office/drawing/2014/main" id="{F7632133-E381-49F0-A3CC-2B5B916744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538" y="2994025"/>
              <a:ext cx="7240587" cy="1012825"/>
              <a:chOff x="744538" y="2994025"/>
              <a:chExt cx="7240587" cy="1012825"/>
            </a:xfrm>
          </p:grpSpPr>
          <p:sp>
            <p:nvSpPr>
              <p:cNvPr id="26651" name="TextBox 5">
                <a:extLst>
                  <a:ext uri="{FF2B5EF4-FFF2-40B4-BE49-F238E27FC236}">
                    <a16:creationId xmlns:a16="http://schemas.microsoft.com/office/drawing/2014/main" id="{7FB3DE6A-C408-4F51-B68B-9450D038AA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4538" y="3148013"/>
                <a:ext cx="1312862" cy="830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b="1"/>
                  <a:t>Distant Galaxy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C29D6E9-CB93-4503-923E-7674332D486E}"/>
                  </a:ext>
                </a:extLst>
              </p:cNvPr>
              <p:cNvSpPr/>
              <p:nvPr/>
            </p:nvSpPr>
            <p:spPr>
              <a:xfrm>
                <a:off x="7545058" y="3148032"/>
                <a:ext cx="439716" cy="781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9E86CD87-7371-4E9E-BF94-CDAF1A376C7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698875" y="2994025"/>
                <a:ext cx="215900" cy="0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triangle" w="med" len="med"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E6397699-E155-4276-9310-3699E649B84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5795963" y="2994025"/>
                <a:ext cx="301625" cy="0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triangle" w="med" len="med"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pic>
            <p:nvPicPr>
              <p:cNvPr id="26655" name="Picture 48">
                <a:extLst>
                  <a:ext uri="{FF2B5EF4-FFF2-40B4-BE49-F238E27FC236}">
                    <a16:creationId xmlns:a16="http://schemas.microsoft.com/office/drawing/2014/main" id="{4AE0FA20-7299-4BAD-B7FB-BA64E9AB9F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1238" y="3194050"/>
                <a:ext cx="5287962" cy="812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6656" name="Group 49">
                <a:extLst>
                  <a:ext uri="{FF2B5EF4-FFF2-40B4-BE49-F238E27FC236}">
                    <a16:creationId xmlns:a16="http://schemas.microsoft.com/office/drawing/2014/main" id="{A8A3BE3F-FC00-47BF-A02D-3F5982E5DF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19475" y="3203575"/>
                <a:ext cx="2643188" cy="755650"/>
                <a:chOff x="3153296" y="1959174"/>
                <a:chExt cx="2642840" cy="735310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BA1F0D75-4938-496E-921A-40C5292BE32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635832" y="1959174"/>
                  <a:ext cx="12698" cy="73531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984D5AEE-2F05-45D0-8ABC-F11D04E8FF5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5781850" y="1959174"/>
                  <a:ext cx="14286" cy="73531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763AA579-C050-440A-BF2D-3EEC8829EA4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388215" y="1959174"/>
                  <a:ext cx="12698" cy="73531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39F658EF-0BD6-463B-979B-47025372178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153296" y="1959174"/>
                  <a:ext cx="12698" cy="73531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</p:grpSp>
        </p:grpSp>
        <p:pic>
          <p:nvPicPr>
            <p:cNvPr id="26650" name="Picture 6">
              <a:extLst>
                <a:ext uri="{FF2B5EF4-FFF2-40B4-BE49-F238E27FC236}">
                  <a16:creationId xmlns:a16="http://schemas.microsoft.com/office/drawing/2014/main" id="{9FDEA273-C17F-4646-AB02-A46CD8ABA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9128" y="3119830"/>
              <a:ext cx="1215884" cy="995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5CCEAB-C132-4091-A59C-D4C400202FFA}"/>
              </a:ext>
            </a:extLst>
          </p:cNvPr>
          <p:cNvGrpSpPr>
            <a:grpSpLocks/>
          </p:cNvGrpSpPr>
          <p:nvPr/>
        </p:nvGrpSpPr>
        <p:grpSpPr bwMode="auto">
          <a:xfrm>
            <a:off x="534988" y="4983163"/>
            <a:ext cx="8397875" cy="1200150"/>
            <a:chOff x="617538" y="4233863"/>
            <a:chExt cx="8397474" cy="1200150"/>
          </a:xfrm>
        </p:grpSpPr>
        <p:grpSp>
          <p:nvGrpSpPr>
            <p:cNvPr id="26637" name="Group 3">
              <a:extLst>
                <a:ext uri="{FF2B5EF4-FFF2-40B4-BE49-F238E27FC236}">
                  <a16:creationId xmlns:a16="http://schemas.microsoft.com/office/drawing/2014/main" id="{B9A8CE0C-B5F0-44B6-B46E-5B7F4F3885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7538" y="4233863"/>
              <a:ext cx="6951662" cy="1200150"/>
              <a:chOff x="617538" y="4233863"/>
              <a:chExt cx="6951662" cy="120015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0945E32-28F9-4BE0-A357-73187B27715F}"/>
                  </a:ext>
                </a:extLst>
              </p:cNvPr>
              <p:cNvSpPr/>
              <p:nvPr/>
            </p:nvSpPr>
            <p:spPr>
              <a:xfrm>
                <a:off x="3787624" y="4545013"/>
                <a:ext cx="304785" cy="78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6640" name="TextBox 9">
                <a:extLst>
                  <a:ext uri="{FF2B5EF4-FFF2-40B4-BE49-F238E27FC236}">
                    <a16:creationId xmlns:a16="http://schemas.microsoft.com/office/drawing/2014/main" id="{E9277F23-69E5-4C2F-9261-19098416A2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7538" y="4233863"/>
                <a:ext cx="1557337" cy="1200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b="1"/>
                  <a:t>Even More Distant Galaxy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03C875FF-085D-4FFE-BD95-A35E9216753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3694113" y="4251325"/>
                <a:ext cx="571500" cy="1588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triangle" w="med" len="med"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9E0B8DE9-7939-4ED0-9B60-1E37A188680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5942013" y="4265613"/>
                <a:ext cx="571500" cy="1587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triangle" w="med" len="med"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pic>
            <p:nvPicPr>
              <p:cNvPr id="26643" name="Picture 55">
                <a:extLst>
                  <a:ext uri="{FF2B5EF4-FFF2-40B4-BE49-F238E27FC236}">
                    <a16:creationId xmlns:a16="http://schemas.microsoft.com/office/drawing/2014/main" id="{B457264F-BD26-4D3E-AF46-21AEA0DF1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1238" y="4605338"/>
                <a:ext cx="5287962" cy="812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6644" name="Group 56">
                <a:extLst>
                  <a:ext uri="{FF2B5EF4-FFF2-40B4-BE49-F238E27FC236}">
                    <a16:creationId xmlns:a16="http://schemas.microsoft.com/office/drawing/2014/main" id="{7B695F57-0DE2-44E5-92C6-84D2B35402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7788" y="4618038"/>
                <a:ext cx="2641600" cy="757237"/>
                <a:chOff x="3153296" y="1959174"/>
                <a:chExt cx="2642840" cy="735310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2526A1F7-E8CE-44B8-9A69-82591147BAD6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636123" y="1959174"/>
                  <a:ext cx="12706" cy="73531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EABB14D8-9B2C-4106-8C27-CFDFDE37AC7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5781841" y="1959174"/>
                  <a:ext cx="14295" cy="73531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255891C4-1BA0-4314-961D-C9105B027E76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388356" y="1959174"/>
                  <a:ext cx="12706" cy="73531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F735005E-90F6-4E46-8A54-B2F05B37100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153296" y="1959174"/>
                  <a:ext cx="12706" cy="73531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</p:grpSp>
        </p:grpSp>
        <p:pic>
          <p:nvPicPr>
            <p:cNvPr id="26638" name="Picture 10">
              <a:extLst>
                <a:ext uri="{FF2B5EF4-FFF2-40B4-BE49-F238E27FC236}">
                  <a16:creationId xmlns:a16="http://schemas.microsoft.com/office/drawing/2014/main" id="{46EF671F-D81A-4B81-9A24-6B2679704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9128" y="4618037"/>
              <a:ext cx="1215884" cy="745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555AC21-E0B7-41D6-851D-5973A0F9274A}"/>
              </a:ext>
            </a:extLst>
          </p:cNvPr>
          <p:cNvSpPr txBox="1">
            <a:spLocks noChangeArrowheads="1"/>
          </p:cNvSpPr>
          <p:nvPr/>
        </p:nvSpPr>
        <p:spPr bwMode="auto">
          <a:xfrm rot="20290477">
            <a:off x="2006391" y="2312898"/>
            <a:ext cx="5662349" cy="584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 i="1">
                <a:solidFill>
                  <a:srgbClr val="FF0000"/>
                </a:solidFill>
              </a:rPr>
              <a:t>What in heavens is going on?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46E03F-FB60-4DF2-9783-8EAD8F6D9FA9}"/>
              </a:ext>
            </a:extLst>
          </p:cNvPr>
          <p:cNvSpPr txBox="1">
            <a:spLocks noChangeArrowheads="1"/>
          </p:cNvSpPr>
          <p:nvPr/>
        </p:nvSpPr>
        <p:spPr bwMode="auto">
          <a:xfrm rot="20446650">
            <a:off x="3434435" y="4791656"/>
            <a:ext cx="4396341" cy="107721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 i="1" dirty="0">
                <a:solidFill>
                  <a:srgbClr val="FF0000"/>
                </a:solidFill>
              </a:rPr>
              <a:t>First discovered by Edwin Hubble in 1929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DB4CD5-BBE9-4E09-A0AE-0B697FFF32AC}"/>
              </a:ext>
            </a:extLst>
          </p:cNvPr>
          <p:cNvSpPr txBox="1">
            <a:spLocks noChangeArrowheads="1"/>
          </p:cNvSpPr>
          <p:nvPr/>
        </p:nvSpPr>
        <p:spPr bwMode="auto">
          <a:xfrm rot="20446650">
            <a:off x="3060249" y="3765719"/>
            <a:ext cx="3574829" cy="584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 i="1">
                <a:solidFill>
                  <a:srgbClr val="FF0000"/>
                </a:solidFill>
              </a:rPr>
              <a:t>Doppler Effect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3A8959-3150-4A02-8F23-2F0EC4A6CDC9}"/>
              </a:ext>
            </a:extLst>
          </p:cNvPr>
          <p:cNvSpPr txBox="1">
            <a:spLocks noChangeArrowheads="1"/>
          </p:cNvSpPr>
          <p:nvPr/>
        </p:nvSpPr>
        <p:spPr bwMode="auto">
          <a:xfrm rot="20357458">
            <a:off x="785820" y="1554446"/>
            <a:ext cx="5753819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3200" b="1" dirty="0">
                <a:solidFill>
                  <a:srgbClr val="FF0000"/>
                </a:solidFill>
              </a:rPr>
              <a:t>The lines are shifted towards red</a:t>
            </a:r>
          </a:p>
        </p:txBody>
      </p:sp>
    </p:spTree>
    <p:extLst>
      <p:ext uri="{BB962C8B-B14F-4D97-AF65-F5344CB8AC3E}">
        <p14:creationId xmlns:p14="http://schemas.microsoft.com/office/powerpoint/2010/main" val="552810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686741E-71BE-47B6-806B-C37F186B0AC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865438" y="2994025"/>
            <a:ext cx="217487" cy="0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 type="triangle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3C1F584-D7AB-4582-B835-9D265AE4F8C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941638" y="4259263"/>
            <a:ext cx="468312" cy="0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 type="triangle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7651" name="Picture 6">
            <a:extLst>
              <a:ext uri="{FF2B5EF4-FFF2-40B4-BE49-F238E27FC236}">
                <a16:creationId xmlns:a16="http://schemas.microsoft.com/office/drawing/2014/main" id="{DE62A1F7-A4B8-4ED0-8E03-413F3CBCD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2093913"/>
            <a:ext cx="5283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5">
            <a:extLst>
              <a:ext uri="{FF2B5EF4-FFF2-40B4-BE49-F238E27FC236}">
                <a16:creationId xmlns:a16="http://schemas.microsoft.com/office/drawing/2014/main" id="{8400C71D-12AB-425D-86BD-0E64D0AF9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0" y="1057275"/>
            <a:ext cx="1430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Hydrogen</a:t>
            </a:r>
          </a:p>
        </p:txBody>
      </p:sp>
      <p:sp>
        <p:nvSpPr>
          <p:cNvPr id="27653" name="TextBox 5">
            <a:extLst>
              <a:ext uri="{FF2B5EF4-FFF2-40B4-BE49-F238E27FC236}">
                <a16:creationId xmlns:a16="http://schemas.microsoft.com/office/drawing/2014/main" id="{AEF2E128-2338-4ADD-91D1-92FFD1EE5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8" y="2143125"/>
            <a:ext cx="1212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Our Sun</a:t>
            </a:r>
          </a:p>
        </p:txBody>
      </p:sp>
      <p:sp>
        <p:nvSpPr>
          <p:cNvPr id="27654" name="TextBox 5">
            <a:extLst>
              <a:ext uri="{FF2B5EF4-FFF2-40B4-BE49-F238E27FC236}">
                <a16:creationId xmlns:a16="http://schemas.microsoft.com/office/drawing/2014/main" id="{501CBE0D-0B8D-43D7-A1CE-C09CFAEC7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8" y="3148013"/>
            <a:ext cx="13128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Distant Galaxy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65BC8E-F132-4EE0-8A79-627CA43F2D6E}"/>
              </a:ext>
            </a:extLst>
          </p:cNvPr>
          <p:cNvSpPr/>
          <p:nvPr/>
        </p:nvSpPr>
        <p:spPr>
          <a:xfrm>
            <a:off x="2262188" y="3227388"/>
            <a:ext cx="752475" cy="6064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7656" name="Picture 6">
            <a:extLst>
              <a:ext uri="{FF2B5EF4-FFF2-40B4-BE49-F238E27FC236}">
                <a16:creationId xmlns:a16="http://schemas.microsoft.com/office/drawing/2014/main" id="{C60DBA67-CD1C-49E0-978C-D04EFA3BE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3227388"/>
            <a:ext cx="5283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5AA277-87B0-405A-B1B0-D2541C655568}"/>
              </a:ext>
            </a:extLst>
          </p:cNvPr>
          <p:cNvSpPr/>
          <p:nvPr/>
        </p:nvSpPr>
        <p:spPr>
          <a:xfrm>
            <a:off x="3787775" y="4545013"/>
            <a:ext cx="304800" cy="781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1F0784-424B-4DCB-BC4B-0DEB52D173AA}"/>
              </a:ext>
            </a:extLst>
          </p:cNvPr>
          <p:cNvSpPr/>
          <p:nvPr/>
        </p:nvSpPr>
        <p:spPr>
          <a:xfrm>
            <a:off x="6910388" y="4545013"/>
            <a:ext cx="635000" cy="6064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7659" name="Picture 6">
            <a:extLst>
              <a:ext uri="{FF2B5EF4-FFF2-40B4-BE49-F238E27FC236}">
                <a16:creationId xmlns:a16="http://schemas.microsoft.com/office/drawing/2014/main" id="{B00469D1-4154-4D3C-8136-CCCDFBC67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4545013"/>
            <a:ext cx="5283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802D379-4362-4375-AEC2-15111537718E}"/>
              </a:ext>
            </a:extLst>
          </p:cNvPr>
          <p:cNvSpPr/>
          <p:nvPr/>
        </p:nvSpPr>
        <p:spPr>
          <a:xfrm>
            <a:off x="7545388" y="4508500"/>
            <a:ext cx="762000" cy="782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661" name="TextBox 9">
            <a:extLst>
              <a:ext uri="{FF2B5EF4-FFF2-40B4-BE49-F238E27FC236}">
                <a16:creationId xmlns:a16="http://schemas.microsoft.com/office/drawing/2014/main" id="{A939FB76-1F0B-4A85-8F26-4341F6B1F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38" y="4233863"/>
            <a:ext cx="15573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Even More Distant Galaxy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EB8CF74-C368-4BE0-ADCA-A7DDC89D5010}"/>
              </a:ext>
            </a:extLst>
          </p:cNvPr>
          <p:cNvSpPr/>
          <p:nvPr/>
        </p:nvSpPr>
        <p:spPr>
          <a:xfrm>
            <a:off x="7545388" y="3148013"/>
            <a:ext cx="439737" cy="781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A08F82D-CFD4-45C3-8A96-24B9F0A1E2F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787775" y="2994025"/>
            <a:ext cx="215900" cy="0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 type="triangle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61E0DA3-2641-4054-AB60-DEC1F9088DAE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787775" y="4251325"/>
            <a:ext cx="571500" cy="1588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 type="triangle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1E6A6FB-1059-495E-BDC7-0199C4E4B30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802438" y="2974975"/>
            <a:ext cx="301625" cy="0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 type="triangle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B238649-7DF2-4377-A3BA-7546C54E61D9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802438" y="4233863"/>
            <a:ext cx="571500" cy="1587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 type="triangle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CC4ED9D-E5B4-40CA-9FD8-3DEB02D56B1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14800" y="3213100"/>
            <a:ext cx="0" cy="606425"/>
          </a:xfrm>
          <a:prstGeom prst="line">
            <a:avLst/>
          </a:prstGeom>
          <a:noFill/>
          <a:ln w="38100">
            <a:solidFill>
              <a:srgbClr val="5104BD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F458394-0E70-49C1-962F-A062EED8BDC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16425" y="4545013"/>
            <a:ext cx="0" cy="606425"/>
          </a:xfrm>
          <a:prstGeom prst="line">
            <a:avLst/>
          </a:prstGeom>
          <a:noFill/>
          <a:ln w="38100">
            <a:solidFill>
              <a:srgbClr val="9D04BD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EE7AF06-F63A-48AB-A136-776D0A055FA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34225" y="3227388"/>
            <a:ext cx="0" cy="592137"/>
          </a:xfrm>
          <a:prstGeom prst="line">
            <a:avLst/>
          </a:prstGeom>
          <a:noFill/>
          <a:ln w="25400">
            <a:solidFill>
              <a:srgbClr val="BD150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879208E-69A4-4BB6-A7D1-DEE0BA6AD85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19975" y="4545013"/>
            <a:ext cx="0" cy="606425"/>
          </a:xfrm>
          <a:prstGeom prst="line">
            <a:avLst/>
          </a:prstGeom>
          <a:noFill/>
          <a:ln w="38100">
            <a:solidFill>
              <a:srgbClr val="BD4702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0900F47C-EF89-4220-93E4-833BE4CED841}"/>
              </a:ext>
            </a:extLst>
          </p:cNvPr>
          <p:cNvSpPr/>
          <p:nvPr/>
        </p:nvSpPr>
        <p:spPr>
          <a:xfrm>
            <a:off x="2262188" y="4545013"/>
            <a:ext cx="752475" cy="6064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7672" name="Picture 26">
            <a:extLst>
              <a:ext uri="{FF2B5EF4-FFF2-40B4-BE49-F238E27FC236}">
                <a16:creationId xmlns:a16="http://schemas.microsoft.com/office/drawing/2014/main" id="{22104C99-A18E-4DE6-88F6-8009B8D25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325" y="2994025"/>
            <a:ext cx="1216025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4" name="TextBox 1">
            <a:extLst>
              <a:ext uri="{FF2B5EF4-FFF2-40B4-BE49-F238E27FC236}">
                <a16:creationId xmlns:a16="http://schemas.microsoft.com/office/drawing/2014/main" id="{6D262659-79D6-44A4-B58B-E3D68A1538B7}"/>
              </a:ext>
            </a:extLst>
          </p:cNvPr>
          <p:cNvSpPr txBox="1">
            <a:spLocks noChangeArrowheads="1"/>
          </p:cNvSpPr>
          <p:nvPr/>
        </p:nvSpPr>
        <p:spPr bwMode="auto">
          <a:xfrm rot="-547479">
            <a:off x="1054100" y="2097088"/>
            <a:ext cx="7461250" cy="20621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Distant galaxies are moving away from us</a:t>
            </a:r>
          </a:p>
          <a:p>
            <a:pPr algn="ctr" eaLnBrk="1" hangingPunct="1"/>
            <a:endParaRPr lang="en-US" altLang="en-US" b="1">
              <a:solidFill>
                <a:srgbClr val="0000FF"/>
              </a:solidFill>
            </a:endParaRPr>
          </a:p>
          <a:p>
            <a:pPr algn="ctr" eaLnBrk="1" hangingPunct="1"/>
            <a:r>
              <a:rPr lang="en-US" altLang="en-US" b="1">
                <a:solidFill>
                  <a:srgbClr val="0000FF"/>
                </a:solidFill>
              </a:rPr>
              <a:t>The further they are away the faster they are receding</a:t>
            </a:r>
          </a:p>
          <a:p>
            <a:pPr algn="ctr" eaLnBrk="1" hangingPunct="1"/>
            <a:endParaRPr lang="en-US" altLang="en-US" b="1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</a:rPr>
              <a:t>This means that the universe is expanding!</a:t>
            </a:r>
          </a:p>
        </p:txBody>
      </p:sp>
      <p:pic>
        <p:nvPicPr>
          <p:cNvPr id="27674" name="Picture 25">
            <a:extLst>
              <a:ext uri="{FF2B5EF4-FFF2-40B4-BE49-F238E27FC236}">
                <a16:creationId xmlns:a16="http://schemas.microsoft.com/office/drawing/2014/main" id="{02B28546-E958-43D2-B9E3-5BB466BD24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188" y="4405313"/>
            <a:ext cx="12160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6AFB37E5-D2B0-470D-9179-ABC6D6391A78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684213" y="1125538"/>
            <a:ext cx="7772400" cy="1150937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z="8800" b="1" dirty="0">
                <a:solidFill>
                  <a:srgbClr val="000099"/>
                </a:solidFill>
                <a:latin typeface="Arial" panose="020B0604020202020204" pitchFamily="34" charset="0"/>
              </a:rPr>
              <a:t>Welcome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1AC1986A-3E8D-4F66-80C8-5B3A257A8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5225" y="27638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4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8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8ED8DB7E-CC96-43BE-B3F1-D7D8C0C90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975" y="2995389"/>
            <a:ext cx="2160936" cy="21609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6C854E-2346-4B1F-AC45-F20EA5EA1640}"/>
              </a:ext>
            </a:extLst>
          </p:cNvPr>
          <p:cNvSpPr txBox="1"/>
          <p:nvPr/>
        </p:nvSpPr>
        <p:spPr>
          <a:xfrm>
            <a:off x="4239413" y="3199816"/>
            <a:ext cx="4486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 very much hope that you will enjoy this activity to understand spectroscopy and make a spectroscope</a:t>
            </a:r>
          </a:p>
        </p:txBody>
      </p:sp>
    </p:spTree>
    <p:extLst>
      <p:ext uri="{BB962C8B-B14F-4D97-AF65-F5344CB8AC3E}">
        <p14:creationId xmlns:p14="http://schemas.microsoft.com/office/powerpoint/2010/main" val="303663652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1">
            <a:extLst>
              <a:ext uri="{FF2B5EF4-FFF2-40B4-BE49-F238E27FC236}">
                <a16:creationId xmlns:a16="http://schemas.microsoft.com/office/drawing/2014/main" id="{D1B89094-FD9E-4D10-AA0F-D14251789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1625600"/>
            <a:ext cx="5688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3600" b="1">
                <a:solidFill>
                  <a:srgbClr val="008000"/>
                </a:solidFill>
              </a:rPr>
              <a:t>So the Universe is Expanding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07F3F2C-9D7D-4E25-98F4-A22EC53321F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865438" y="3503613"/>
            <a:ext cx="217487" cy="0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 type="triangle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F282FB6-27A1-4E5B-AF38-F03702B697E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941638" y="4768850"/>
            <a:ext cx="468312" cy="0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 type="triangle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8676" name="Picture 6">
            <a:extLst>
              <a:ext uri="{FF2B5EF4-FFF2-40B4-BE49-F238E27FC236}">
                <a16:creationId xmlns:a16="http://schemas.microsoft.com/office/drawing/2014/main" id="{FE3D2268-7720-4FFF-A1C4-0C42EB5E9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2652713"/>
            <a:ext cx="5283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5">
            <a:extLst>
              <a:ext uri="{FF2B5EF4-FFF2-40B4-BE49-F238E27FC236}">
                <a16:creationId xmlns:a16="http://schemas.microsoft.com/office/drawing/2014/main" id="{C614A0A3-F413-451D-B66E-7FE7EBDAC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0" y="1057275"/>
            <a:ext cx="1430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Hydrogen</a:t>
            </a:r>
          </a:p>
        </p:txBody>
      </p:sp>
      <p:sp>
        <p:nvSpPr>
          <p:cNvPr id="28678" name="TextBox 5">
            <a:extLst>
              <a:ext uri="{FF2B5EF4-FFF2-40B4-BE49-F238E27FC236}">
                <a16:creationId xmlns:a16="http://schemas.microsoft.com/office/drawing/2014/main" id="{27FC6BF7-6651-402F-B043-F95741C5E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8" y="2701925"/>
            <a:ext cx="1212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Our Sun</a:t>
            </a:r>
          </a:p>
        </p:txBody>
      </p:sp>
      <p:sp>
        <p:nvSpPr>
          <p:cNvPr id="28679" name="TextBox 5">
            <a:extLst>
              <a:ext uri="{FF2B5EF4-FFF2-40B4-BE49-F238E27FC236}">
                <a16:creationId xmlns:a16="http://schemas.microsoft.com/office/drawing/2014/main" id="{5A2630A6-6460-455F-88E5-714C50F5F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8" y="3657600"/>
            <a:ext cx="13128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Distant Galaxy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91CE17-AB6C-4E96-857E-30C164F24C7E}"/>
              </a:ext>
            </a:extLst>
          </p:cNvPr>
          <p:cNvSpPr/>
          <p:nvPr/>
        </p:nvSpPr>
        <p:spPr>
          <a:xfrm>
            <a:off x="2262188" y="3736975"/>
            <a:ext cx="752475" cy="6064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8681" name="Picture 6">
            <a:extLst>
              <a:ext uri="{FF2B5EF4-FFF2-40B4-BE49-F238E27FC236}">
                <a16:creationId xmlns:a16="http://schemas.microsoft.com/office/drawing/2014/main" id="{C65DF6EB-4BF1-4D2E-B7AA-3F51C978C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3736975"/>
            <a:ext cx="5283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0704DF-5744-40C8-B1FC-252463213267}"/>
              </a:ext>
            </a:extLst>
          </p:cNvPr>
          <p:cNvSpPr/>
          <p:nvPr/>
        </p:nvSpPr>
        <p:spPr>
          <a:xfrm>
            <a:off x="3787775" y="5054600"/>
            <a:ext cx="304800" cy="781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9E8CFA-47F0-4FBD-8ECD-FECA939BF409}"/>
              </a:ext>
            </a:extLst>
          </p:cNvPr>
          <p:cNvSpPr/>
          <p:nvPr/>
        </p:nvSpPr>
        <p:spPr>
          <a:xfrm>
            <a:off x="6910388" y="5054600"/>
            <a:ext cx="635000" cy="6064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8684" name="Picture 6">
            <a:extLst>
              <a:ext uri="{FF2B5EF4-FFF2-40B4-BE49-F238E27FC236}">
                <a16:creationId xmlns:a16="http://schemas.microsoft.com/office/drawing/2014/main" id="{8247E3DB-0B01-4727-9193-8E7052999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5054600"/>
            <a:ext cx="5283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AF2D0E2-2E1E-4D56-9F11-57E6CD9C3DFB}"/>
              </a:ext>
            </a:extLst>
          </p:cNvPr>
          <p:cNvSpPr/>
          <p:nvPr/>
        </p:nvSpPr>
        <p:spPr>
          <a:xfrm>
            <a:off x="7545388" y="5018088"/>
            <a:ext cx="762000" cy="7826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686" name="TextBox 9">
            <a:extLst>
              <a:ext uri="{FF2B5EF4-FFF2-40B4-BE49-F238E27FC236}">
                <a16:creationId xmlns:a16="http://schemas.microsoft.com/office/drawing/2014/main" id="{845B4585-0962-43A0-97F8-E71F2C7D2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38" y="4743450"/>
            <a:ext cx="15573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Even More Distant Galaxy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9D8A486-F589-4A57-BBD3-95AA62FE0C40}"/>
              </a:ext>
            </a:extLst>
          </p:cNvPr>
          <p:cNvSpPr/>
          <p:nvPr/>
        </p:nvSpPr>
        <p:spPr>
          <a:xfrm>
            <a:off x="7545388" y="3657600"/>
            <a:ext cx="439737" cy="781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CD259DC-FF7D-40F9-B506-A8FBECEB195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787775" y="3503613"/>
            <a:ext cx="215900" cy="0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 type="triangle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C8DF9D7-6A94-428E-B995-CCD48E01DB18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787775" y="4760913"/>
            <a:ext cx="571500" cy="1587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 type="triangle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2569079-9A12-40C9-AD99-058C2FECAA0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802438" y="3484563"/>
            <a:ext cx="301625" cy="0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 type="triangle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3BD4DDB-A8FB-4EA3-A132-A3A15028BB4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802438" y="4743450"/>
            <a:ext cx="571500" cy="1588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 type="triangle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EE617CE-1741-4396-8378-1ED603AC413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14800" y="3722688"/>
            <a:ext cx="0" cy="606425"/>
          </a:xfrm>
          <a:prstGeom prst="line">
            <a:avLst/>
          </a:prstGeom>
          <a:noFill/>
          <a:ln w="38100">
            <a:solidFill>
              <a:srgbClr val="5104BD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9E2A573-9C3D-4918-BD20-95282A2A6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16425" y="5054600"/>
            <a:ext cx="0" cy="606425"/>
          </a:xfrm>
          <a:prstGeom prst="line">
            <a:avLst/>
          </a:prstGeom>
          <a:noFill/>
          <a:ln w="38100">
            <a:solidFill>
              <a:srgbClr val="9D04BD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4458E2F-7D69-457E-8DD1-9730AC2332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34225" y="3736975"/>
            <a:ext cx="0" cy="592138"/>
          </a:xfrm>
          <a:prstGeom prst="line">
            <a:avLst/>
          </a:prstGeom>
          <a:noFill/>
          <a:ln w="25400">
            <a:solidFill>
              <a:srgbClr val="BD150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8CCB297-EC0D-4B25-A7E3-D3C2EC977F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19975" y="5054600"/>
            <a:ext cx="0" cy="606425"/>
          </a:xfrm>
          <a:prstGeom prst="line">
            <a:avLst/>
          </a:prstGeom>
          <a:noFill/>
          <a:ln w="38100">
            <a:solidFill>
              <a:srgbClr val="BD4702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CCE8E87A-80E3-4977-B064-C076CEB11AF9}"/>
              </a:ext>
            </a:extLst>
          </p:cNvPr>
          <p:cNvSpPr/>
          <p:nvPr/>
        </p:nvSpPr>
        <p:spPr>
          <a:xfrm>
            <a:off x="2262188" y="5054600"/>
            <a:ext cx="752475" cy="6064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2FC487-42B8-41AD-882C-A05A8CABA172}"/>
              </a:ext>
            </a:extLst>
          </p:cNvPr>
          <p:cNvSpPr txBox="1">
            <a:spLocks noChangeArrowheads="1"/>
          </p:cNvSpPr>
          <p:nvPr/>
        </p:nvSpPr>
        <p:spPr bwMode="auto">
          <a:xfrm rot="21044635">
            <a:off x="1308236" y="3147725"/>
            <a:ext cx="6614183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800000"/>
                </a:solidFill>
              </a:rPr>
              <a:t>If we reverse this process using </a:t>
            </a:r>
            <a:r>
              <a:rPr lang="en-US" altLang="en-US" sz="3200" b="1" dirty="0" err="1">
                <a:solidFill>
                  <a:srgbClr val="800000"/>
                </a:solidFill>
              </a:rPr>
              <a:t>maths</a:t>
            </a:r>
            <a:endParaRPr lang="en-US" altLang="en-US" sz="3200" b="1" dirty="0">
              <a:solidFill>
                <a:srgbClr val="800000"/>
              </a:solidFill>
            </a:endParaRPr>
          </a:p>
        </p:txBody>
      </p:sp>
      <p:pic>
        <p:nvPicPr>
          <p:cNvPr id="28702" name="Picture 33">
            <a:extLst>
              <a:ext uri="{FF2B5EF4-FFF2-40B4-BE49-F238E27FC236}">
                <a16:creationId xmlns:a16="http://schemas.microsoft.com/office/drawing/2014/main" id="{EF794FEE-6E00-4C2E-BE1E-13890D463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38" y="5051425"/>
            <a:ext cx="1216025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3" name="Picture 34">
            <a:extLst>
              <a:ext uri="{FF2B5EF4-FFF2-40B4-BE49-F238E27FC236}">
                <a16:creationId xmlns:a16="http://schemas.microsoft.com/office/drawing/2014/main" id="{AFFB2207-F1EB-4702-988D-A33DB3700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38" y="3652838"/>
            <a:ext cx="1216025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1">
            <a:extLst>
              <a:ext uri="{FF2B5EF4-FFF2-40B4-BE49-F238E27FC236}">
                <a16:creationId xmlns:a16="http://schemas.microsoft.com/office/drawing/2014/main" id="{D1B89094-FD9E-4D10-AA0F-D14251789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1625600"/>
            <a:ext cx="5688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3600" b="1">
                <a:solidFill>
                  <a:srgbClr val="008000"/>
                </a:solidFill>
              </a:rPr>
              <a:t>So the Universe is Expanding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07F3F2C-9D7D-4E25-98F4-A22EC53321F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865438" y="3503613"/>
            <a:ext cx="217487" cy="0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 type="triangle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F282FB6-27A1-4E5B-AF38-F03702B697E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941638" y="4768850"/>
            <a:ext cx="468312" cy="0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 type="triangle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8676" name="Picture 6">
            <a:extLst>
              <a:ext uri="{FF2B5EF4-FFF2-40B4-BE49-F238E27FC236}">
                <a16:creationId xmlns:a16="http://schemas.microsoft.com/office/drawing/2014/main" id="{FE3D2268-7720-4FFF-A1C4-0C42EB5E9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2652713"/>
            <a:ext cx="5283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5">
            <a:extLst>
              <a:ext uri="{FF2B5EF4-FFF2-40B4-BE49-F238E27FC236}">
                <a16:creationId xmlns:a16="http://schemas.microsoft.com/office/drawing/2014/main" id="{C614A0A3-F413-451D-B66E-7FE7EBDAC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0" y="1057275"/>
            <a:ext cx="1430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Hydrogen</a:t>
            </a:r>
          </a:p>
        </p:txBody>
      </p:sp>
      <p:sp>
        <p:nvSpPr>
          <p:cNvPr id="28678" name="TextBox 5">
            <a:extLst>
              <a:ext uri="{FF2B5EF4-FFF2-40B4-BE49-F238E27FC236}">
                <a16:creationId xmlns:a16="http://schemas.microsoft.com/office/drawing/2014/main" id="{27FC6BF7-6651-402F-B043-F95741C5E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8" y="2701925"/>
            <a:ext cx="1212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Our Sun</a:t>
            </a:r>
          </a:p>
        </p:txBody>
      </p:sp>
      <p:sp>
        <p:nvSpPr>
          <p:cNvPr id="28679" name="TextBox 5">
            <a:extLst>
              <a:ext uri="{FF2B5EF4-FFF2-40B4-BE49-F238E27FC236}">
                <a16:creationId xmlns:a16="http://schemas.microsoft.com/office/drawing/2014/main" id="{5A2630A6-6460-455F-88E5-714C50F5F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8" y="3657600"/>
            <a:ext cx="13128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Distant Galaxy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91CE17-AB6C-4E96-857E-30C164F24C7E}"/>
              </a:ext>
            </a:extLst>
          </p:cNvPr>
          <p:cNvSpPr/>
          <p:nvPr/>
        </p:nvSpPr>
        <p:spPr>
          <a:xfrm>
            <a:off x="2262188" y="3736975"/>
            <a:ext cx="752475" cy="6064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8681" name="Picture 6">
            <a:extLst>
              <a:ext uri="{FF2B5EF4-FFF2-40B4-BE49-F238E27FC236}">
                <a16:creationId xmlns:a16="http://schemas.microsoft.com/office/drawing/2014/main" id="{C65DF6EB-4BF1-4D2E-B7AA-3F51C978C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3736975"/>
            <a:ext cx="5283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0704DF-5744-40C8-B1FC-252463213267}"/>
              </a:ext>
            </a:extLst>
          </p:cNvPr>
          <p:cNvSpPr/>
          <p:nvPr/>
        </p:nvSpPr>
        <p:spPr>
          <a:xfrm>
            <a:off x="3787775" y="5054600"/>
            <a:ext cx="304800" cy="781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9E8CFA-47F0-4FBD-8ECD-FECA939BF409}"/>
              </a:ext>
            </a:extLst>
          </p:cNvPr>
          <p:cNvSpPr/>
          <p:nvPr/>
        </p:nvSpPr>
        <p:spPr>
          <a:xfrm>
            <a:off x="6910388" y="5054600"/>
            <a:ext cx="635000" cy="6064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8684" name="Picture 6">
            <a:extLst>
              <a:ext uri="{FF2B5EF4-FFF2-40B4-BE49-F238E27FC236}">
                <a16:creationId xmlns:a16="http://schemas.microsoft.com/office/drawing/2014/main" id="{8247E3DB-0B01-4727-9193-8E7052999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5054600"/>
            <a:ext cx="5283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AF2D0E2-2E1E-4D56-9F11-57E6CD9C3DFB}"/>
              </a:ext>
            </a:extLst>
          </p:cNvPr>
          <p:cNvSpPr/>
          <p:nvPr/>
        </p:nvSpPr>
        <p:spPr>
          <a:xfrm>
            <a:off x="7545388" y="5018088"/>
            <a:ext cx="762000" cy="7826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686" name="TextBox 9">
            <a:extLst>
              <a:ext uri="{FF2B5EF4-FFF2-40B4-BE49-F238E27FC236}">
                <a16:creationId xmlns:a16="http://schemas.microsoft.com/office/drawing/2014/main" id="{845B4585-0962-43A0-97F8-E71F2C7D2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38" y="4743450"/>
            <a:ext cx="15573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Even More Distant Galaxy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9D8A486-F589-4A57-BBD3-95AA62FE0C40}"/>
              </a:ext>
            </a:extLst>
          </p:cNvPr>
          <p:cNvSpPr/>
          <p:nvPr/>
        </p:nvSpPr>
        <p:spPr>
          <a:xfrm>
            <a:off x="7545388" y="3657600"/>
            <a:ext cx="439737" cy="781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CD259DC-FF7D-40F9-B506-A8FBECEB195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787775" y="3503613"/>
            <a:ext cx="215900" cy="0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 type="triangle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C8DF9D7-6A94-428E-B995-CCD48E01DB18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787775" y="4760913"/>
            <a:ext cx="571500" cy="1587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 type="triangle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2569079-9A12-40C9-AD99-058C2FECAA0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802438" y="3484563"/>
            <a:ext cx="301625" cy="0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 type="triangle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3BD4DDB-A8FB-4EA3-A132-A3A15028BB4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802438" y="4743450"/>
            <a:ext cx="571500" cy="1588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 type="triangle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EE617CE-1741-4396-8378-1ED603AC413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14800" y="3722688"/>
            <a:ext cx="0" cy="606425"/>
          </a:xfrm>
          <a:prstGeom prst="line">
            <a:avLst/>
          </a:prstGeom>
          <a:noFill/>
          <a:ln w="38100">
            <a:solidFill>
              <a:srgbClr val="5104BD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9E2A573-9C3D-4918-BD20-95282A2A6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16425" y="5054600"/>
            <a:ext cx="0" cy="606425"/>
          </a:xfrm>
          <a:prstGeom prst="line">
            <a:avLst/>
          </a:prstGeom>
          <a:noFill/>
          <a:ln w="38100">
            <a:solidFill>
              <a:srgbClr val="9D04BD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4458E2F-7D69-457E-8DD1-9730AC2332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34225" y="3736975"/>
            <a:ext cx="0" cy="592138"/>
          </a:xfrm>
          <a:prstGeom prst="line">
            <a:avLst/>
          </a:prstGeom>
          <a:noFill/>
          <a:ln w="25400">
            <a:solidFill>
              <a:srgbClr val="BD150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8CCB297-EC0D-4B25-A7E3-D3C2EC977F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19975" y="5054600"/>
            <a:ext cx="0" cy="606425"/>
          </a:xfrm>
          <a:prstGeom prst="line">
            <a:avLst/>
          </a:prstGeom>
          <a:noFill/>
          <a:ln w="38100">
            <a:solidFill>
              <a:srgbClr val="BD4702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CCE8E87A-80E3-4977-B064-C076CEB11AF9}"/>
              </a:ext>
            </a:extLst>
          </p:cNvPr>
          <p:cNvSpPr/>
          <p:nvPr/>
        </p:nvSpPr>
        <p:spPr>
          <a:xfrm>
            <a:off x="2262188" y="5054600"/>
            <a:ext cx="752475" cy="6064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2FC487-42B8-41AD-882C-A05A8CABA172}"/>
              </a:ext>
            </a:extLst>
          </p:cNvPr>
          <p:cNvSpPr txBox="1">
            <a:spLocks noChangeArrowheads="1"/>
          </p:cNvSpPr>
          <p:nvPr/>
        </p:nvSpPr>
        <p:spPr bwMode="auto">
          <a:xfrm rot="21044635">
            <a:off x="807709" y="700594"/>
            <a:ext cx="6614183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800000"/>
                </a:solidFill>
              </a:rPr>
              <a:t>If we reverse this process using </a:t>
            </a:r>
            <a:r>
              <a:rPr lang="en-US" altLang="en-US" sz="3200" b="1" dirty="0" err="1">
                <a:solidFill>
                  <a:srgbClr val="800000"/>
                </a:solidFill>
              </a:rPr>
              <a:t>maths</a:t>
            </a:r>
            <a:endParaRPr lang="en-US" altLang="en-US" sz="3200" b="1" dirty="0">
              <a:solidFill>
                <a:srgbClr val="8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7B10DE-0766-491C-8785-7121C245BE0F}"/>
              </a:ext>
            </a:extLst>
          </p:cNvPr>
          <p:cNvSpPr txBox="1">
            <a:spLocks noChangeArrowheads="1"/>
          </p:cNvSpPr>
          <p:nvPr/>
        </p:nvSpPr>
        <p:spPr bwMode="auto">
          <a:xfrm rot="21044635">
            <a:off x="1005262" y="1691194"/>
            <a:ext cx="6882653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8000"/>
                </a:solidFill>
              </a:rPr>
              <a:t>Earlier in time the universe was smaller</a:t>
            </a:r>
            <a:endParaRPr lang="en-US" altLang="en-US" sz="3200" dirty="0"/>
          </a:p>
        </p:txBody>
      </p:sp>
      <p:pic>
        <p:nvPicPr>
          <p:cNvPr id="28702" name="Picture 33">
            <a:extLst>
              <a:ext uri="{FF2B5EF4-FFF2-40B4-BE49-F238E27FC236}">
                <a16:creationId xmlns:a16="http://schemas.microsoft.com/office/drawing/2014/main" id="{EF794FEE-6E00-4C2E-BE1E-13890D463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38" y="5051425"/>
            <a:ext cx="1216025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3" name="Picture 34">
            <a:extLst>
              <a:ext uri="{FF2B5EF4-FFF2-40B4-BE49-F238E27FC236}">
                <a16:creationId xmlns:a16="http://schemas.microsoft.com/office/drawing/2014/main" id="{AFFB2207-F1EB-4702-988D-A33DB3700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38" y="3652838"/>
            <a:ext cx="1216025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0841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1">
            <a:extLst>
              <a:ext uri="{FF2B5EF4-FFF2-40B4-BE49-F238E27FC236}">
                <a16:creationId xmlns:a16="http://schemas.microsoft.com/office/drawing/2014/main" id="{D1B89094-FD9E-4D10-AA0F-D14251789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1625600"/>
            <a:ext cx="5688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3600" b="1">
                <a:solidFill>
                  <a:srgbClr val="008000"/>
                </a:solidFill>
              </a:rPr>
              <a:t>So the Universe is Expanding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07F3F2C-9D7D-4E25-98F4-A22EC53321F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865438" y="3503613"/>
            <a:ext cx="217487" cy="0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 type="triangle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F282FB6-27A1-4E5B-AF38-F03702B697E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941638" y="4768850"/>
            <a:ext cx="468312" cy="0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 type="triangle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8676" name="Picture 6">
            <a:extLst>
              <a:ext uri="{FF2B5EF4-FFF2-40B4-BE49-F238E27FC236}">
                <a16:creationId xmlns:a16="http://schemas.microsoft.com/office/drawing/2014/main" id="{FE3D2268-7720-4FFF-A1C4-0C42EB5E9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2652713"/>
            <a:ext cx="5283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5">
            <a:extLst>
              <a:ext uri="{FF2B5EF4-FFF2-40B4-BE49-F238E27FC236}">
                <a16:creationId xmlns:a16="http://schemas.microsoft.com/office/drawing/2014/main" id="{C614A0A3-F413-451D-B66E-7FE7EBDAC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0" y="1057275"/>
            <a:ext cx="1430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Hydrogen</a:t>
            </a:r>
          </a:p>
        </p:txBody>
      </p:sp>
      <p:sp>
        <p:nvSpPr>
          <p:cNvPr id="28678" name="TextBox 5">
            <a:extLst>
              <a:ext uri="{FF2B5EF4-FFF2-40B4-BE49-F238E27FC236}">
                <a16:creationId xmlns:a16="http://schemas.microsoft.com/office/drawing/2014/main" id="{27FC6BF7-6651-402F-B043-F95741C5E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8" y="2701925"/>
            <a:ext cx="1212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Our Sun</a:t>
            </a:r>
          </a:p>
        </p:txBody>
      </p:sp>
      <p:sp>
        <p:nvSpPr>
          <p:cNvPr id="28679" name="TextBox 5">
            <a:extLst>
              <a:ext uri="{FF2B5EF4-FFF2-40B4-BE49-F238E27FC236}">
                <a16:creationId xmlns:a16="http://schemas.microsoft.com/office/drawing/2014/main" id="{5A2630A6-6460-455F-88E5-714C50F5F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8" y="3657600"/>
            <a:ext cx="13128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Distant Galaxy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91CE17-AB6C-4E96-857E-30C164F24C7E}"/>
              </a:ext>
            </a:extLst>
          </p:cNvPr>
          <p:cNvSpPr/>
          <p:nvPr/>
        </p:nvSpPr>
        <p:spPr>
          <a:xfrm>
            <a:off x="2262188" y="3736975"/>
            <a:ext cx="752475" cy="6064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8681" name="Picture 6">
            <a:extLst>
              <a:ext uri="{FF2B5EF4-FFF2-40B4-BE49-F238E27FC236}">
                <a16:creationId xmlns:a16="http://schemas.microsoft.com/office/drawing/2014/main" id="{C65DF6EB-4BF1-4D2E-B7AA-3F51C978C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3736975"/>
            <a:ext cx="5283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0704DF-5744-40C8-B1FC-252463213267}"/>
              </a:ext>
            </a:extLst>
          </p:cNvPr>
          <p:cNvSpPr/>
          <p:nvPr/>
        </p:nvSpPr>
        <p:spPr>
          <a:xfrm>
            <a:off x="3787775" y="5054600"/>
            <a:ext cx="304800" cy="781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9E8CFA-47F0-4FBD-8ECD-FECA939BF409}"/>
              </a:ext>
            </a:extLst>
          </p:cNvPr>
          <p:cNvSpPr/>
          <p:nvPr/>
        </p:nvSpPr>
        <p:spPr>
          <a:xfrm>
            <a:off x="6910388" y="5054600"/>
            <a:ext cx="635000" cy="6064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8684" name="Picture 6">
            <a:extLst>
              <a:ext uri="{FF2B5EF4-FFF2-40B4-BE49-F238E27FC236}">
                <a16:creationId xmlns:a16="http://schemas.microsoft.com/office/drawing/2014/main" id="{8247E3DB-0B01-4727-9193-8E7052999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5054600"/>
            <a:ext cx="5283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AF2D0E2-2E1E-4D56-9F11-57E6CD9C3DFB}"/>
              </a:ext>
            </a:extLst>
          </p:cNvPr>
          <p:cNvSpPr/>
          <p:nvPr/>
        </p:nvSpPr>
        <p:spPr>
          <a:xfrm>
            <a:off x="7545388" y="5018088"/>
            <a:ext cx="762000" cy="7826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686" name="TextBox 9">
            <a:extLst>
              <a:ext uri="{FF2B5EF4-FFF2-40B4-BE49-F238E27FC236}">
                <a16:creationId xmlns:a16="http://schemas.microsoft.com/office/drawing/2014/main" id="{845B4585-0962-43A0-97F8-E71F2C7D2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38" y="4743450"/>
            <a:ext cx="15573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Even More Distant Galaxy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9D8A486-F589-4A57-BBD3-95AA62FE0C40}"/>
              </a:ext>
            </a:extLst>
          </p:cNvPr>
          <p:cNvSpPr/>
          <p:nvPr/>
        </p:nvSpPr>
        <p:spPr>
          <a:xfrm>
            <a:off x="7545388" y="3657600"/>
            <a:ext cx="439737" cy="781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CD259DC-FF7D-40F9-B506-A8FBECEB195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787775" y="3503613"/>
            <a:ext cx="215900" cy="0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 type="triangle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C8DF9D7-6A94-428E-B995-CCD48E01DB18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787775" y="4760913"/>
            <a:ext cx="571500" cy="1587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 type="triangle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2569079-9A12-40C9-AD99-058C2FECAA0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802438" y="3484563"/>
            <a:ext cx="301625" cy="0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 type="triangle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3BD4DDB-A8FB-4EA3-A132-A3A15028BB4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802438" y="4743450"/>
            <a:ext cx="571500" cy="1588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 type="triangle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EE617CE-1741-4396-8378-1ED603AC413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14800" y="3722688"/>
            <a:ext cx="0" cy="606425"/>
          </a:xfrm>
          <a:prstGeom prst="line">
            <a:avLst/>
          </a:prstGeom>
          <a:noFill/>
          <a:ln w="38100">
            <a:solidFill>
              <a:srgbClr val="5104BD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9E2A573-9C3D-4918-BD20-95282A2A6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16425" y="5054600"/>
            <a:ext cx="0" cy="606425"/>
          </a:xfrm>
          <a:prstGeom prst="line">
            <a:avLst/>
          </a:prstGeom>
          <a:noFill/>
          <a:ln w="38100">
            <a:solidFill>
              <a:srgbClr val="9D04BD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4458E2F-7D69-457E-8DD1-9730AC2332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34225" y="3736975"/>
            <a:ext cx="0" cy="592138"/>
          </a:xfrm>
          <a:prstGeom prst="line">
            <a:avLst/>
          </a:prstGeom>
          <a:noFill/>
          <a:ln w="25400">
            <a:solidFill>
              <a:srgbClr val="BD150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8CCB297-EC0D-4B25-A7E3-D3C2EC977F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19975" y="5054600"/>
            <a:ext cx="0" cy="606425"/>
          </a:xfrm>
          <a:prstGeom prst="line">
            <a:avLst/>
          </a:prstGeom>
          <a:noFill/>
          <a:ln w="38100">
            <a:solidFill>
              <a:srgbClr val="BD4702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CCE8E87A-80E3-4977-B064-C076CEB11AF9}"/>
              </a:ext>
            </a:extLst>
          </p:cNvPr>
          <p:cNvSpPr/>
          <p:nvPr/>
        </p:nvSpPr>
        <p:spPr>
          <a:xfrm>
            <a:off x="2262188" y="5054600"/>
            <a:ext cx="752475" cy="6064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2FC487-42B8-41AD-882C-A05A8CABA172}"/>
              </a:ext>
            </a:extLst>
          </p:cNvPr>
          <p:cNvSpPr txBox="1">
            <a:spLocks noChangeArrowheads="1"/>
          </p:cNvSpPr>
          <p:nvPr/>
        </p:nvSpPr>
        <p:spPr bwMode="auto">
          <a:xfrm rot="21044635">
            <a:off x="807709" y="700594"/>
            <a:ext cx="6614183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800000"/>
                </a:solidFill>
              </a:rPr>
              <a:t>If we reverse this process using </a:t>
            </a:r>
            <a:r>
              <a:rPr lang="en-US" altLang="en-US" sz="3200" b="1" dirty="0" err="1">
                <a:solidFill>
                  <a:srgbClr val="800000"/>
                </a:solidFill>
              </a:rPr>
              <a:t>maths</a:t>
            </a:r>
            <a:endParaRPr lang="en-US" altLang="en-US" sz="3200" b="1" dirty="0">
              <a:solidFill>
                <a:srgbClr val="8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7B10DE-0766-491C-8785-7121C245BE0F}"/>
              </a:ext>
            </a:extLst>
          </p:cNvPr>
          <p:cNvSpPr txBox="1">
            <a:spLocks noChangeArrowheads="1"/>
          </p:cNvSpPr>
          <p:nvPr/>
        </p:nvSpPr>
        <p:spPr bwMode="auto">
          <a:xfrm rot="21044635">
            <a:off x="1005262" y="1691194"/>
            <a:ext cx="6882653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8000"/>
                </a:solidFill>
              </a:rPr>
              <a:t>Earlier in time the universe was smaller</a:t>
            </a:r>
            <a:endParaRPr lang="en-US" altLang="en-US" sz="3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FE9B3F-5BCC-4EBB-9066-7F641FBA5E70}"/>
              </a:ext>
            </a:extLst>
          </p:cNvPr>
          <p:cNvSpPr txBox="1">
            <a:spLocks noChangeArrowheads="1"/>
          </p:cNvSpPr>
          <p:nvPr/>
        </p:nvSpPr>
        <p:spPr bwMode="auto">
          <a:xfrm rot="21044635">
            <a:off x="2154344" y="2558445"/>
            <a:ext cx="5033750" cy="156966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00FF"/>
                </a:solidFill>
              </a:rPr>
              <a:t>In fact, we can calculate that</a:t>
            </a:r>
          </a:p>
          <a:p>
            <a:pPr algn="ctr" eaLnBrk="1" hangingPunct="1"/>
            <a:r>
              <a:rPr lang="en-US" altLang="en-US" sz="3200" b="1" dirty="0">
                <a:solidFill>
                  <a:srgbClr val="0000FF"/>
                </a:solidFill>
              </a:rPr>
              <a:t>13.7 billion years ago it </a:t>
            </a:r>
          </a:p>
          <a:p>
            <a:pPr algn="ctr" eaLnBrk="1" hangingPunct="1"/>
            <a:r>
              <a:rPr lang="en-US" altLang="en-US" sz="3200" b="1" dirty="0">
                <a:solidFill>
                  <a:srgbClr val="0000FF"/>
                </a:solidFill>
              </a:rPr>
              <a:t>was no size at all!!</a:t>
            </a:r>
          </a:p>
        </p:txBody>
      </p:sp>
      <p:pic>
        <p:nvPicPr>
          <p:cNvPr id="28702" name="Picture 33">
            <a:extLst>
              <a:ext uri="{FF2B5EF4-FFF2-40B4-BE49-F238E27FC236}">
                <a16:creationId xmlns:a16="http://schemas.microsoft.com/office/drawing/2014/main" id="{EF794FEE-6E00-4C2E-BE1E-13890D463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38" y="5051425"/>
            <a:ext cx="1216025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3" name="Picture 34">
            <a:extLst>
              <a:ext uri="{FF2B5EF4-FFF2-40B4-BE49-F238E27FC236}">
                <a16:creationId xmlns:a16="http://schemas.microsoft.com/office/drawing/2014/main" id="{AFFB2207-F1EB-4702-988D-A33DB3700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38" y="3652838"/>
            <a:ext cx="1216025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9609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1">
            <a:extLst>
              <a:ext uri="{FF2B5EF4-FFF2-40B4-BE49-F238E27FC236}">
                <a16:creationId xmlns:a16="http://schemas.microsoft.com/office/drawing/2014/main" id="{D1B89094-FD9E-4D10-AA0F-D14251789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1625600"/>
            <a:ext cx="5688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3600" b="1">
                <a:solidFill>
                  <a:srgbClr val="008000"/>
                </a:solidFill>
              </a:rPr>
              <a:t>So the Universe is Expanding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07F3F2C-9D7D-4E25-98F4-A22EC53321F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865438" y="3503613"/>
            <a:ext cx="217487" cy="0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 type="triangle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F282FB6-27A1-4E5B-AF38-F03702B697E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941638" y="4768850"/>
            <a:ext cx="468312" cy="0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 type="triangle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8676" name="Picture 6">
            <a:extLst>
              <a:ext uri="{FF2B5EF4-FFF2-40B4-BE49-F238E27FC236}">
                <a16:creationId xmlns:a16="http://schemas.microsoft.com/office/drawing/2014/main" id="{FE3D2268-7720-4FFF-A1C4-0C42EB5E9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2652713"/>
            <a:ext cx="5283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5">
            <a:extLst>
              <a:ext uri="{FF2B5EF4-FFF2-40B4-BE49-F238E27FC236}">
                <a16:creationId xmlns:a16="http://schemas.microsoft.com/office/drawing/2014/main" id="{C614A0A3-F413-451D-B66E-7FE7EBDAC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0" y="1057275"/>
            <a:ext cx="1430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Hydrogen</a:t>
            </a:r>
          </a:p>
        </p:txBody>
      </p:sp>
      <p:sp>
        <p:nvSpPr>
          <p:cNvPr id="28678" name="TextBox 5">
            <a:extLst>
              <a:ext uri="{FF2B5EF4-FFF2-40B4-BE49-F238E27FC236}">
                <a16:creationId xmlns:a16="http://schemas.microsoft.com/office/drawing/2014/main" id="{27FC6BF7-6651-402F-B043-F95741C5E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8" y="2701925"/>
            <a:ext cx="1212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Our Sun</a:t>
            </a:r>
          </a:p>
        </p:txBody>
      </p:sp>
      <p:sp>
        <p:nvSpPr>
          <p:cNvPr id="28679" name="TextBox 5">
            <a:extLst>
              <a:ext uri="{FF2B5EF4-FFF2-40B4-BE49-F238E27FC236}">
                <a16:creationId xmlns:a16="http://schemas.microsoft.com/office/drawing/2014/main" id="{5A2630A6-6460-455F-88E5-714C50F5F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8" y="3657600"/>
            <a:ext cx="13128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Distant Galaxy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91CE17-AB6C-4E96-857E-30C164F24C7E}"/>
              </a:ext>
            </a:extLst>
          </p:cNvPr>
          <p:cNvSpPr/>
          <p:nvPr/>
        </p:nvSpPr>
        <p:spPr>
          <a:xfrm>
            <a:off x="2262188" y="3736975"/>
            <a:ext cx="752475" cy="6064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8681" name="Picture 6">
            <a:extLst>
              <a:ext uri="{FF2B5EF4-FFF2-40B4-BE49-F238E27FC236}">
                <a16:creationId xmlns:a16="http://schemas.microsoft.com/office/drawing/2014/main" id="{C65DF6EB-4BF1-4D2E-B7AA-3F51C978C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3736975"/>
            <a:ext cx="5283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0704DF-5744-40C8-B1FC-252463213267}"/>
              </a:ext>
            </a:extLst>
          </p:cNvPr>
          <p:cNvSpPr/>
          <p:nvPr/>
        </p:nvSpPr>
        <p:spPr>
          <a:xfrm>
            <a:off x="3787775" y="5054600"/>
            <a:ext cx="304800" cy="781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9E8CFA-47F0-4FBD-8ECD-FECA939BF409}"/>
              </a:ext>
            </a:extLst>
          </p:cNvPr>
          <p:cNvSpPr/>
          <p:nvPr/>
        </p:nvSpPr>
        <p:spPr>
          <a:xfrm>
            <a:off x="6910388" y="5054600"/>
            <a:ext cx="635000" cy="6064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8684" name="Picture 6">
            <a:extLst>
              <a:ext uri="{FF2B5EF4-FFF2-40B4-BE49-F238E27FC236}">
                <a16:creationId xmlns:a16="http://schemas.microsoft.com/office/drawing/2014/main" id="{8247E3DB-0B01-4727-9193-8E7052999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5054600"/>
            <a:ext cx="5283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AF2D0E2-2E1E-4D56-9F11-57E6CD9C3DFB}"/>
              </a:ext>
            </a:extLst>
          </p:cNvPr>
          <p:cNvSpPr/>
          <p:nvPr/>
        </p:nvSpPr>
        <p:spPr>
          <a:xfrm>
            <a:off x="7545388" y="5018088"/>
            <a:ext cx="762000" cy="7826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686" name="TextBox 9">
            <a:extLst>
              <a:ext uri="{FF2B5EF4-FFF2-40B4-BE49-F238E27FC236}">
                <a16:creationId xmlns:a16="http://schemas.microsoft.com/office/drawing/2014/main" id="{845B4585-0962-43A0-97F8-E71F2C7D2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38" y="4743450"/>
            <a:ext cx="15573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Even More Distant Galaxy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9D8A486-F589-4A57-BBD3-95AA62FE0C40}"/>
              </a:ext>
            </a:extLst>
          </p:cNvPr>
          <p:cNvSpPr/>
          <p:nvPr/>
        </p:nvSpPr>
        <p:spPr>
          <a:xfrm>
            <a:off x="7545388" y="3657600"/>
            <a:ext cx="439737" cy="781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CD259DC-FF7D-40F9-B506-A8FBECEB195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787775" y="3503613"/>
            <a:ext cx="215900" cy="0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 type="triangle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C8DF9D7-6A94-428E-B995-CCD48E01DB18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787775" y="4760913"/>
            <a:ext cx="571500" cy="1587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 type="triangle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2569079-9A12-40C9-AD99-058C2FECAA0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802438" y="3484563"/>
            <a:ext cx="301625" cy="0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 type="triangle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3BD4DDB-A8FB-4EA3-A132-A3A15028BB4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802438" y="4743450"/>
            <a:ext cx="571500" cy="1588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 type="triangle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EE617CE-1741-4396-8378-1ED603AC413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14800" y="3722688"/>
            <a:ext cx="0" cy="606425"/>
          </a:xfrm>
          <a:prstGeom prst="line">
            <a:avLst/>
          </a:prstGeom>
          <a:noFill/>
          <a:ln w="38100">
            <a:solidFill>
              <a:srgbClr val="5104BD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9E2A573-9C3D-4918-BD20-95282A2A6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16425" y="5054600"/>
            <a:ext cx="0" cy="606425"/>
          </a:xfrm>
          <a:prstGeom prst="line">
            <a:avLst/>
          </a:prstGeom>
          <a:noFill/>
          <a:ln w="38100">
            <a:solidFill>
              <a:srgbClr val="9D04BD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4458E2F-7D69-457E-8DD1-9730AC2332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34225" y="3736975"/>
            <a:ext cx="0" cy="592138"/>
          </a:xfrm>
          <a:prstGeom prst="line">
            <a:avLst/>
          </a:prstGeom>
          <a:noFill/>
          <a:ln w="25400">
            <a:solidFill>
              <a:srgbClr val="BD150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8CCB297-EC0D-4B25-A7E3-D3C2EC977F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19975" y="5054600"/>
            <a:ext cx="0" cy="606425"/>
          </a:xfrm>
          <a:prstGeom prst="line">
            <a:avLst/>
          </a:prstGeom>
          <a:noFill/>
          <a:ln w="38100">
            <a:solidFill>
              <a:srgbClr val="BD4702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CCE8E87A-80E3-4977-B064-C076CEB11AF9}"/>
              </a:ext>
            </a:extLst>
          </p:cNvPr>
          <p:cNvSpPr/>
          <p:nvPr/>
        </p:nvSpPr>
        <p:spPr>
          <a:xfrm>
            <a:off x="2262188" y="5054600"/>
            <a:ext cx="752475" cy="6064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8702" name="Picture 33">
            <a:extLst>
              <a:ext uri="{FF2B5EF4-FFF2-40B4-BE49-F238E27FC236}">
                <a16:creationId xmlns:a16="http://schemas.microsoft.com/office/drawing/2014/main" id="{EF794FEE-6E00-4C2E-BE1E-13890D463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38" y="5051425"/>
            <a:ext cx="1216025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3" name="Picture 34">
            <a:extLst>
              <a:ext uri="{FF2B5EF4-FFF2-40B4-BE49-F238E27FC236}">
                <a16:creationId xmlns:a16="http://schemas.microsoft.com/office/drawing/2014/main" id="{AFFB2207-F1EB-4702-988D-A33DB3700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38" y="3652838"/>
            <a:ext cx="1216025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1EFEE3-A8F8-4F76-9A72-D05C72B98335}"/>
              </a:ext>
            </a:extLst>
          </p:cNvPr>
          <p:cNvSpPr txBox="1">
            <a:spLocks noChangeArrowheads="1"/>
          </p:cNvSpPr>
          <p:nvPr/>
        </p:nvSpPr>
        <p:spPr bwMode="auto">
          <a:xfrm rot="21044635">
            <a:off x="2358661" y="2496618"/>
            <a:ext cx="4556055" cy="92333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5400" b="1" dirty="0">
                <a:solidFill>
                  <a:srgbClr val="FF0000"/>
                </a:solidFill>
              </a:rPr>
              <a:t>The Big Bang!!!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805224-E4FC-45F5-8480-985DD287ADCE}"/>
              </a:ext>
            </a:extLst>
          </p:cNvPr>
          <p:cNvSpPr txBox="1">
            <a:spLocks noChangeArrowheads="1"/>
          </p:cNvSpPr>
          <p:nvPr/>
        </p:nvSpPr>
        <p:spPr bwMode="auto">
          <a:xfrm rot="21044635">
            <a:off x="929420" y="3611836"/>
            <a:ext cx="8019375" cy="92333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FF0000"/>
                </a:solidFill>
              </a:rPr>
              <a:t>The Start of the Universe!!!</a:t>
            </a:r>
          </a:p>
        </p:txBody>
      </p:sp>
    </p:spTree>
    <p:extLst>
      <p:ext uri="{BB962C8B-B14F-4D97-AF65-F5344CB8AC3E}">
        <p14:creationId xmlns:p14="http://schemas.microsoft.com/office/powerpoint/2010/main" val="15984368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A935BA-5AF9-4D9F-9AE1-518655F6BDA6}"/>
              </a:ext>
            </a:extLst>
          </p:cNvPr>
          <p:cNvSpPr/>
          <p:nvPr/>
        </p:nvSpPr>
        <p:spPr>
          <a:xfrm>
            <a:off x="2391031" y="939265"/>
            <a:ext cx="4588135" cy="641563"/>
          </a:xfrm>
          <a:prstGeom prst="rect">
            <a:avLst/>
          </a:prstGeom>
          <a:noFill/>
        </p:spPr>
        <p:txBody>
          <a:bodyPr wrap="none">
            <a:prstTxWarp prst="textWave4">
              <a:avLst/>
            </a:prstTxWarp>
            <a:spAutoFit/>
          </a:bodyPr>
          <a:lstStyle/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So lets make a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F7ED4C-01F8-4179-9E33-F30C559AC496}"/>
              </a:ext>
            </a:extLst>
          </p:cNvPr>
          <p:cNvSpPr/>
          <p:nvPr/>
        </p:nvSpPr>
        <p:spPr>
          <a:xfrm>
            <a:off x="719271" y="1685703"/>
            <a:ext cx="7631004" cy="1125704"/>
          </a:xfrm>
          <a:prstGeom prst="rect">
            <a:avLst/>
          </a:prstGeom>
          <a:noFill/>
        </p:spPr>
        <p:txBody>
          <a:bodyPr wrap="none">
            <a:prstTxWarp prst="textWave4">
              <a:avLst/>
            </a:prstTxWarp>
            <a:spAutoFit/>
          </a:bodyPr>
          <a:lstStyle/>
          <a:p>
            <a:pPr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Spectroscope</a:t>
            </a:r>
            <a:endParaRPr lang="en-US" sz="5400" dirty="0">
              <a:gradFill flip="none" rotWithShape="1">
                <a:gsLst>
                  <a:gs pos="2000">
                    <a:srgbClr val="FF0000"/>
                  </a:gs>
                  <a:gs pos="34000">
                    <a:srgbClr val="FFFF00"/>
                  </a:gs>
                  <a:gs pos="56000">
                    <a:srgbClr val="008000"/>
                  </a:gs>
                  <a:gs pos="77000">
                    <a:srgbClr val="0000FF"/>
                  </a:gs>
                  <a:gs pos="100000">
                    <a:srgbClr val="D606FF"/>
                  </a:gs>
                </a:gsLst>
                <a:lin ang="1800000" scaled="0"/>
                <a:tileRect/>
              </a:gra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D7181B-2E11-487E-92C4-2719D7BFC387}"/>
              </a:ext>
            </a:extLst>
          </p:cNvPr>
          <p:cNvSpPr/>
          <p:nvPr/>
        </p:nvSpPr>
        <p:spPr>
          <a:xfrm>
            <a:off x="918117" y="2800773"/>
            <a:ext cx="7432158" cy="1860697"/>
          </a:xfrm>
          <a:prstGeom prst="rect">
            <a:avLst/>
          </a:prstGeom>
          <a:noFill/>
        </p:spPr>
        <p:txBody>
          <a:bodyPr wrap="none">
            <a:prstTxWarp prst="textWave4">
              <a:avLst/>
            </a:prstTxWarp>
            <a:spAutoFit/>
          </a:bodyPr>
          <a:lstStyle/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So we can see the light refracting</a:t>
            </a:r>
          </a:p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and the lines made by the elements 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DFF5EFE3-0F66-4FBB-9A46-B9B6E32E8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209" y="4907687"/>
            <a:ext cx="2474396" cy="145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CD61206-D7DC-4453-9A8F-4CE1CA6CEC23}"/>
              </a:ext>
            </a:extLst>
          </p:cNvPr>
          <p:cNvGrpSpPr/>
          <p:nvPr/>
        </p:nvGrpSpPr>
        <p:grpSpPr>
          <a:xfrm>
            <a:off x="4634196" y="4867956"/>
            <a:ext cx="3873833" cy="1564741"/>
            <a:chOff x="2174875" y="2708275"/>
            <a:chExt cx="5287963" cy="812800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E82E9FDA-2FCB-48E0-AB07-24B70A191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4875" y="2708275"/>
              <a:ext cx="5287963" cy="81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22">
              <a:extLst>
                <a:ext uri="{FF2B5EF4-FFF2-40B4-BE49-F238E27FC236}">
                  <a16:creationId xmlns:a16="http://schemas.microsoft.com/office/drawing/2014/main" id="{79F438E0-1D0B-4080-96CE-8D6082FA01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0225" y="2728913"/>
              <a:ext cx="2643188" cy="755650"/>
              <a:chOff x="3153296" y="1959174"/>
              <a:chExt cx="2642840" cy="735310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D7B4D35-B5A5-4E43-A6F7-5C0A236E476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35832" y="1959174"/>
                <a:ext cx="12698" cy="73531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7482C3F-E671-4031-B229-45B2EA7E456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5781850" y="1959174"/>
                <a:ext cx="14286" cy="73531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5A97E9F-2333-48C1-956E-32A1C2C2CD1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88215" y="1959174"/>
                <a:ext cx="12698" cy="73531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875D7C9-D018-488B-A1F4-2E454A36A5D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153296" y="1959174"/>
                <a:ext cx="12698" cy="73531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19549185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A935BA-5AF9-4D9F-9AE1-518655F6BDA6}"/>
              </a:ext>
            </a:extLst>
          </p:cNvPr>
          <p:cNvSpPr/>
          <p:nvPr/>
        </p:nvSpPr>
        <p:spPr>
          <a:xfrm>
            <a:off x="2391031" y="921516"/>
            <a:ext cx="4588135" cy="641563"/>
          </a:xfrm>
          <a:prstGeom prst="rect">
            <a:avLst/>
          </a:prstGeom>
          <a:noFill/>
        </p:spPr>
        <p:txBody>
          <a:bodyPr wrap="none">
            <a:prstTxWarp prst="textWave4">
              <a:avLst/>
            </a:prstTxWarp>
            <a:spAutoFit/>
          </a:bodyPr>
          <a:lstStyle/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So lets make a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F7ED4C-01F8-4179-9E33-F30C559AC496}"/>
              </a:ext>
            </a:extLst>
          </p:cNvPr>
          <p:cNvSpPr/>
          <p:nvPr/>
        </p:nvSpPr>
        <p:spPr>
          <a:xfrm>
            <a:off x="719271" y="1685703"/>
            <a:ext cx="7631004" cy="1125704"/>
          </a:xfrm>
          <a:prstGeom prst="rect">
            <a:avLst/>
          </a:prstGeom>
          <a:noFill/>
        </p:spPr>
        <p:txBody>
          <a:bodyPr wrap="none">
            <a:prstTxWarp prst="textWave4">
              <a:avLst/>
            </a:prstTxWarp>
            <a:spAutoFit/>
          </a:bodyPr>
          <a:lstStyle/>
          <a:p>
            <a:pPr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Spectroscope</a:t>
            </a:r>
            <a:endParaRPr lang="en-US" sz="5400" dirty="0">
              <a:gradFill flip="none" rotWithShape="1">
                <a:gsLst>
                  <a:gs pos="2000">
                    <a:srgbClr val="FF0000"/>
                  </a:gs>
                  <a:gs pos="34000">
                    <a:srgbClr val="FFFF00"/>
                  </a:gs>
                  <a:gs pos="56000">
                    <a:srgbClr val="008000"/>
                  </a:gs>
                  <a:gs pos="77000">
                    <a:srgbClr val="0000FF"/>
                  </a:gs>
                  <a:gs pos="100000">
                    <a:srgbClr val="D606FF"/>
                  </a:gs>
                </a:gsLst>
                <a:lin ang="1800000" scaled="0"/>
                <a:tileRect/>
              </a:gra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9E2136-8BC3-4AF6-BB08-A71D8CACD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4814888"/>
            <a:ext cx="16351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5AE106-2A7F-4DE5-B8E3-7065185424B3}"/>
              </a:ext>
            </a:extLst>
          </p:cNvPr>
          <p:cNvSpPr txBox="1"/>
          <p:nvPr/>
        </p:nvSpPr>
        <p:spPr>
          <a:xfrm>
            <a:off x="898525" y="2890838"/>
            <a:ext cx="2228850" cy="3416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BD4702"/>
                </a:solidFill>
                <a:latin typeface="Calibri" charset="0"/>
                <a:ea typeface="ＭＳ Ｐゴシック" charset="0"/>
                <a:cs typeface="ＭＳ Ｐゴシック" charset="0"/>
              </a:rPr>
              <a:t>What you need:</a:t>
            </a:r>
          </a:p>
          <a:p>
            <a:pPr>
              <a:defRPr/>
            </a:pPr>
            <a:endParaRPr lang="en-US" sz="800" b="1" dirty="0">
              <a:solidFill>
                <a:srgbClr val="BD4702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400" b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Cardboard Box</a:t>
            </a:r>
          </a:p>
          <a:p>
            <a:pPr>
              <a:defRPr/>
            </a:pPr>
            <a:endParaRPr lang="en-US" sz="800" b="1" dirty="0">
              <a:solidFill>
                <a:srgbClr val="BD4702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CD disk</a:t>
            </a:r>
          </a:p>
          <a:p>
            <a:pPr>
              <a:defRPr/>
            </a:pPr>
            <a:endParaRPr lang="en-US" sz="800" b="1" dirty="0">
              <a:solidFill>
                <a:srgbClr val="BD4702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400" b="1" dirty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Card</a:t>
            </a:r>
          </a:p>
          <a:p>
            <a:pPr>
              <a:defRPr/>
            </a:pPr>
            <a:endParaRPr lang="en-US" sz="800" b="1" dirty="0">
              <a:solidFill>
                <a:srgbClr val="BD4702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400" b="1" dirty="0">
                <a:solidFill>
                  <a:srgbClr val="D606FF"/>
                </a:solidFill>
                <a:latin typeface="Calibri" charset="0"/>
                <a:ea typeface="ＭＳ Ｐゴシック" charset="0"/>
                <a:cs typeface="ＭＳ Ｐゴシック" charset="0"/>
              </a:rPr>
              <a:t>Tape</a:t>
            </a:r>
          </a:p>
          <a:p>
            <a:pPr>
              <a:defRPr/>
            </a:pPr>
            <a:endParaRPr lang="en-US" sz="800" b="1" dirty="0">
              <a:solidFill>
                <a:srgbClr val="BD4702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Scissors</a:t>
            </a:r>
          </a:p>
          <a:p>
            <a:pPr>
              <a:defRPr/>
            </a:pPr>
            <a:endParaRPr lang="en-US" sz="800" b="1" dirty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400" b="1" dirty="0">
                <a:latin typeface="Calibri" charset="0"/>
                <a:ea typeface="ＭＳ Ｐゴシック" charset="0"/>
                <a:cs typeface="ＭＳ Ｐゴシック" charset="0"/>
              </a:rPr>
              <a:t>Dark Glasses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CCBD00-9F04-464E-ACA9-A4F724A94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3121025"/>
            <a:ext cx="1611313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9CC384-63E8-4778-895F-EB4A0BB22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4581525"/>
            <a:ext cx="815975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B88D6D-380C-4CF3-9C8D-E1EA7C0B84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22888" y="4730750"/>
            <a:ext cx="11271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D0C601-8E31-455C-BC63-39AD7188F7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3041650"/>
            <a:ext cx="196850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1938FE-1E27-4491-BF5D-837A742C8B85}"/>
              </a:ext>
            </a:extLst>
          </p:cNvPr>
          <p:cNvSpPr/>
          <p:nvPr/>
        </p:nvSpPr>
        <p:spPr>
          <a:xfrm>
            <a:off x="3385501" y="3174217"/>
            <a:ext cx="1287887" cy="420665"/>
          </a:xfrm>
          <a:prstGeom prst="rect">
            <a:avLst/>
          </a:prstGeom>
          <a:solidFill>
            <a:srgbClr val="F4DE65"/>
          </a:solidFill>
          <a:ln>
            <a:solidFill>
              <a:srgbClr val="F5DE6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005901-EF4B-4C9D-8F12-AFEACE41C313}"/>
              </a:ext>
            </a:extLst>
          </p:cNvPr>
          <p:cNvSpPr/>
          <p:nvPr/>
        </p:nvSpPr>
        <p:spPr>
          <a:xfrm>
            <a:off x="7286625" y="3594882"/>
            <a:ext cx="1445251" cy="848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E2363F-5DCB-4862-BD7B-AC0FAADC441D}"/>
              </a:ext>
            </a:extLst>
          </p:cNvPr>
          <p:cNvSpPr txBox="1"/>
          <p:nvPr/>
        </p:nvSpPr>
        <p:spPr>
          <a:xfrm>
            <a:off x="7286625" y="3594882"/>
            <a:ext cx="13571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/>
              <a:t>Business Card</a:t>
            </a:r>
          </a:p>
          <a:p>
            <a:pPr algn="ctr"/>
            <a:r>
              <a:rPr lang="en-GB" sz="1600" b="1" dirty="0"/>
              <a:t>Jane Doe</a:t>
            </a:r>
          </a:p>
        </p:txBody>
      </p:sp>
    </p:spTree>
    <p:extLst>
      <p:ext uri="{BB962C8B-B14F-4D97-AF65-F5344CB8AC3E}">
        <p14:creationId xmlns:p14="http://schemas.microsoft.com/office/powerpoint/2010/main" val="39582094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oup 19">
            <a:extLst>
              <a:ext uri="{FF2B5EF4-FFF2-40B4-BE49-F238E27FC236}">
                <a16:creationId xmlns:a16="http://schemas.microsoft.com/office/drawing/2014/main" id="{6CAC161B-07BA-42FB-9772-D0ACA793C4A8}"/>
              </a:ext>
            </a:extLst>
          </p:cNvPr>
          <p:cNvGrpSpPr>
            <a:grpSpLocks/>
          </p:cNvGrpSpPr>
          <p:nvPr/>
        </p:nvGrpSpPr>
        <p:grpSpPr bwMode="auto">
          <a:xfrm>
            <a:off x="1697038" y="1798638"/>
            <a:ext cx="3708400" cy="3124200"/>
            <a:chOff x="1697028" y="1798083"/>
            <a:chExt cx="3708735" cy="3124169"/>
          </a:xfrm>
        </p:grpSpPr>
        <p:sp>
          <p:nvSpPr>
            <p:cNvPr id="2" name="Cube 1">
              <a:extLst>
                <a:ext uri="{FF2B5EF4-FFF2-40B4-BE49-F238E27FC236}">
                  <a16:creationId xmlns:a16="http://schemas.microsoft.com/office/drawing/2014/main" id="{A9BCB2CF-35FA-44DC-B15D-584D31DE1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028" y="1798083"/>
              <a:ext cx="3708735" cy="312416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58535E90-4853-4BCE-97A3-D0B7F356F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6991" y="1988581"/>
              <a:ext cx="1079598" cy="393696"/>
            </a:xfrm>
            <a:prstGeom prst="parallelogram">
              <a:avLst>
                <a:gd name="adj" fmla="val 87865"/>
              </a:avLst>
            </a:prstGeom>
            <a:solidFill>
              <a:schemeClr val="tx1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DF8ABE97-59D0-43CC-8BF4-B7C20D6603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4540428" y="2745923"/>
              <a:ext cx="1079489" cy="215673"/>
            </a:xfrm>
            <a:prstGeom prst="parallelogram">
              <a:avLst>
                <a:gd name="adj" fmla="val 102152"/>
              </a:avLst>
            </a:prstGeom>
            <a:solidFill>
              <a:schemeClr val="tx1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BC19EA8-AFB9-462B-A0B0-01A762A8606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697028" y="2853760"/>
              <a:ext cx="528685" cy="83184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30722" name="TextBox 9">
            <a:extLst>
              <a:ext uri="{FF2B5EF4-FFF2-40B4-BE49-F238E27FC236}">
                <a16:creationId xmlns:a16="http://schemas.microsoft.com/office/drawing/2014/main" id="{B5BB9A76-6227-406E-AFF6-C9922BC05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038" y="3687763"/>
            <a:ext cx="6048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8000"/>
                </a:solidFill>
              </a:rPr>
              <a:t>30</a:t>
            </a:r>
            <a:r>
              <a:rPr lang="en-US" altLang="en-US" baseline="30000">
                <a:solidFill>
                  <a:srgbClr val="008000"/>
                </a:solidFill>
              </a:rPr>
              <a:t>o</a:t>
            </a:r>
          </a:p>
        </p:txBody>
      </p:sp>
      <p:sp>
        <p:nvSpPr>
          <p:cNvPr id="31747" name="TextBox 10">
            <a:extLst>
              <a:ext uri="{FF2B5EF4-FFF2-40B4-BE49-F238E27FC236}">
                <a16:creationId xmlns:a16="http://schemas.microsoft.com/office/drawing/2014/main" id="{0F26870C-A088-42B6-8EEE-8389AE5D2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101725"/>
            <a:ext cx="4133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8000"/>
                </a:solidFill>
              </a:rPr>
              <a:t>1 - Cut two holes very carefully</a:t>
            </a:r>
          </a:p>
        </p:txBody>
      </p:sp>
      <p:sp>
        <p:nvSpPr>
          <p:cNvPr id="31748" name="TextBox 11">
            <a:extLst>
              <a:ext uri="{FF2B5EF4-FFF2-40B4-BE49-F238E27FC236}">
                <a16:creationId xmlns:a16="http://schemas.microsoft.com/office/drawing/2014/main" id="{8FC7C92F-BD74-4E15-8D92-A77BB999A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8" y="2217738"/>
            <a:ext cx="150495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8000"/>
                </a:solidFill>
              </a:rPr>
              <a:t>2 - Cut a slot </a:t>
            </a:r>
          </a:p>
          <a:p>
            <a:pPr eaLnBrk="1" hangingPunct="1"/>
            <a:r>
              <a:rPr lang="en-US" altLang="en-US" b="1">
                <a:solidFill>
                  <a:srgbClr val="008000"/>
                </a:solidFill>
              </a:rPr>
              <a:t>for the CD </a:t>
            </a:r>
          </a:p>
          <a:p>
            <a:pPr eaLnBrk="1" hangingPunct="1"/>
            <a:endParaRPr lang="en-US" altLang="en-US" b="1">
              <a:solidFill>
                <a:srgbClr val="008000"/>
              </a:solidFill>
            </a:endParaRPr>
          </a:p>
          <a:p>
            <a:pPr eaLnBrk="1" hangingPunct="1"/>
            <a:r>
              <a:rPr lang="en-US" altLang="en-US" b="1">
                <a:solidFill>
                  <a:srgbClr val="0000FF"/>
                </a:solidFill>
              </a:rPr>
              <a:t>Slide the CD in recording  side up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0791F2-F143-42BB-8C4C-1D7410E4C6D9}"/>
              </a:ext>
            </a:extLst>
          </p:cNvPr>
          <p:cNvSpPr/>
          <p:nvPr/>
        </p:nvSpPr>
        <p:spPr>
          <a:xfrm>
            <a:off x="3346450" y="79375"/>
            <a:ext cx="2587625" cy="53816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B56FCE-7089-4ACB-9C97-031A85A1B2D1}"/>
              </a:ext>
            </a:extLst>
          </p:cNvPr>
          <p:cNvSpPr/>
          <p:nvPr/>
        </p:nvSpPr>
        <p:spPr>
          <a:xfrm>
            <a:off x="2719740" y="207450"/>
            <a:ext cx="4000938" cy="702829"/>
          </a:xfrm>
          <a:prstGeom prst="rect">
            <a:avLst/>
          </a:prstGeom>
          <a:noFill/>
        </p:spPr>
        <p:txBody>
          <a:bodyPr wrap="none">
            <a:prstTxWarp prst="textWave4">
              <a:avLst/>
            </a:prstTxWarp>
            <a:spAutoFit/>
          </a:bodyPr>
          <a:lstStyle/>
          <a:p>
            <a:pPr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Spectroscope</a:t>
            </a:r>
            <a:endParaRPr lang="en-US" sz="5400" dirty="0">
              <a:gradFill flip="none" rotWithShape="1">
                <a:gsLst>
                  <a:gs pos="2000">
                    <a:srgbClr val="FF0000"/>
                  </a:gs>
                  <a:gs pos="34000">
                    <a:srgbClr val="FFFF00"/>
                  </a:gs>
                  <a:gs pos="56000">
                    <a:srgbClr val="008000"/>
                  </a:gs>
                  <a:gs pos="77000">
                    <a:srgbClr val="0000FF"/>
                  </a:gs>
                  <a:gs pos="100000">
                    <a:srgbClr val="D606FF"/>
                  </a:gs>
                </a:gsLst>
                <a:lin ang="1800000" scaled="0"/>
                <a:tileRect/>
              </a:gra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952812-81EC-4941-814D-02907895D1AF}"/>
              </a:ext>
            </a:extLst>
          </p:cNvPr>
          <p:cNvSpPr txBox="1"/>
          <p:nvPr/>
        </p:nvSpPr>
        <p:spPr>
          <a:xfrm>
            <a:off x="5500687" y="2484993"/>
            <a:ext cx="3102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Smaller than the business card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oup 19">
            <a:extLst>
              <a:ext uri="{FF2B5EF4-FFF2-40B4-BE49-F238E27FC236}">
                <a16:creationId xmlns:a16="http://schemas.microsoft.com/office/drawing/2014/main" id="{6CAC161B-07BA-42FB-9772-D0ACA793C4A8}"/>
              </a:ext>
            </a:extLst>
          </p:cNvPr>
          <p:cNvGrpSpPr>
            <a:grpSpLocks/>
          </p:cNvGrpSpPr>
          <p:nvPr/>
        </p:nvGrpSpPr>
        <p:grpSpPr bwMode="auto">
          <a:xfrm>
            <a:off x="1697038" y="1798638"/>
            <a:ext cx="3708400" cy="3124200"/>
            <a:chOff x="1697028" y="1798083"/>
            <a:chExt cx="3708735" cy="3124169"/>
          </a:xfrm>
        </p:grpSpPr>
        <p:sp>
          <p:nvSpPr>
            <p:cNvPr id="2" name="Cube 1">
              <a:extLst>
                <a:ext uri="{FF2B5EF4-FFF2-40B4-BE49-F238E27FC236}">
                  <a16:creationId xmlns:a16="http://schemas.microsoft.com/office/drawing/2014/main" id="{A9BCB2CF-35FA-44DC-B15D-584D31DE1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028" y="1798083"/>
              <a:ext cx="3708735" cy="312416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58535E90-4853-4BCE-97A3-D0B7F356F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6991" y="1988581"/>
              <a:ext cx="1079598" cy="393696"/>
            </a:xfrm>
            <a:prstGeom prst="parallelogram">
              <a:avLst>
                <a:gd name="adj" fmla="val 87865"/>
              </a:avLst>
            </a:prstGeom>
            <a:solidFill>
              <a:schemeClr val="tx1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DF8ABE97-59D0-43CC-8BF4-B7C20D6603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4576688" y="2747150"/>
              <a:ext cx="1079489" cy="241433"/>
            </a:xfrm>
            <a:prstGeom prst="parallelogram">
              <a:avLst>
                <a:gd name="adj" fmla="val 102152"/>
              </a:avLst>
            </a:prstGeom>
            <a:solidFill>
              <a:schemeClr val="tx1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BC19EA8-AFB9-462B-A0B0-01A762A8606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697028" y="2853760"/>
              <a:ext cx="528685" cy="83184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30722" name="TextBox 9">
            <a:extLst>
              <a:ext uri="{FF2B5EF4-FFF2-40B4-BE49-F238E27FC236}">
                <a16:creationId xmlns:a16="http://schemas.microsoft.com/office/drawing/2014/main" id="{B5BB9A76-6227-406E-AFF6-C9922BC05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038" y="3687763"/>
            <a:ext cx="6048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8000"/>
                </a:solidFill>
              </a:rPr>
              <a:t>30</a:t>
            </a:r>
            <a:r>
              <a:rPr lang="en-US" altLang="en-US" baseline="30000">
                <a:solidFill>
                  <a:srgbClr val="008000"/>
                </a:solidFill>
              </a:rPr>
              <a:t>o</a:t>
            </a:r>
          </a:p>
        </p:txBody>
      </p:sp>
      <p:sp>
        <p:nvSpPr>
          <p:cNvPr id="31747" name="TextBox 10">
            <a:extLst>
              <a:ext uri="{FF2B5EF4-FFF2-40B4-BE49-F238E27FC236}">
                <a16:creationId xmlns:a16="http://schemas.microsoft.com/office/drawing/2014/main" id="{0F26870C-A088-42B6-8EEE-8389AE5D2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101725"/>
            <a:ext cx="4133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8000"/>
                </a:solidFill>
              </a:rPr>
              <a:t>1 - Cut two holes very carefully</a:t>
            </a:r>
          </a:p>
        </p:txBody>
      </p:sp>
      <p:sp>
        <p:nvSpPr>
          <p:cNvPr id="31748" name="TextBox 11">
            <a:extLst>
              <a:ext uri="{FF2B5EF4-FFF2-40B4-BE49-F238E27FC236}">
                <a16:creationId xmlns:a16="http://schemas.microsoft.com/office/drawing/2014/main" id="{8FC7C92F-BD74-4E15-8D92-A77BB999A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8" y="2217738"/>
            <a:ext cx="150495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8000"/>
                </a:solidFill>
              </a:rPr>
              <a:t>2 - Cut a slot </a:t>
            </a:r>
          </a:p>
          <a:p>
            <a:pPr eaLnBrk="1" hangingPunct="1"/>
            <a:r>
              <a:rPr lang="en-US" altLang="en-US" b="1" dirty="0">
                <a:solidFill>
                  <a:srgbClr val="008000"/>
                </a:solidFill>
              </a:rPr>
              <a:t>for the CD </a:t>
            </a:r>
          </a:p>
          <a:p>
            <a:pPr eaLnBrk="1" hangingPunct="1"/>
            <a:endParaRPr lang="en-US" altLang="en-US" b="1" dirty="0">
              <a:solidFill>
                <a:srgbClr val="008000"/>
              </a:solidFill>
            </a:endParaRPr>
          </a:p>
          <a:p>
            <a:pPr eaLnBrk="1" hangingPunct="1"/>
            <a:r>
              <a:rPr lang="en-US" altLang="en-US" b="1" dirty="0">
                <a:solidFill>
                  <a:srgbClr val="0000FF"/>
                </a:solidFill>
              </a:rPr>
              <a:t>Slide the CD in recording  side up</a:t>
            </a: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41058F01-C267-451C-B477-BD4CC5357CC8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6326982" y="2229644"/>
            <a:ext cx="1236662" cy="393700"/>
          </a:xfrm>
          <a:prstGeom prst="parallelogram">
            <a:avLst>
              <a:gd name="adj" fmla="val 102145"/>
            </a:avLst>
          </a:prstGeom>
          <a:solidFill>
            <a:schemeClr val="bg1"/>
          </a:soli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7C59F22C-EEEC-4174-AA49-8F7C1F5BAFD2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5876925" y="2679701"/>
            <a:ext cx="1235075" cy="393700"/>
          </a:xfrm>
          <a:prstGeom prst="parallelogram">
            <a:avLst>
              <a:gd name="adj" fmla="val 102144"/>
            </a:avLst>
          </a:prstGeom>
          <a:solidFill>
            <a:schemeClr val="bg1"/>
          </a:soli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750" name="TextBox 17">
            <a:extLst>
              <a:ext uri="{FF2B5EF4-FFF2-40B4-BE49-F238E27FC236}">
                <a16:creationId xmlns:a16="http://schemas.microsoft.com/office/drawing/2014/main" id="{05222533-06A9-4067-B3B0-A3ED8C5A2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5438" y="3494088"/>
            <a:ext cx="3738562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8000"/>
                </a:solidFill>
              </a:rPr>
              <a:t>3 - Mount two cards over this hole so that the gap is the thickness of two cards and exactly parallel</a:t>
            </a:r>
          </a:p>
          <a:p>
            <a:pPr eaLnBrk="1" hangingPunct="1"/>
            <a:endParaRPr lang="en-US" altLang="en-US" sz="800" b="1">
              <a:solidFill>
                <a:srgbClr val="008000"/>
              </a:solidFill>
            </a:endParaRPr>
          </a:p>
          <a:p>
            <a:pPr eaLnBrk="1" hangingPunct="1"/>
            <a:r>
              <a:rPr lang="en-US" altLang="en-US" b="1">
                <a:solidFill>
                  <a:srgbClr val="0000FF"/>
                </a:solidFill>
              </a:rPr>
              <a:t>Secure with the tape so light can only enter through the slit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0791F2-F143-42BB-8C4C-1D7410E4C6D9}"/>
              </a:ext>
            </a:extLst>
          </p:cNvPr>
          <p:cNvSpPr/>
          <p:nvPr/>
        </p:nvSpPr>
        <p:spPr>
          <a:xfrm>
            <a:off x="3346450" y="79375"/>
            <a:ext cx="2587625" cy="53816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B56FCE-7089-4ACB-9C97-031A85A1B2D1}"/>
              </a:ext>
            </a:extLst>
          </p:cNvPr>
          <p:cNvSpPr/>
          <p:nvPr/>
        </p:nvSpPr>
        <p:spPr>
          <a:xfrm>
            <a:off x="2719740" y="207450"/>
            <a:ext cx="4000938" cy="702829"/>
          </a:xfrm>
          <a:prstGeom prst="rect">
            <a:avLst/>
          </a:prstGeom>
          <a:noFill/>
        </p:spPr>
        <p:txBody>
          <a:bodyPr wrap="none">
            <a:prstTxWarp prst="textWave4">
              <a:avLst/>
            </a:prstTxWarp>
            <a:spAutoFit/>
          </a:bodyPr>
          <a:lstStyle/>
          <a:p>
            <a:pPr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Spectroscope</a:t>
            </a:r>
            <a:endParaRPr lang="en-US" sz="5400" dirty="0">
              <a:gradFill flip="none" rotWithShape="1">
                <a:gsLst>
                  <a:gs pos="2000">
                    <a:srgbClr val="FF0000"/>
                  </a:gs>
                  <a:gs pos="34000">
                    <a:srgbClr val="FFFF00"/>
                  </a:gs>
                  <a:gs pos="56000">
                    <a:srgbClr val="008000"/>
                  </a:gs>
                  <a:gs pos="77000">
                    <a:srgbClr val="0000FF"/>
                  </a:gs>
                  <a:gs pos="100000">
                    <a:srgbClr val="D606FF"/>
                  </a:gs>
                </a:gsLst>
                <a:lin ang="1800000" scaled="0"/>
                <a:tileRect/>
              </a:gra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7223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oup 19">
            <a:extLst>
              <a:ext uri="{FF2B5EF4-FFF2-40B4-BE49-F238E27FC236}">
                <a16:creationId xmlns:a16="http://schemas.microsoft.com/office/drawing/2014/main" id="{6CAC161B-07BA-42FB-9772-D0ACA793C4A8}"/>
              </a:ext>
            </a:extLst>
          </p:cNvPr>
          <p:cNvGrpSpPr>
            <a:grpSpLocks/>
          </p:cNvGrpSpPr>
          <p:nvPr/>
        </p:nvGrpSpPr>
        <p:grpSpPr bwMode="auto">
          <a:xfrm>
            <a:off x="1697038" y="1798638"/>
            <a:ext cx="3708400" cy="3124200"/>
            <a:chOff x="1697028" y="1798083"/>
            <a:chExt cx="3708735" cy="3124169"/>
          </a:xfrm>
        </p:grpSpPr>
        <p:sp>
          <p:nvSpPr>
            <p:cNvPr id="2" name="Cube 1">
              <a:extLst>
                <a:ext uri="{FF2B5EF4-FFF2-40B4-BE49-F238E27FC236}">
                  <a16:creationId xmlns:a16="http://schemas.microsoft.com/office/drawing/2014/main" id="{A9BCB2CF-35FA-44DC-B15D-584D31DE1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028" y="1798083"/>
              <a:ext cx="3708735" cy="312416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58535E90-4853-4BCE-97A3-D0B7F356F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6991" y="1988581"/>
              <a:ext cx="1079598" cy="393696"/>
            </a:xfrm>
            <a:prstGeom prst="parallelogram">
              <a:avLst>
                <a:gd name="adj" fmla="val 87865"/>
              </a:avLst>
            </a:prstGeom>
            <a:solidFill>
              <a:schemeClr val="tx1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DF8ABE97-59D0-43CC-8BF4-B7C20D6603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4567541" y="2618792"/>
              <a:ext cx="1079489" cy="393736"/>
            </a:xfrm>
            <a:prstGeom prst="parallelogram">
              <a:avLst>
                <a:gd name="adj" fmla="val 102152"/>
              </a:avLst>
            </a:prstGeom>
            <a:solidFill>
              <a:schemeClr val="tx1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BC19EA8-AFB9-462B-A0B0-01A762A8606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697028" y="2853760"/>
              <a:ext cx="528685" cy="83184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30722" name="TextBox 9">
            <a:extLst>
              <a:ext uri="{FF2B5EF4-FFF2-40B4-BE49-F238E27FC236}">
                <a16:creationId xmlns:a16="http://schemas.microsoft.com/office/drawing/2014/main" id="{B5BB9A76-6227-406E-AFF6-C9922BC05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038" y="3687763"/>
            <a:ext cx="6048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8000"/>
                </a:solidFill>
              </a:rPr>
              <a:t>30</a:t>
            </a:r>
            <a:r>
              <a:rPr lang="en-US" altLang="en-US" baseline="30000">
                <a:solidFill>
                  <a:srgbClr val="008000"/>
                </a:solidFill>
              </a:rPr>
              <a:t>o</a:t>
            </a:r>
          </a:p>
        </p:txBody>
      </p:sp>
      <p:sp>
        <p:nvSpPr>
          <p:cNvPr id="31747" name="TextBox 10">
            <a:extLst>
              <a:ext uri="{FF2B5EF4-FFF2-40B4-BE49-F238E27FC236}">
                <a16:creationId xmlns:a16="http://schemas.microsoft.com/office/drawing/2014/main" id="{0F26870C-A088-42B6-8EEE-8389AE5D2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101725"/>
            <a:ext cx="4133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8000"/>
                </a:solidFill>
              </a:rPr>
              <a:t>1 - Cut two holes very carefully</a:t>
            </a:r>
          </a:p>
        </p:txBody>
      </p:sp>
      <p:sp>
        <p:nvSpPr>
          <p:cNvPr id="31748" name="TextBox 11">
            <a:extLst>
              <a:ext uri="{FF2B5EF4-FFF2-40B4-BE49-F238E27FC236}">
                <a16:creationId xmlns:a16="http://schemas.microsoft.com/office/drawing/2014/main" id="{8FC7C92F-BD74-4E15-8D92-A77BB999A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8" y="2217738"/>
            <a:ext cx="150495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8000"/>
                </a:solidFill>
              </a:rPr>
              <a:t>2 - Cut a slot </a:t>
            </a:r>
          </a:p>
          <a:p>
            <a:pPr eaLnBrk="1" hangingPunct="1"/>
            <a:r>
              <a:rPr lang="en-US" altLang="en-US" b="1">
                <a:solidFill>
                  <a:srgbClr val="008000"/>
                </a:solidFill>
              </a:rPr>
              <a:t>for the CD </a:t>
            </a:r>
          </a:p>
          <a:p>
            <a:pPr eaLnBrk="1" hangingPunct="1"/>
            <a:endParaRPr lang="en-US" altLang="en-US" b="1">
              <a:solidFill>
                <a:srgbClr val="008000"/>
              </a:solidFill>
            </a:endParaRPr>
          </a:p>
          <a:p>
            <a:pPr eaLnBrk="1" hangingPunct="1"/>
            <a:r>
              <a:rPr lang="en-US" altLang="en-US" b="1">
                <a:solidFill>
                  <a:srgbClr val="0000FF"/>
                </a:solidFill>
              </a:rPr>
              <a:t>Slide the CD in recording  side up</a:t>
            </a: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41058F01-C267-451C-B477-BD4CC5357CC8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6326982" y="2229644"/>
            <a:ext cx="1236662" cy="393700"/>
          </a:xfrm>
          <a:prstGeom prst="parallelogram">
            <a:avLst>
              <a:gd name="adj" fmla="val 102145"/>
            </a:avLst>
          </a:prstGeom>
          <a:solidFill>
            <a:schemeClr val="bg1"/>
          </a:soli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7C59F22C-EEEC-4174-AA49-8F7C1F5BAFD2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5876925" y="2679701"/>
            <a:ext cx="1235075" cy="393700"/>
          </a:xfrm>
          <a:prstGeom prst="parallelogram">
            <a:avLst>
              <a:gd name="adj" fmla="val 102144"/>
            </a:avLst>
          </a:prstGeom>
          <a:solidFill>
            <a:schemeClr val="bg1"/>
          </a:soli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750" name="TextBox 17">
            <a:extLst>
              <a:ext uri="{FF2B5EF4-FFF2-40B4-BE49-F238E27FC236}">
                <a16:creationId xmlns:a16="http://schemas.microsoft.com/office/drawing/2014/main" id="{05222533-06A9-4067-B3B0-A3ED8C5A2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5438" y="3494088"/>
            <a:ext cx="3738562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8000"/>
                </a:solidFill>
              </a:rPr>
              <a:t>3 - Mount two cards over this hole so that the gap is the thickness of two cards and exactly parallel</a:t>
            </a:r>
          </a:p>
          <a:p>
            <a:pPr eaLnBrk="1" hangingPunct="1"/>
            <a:endParaRPr lang="en-US" altLang="en-US" sz="800" b="1" dirty="0">
              <a:solidFill>
                <a:srgbClr val="008000"/>
              </a:solidFill>
            </a:endParaRPr>
          </a:p>
          <a:p>
            <a:pPr eaLnBrk="1" hangingPunct="1"/>
            <a:r>
              <a:rPr lang="en-US" altLang="en-US" b="1" dirty="0">
                <a:solidFill>
                  <a:srgbClr val="0000FF"/>
                </a:solidFill>
              </a:rPr>
              <a:t>Secure with the tape so light can only enter through the slit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0791F2-F143-42BB-8C4C-1D7410E4C6D9}"/>
              </a:ext>
            </a:extLst>
          </p:cNvPr>
          <p:cNvSpPr/>
          <p:nvPr/>
        </p:nvSpPr>
        <p:spPr>
          <a:xfrm>
            <a:off x="3346450" y="79375"/>
            <a:ext cx="2587625" cy="53816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B56FCE-7089-4ACB-9C97-031A85A1B2D1}"/>
              </a:ext>
            </a:extLst>
          </p:cNvPr>
          <p:cNvSpPr/>
          <p:nvPr/>
        </p:nvSpPr>
        <p:spPr>
          <a:xfrm>
            <a:off x="2719740" y="207450"/>
            <a:ext cx="4000938" cy="702829"/>
          </a:xfrm>
          <a:prstGeom prst="rect">
            <a:avLst/>
          </a:prstGeom>
          <a:noFill/>
        </p:spPr>
        <p:txBody>
          <a:bodyPr wrap="none">
            <a:prstTxWarp prst="textWave4">
              <a:avLst/>
            </a:prstTxWarp>
            <a:spAutoFit/>
          </a:bodyPr>
          <a:lstStyle/>
          <a:p>
            <a:pPr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Spectroscope</a:t>
            </a:r>
            <a:endParaRPr lang="en-US" sz="5400" dirty="0">
              <a:gradFill flip="none" rotWithShape="1">
                <a:gsLst>
                  <a:gs pos="2000">
                    <a:srgbClr val="FF0000"/>
                  </a:gs>
                  <a:gs pos="34000">
                    <a:srgbClr val="FFFF00"/>
                  </a:gs>
                  <a:gs pos="56000">
                    <a:srgbClr val="008000"/>
                  </a:gs>
                  <a:gs pos="77000">
                    <a:srgbClr val="0000FF"/>
                  </a:gs>
                  <a:gs pos="100000">
                    <a:srgbClr val="D606FF"/>
                  </a:gs>
                </a:gsLst>
                <a:lin ang="1800000" scaled="0"/>
                <a:tileRect/>
              </a:gra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525183-A466-493F-9488-E761EFD84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300" y="5122863"/>
            <a:ext cx="39417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You may need to exclude light from the edges of the CD and Cards with black tape</a:t>
            </a:r>
          </a:p>
        </p:txBody>
      </p:sp>
    </p:spTree>
    <p:extLst>
      <p:ext uri="{BB962C8B-B14F-4D97-AF65-F5344CB8AC3E}">
        <p14:creationId xmlns:p14="http://schemas.microsoft.com/office/powerpoint/2010/main" val="18492229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1">
            <a:extLst>
              <a:ext uri="{FF2B5EF4-FFF2-40B4-BE49-F238E27FC236}">
                <a16:creationId xmlns:a16="http://schemas.microsoft.com/office/drawing/2014/main" id="{546E9B26-2F06-4D46-9FFE-9620E808DC1E}"/>
              </a:ext>
            </a:extLst>
          </p:cNvPr>
          <p:cNvGrpSpPr>
            <a:grpSpLocks/>
          </p:cNvGrpSpPr>
          <p:nvPr/>
        </p:nvGrpSpPr>
        <p:grpSpPr bwMode="auto">
          <a:xfrm>
            <a:off x="901700" y="2528888"/>
            <a:ext cx="3708400" cy="3124200"/>
            <a:chOff x="1697028" y="1798083"/>
            <a:chExt cx="3708735" cy="3124169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8C0780E4-6236-4A00-9258-2A6C6A26D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028" y="1798083"/>
              <a:ext cx="3708735" cy="312416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AB889F6A-C95E-44C2-BA0F-D86788FFC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6992" y="1988581"/>
              <a:ext cx="1079598" cy="393696"/>
            </a:xfrm>
            <a:prstGeom prst="parallelogram">
              <a:avLst>
                <a:gd name="adj" fmla="val 87865"/>
              </a:avLst>
            </a:prstGeom>
            <a:solidFill>
              <a:srgbClr val="F2F2F2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8" name="Parallelogram 7">
            <a:extLst>
              <a:ext uri="{FF2B5EF4-FFF2-40B4-BE49-F238E27FC236}">
                <a16:creationId xmlns:a16="http://schemas.microsoft.com/office/drawing/2014/main" id="{452A2231-E4B9-4713-B94F-1043179DB12D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3789363" y="3435350"/>
            <a:ext cx="1236662" cy="300038"/>
          </a:xfrm>
          <a:prstGeom prst="parallelogram">
            <a:avLst>
              <a:gd name="adj" fmla="val 102145"/>
            </a:avLst>
          </a:prstGeom>
          <a:solidFill>
            <a:schemeClr val="bg1"/>
          </a:soli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FAE867BD-1BF8-479F-BCAC-2189273D8AA8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3422651" y="3803650"/>
            <a:ext cx="1236662" cy="300037"/>
          </a:xfrm>
          <a:prstGeom prst="parallelogram">
            <a:avLst>
              <a:gd name="adj" fmla="val 102146"/>
            </a:avLst>
          </a:prstGeom>
          <a:solidFill>
            <a:schemeClr val="bg1"/>
          </a:soli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4A15B7-32FD-4F8B-965F-01550412C7D0}"/>
              </a:ext>
            </a:extLst>
          </p:cNvPr>
          <p:cNvSpPr>
            <a:spLocks noChangeArrowheads="1"/>
          </p:cNvSpPr>
          <p:nvPr/>
        </p:nvSpPr>
        <p:spPr bwMode="auto">
          <a:xfrm rot="-2326128">
            <a:off x="825500" y="2360613"/>
            <a:ext cx="606425" cy="2035175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3BD3DF5E-D85C-4512-A143-835A689033C1}"/>
              </a:ext>
            </a:extLst>
          </p:cNvPr>
          <p:cNvSpPr/>
          <p:nvPr/>
        </p:nvSpPr>
        <p:spPr>
          <a:xfrm rot="5400000" flipV="1">
            <a:off x="939801" y="3302000"/>
            <a:ext cx="893762" cy="909637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D183D43F-B29A-407D-9AAF-B305CBCFADD8}"/>
              </a:ext>
            </a:extLst>
          </p:cNvPr>
          <p:cNvSpPr/>
          <p:nvPr/>
        </p:nvSpPr>
        <p:spPr>
          <a:xfrm rot="16200000">
            <a:off x="927894" y="2751932"/>
            <a:ext cx="549275" cy="541337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5A1CB69-8CD5-4FA2-A2D5-8D712E338BAE}"/>
              </a:ext>
            </a:extLst>
          </p:cNvPr>
          <p:cNvCxnSpPr>
            <a:cxnSpLocks noChangeShapeType="1"/>
            <a:endCxn id="15" idx="0"/>
          </p:cNvCxnSpPr>
          <p:nvPr/>
        </p:nvCxnSpPr>
        <p:spPr bwMode="auto">
          <a:xfrm flipH="1">
            <a:off x="931863" y="2830513"/>
            <a:ext cx="447675" cy="466725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8C1CE23-DC62-4232-9487-5E57E4D7FDA8}"/>
              </a:ext>
            </a:extLst>
          </p:cNvPr>
          <p:cNvCxnSpPr>
            <a:cxnSpLocks noChangeShapeType="1"/>
            <a:endCxn id="15" idx="0"/>
          </p:cNvCxnSpPr>
          <p:nvPr/>
        </p:nvCxnSpPr>
        <p:spPr bwMode="auto">
          <a:xfrm flipH="1" flipV="1">
            <a:off x="931863" y="3297238"/>
            <a:ext cx="909637" cy="127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31753" name="Picture 21">
            <a:extLst>
              <a:ext uri="{FF2B5EF4-FFF2-40B4-BE49-F238E27FC236}">
                <a16:creationId xmlns:a16="http://schemas.microsoft.com/office/drawing/2014/main" id="{CB1DC1A5-CDC9-41C6-B73B-FCE744193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4009">
            <a:off x="1765300" y="1209675"/>
            <a:ext cx="157162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D5A636A-22B3-4BE9-8CEE-AB0E0AD20ED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003425" y="2116138"/>
            <a:ext cx="455613" cy="714375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31755" name="Picture 24">
            <a:extLst>
              <a:ext uri="{FF2B5EF4-FFF2-40B4-BE49-F238E27FC236}">
                <a16:creationId xmlns:a16="http://schemas.microsoft.com/office/drawing/2014/main" id="{0A86A618-F71B-406D-8C39-5DC5AD9D8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2830513"/>
            <a:ext cx="113982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25">
            <a:extLst>
              <a:ext uri="{FF2B5EF4-FFF2-40B4-BE49-F238E27FC236}">
                <a16:creationId xmlns:a16="http://schemas.microsoft.com/office/drawing/2014/main" id="{FB6E6D0C-20DD-436D-8214-9E6188ACE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8225" y="2882900"/>
            <a:ext cx="72866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26">
            <a:extLst>
              <a:ext uri="{FF2B5EF4-FFF2-40B4-BE49-F238E27FC236}">
                <a16:creationId xmlns:a16="http://schemas.microsoft.com/office/drawing/2014/main" id="{FEA5D52B-C6A8-4DB4-B8B0-4842AE72B0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38" y="2924175"/>
            <a:ext cx="79375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28">
            <a:extLst>
              <a:ext uri="{FF2B5EF4-FFF2-40B4-BE49-F238E27FC236}">
                <a16:creationId xmlns:a16="http://schemas.microsoft.com/office/drawing/2014/main" id="{B13E7C06-7224-4F49-B0C3-E5809E939D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0" y="2967038"/>
            <a:ext cx="65087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9" name="TextBox 29">
            <a:extLst>
              <a:ext uri="{FF2B5EF4-FFF2-40B4-BE49-F238E27FC236}">
                <a16:creationId xmlns:a16="http://schemas.microsoft.com/office/drawing/2014/main" id="{3CFF600F-6859-42C3-A4E5-A4BB2CA3D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5675" y="4360863"/>
            <a:ext cx="1173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/>
              <a:t>Incandescent</a:t>
            </a:r>
          </a:p>
          <a:p>
            <a:pPr algn="ctr" eaLnBrk="1" hangingPunct="1"/>
            <a:r>
              <a:rPr lang="en-US" altLang="en-US" sz="1400" b="1"/>
              <a:t>Bulb</a:t>
            </a:r>
          </a:p>
        </p:txBody>
      </p:sp>
      <p:sp>
        <p:nvSpPr>
          <p:cNvPr id="31760" name="TextBox 30">
            <a:extLst>
              <a:ext uri="{FF2B5EF4-FFF2-40B4-BE49-F238E27FC236}">
                <a16:creationId xmlns:a16="http://schemas.microsoft.com/office/drawing/2014/main" id="{1C889831-0B21-4EBA-8612-17097BD5C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6313" y="4360863"/>
            <a:ext cx="696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/>
              <a:t>Candle</a:t>
            </a:r>
          </a:p>
        </p:txBody>
      </p:sp>
      <p:sp>
        <p:nvSpPr>
          <p:cNvPr id="31761" name="TextBox 31">
            <a:extLst>
              <a:ext uri="{FF2B5EF4-FFF2-40B4-BE49-F238E27FC236}">
                <a16:creationId xmlns:a16="http://schemas.microsoft.com/office/drawing/2014/main" id="{3B810E6E-1FCA-449F-B429-258852B09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0700" y="4360863"/>
            <a:ext cx="1046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/>
              <a:t>Energy</a:t>
            </a:r>
          </a:p>
          <a:p>
            <a:pPr algn="ctr" eaLnBrk="1" hangingPunct="1"/>
            <a:r>
              <a:rPr lang="en-US" altLang="en-US" sz="1400" b="1"/>
              <a:t>Saving Bulb</a:t>
            </a:r>
          </a:p>
        </p:txBody>
      </p:sp>
      <p:sp>
        <p:nvSpPr>
          <p:cNvPr id="31762" name="TextBox 32">
            <a:extLst>
              <a:ext uri="{FF2B5EF4-FFF2-40B4-BE49-F238E27FC236}">
                <a16:creationId xmlns:a16="http://schemas.microsoft.com/office/drawing/2014/main" id="{708E700C-A52C-424A-8431-1D89A48A9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3538" y="4360863"/>
            <a:ext cx="7493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/>
              <a:t>Sodium</a:t>
            </a:r>
            <a:br>
              <a:rPr lang="en-US" altLang="en-US" sz="1400" b="1"/>
            </a:br>
            <a:r>
              <a:rPr lang="en-US" altLang="en-US" sz="1400" b="1"/>
              <a:t>Street</a:t>
            </a:r>
          </a:p>
          <a:p>
            <a:pPr algn="ctr" eaLnBrk="1" hangingPunct="1"/>
            <a:r>
              <a:rPr lang="en-US" altLang="en-US" sz="1400" b="1"/>
              <a:t>Lamp</a:t>
            </a:r>
          </a:p>
        </p:txBody>
      </p:sp>
      <p:pic>
        <p:nvPicPr>
          <p:cNvPr id="31763" name="Picture 33">
            <a:extLst>
              <a:ext uri="{FF2B5EF4-FFF2-40B4-BE49-F238E27FC236}">
                <a16:creationId xmlns:a16="http://schemas.microsoft.com/office/drawing/2014/main" id="{0ACC60FF-EDED-4C0F-8DB5-5E574042D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5203825"/>
            <a:ext cx="105092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4" name="Picture 34">
            <a:extLst>
              <a:ext uri="{FF2B5EF4-FFF2-40B4-BE49-F238E27FC236}">
                <a16:creationId xmlns:a16="http://schemas.microsoft.com/office/drawing/2014/main" id="{686E48BF-4330-4268-B26E-BA179908E2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00" y="5334000"/>
            <a:ext cx="10414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5" name="TextBox 35">
            <a:extLst>
              <a:ext uri="{FF2B5EF4-FFF2-40B4-BE49-F238E27FC236}">
                <a16:creationId xmlns:a16="http://schemas.microsoft.com/office/drawing/2014/main" id="{FF0AF514-C1A3-4D4E-8343-2D33A5BC9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0763" y="5203825"/>
            <a:ext cx="12922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rgbClr val="FF0000"/>
                </a:solidFill>
              </a:rPr>
              <a:t>Only try to view the sun with dark glasses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F577538-8473-4005-8BFD-2580F069075A}"/>
              </a:ext>
            </a:extLst>
          </p:cNvPr>
          <p:cNvSpPr/>
          <p:nvPr/>
        </p:nvSpPr>
        <p:spPr>
          <a:xfrm>
            <a:off x="3346450" y="79375"/>
            <a:ext cx="2587625" cy="53816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1FB0027-8760-40C1-8A00-011CE4011BF0}"/>
              </a:ext>
            </a:extLst>
          </p:cNvPr>
          <p:cNvSpPr/>
          <p:nvPr/>
        </p:nvSpPr>
        <p:spPr>
          <a:xfrm>
            <a:off x="2719740" y="207450"/>
            <a:ext cx="4000938" cy="702829"/>
          </a:xfrm>
          <a:prstGeom prst="rect">
            <a:avLst/>
          </a:prstGeom>
          <a:noFill/>
        </p:spPr>
        <p:txBody>
          <a:bodyPr wrap="none">
            <a:prstTxWarp prst="textWave4">
              <a:avLst/>
            </a:prstTxWarp>
            <a:spAutoFit/>
          </a:bodyPr>
          <a:lstStyle/>
          <a:p>
            <a:pPr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Spectroscope</a:t>
            </a:r>
            <a:endParaRPr lang="en-US" sz="5400" dirty="0">
              <a:gradFill flip="none" rotWithShape="1">
                <a:gsLst>
                  <a:gs pos="2000">
                    <a:srgbClr val="FF0000"/>
                  </a:gs>
                  <a:gs pos="34000">
                    <a:srgbClr val="FFFF00"/>
                  </a:gs>
                  <a:gs pos="56000">
                    <a:srgbClr val="008000"/>
                  </a:gs>
                  <a:gs pos="77000">
                    <a:srgbClr val="0000FF"/>
                  </a:gs>
                  <a:gs pos="100000">
                    <a:srgbClr val="D606FF"/>
                  </a:gs>
                </a:gsLst>
                <a:lin ang="1800000" scaled="0"/>
                <a:tileRect/>
              </a:gra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5294DC4-C9E0-48DB-AB84-5E1DD645A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10" y="1805177"/>
            <a:ext cx="4495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76" name="Rectangle 4">
            <a:extLst>
              <a:ext uri="{FF2B5EF4-FFF2-40B4-BE49-F238E27FC236}">
                <a16:creationId xmlns:a16="http://schemas.microsoft.com/office/drawing/2014/main" id="{1AC1986A-3E8D-4F66-80C8-5B3A257A8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5225" y="27638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4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8" name="Rectangle 3">
            <a:extLst>
              <a:ext uri="{FF2B5EF4-FFF2-40B4-BE49-F238E27FC236}">
                <a16:creationId xmlns:a16="http://schemas.microsoft.com/office/drawing/2014/main" id="{B9F91E35-1D28-4AA8-B972-384AA2B7D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9888" y="0"/>
            <a:ext cx="2971800" cy="720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C8BDDB-D70E-4FE7-8634-6C4CF2EB8C8A}"/>
              </a:ext>
            </a:extLst>
          </p:cNvPr>
          <p:cNvSpPr/>
          <p:nvPr/>
        </p:nvSpPr>
        <p:spPr>
          <a:xfrm rot="21128056">
            <a:off x="1095974" y="473850"/>
            <a:ext cx="7360639" cy="1974069"/>
          </a:xfrm>
          <a:prstGeom prst="rect">
            <a:avLst/>
          </a:prstGeom>
          <a:solidFill>
            <a:srgbClr val="FFFF00"/>
          </a:solidFill>
        </p:spPr>
        <p:txBody>
          <a:bodyPr wrap="none">
            <a:prstTxWarp prst="textWave2">
              <a:avLst/>
            </a:prstTxWarp>
            <a:spAutoFit/>
          </a:bodyPr>
          <a:lstStyle/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Science, Technology </a:t>
            </a:r>
          </a:p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and Engineering </a:t>
            </a:r>
          </a:p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Takes You Around The World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7196E7-7671-4D31-988D-4C5025AB4A74}"/>
              </a:ext>
            </a:extLst>
          </p:cNvPr>
          <p:cNvSpPr/>
          <p:nvPr/>
        </p:nvSpPr>
        <p:spPr>
          <a:xfrm rot="272311">
            <a:off x="1016766" y="5040136"/>
            <a:ext cx="7360639" cy="828609"/>
          </a:xfrm>
          <a:prstGeom prst="rect">
            <a:avLst/>
          </a:prstGeom>
          <a:solidFill>
            <a:srgbClr val="FFFF00"/>
          </a:solidFill>
        </p:spPr>
        <p:txBody>
          <a:bodyPr wrap="none">
            <a:prstTxWarp prst="textWave2">
              <a:avLst/>
            </a:prstTxWarp>
            <a:spAutoFit/>
          </a:bodyPr>
          <a:lstStyle/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And into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B62392-FD8C-4F71-A5F8-D580C2B04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095" y="2554288"/>
            <a:ext cx="382270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FF8071C-850A-4E3D-A1E8-2A4AF3A15996}"/>
              </a:ext>
            </a:extLst>
          </p:cNvPr>
          <p:cNvSpPr/>
          <p:nvPr/>
        </p:nvSpPr>
        <p:spPr>
          <a:xfrm>
            <a:off x="3346450" y="79375"/>
            <a:ext cx="2587625" cy="53816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4C7769-F747-46D8-8692-CFB126CF5773}"/>
              </a:ext>
            </a:extLst>
          </p:cNvPr>
          <p:cNvSpPr/>
          <p:nvPr/>
        </p:nvSpPr>
        <p:spPr>
          <a:xfrm>
            <a:off x="1573404" y="157333"/>
            <a:ext cx="5978931" cy="1483418"/>
          </a:xfrm>
          <a:prstGeom prst="rect">
            <a:avLst/>
          </a:prstGeom>
          <a:noFill/>
        </p:spPr>
        <p:txBody>
          <a:bodyPr wrap="none">
            <a:prstTxWarp prst="textWave4">
              <a:avLst/>
            </a:prstTxWarp>
            <a:spAutoFit/>
          </a:bodyPr>
          <a:lstStyle/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What are</a:t>
            </a:r>
          </a:p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Spectroscopes</a:t>
            </a:r>
          </a:p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Used for</a:t>
            </a:r>
            <a:endParaRPr lang="en-US" sz="5400" dirty="0">
              <a:gradFill flip="none" rotWithShape="1">
                <a:gsLst>
                  <a:gs pos="2000">
                    <a:srgbClr val="FF0000"/>
                  </a:gs>
                  <a:gs pos="34000">
                    <a:srgbClr val="FFFF00"/>
                  </a:gs>
                  <a:gs pos="56000">
                    <a:srgbClr val="008000"/>
                  </a:gs>
                  <a:gs pos="77000">
                    <a:srgbClr val="0000FF"/>
                  </a:gs>
                  <a:gs pos="100000">
                    <a:srgbClr val="D606FF"/>
                  </a:gs>
                </a:gsLst>
                <a:lin ang="1800000" scaled="0"/>
                <a:tileRect/>
              </a:gra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TextBox 2">
            <a:extLst>
              <a:ext uri="{FF2B5EF4-FFF2-40B4-BE49-F238E27FC236}">
                <a16:creationId xmlns:a16="http://schemas.microsoft.com/office/drawing/2014/main" id="{AB9950CD-6BC4-404A-AE16-FB1E0D644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850" y="2071688"/>
            <a:ext cx="5095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The most used is a Mass Spectrometer </a:t>
            </a:r>
          </a:p>
        </p:txBody>
      </p:sp>
      <p:sp>
        <p:nvSpPr>
          <p:cNvPr id="32772" name="TextBox 3">
            <a:extLst>
              <a:ext uri="{FF2B5EF4-FFF2-40B4-BE49-F238E27FC236}">
                <a16:creationId xmlns:a16="http://schemas.microsoft.com/office/drawing/2014/main" id="{DCAD183B-A9AD-4E35-8DB6-AF3A761DE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3516313"/>
            <a:ext cx="426561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b="1">
                <a:solidFill>
                  <a:srgbClr val="008000"/>
                </a:solidFill>
              </a:rPr>
              <a:t>These vaporise the sample</a:t>
            </a:r>
          </a:p>
          <a:p>
            <a:pPr eaLnBrk="1" hangingPunct="1">
              <a:buFontTx/>
              <a:buChar char="-"/>
            </a:pPr>
            <a:r>
              <a:rPr lang="en-US" altLang="en-US" b="1">
                <a:solidFill>
                  <a:srgbClr val="008000"/>
                </a:solidFill>
              </a:rPr>
              <a:t>Look at the spectrum</a:t>
            </a:r>
          </a:p>
          <a:p>
            <a:pPr eaLnBrk="1" hangingPunct="1">
              <a:buFontTx/>
              <a:buChar char="-"/>
            </a:pPr>
            <a:r>
              <a:rPr lang="en-US" altLang="en-US" b="1">
                <a:solidFill>
                  <a:srgbClr val="008000"/>
                </a:solidFill>
              </a:rPr>
              <a:t>Analyse which elements are present</a:t>
            </a:r>
          </a:p>
        </p:txBody>
      </p:sp>
      <p:pic>
        <p:nvPicPr>
          <p:cNvPr id="32773" name="Picture 2">
            <a:extLst>
              <a:ext uri="{FF2B5EF4-FFF2-40B4-BE49-F238E27FC236}">
                <a16:creationId xmlns:a16="http://schemas.microsoft.com/office/drawing/2014/main" id="{C718392F-EF68-4E73-85C3-3148C6D5F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3173413"/>
            <a:ext cx="3382962" cy="2406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>
            <a:extLst>
              <a:ext uri="{FF2B5EF4-FFF2-40B4-BE49-F238E27FC236}">
                <a16:creationId xmlns:a16="http://schemas.microsoft.com/office/drawing/2014/main" id="{DF3E7652-420F-469F-832B-5BAAFB75E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628650"/>
            <a:ext cx="5811838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Box 5">
            <a:extLst>
              <a:ext uri="{FF2B5EF4-FFF2-40B4-BE49-F238E27FC236}">
                <a16:creationId xmlns:a16="http://schemas.microsoft.com/office/drawing/2014/main" id="{884C3BA9-8912-4513-AE4A-6AFBB50A4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0263" y="5656263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33795" name="TextBox 6">
            <a:extLst>
              <a:ext uri="{FF2B5EF4-FFF2-40B4-BE49-F238E27FC236}">
                <a16:creationId xmlns:a16="http://schemas.microsoft.com/office/drawing/2014/main" id="{6F6E292E-6E73-410F-A699-38163ABAD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4165600"/>
            <a:ext cx="8488362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200" b="1">
                <a:solidFill>
                  <a:srgbClr val="008000"/>
                </a:solidFill>
              </a:rPr>
              <a:t>Early spectrometry devices that measured the mass-to-charge ratio of ions were called mass spectrographs which consisted of instruments that recorded a spectrum of mass values on a photographic plate.</a:t>
            </a:r>
          </a:p>
          <a:p>
            <a:pPr algn="ctr" eaLnBrk="1" hangingPunct="1"/>
            <a:endParaRPr lang="en-US" altLang="en-US" sz="1200" b="1">
              <a:solidFill>
                <a:srgbClr val="008000"/>
              </a:solidFill>
            </a:endParaRPr>
          </a:p>
          <a:p>
            <a:pPr algn="ctr" eaLnBrk="1" hangingPunct="1"/>
            <a:r>
              <a:rPr lang="en-US" altLang="en-US" sz="2200" b="1">
                <a:solidFill>
                  <a:srgbClr val="3366FF"/>
                </a:solidFill>
              </a:rPr>
              <a:t>Ions are deflected by electro-magnetism and the deflection amount is recorded on a photographic plate.</a:t>
            </a:r>
          </a:p>
        </p:txBody>
      </p:sp>
      <p:sp>
        <p:nvSpPr>
          <p:cNvPr id="33796" name="TextBox 7">
            <a:extLst>
              <a:ext uri="{FF2B5EF4-FFF2-40B4-BE49-F238E27FC236}">
                <a16:creationId xmlns:a16="http://schemas.microsoft.com/office/drawing/2014/main" id="{3F604343-99D5-4148-A265-4CA11DFF1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2513" y="3619500"/>
            <a:ext cx="421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Measures Mass to Charge Ratio</a:t>
            </a:r>
          </a:p>
        </p:txBody>
      </p:sp>
      <p:sp>
        <p:nvSpPr>
          <p:cNvPr id="33797" name="TextBox 9">
            <a:extLst>
              <a:ext uri="{FF2B5EF4-FFF2-40B4-BE49-F238E27FC236}">
                <a16:creationId xmlns:a16="http://schemas.microsoft.com/office/drawing/2014/main" id="{E61A2B73-794B-4D38-BD25-FB9CF8943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159125"/>
            <a:ext cx="7578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Replica of </a:t>
            </a:r>
            <a:r>
              <a:rPr lang="en-US" altLang="en-US" b="1"/>
              <a:t>Sir Joseph John Thomson</a:t>
            </a:r>
            <a:r>
              <a:rPr lang="en-US" altLang="en-GB" b="1"/>
              <a:t>’</a:t>
            </a:r>
            <a:r>
              <a:rPr lang="en-US" altLang="en-US" b="1"/>
              <a:t>s </a:t>
            </a:r>
            <a:r>
              <a:rPr lang="en-US" altLang="en-US"/>
              <a:t>mass spectrometer</a:t>
            </a:r>
          </a:p>
        </p:txBody>
      </p:sp>
      <p:sp>
        <p:nvSpPr>
          <p:cNvPr id="33798" name="TextBox 10">
            <a:extLst>
              <a:ext uri="{FF2B5EF4-FFF2-40B4-BE49-F238E27FC236}">
                <a16:creationId xmlns:a16="http://schemas.microsoft.com/office/drawing/2014/main" id="{35CD36CD-6040-444F-87EC-9E9E44730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25" y="2603500"/>
            <a:ext cx="2755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Mass Spectroscopes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C7FFAD-551A-4D08-9D09-5C549FC2BF5B}"/>
              </a:ext>
            </a:extLst>
          </p:cNvPr>
          <p:cNvSpPr/>
          <p:nvPr/>
        </p:nvSpPr>
        <p:spPr>
          <a:xfrm>
            <a:off x="3346450" y="79375"/>
            <a:ext cx="2587625" cy="53816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3F2197-7FB2-4F4B-883E-87CAFFDF954C}"/>
              </a:ext>
            </a:extLst>
          </p:cNvPr>
          <p:cNvSpPr/>
          <p:nvPr/>
        </p:nvSpPr>
        <p:spPr>
          <a:xfrm>
            <a:off x="1573404" y="157333"/>
            <a:ext cx="5978931" cy="1483418"/>
          </a:xfrm>
          <a:prstGeom prst="rect">
            <a:avLst/>
          </a:prstGeom>
          <a:noFill/>
        </p:spPr>
        <p:txBody>
          <a:bodyPr wrap="none">
            <a:prstTxWarp prst="textWave4">
              <a:avLst/>
            </a:prstTxWarp>
            <a:spAutoFit/>
          </a:bodyPr>
          <a:lstStyle/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What are</a:t>
            </a:r>
          </a:p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Spectroscopes</a:t>
            </a:r>
          </a:p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Used for</a:t>
            </a:r>
            <a:endParaRPr lang="en-US" sz="5400" dirty="0">
              <a:gradFill flip="none" rotWithShape="1">
                <a:gsLst>
                  <a:gs pos="2000">
                    <a:srgbClr val="FF0000"/>
                  </a:gs>
                  <a:gs pos="34000">
                    <a:srgbClr val="FFFF00"/>
                  </a:gs>
                  <a:gs pos="56000">
                    <a:srgbClr val="008000"/>
                  </a:gs>
                  <a:gs pos="77000">
                    <a:srgbClr val="0000FF"/>
                  </a:gs>
                  <a:gs pos="100000">
                    <a:srgbClr val="D606FF"/>
                  </a:gs>
                </a:gsLst>
                <a:lin ang="1800000" scaled="0"/>
                <a:tileRect/>
              </a:gra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19" name="Picture 4">
            <a:extLst>
              <a:ext uri="{FF2B5EF4-FFF2-40B4-BE49-F238E27FC236}">
                <a16:creationId xmlns:a16="http://schemas.microsoft.com/office/drawing/2014/main" id="{8BE62983-6629-4208-B187-F28D40B43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2336800"/>
            <a:ext cx="3644900" cy="2603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C7FFAD-551A-4D08-9D09-5C549FC2BF5B}"/>
              </a:ext>
            </a:extLst>
          </p:cNvPr>
          <p:cNvSpPr/>
          <p:nvPr/>
        </p:nvSpPr>
        <p:spPr>
          <a:xfrm>
            <a:off x="3346450" y="79375"/>
            <a:ext cx="2587625" cy="53816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3F2197-7FB2-4F4B-883E-87CAFFDF954C}"/>
              </a:ext>
            </a:extLst>
          </p:cNvPr>
          <p:cNvSpPr/>
          <p:nvPr/>
        </p:nvSpPr>
        <p:spPr>
          <a:xfrm>
            <a:off x="1573404" y="157333"/>
            <a:ext cx="5978931" cy="1483418"/>
          </a:xfrm>
          <a:prstGeom prst="rect">
            <a:avLst/>
          </a:prstGeom>
          <a:noFill/>
        </p:spPr>
        <p:txBody>
          <a:bodyPr wrap="none">
            <a:prstTxWarp prst="textWave4">
              <a:avLst/>
            </a:prstTxWarp>
            <a:spAutoFit/>
          </a:bodyPr>
          <a:lstStyle/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What are</a:t>
            </a:r>
          </a:p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Spectroscopes</a:t>
            </a:r>
          </a:p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Used for</a:t>
            </a:r>
            <a:endParaRPr lang="en-US" sz="5400" dirty="0">
              <a:gradFill flip="none" rotWithShape="1">
                <a:gsLst>
                  <a:gs pos="2000">
                    <a:srgbClr val="FF0000"/>
                  </a:gs>
                  <a:gs pos="34000">
                    <a:srgbClr val="FFFF00"/>
                  </a:gs>
                  <a:gs pos="56000">
                    <a:srgbClr val="008000"/>
                  </a:gs>
                  <a:gs pos="77000">
                    <a:srgbClr val="0000FF"/>
                  </a:gs>
                  <a:gs pos="100000">
                    <a:srgbClr val="D606FF"/>
                  </a:gs>
                </a:gsLst>
                <a:lin ang="1800000" scaled="0"/>
                <a:tileRect/>
              </a:gra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19" name="Picture 4">
            <a:extLst>
              <a:ext uri="{FF2B5EF4-FFF2-40B4-BE49-F238E27FC236}">
                <a16:creationId xmlns:a16="http://schemas.microsoft.com/office/drawing/2014/main" id="{8BE62983-6629-4208-B187-F28D40B43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2336800"/>
            <a:ext cx="3644900" cy="2603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29ACB7-354E-4A8C-BC58-B38B71BB3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38" y="1765300"/>
            <a:ext cx="1911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Forensics</a:t>
            </a:r>
          </a:p>
        </p:txBody>
      </p:sp>
    </p:spTree>
    <p:extLst>
      <p:ext uri="{BB962C8B-B14F-4D97-AF65-F5344CB8AC3E}">
        <p14:creationId xmlns:p14="http://schemas.microsoft.com/office/powerpoint/2010/main" val="19038829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C7FFAD-551A-4D08-9D09-5C549FC2BF5B}"/>
              </a:ext>
            </a:extLst>
          </p:cNvPr>
          <p:cNvSpPr/>
          <p:nvPr/>
        </p:nvSpPr>
        <p:spPr>
          <a:xfrm>
            <a:off x="3346450" y="79375"/>
            <a:ext cx="2587625" cy="53816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3F2197-7FB2-4F4B-883E-87CAFFDF954C}"/>
              </a:ext>
            </a:extLst>
          </p:cNvPr>
          <p:cNvSpPr/>
          <p:nvPr/>
        </p:nvSpPr>
        <p:spPr>
          <a:xfrm>
            <a:off x="1573404" y="157333"/>
            <a:ext cx="5978931" cy="1483418"/>
          </a:xfrm>
          <a:prstGeom prst="rect">
            <a:avLst/>
          </a:prstGeom>
          <a:noFill/>
        </p:spPr>
        <p:txBody>
          <a:bodyPr wrap="none">
            <a:prstTxWarp prst="textWave4">
              <a:avLst/>
            </a:prstTxWarp>
            <a:spAutoFit/>
          </a:bodyPr>
          <a:lstStyle/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What are</a:t>
            </a:r>
          </a:p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Spectroscopes</a:t>
            </a:r>
          </a:p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Used for</a:t>
            </a:r>
            <a:endParaRPr lang="en-US" sz="5400" dirty="0">
              <a:gradFill flip="none" rotWithShape="1">
                <a:gsLst>
                  <a:gs pos="2000">
                    <a:srgbClr val="FF0000"/>
                  </a:gs>
                  <a:gs pos="34000">
                    <a:srgbClr val="FFFF00"/>
                  </a:gs>
                  <a:gs pos="56000">
                    <a:srgbClr val="008000"/>
                  </a:gs>
                  <a:gs pos="77000">
                    <a:srgbClr val="0000FF"/>
                  </a:gs>
                  <a:gs pos="100000">
                    <a:srgbClr val="D606FF"/>
                  </a:gs>
                </a:gsLst>
                <a:lin ang="1800000" scaled="0"/>
                <a:tileRect/>
              </a:gra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19" name="Picture 4">
            <a:extLst>
              <a:ext uri="{FF2B5EF4-FFF2-40B4-BE49-F238E27FC236}">
                <a16:creationId xmlns:a16="http://schemas.microsoft.com/office/drawing/2014/main" id="{8BE62983-6629-4208-B187-F28D40B43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2336800"/>
            <a:ext cx="3644900" cy="2603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29ACB7-354E-4A8C-BC58-B38B71BB3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38" y="1765300"/>
            <a:ext cx="1911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Forensics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64EB60-D92D-45E0-A4D8-57F7FD242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216150"/>
            <a:ext cx="4572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Space exploration</a:t>
            </a:r>
          </a:p>
          <a:p>
            <a:pPr lvl="1" eaLnBrk="1" hangingPunct="1">
              <a:buFontTx/>
              <a:buChar char="-"/>
            </a:pPr>
            <a:r>
              <a:rPr lang="en-US" altLang="en-US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at Stars</a:t>
            </a:r>
          </a:p>
          <a:p>
            <a:pPr lvl="1" eaLnBrk="1" hangingPunct="1">
              <a:buFontTx/>
              <a:buChar char="-"/>
            </a:pPr>
            <a:r>
              <a:rPr lang="en-US" altLang="en-US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at Exo-planets</a:t>
            </a:r>
          </a:p>
          <a:p>
            <a:pPr lvl="1" eaLnBrk="1" hangingPunct="1">
              <a:buFontTx/>
              <a:buChar char="-"/>
            </a:pPr>
            <a:r>
              <a:rPr lang="en-US" altLang="en-US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at Asteroids</a:t>
            </a:r>
          </a:p>
        </p:txBody>
      </p:sp>
    </p:spTree>
    <p:extLst>
      <p:ext uri="{BB962C8B-B14F-4D97-AF65-F5344CB8AC3E}">
        <p14:creationId xmlns:p14="http://schemas.microsoft.com/office/powerpoint/2010/main" val="27968407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C7FFAD-551A-4D08-9D09-5C549FC2BF5B}"/>
              </a:ext>
            </a:extLst>
          </p:cNvPr>
          <p:cNvSpPr/>
          <p:nvPr/>
        </p:nvSpPr>
        <p:spPr>
          <a:xfrm>
            <a:off x="3346450" y="79375"/>
            <a:ext cx="2587625" cy="53816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3F2197-7FB2-4F4B-883E-87CAFFDF954C}"/>
              </a:ext>
            </a:extLst>
          </p:cNvPr>
          <p:cNvSpPr/>
          <p:nvPr/>
        </p:nvSpPr>
        <p:spPr>
          <a:xfrm>
            <a:off x="1573404" y="157333"/>
            <a:ext cx="5978931" cy="1483418"/>
          </a:xfrm>
          <a:prstGeom prst="rect">
            <a:avLst/>
          </a:prstGeom>
          <a:noFill/>
        </p:spPr>
        <p:txBody>
          <a:bodyPr wrap="none">
            <a:prstTxWarp prst="textWave4">
              <a:avLst/>
            </a:prstTxWarp>
            <a:spAutoFit/>
          </a:bodyPr>
          <a:lstStyle/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What are</a:t>
            </a:r>
          </a:p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Spectroscopes</a:t>
            </a:r>
          </a:p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Used for</a:t>
            </a:r>
            <a:endParaRPr lang="en-US" sz="5400" dirty="0">
              <a:gradFill flip="none" rotWithShape="1">
                <a:gsLst>
                  <a:gs pos="2000">
                    <a:srgbClr val="FF0000"/>
                  </a:gs>
                  <a:gs pos="34000">
                    <a:srgbClr val="FFFF00"/>
                  </a:gs>
                  <a:gs pos="56000">
                    <a:srgbClr val="008000"/>
                  </a:gs>
                  <a:gs pos="77000">
                    <a:srgbClr val="0000FF"/>
                  </a:gs>
                  <a:gs pos="100000">
                    <a:srgbClr val="D606FF"/>
                  </a:gs>
                </a:gsLst>
                <a:lin ang="1800000" scaled="0"/>
                <a:tileRect/>
              </a:gra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19" name="Picture 4">
            <a:extLst>
              <a:ext uri="{FF2B5EF4-FFF2-40B4-BE49-F238E27FC236}">
                <a16:creationId xmlns:a16="http://schemas.microsoft.com/office/drawing/2014/main" id="{8BE62983-6629-4208-B187-F28D40B43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2336800"/>
            <a:ext cx="3644900" cy="2603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29ACB7-354E-4A8C-BC58-B38B71BB3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38" y="1765300"/>
            <a:ext cx="1911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Forensics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64EB60-D92D-45E0-A4D8-57F7FD242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216150"/>
            <a:ext cx="4572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Space exploration</a:t>
            </a:r>
          </a:p>
          <a:p>
            <a:pPr lvl="1" eaLnBrk="1" hangingPunct="1">
              <a:buFontTx/>
              <a:buChar char="-"/>
            </a:pPr>
            <a:r>
              <a:rPr lang="en-US" altLang="en-US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at Stars</a:t>
            </a:r>
          </a:p>
          <a:p>
            <a:pPr lvl="1" eaLnBrk="1" hangingPunct="1">
              <a:buFontTx/>
              <a:buChar char="-"/>
            </a:pPr>
            <a:r>
              <a:rPr lang="en-US" altLang="en-US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at Exo-planets</a:t>
            </a:r>
          </a:p>
          <a:p>
            <a:pPr lvl="1" eaLnBrk="1" hangingPunct="1">
              <a:buFontTx/>
              <a:buChar char="-"/>
            </a:pPr>
            <a:r>
              <a:rPr lang="en-US" altLang="en-US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at Asteroids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669B18-3074-4448-88A9-42D0640A7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3773488"/>
            <a:ext cx="364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Assessing fossil ages</a:t>
            </a:r>
          </a:p>
        </p:txBody>
      </p:sp>
    </p:spTree>
    <p:extLst>
      <p:ext uri="{BB962C8B-B14F-4D97-AF65-F5344CB8AC3E}">
        <p14:creationId xmlns:p14="http://schemas.microsoft.com/office/powerpoint/2010/main" val="2710383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C7FFAD-551A-4D08-9D09-5C549FC2BF5B}"/>
              </a:ext>
            </a:extLst>
          </p:cNvPr>
          <p:cNvSpPr/>
          <p:nvPr/>
        </p:nvSpPr>
        <p:spPr>
          <a:xfrm>
            <a:off x="3346450" y="79375"/>
            <a:ext cx="2587625" cy="53816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3F2197-7FB2-4F4B-883E-87CAFFDF954C}"/>
              </a:ext>
            </a:extLst>
          </p:cNvPr>
          <p:cNvSpPr/>
          <p:nvPr/>
        </p:nvSpPr>
        <p:spPr>
          <a:xfrm>
            <a:off x="1573404" y="157333"/>
            <a:ext cx="5978931" cy="1483418"/>
          </a:xfrm>
          <a:prstGeom prst="rect">
            <a:avLst/>
          </a:prstGeom>
          <a:noFill/>
        </p:spPr>
        <p:txBody>
          <a:bodyPr wrap="none">
            <a:prstTxWarp prst="textWave4">
              <a:avLst/>
            </a:prstTxWarp>
            <a:spAutoFit/>
          </a:bodyPr>
          <a:lstStyle/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What are</a:t>
            </a:r>
          </a:p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Spectroscopes</a:t>
            </a:r>
          </a:p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Used for</a:t>
            </a:r>
            <a:endParaRPr lang="en-US" sz="5400" dirty="0">
              <a:gradFill flip="none" rotWithShape="1">
                <a:gsLst>
                  <a:gs pos="2000">
                    <a:srgbClr val="FF0000"/>
                  </a:gs>
                  <a:gs pos="34000">
                    <a:srgbClr val="FFFF00"/>
                  </a:gs>
                  <a:gs pos="56000">
                    <a:srgbClr val="008000"/>
                  </a:gs>
                  <a:gs pos="77000">
                    <a:srgbClr val="0000FF"/>
                  </a:gs>
                  <a:gs pos="100000">
                    <a:srgbClr val="D606FF"/>
                  </a:gs>
                </a:gsLst>
                <a:lin ang="1800000" scaled="0"/>
                <a:tileRect/>
              </a:gra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19" name="Picture 4">
            <a:extLst>
              <a:ext uri="{FF2B5EF4-FFF2-40B4-BE49-F238E27FC236}">
                <a16:creationId xmlns:a16="http://schemas.microsoft.com/office/drawing/2014/main" id="{8BE62983-6629-4208-B187-F28D40B43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2336800"/>
            <a:ext cx="3644900" cy="2603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29ACB7-354E-4A8C-BC58-B38B71BB3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38" y="1765300"/>
            <a:ext cx="1911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Forensics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64EB60-D92D-45E0-A4D8-57F7FD242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216150"/>
            <a:ext cx="4572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Space exploration</a:t>
            </a:r>
          </a:p>
          <a:p>
            <a:pPr lvl="1" eaLnBrk="1" hangingPunct="1">
              <a:buFontTx/>
              <a:buChar char="-"/>
            </a:pPr>
            <a:r>
              <a:rPr lang="en-US" altLang="en-US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at Stars</a:t>
            </a:r>
          </a:p>
          <a:p>
            <a:pPr lvl="1" eaLnBrk="1" hangingPunct="1">
              <a:buFontTx/>
              <a:buChar char="-"/>
            </a:pPr>
            <a:r>
              <a:rPr lang="en-US" altLang="en-US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at Exo-planets</a:t>
            </a:r>
          </a:p>
          <a:p>
            <a:pPr lvl="1" eaLnBrk="1" hangingPunct="1">
              <a:buFontTx/>
              <a:buChar char="-"/>
            </a:pPr>
            <a:r>
              <a:rPr lang="en-US" altLang="en-US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at Asteroids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669B18-3074-4448-88A9-42D0640A7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3773488"/>
            <a:ext cx="364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Assessing fossil ages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5BC7A8-2FD5-4218-BCD3-72ABDB4A9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4224338"/>
            <a:ext cx="2890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Pharmaceuticals</a:t>
            </a:r>
          </a:p>
        </p:txBody>
      </p:sp>
    </p:spTree>
    <p:extLst>
      <p:ext uri="{BB962C8B-B14F-4D97-AF65-F5344CB8AC3E}">
        <p14:creationId xmlns:p14="http://schemas.microsoft.com/office/powerpoint/2010/main" val="18272915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C7FFAD-551A-4D08-9D09-5C549FC2BF5B}"/>
              </a:ext>
            </a:extLst>
          </p:cNvPr>
          <p:cNvSpPr/>
          <p:nvPr/>
        </p:nvSpPr>
        <p:spPr>
          <a:xfrm>
            <a:off x="3346450" y="79375"/>
            <a:ext cx="2587625" cy="53816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3F2197-7FB2-4F4B-883E-87CAFFDF954C}"/>
              </a:ext>
            </a:extLst>
          </p:cNvPr>
          <p:cNvSpPr/>
          <p:nvPr/>
        </p:nvSpPr>
        <p:spPr>
          <a:xfrm>
            <a:off x="1573404" y="157333"/>
            <a:ext cx="5978931" cy="1483418"/>
          </a:xfrm>
          <a:prstGeom prst="rect">
            <a:avLst/>
          </a:prstGeom>
          <a:noFill/>
        </p:spPr>
        <p:txBody>
          <a:bodyPr wrap="none">
            <a:prstTxWarp prst="textWave4">
              <a:avLst/>
            </a:prstTxWarp>
            <a:spAutoFit/>
          </a:bodyPr>
          <a:lstStyle/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What are</a:t>
            </a:r>
          </a:p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Spectroscopes</a:t>
            </a:r>
          </a:p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Used for</a:t>
            </a:r>
            <a:endParaRPr lang="en-US" sz="5400" dirty="0">
              <a:gradFill flip="none" rotWithShape="1">
                <a:gsLst>
                  <a:gs pos="2000">
                    <a:srgbClr val="FF0000"/>
                  </a:gs>
                  <a:gs pos="34000">
                    <a:srgbClr val="FFFF00"/>
                  </a:gs>
                  <a:gs pos="56000">
                    <a:srgbClr val="008000"/>
                  </a:gs>
                  <a:gs pos="77000">
                    <a:srgbClr val="0000FF"/>
                  </a:gs>
                  <a:gs pos="100000">
                    <a:srgbClr val="D606FF"/>
                  </a:gs>
                </a:gsLst>
                <a:lin ang="1800000" scaled="0"/>
                <a:tileRect/>
              </a:gra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19" name="Picture 4">
            <a:extLst>
              <a:ext uri="{FF2B5EF4-FFF2-40B4-BE49-F238E27FC236}">
                <a16:creationId xmlns:a16="http://schemas.microsoft.com/office/drawing/2014/main" id="{8BE62983-6629-4208-B187-F28D40B43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2336800"/>
            <a:ext cx="3644900" cy="2603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29ACB7-354E-4A8C-BC58-B38B71BB3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38" y="1765300"/>
            <a:ext cx="1911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Forensics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64EB60-D92D-45E0-A4D8-57F7FD242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216150"/>
            <a:ext cx="4572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Space exploration</a:t>
            </a:r>
          </a:p>
          <a:p>
            <a:pPr lvl="1" eaLnBrk="1" hangingPunct="1">
              <a:buFontTx/>
              <a:buChar char="-"/>
            </a:pPr>
            <a:r>
              <a:rPr lang="en-US" altLang="en-US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at Stars</a:t>
            </a:r>
          </a:p>
          <a:p>
            <a:pPr lvl="1" eaLnBrk="1" hangingPunct="1">
              <a:buFontTx/>
              <a:buChar char="-"/>
            </a:pPr>
            <a:r>
              <a:rPr lang="en-US" altLang="en-US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at Exo-planets</a:t>
            </a:r>
          </a:p>
          <a:p>
            <a:pPr lvl="1" eaLnBrk="1" hangingPunct="1">
              <a:buFontTx/>
              <a:buChar char="-"/>
            </a:pPr>
            <a:r>
              <a:rPr lang="en-US" altLang="en-US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at Asteroids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669B18-3074-4448-88A9-42D0640A7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3773488"/>
            <a:ext cx="364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Assessing fossil ages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5BC7A8-2FD5-4218-BCD3-72ABDB4A9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4224338"/>
            <a:ext cx="2890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Pharmaceuticals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A563F0-39B4-4828-8159-A6D3A05E6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4675188"/>
            <a:ext cx="17621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Medicine</a:t>
            </a:r>
          </a:p>
        </p:txBody>
      </p:sp>
    </p:spTree>
    <p:extLst>
      <p:ext uri="{BB962C8B-B14F-4D97-AF65-F5344CB8AC3E}">
        <p14:creationId xmlns:p14="http://schemas.microsoft.com/office/powerpoint/2010/main" val="10234834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C7FFAD-551A-4D08-9D09-5C549FC2BF5B}"/>
              </a:ext>
            </a:extLst>
          </p:cNvPr>
          <p:cNvSpPr/>
          <p:nvPr/>
        </p:nvSpPr>
        <p:spPr>
          <a:xfrm>
            <a:off x="3346450" y="79375"/>
            <a:ext cx="2587625" cy="53816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3F2197-7FB2-4F4B-883E-87CAFFDF954C}"/>
              </a:ext>
            </a:extLst>
          </p:cNvPr>
          <p:cNvSpPr/>
          <p:nvPr/>
        </p:nvSpPr>
        <p:spPr>
          <a:xfrm>
            <a:off x="1573404" y="157333"/>
            <a:ext cx="5978931" cy="1483418"/>
          </a:xfrm>
          <a:prstGeom prst="rect">
            <a:avLst/>
          </a:prstGeom>
          <a:noFill/>
        </p:spPr>
        <p:txBody>
          <a:bodyPr wrap="none">
            <a:prstTxWarp prst="textWave4">
              <a:avLst/>
            </a:prstTxWarp>
            <a:spAutoFit/>
          </a:bodyPr>
          <a:lstStyle/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What are</a:t>
            </a:r>
          </a:p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Spectroscopes</a:t>
            </a:r>
          </a:p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Used for</a:t>
            </a:r>
            <a:endParaRPr lang="en-US" sz="5400" dirty="0">
              <a:gradFill flip="none" rotWithShape="1">
                <a:gsLst>
                  <a:gs pos="2000">
                    <a:srgbClr val="FF0000"/>
                  </a:gs>
                  <a:gs pos="34000">
                    <a:srgbClr val="FFFF00"/>
                  </a:gs>
                  <a:gs pos="56000">
                    <a:srgbClr val="008000"/>
                  </a:gs>
                  <a:gs pos="77000">
                    <a:srgbClr val="0000FF"/>
                  </a:gs>
                  <a:gs pos="100000">
                    <a:srgbClr val="D606FF"/>
                  </a:gs>
                </a:gsLst>
                <a:lin ang="1800000" scaled="0"/>
                <a:tileRect/>
              </a:gra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19" name="Picture 4">
            <a:extLst>
              <a:ext uri="{FF2B5EF4-FFF2-40B4-BE49-F238E27FC236}">
                <a16:creationId xmlns:a16="http://schemas.microsoft.com/office/drawing/2014/main" id="{8BE62983-6629-4208-B187-F28D40B43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2336800"/>
            <a:ext cx="3644900" cy="2603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29ACB7-354E-4A8C-BC58-B38B71BB3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38" y="1765300"/>
            <a:ext cx="1911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Forensics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64EB60-D92D-45E0-A4D8-57F7FD242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216150"/>
            <a:ext cx="4572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Space exploration</a:t>
            </a:r>
          </a:p>
          <a:p>
            <a:pPr lvl="1" eaLnBrk="1" hangingPunct="1">
              <a:buFontTx/>
              <a:buChar char="-"/>
            </a:pPr>
            <a:r>
              <a:rPr lang="en-US" altLang="en-US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at Stars</a:t>
            </a:r>
          </a:p>
          <a:p>
            <a:pPr lvl="1" eaLnBrk="1" hangingPunct="1">
              <a:buFontTx/>
              <a:buChar char="-"/>
            </a:pPr>
            <a:r>
              <a:rPr lang="en-US" altLang="en-US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at Exo-planets</a:t>
            </a:r>
          </a:p>
          <a:p>
            <a:pPr lvl="1" eaLnBrk="1" hangingPunct="1">
              <a:buFontTx/>
              <a:buChar char="-"/>
            </a:pPr>
            <a:r>
              <a:rPr lang="en-US" altLang="en-US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at Asteroids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669B18-3074-4448-88A9-42D0640A7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3773488"/>
            <a:ext cx="364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Assessing fossil ages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5BC7A8-2FD5-4218-BCD3-72ABDB4A9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4224338"/>
            <a:ext cx="2890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Pharmaceuticals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A563F0-39B4-4828-8159-A6D3A05E6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4675188"/>
            <a:ext cx="17621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Medicine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21A059-5A21-4789-AC92-BF0CA637C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512445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Making precise alloys</a:t>
            </a:r>
          </a:p>
          <a:p>
            <a:pPr lvl="1" eaLnBrk="1" hangingPunct="1">
              <a:buFontTx/>
              <a:buChar char="-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aerospace</a:t>
            </a:r>
          </a:p>
          <a:p>
            <a:pPr lvl="1" eaLnBrk="1" hangingPunct="1">
              <a:buFontTx/>
              <a:buChar char="-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automotive</a:t>
            </a:r>
          </a:p>
        </p:txBody>
      </p:sp>
    </p:spTree>
    <p:extLst>
      <p:ext uri="{BB962C8B-B14F-4D97-AF65-F5344CB8AC3E}">
        <p14:creationId xmlns:p14="http://schemas.microsoft.com/office/powerpoint/2010/main" val="34097836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36B078-04D2-4ACB-A5A7-D8EE555871E6}"/>
              </a:ext>
            </a:extLst>
          </p:cNvPr>
          <p:cNvSpPr/>
          <p:nvPr/>
        </p:nvSpPr>
        <p:spPr>
          <a:xfrm>
            <a:off x="3346450" y="79375"/>
            <a:ext cx="2587625" cy="53816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F751AE-9968-45D7-97F0-1886360BBC72}"/>
              </a:ext>
            </a:extLst>
          </p:cNvPr>
          <p:cNvSpPr/>
          <p:nvPr/>
        </p:nvSpPr>
        <p:spPr>
          <a:xfrm>
            <a:off x="1573404" y="157333"/>
            <a:ext cx="6181225" cy="1775606"/>
          </a:xfrm>
          <a:prstGeom prst="rect">
            <a:avLst/>
          </a:prstGeom>
          <a:noFill/>
        </p:spPr>
        <p:txBody>
          <a:bodyPr wrap="none">
            <a:prstTxWarp prst="textWave4">
              <a:avLst/>
            </a:prstTxWarp>
            <a:spAutoFit/>
          </a:bodyPr>
          <a:lstStyle/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What have</a:t>
            </a:r>
          </a:p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You learned about </a:t>
            </a:r>
          </a:p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Spectroscopes</a:t>
            </a:r>
          </a:p>
        </p:txBody>
      </p:sp>
      <p:sp>
        <p:nvSpPr>
          <p:cNvPr id="35843" name="TextBox 3">
            <a:extLst>
              <a:ext uri="{FF2B5EF4-FFF2-40B4-BE49-F238E27FC236}">
                <a16:creationId xmlns:a16="http://schemas.microsoft.com/office/drawing/2014/main" id="{9A10EC70-F308-42BA-8D33-BE745098C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2528888"/>
            <a:ext cx="56642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know how they work</a:t>
            </a:r>
          </a:p>
          <a:p>
            <a:pPr eaLnBrk="1" hangingPunct="1"/>
            <a:endParaRPr lang="en-US" altLang="en-US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have made one</a:t>
            </a:r>
          </a:p>
          <a:p>
            <a:pPr eaLnBrk="1" hangingPunct="1"/>
            <a:endParaRPr lang="en-US" altLang="en-US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know how to use a spectroscope</a:t>
            </a:r>
          </a:p>
          <a:p>
            <a:pPr eaLnBrk="1" hangingPunct="1"/>
            <a:endParaRPr lang="en-US" altLang="en-US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know what they are used for</a:t>
            </a:r>
          </a:p>
          <a:p>
            <a:pPr eaLnBrk="1" hangingPunct="1"/>
            <a:endParaRPr lang="en-US" altLang="en-US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6ABFEF-B0CA-4154-8F70-FD6C91E5A23C}"/>
              </a:ext>
            </a:extLst>
          </p:cNvPr>
          <p:cNvSpPr/>
          <p:nvPr/>
        </p:nvSpPr>
        <p:spPr>
          <a:xfrm>
            <a:off x="3346450" y="79375"/>
            <a:ext cx="2587625" cy="53816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24FE5E-87A1-4C6F-B0E0-B04667311B4C}"/>
              </a:ext>
            </a:extLst>
          </p:cNvPr>
          <p:cNvSpPr/>
          <p:nvPr/>
        </p:nvSpPr>
        <p:spPr>
          <a:xfrm>
            <a:off x="924927" y="855955"/>
            <a:ext cx="7592677" cy="4638727"/>
          </a:xfrm>
          <a:prstGeom prst="rect">
            <a:avLst/>
          </a:prstGeom>
          <a:noFill/>
        </p:spPr>
        <p:txBody>
          <a:bodyPr wrap="none">
            <a:prstTxWarp prst="textWave4">
              <a:avLst>
                <a:gd name="adj1" fmla="val 2679"/>
                <a:gd name="adj2" fmla="val 0"/>
              </a:avLst>
            </a:prstTxWarp>
            <a:spAutoFit/>
          </a:bodyPr>
          <a:lstStyle/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Spectrum,</a:t>
            </a:r>
          </a:p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Spectroscopes</a:t>
            </a:r>
          </a:p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and </a:t>
            </a:r>
          </a:p>
          <a:p>
            <a:pPr algn="ctr"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2000">
                      <a:srgbClr val="FF0000"/>
                    </a:gs>
                    <a:gs pos="34000">
                      <a:srgbClr val="FFFF00"/>
                    </a:gs>
                    <a:gs pos="56000">
                      <a:srgbClr val="008000"/>
                    </a:gs>
                    <a:gs pos="77000">
                      <a:srgbClr val="0000FF"/>
                    </a:gs>
                    <a:gs pos="100000">
                      <a:srgbClr val="D606FF"/>
                    </a:gs>
                  </a:gsLst>
                  <a:lin ang="18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Spectroscopy</a:t>
            </a:r>
            <a:endParaRPr lang="en-US" sz="5400" dirty="0">
              <a:gradFill flip="none" rotWithShape="1">
                <a:gsLst>
                  <a:gs pos="2000">
                    <a:srgbClr val="FF0000"/>
                  </a:gs>
                  <a:gs pos="34000">
                    <a:srgbClr val="FFFF00"/>
                  </a:gs>
                  <a:gs pos="56000">
                    <a:srgbClr val="008000"/>
                  </a:gs>
                  <a:gs pos="77000">
                    <a:srgbClr val="0000FF"/>
                  </a:gs>
                  <a:gs pos="100000">
                    <a:srgbClr val="D606FF"/>
                  </a:gs>
                </a:gsLst>
                <a:lin ang="1800000" scaled="0"/>
                <a:tileRect/>
              </a:gra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 descr="conservation,environmental conservation,environmental issues,environments,faces,gardeners,gardening,green thumbs,greens,nature,smiles,smiley,smiley face,smiley faces,smileys,smilie,smilie face,smilie faces,smilies,smiling,smily,smily face,smily faces,smilys,symbols,thumbs">
            <a:extLst>
              <a:ext uri="{FF2B5EF4-FFF2-40B4-BE49-F238E27FC236}">
                <a16:creationId xmlns:a16="http://schemas.microsoft.com/office/drawing/2014/main" id="{90C2DFCE-EA0C-4239-B617-AC2A69EDC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144780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5A89B04C-2AFB-4EC9-A65C-3AAFC9BB0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4450" y="4873625"/>
            <a:ext cx="2868613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GB" sz="48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Thank You</a:t>
            </a:r>
            <a:endParaRPr lang="en-GB" sz="2400" b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23C393-D585-491A-85C7-8AA4DF3AA2EB}"/>
              </a:ext>
            </a:extLst>
          </p:cNvPr>
          <p:cNvSpPr/>
          <p:nvPr/>
        </p:nvSpPr>
        <p:spPr>
          <a:xfrm>
            <a:off x="-128789" y="0"/>
            <a:ext cx="9504609" cy="717353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478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3">
            <a:extLst>
              <a:ext uri="{FF2B5EF4-FFF2-40B4-BE49-F238E27FC236}">
                <a16:creationId xmlns:a16="http://schemas.microsoft.com/office/drawing/2014/main" id="{1034248B-ED8D-40D6-B9F8-52D4D8BA6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5" y="981075"/>
            <a:ext cx="5538788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/>
              <a:t>When light enters and leaves a medium of different density it is bent and different wavelengths are bend differently</a:t>
            </a:r>
          </a:p>
        </p:txBody>
      </p:sp>
      <p:pic>
        <p:nvPicPr>
          <p:cNvPr id="15362" name="Picture 4">
            <a:extLst>
              <a:ext uri="{FF2B5EF4-FFF2-40B4-BE49-F238E27FC236}">
                <a16:creationId xmlns:a16="http://schemas.microsoft.com/office/drawing/2014/main" id="{EDADBC68-A910-4009-B52B-A1A4EB8B5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2314575"/>
            <a:ext cx="4092575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5">
            <a:extLst>
              <a:ext uri="{FF2B5EF4-FFF2-40B4-BE49-F238E27FC236}">
                <a16:creationId xmlns:a16="http://schemas.microsoft.com/office/drawing/2014/main" id="{83C706E7-C5AB-49BD-98CF-8DFA39597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3838" y="5524500"/>
            <a:ext cx="319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/>
              <a:t>Light dispersed by a glass prism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>
            <a:extLst>
              <a:ext uri="{FF2B5EF4-FFF2-40B4-BE49-F238E27FC236}">
                <a16:creationId xmlns:a16="http://schemas.microsoft.com/office/drawing/2014/main" id="{B49E627A-A056-4BC8-90B6-CBCAA1BE0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73" y="1044330"/>
            <a:ext cx="815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0000"/>
                </a:solidFill>
              </a:rPr>
              <a:t>History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DE513C-A7F5-421E-AAB6-514BCCF41283}"/>
              </a:ext>
            </a:extLst>
          </p:cNvPr>
          <p:cNvSpPr txBox="1"/>
          <p:nvPr/>
        </p:nvSpPr>
        <p:spPr>
          <a:xfrm>
            <a:off x="1611182" y="2107773"/>
            <a:ext cx="6619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8000"/>
                </a:solidFill>
              </a:rPr>
              <a:t>Let us start with understanding the history of spectroscopy</a:t>
            </a:r>
          </a:p>
        </p:txBody>
      </p:sp>
    </p:spTree>
    <p:extLst>
      <p:ext uri="{BB962C8B-B14F-4D97-AF65-F5344CB8AC3E}">
        <p14:creationId xmlns:p14="http://schemas.microsoft.com/office/powerpoint/2010/main" val="1946457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>
            <a:extLst>
              <a:ext uri="{FF2B5EF4-FFF2-40B4-BE49-F238E27FC236}">
                <a16:creationId xmlns:a16="http://schemas.microsoft.com/office/drawing/2014/main" id="{B49E627A-A056-4BC8-90B6-CBCAA1BE0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8" y="1014413"/>
            <a:ext cx="815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0000"/>
                </a:solidFill>
              </a:rPr>
              <a:t>History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68FD27-F976-4BEC-9204-4CA9D3295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456" y="2092080"/>
            <a:ext cx="8193087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008000"/>
                </a:solidFill>
              </a:rPr>
              <a:t>Isaac Newton Experiments 1666-1672</a:t>
            </a:r>
          </a:p>
          <a:p>
            <a:pPr eaLnBrk="1" hangingPunct="1"/>
            <a:endParaRPr lang="en-US" altLang="en-US" sz="1200" b="1" dirty="0"/>
          </a:p>
          <a:p>
            <a:pPr eaLnBrk="1" hangingPunct="1"/>
            <a:r>
              <a:rPr lang="en-US" altLang="en-US" sz="2000" b="1" dirty="0">
                <a:solidFill>
                  <a:srgbClr val="0000FF"/>
                </a:solidFill>
              </a:rPr>
              <a:t>The history of spectroscopy began with Isaac Newton's optics experiments (1666–1672). </a:t>
            </a:r>
          </a:p>
          <a:p>
            <a:pPr eaLnBrk="1" hangingPunct="1"/>
            <a:endParaRPr lang="en-US" altLang="en-US" sz="1200" b="1" dirty="0"/>
          </a:p>
          <a:p>
            <a:pPr eaLnBrk="1" hangingPunct="1"/>
            <a:r>
              <a:rPr lang="en-US" altLang="en-US" sz="2000" b="1" dirty="0">
                <a:solidFill>
                  <a:srgbClr val="0000FF"/>
                </a:solidFill>
              </a:rPr>
              <a:t>Newton applied the word "spectrum" to describe the rainbow of colors that combine to form white light </a:t>
            </a:r>
          </a:p>
          <a:p>
            <a:pPr eaLnBrk="1" hangingPunct="1"/>
            <a:endParaRPr lang="en-US" altLang="en-US" sz="1200" b="1" dirty="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2000" b="1" dirty="0">
                <a:solidFill>
                  <a:srgbClr val="0000FF"/>
                </a:solidFill>
              </a:rPr>
              <a:t>The rainbow is revealed when the white light is passed through a prism.</a:t>
            </a:r>
            <a:endParaRPr lang="en-US" altLang="en-US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>
            <a:extLst>
              <a:ext uri="{FF2B5EF4-FFF2-40B4-BE49-F238E27FC236}">
                <a16:creationId xmlns:a16="http://schemas.microsoft.com/office/drawing/2014/main" id="{B49E627A-A056-4BC8-90B6-CBCAA1BE0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062911"/>
            <a:ext cx="815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FF0000"/>
                </a:solidFill>
              </a:rPr>
              <a:t>History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EAEE48-C7E6-4BAE-AC99-07874C8CA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8" y="2028825"/>
            <a:ext cx="8193087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008000"/>
                </a:solidFill>
              </a:rPr>
              <a:t>Joseph von </a:t>
            </a:r>
            <a:r>
              <a:rPr lang="en-US" altLang="en-US" sz="2000" b="1" dirty="0" err="1">
                <a:solidFill>
                  <a:srgbClr val="008000"/>
                </a:solidFill>
              </a:rPr>
              <a:t>Faunhofer</a:t>
            </a:r>
            <a:r>
              <a:rPr lang="en-US" altLang="en-US" sz="2000" b="1" dirty="0">
                <a:solidFill>
                  <a:srgbClr val="008000"/>
                </a:solidFill>
              </a:rPr>
              <a:t> Experiments</a:t>
            </a:r>
          </a:p>
          <a:p>
            <a:pPr eaLnBrk="1" hangingPunct="1"/>
            <a:endParaRPr lang="en-US" altLang="en-US" sz="1200" b="1" dirty="0"/>
          </a:p>
          <a:p>
            <a:pPr eaLnBrk="1" hangingPunct="1"/>
            <a:r>
              <a:rPr lang="en-US" altLang="en-US" sz="2000" b="1" dirty="0">
                <a:solidFill>
                  <a:srgbClr val="0000FF"/>
                </a:solidFill>
              </a:rPr>
              <a:t>Joseph von Fraunhofer made experimental advances with dispersive spectrometers. His invention is dated 1814.</a:t>
            </a:r>
          </a:p>
          <a:p>
            <a:pPr eaLnBrk="1" hangingPunct="1"/>
            <a:endParaRPr lang="en-US" altLang="en-US" sz="1200" b="1" dirty="0"/>
          </a:p>
          <a:p>
            <a:pPr eaLnBrk="1" hangingPunct="1"/>
            <a:r>
              <a:rPr lang="en-US" altLang="en-US" sz="2000" b="1" dirty="0">
                <a:solidFill>
                  <a:srgbClr val="0000FF"/>
                </a:solidFill>
              </a:rPr>
              <a:t>This enabled spectroscopy to become a more precise and a quantitative scientific technique. </a:t>
            </a:r>
          </a:p>
          <a:p>
            <a:pPr eaLnBrk="1" hangingPunct="1"/>
            <a:endParaRPr lang="en-US" altLang="en-US" sz="1200" b="1" dirty="0"/>
          </a:p>
          <a:p>
            <a:pPr eaLnBrk="1" hangingPunct="1"/>
            <a:r>
              <a:rPr lang="en-US" altLang="en-US" sz="2000" b="1" dirty="0">
                <a:solidFill>
                  <a:srgbClr val="0000FF"/>
                </a:solidFill>
              </a:rPr>
              <a:t>Since then, spectroscopy has played and continues to play a significant role in chemistry, physics and astronomy.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61296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3338</TotalTime>
  <Words>1411</Words>
  <Application>Microsoft Office PowerPoint</Application>
  <PresentationFormat>On-screen Show (4:3)</PresentationFormat>
  <Paragraphs>352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Arial Black</vt:lpstr>
      <vt:lpstr>Calibri</vt:lpstr>
      <vt:lpstr>Office Theme</vt:lpstr>
      <vt:lpstr>PowerPoint Presentation</vt:lpstr>
      <vt:lpstr>PowerPoint Presentation</vt:lpstr>
      <vt:lpstr>Welcome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derrick willer</dc:creator>
  <cp:lastModifiedBy>Derrick Willer</cp:lastModifiedBy>
  <cp:revision>65</cp:revision>
  <dcterms:created xsi:type="dcterms:W3CDTF">2016-01-29T18:23:26Z</dcterms:created>
  <dcterms:modified xsi:type="dcterms:W3CDTF">2023-06-29T08:38:32Z</dcterms:modified>
</cp:coreProperties>
</file>