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357" r:id="rId2"/>
    <p:sldId id="358" r:id="rId3"/>
    <p:sldId id="256" r:id="rId4"/>
    <p:sldId id="257" r:id="rId5"/>
    <p:sldId id="258" r:id="rId6"/>
    <p:sldId id="300" r:id="rId7"/>
    <p:sldId id="301" r:id="rId8"/>
    <p:sldId id="302" r:id="rId9"/>
    <p:sldId id="361" r:id="rId10"/>
    <p:sldId id="265" r:id="rId11"/>
    <p:sldId id="270" r:id="rId12"/>
    <p:sldId id="271" r:id="rId13"/>
    <p:sldId id="272" r:id="rId14"/>
    <p:sldId id="303" r:id="rId15"/>
    <p:sldId id="304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D89lH1kczH6XuENkajxQIg==" hashData="NcBW5imSaNCU2/Mf2lKHciilGPDQI29Zj2FSKuB/FQ3FC+NN6zWJSl699ugtSi/ZW3KhLzD9saI/7+8ykYSceg=="/>
  <p:extLst>
    <p:ext uri="{EFAFB233-063F-42B5-8137-9DF3F51BA10A}">
      <p15:sldGuideLst xmlns:p15="http://schemas.microsoft.com/office/powerpoint/2012/main">
        <p15:guide id="1" orient="horz" pos="32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FF6699"/>
    <a:srgbClr val="0000CC"/>
    <a:srgbClr val="009900"/>
    <a:srgbClr val="FFFF00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32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5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75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9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6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71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09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>
            <a:extLst>
              <a:ext uri="{FF2B5EF4-FFF2-40B4-BE49-F238E27FC236}">
                <a16:creationId xmlns:a16="http://schemas.microsoft.com/office/drawing/2014/main" id="{978F6B7A-7AB6-4A88-B936-E105C993B180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2915816" y="332656"/>
            <a:ext cx="296416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Jack and Jill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E7AFD-B8BC-4342-8234-7248FEB292D7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77945-9632-41AC-815F-78441A210699}"/>
              </a:ext>
            </a:extLst>
          </p:cNvPr>
          <p:cNvSpPr txBox="1"/>
          <p:nvPr userDrawn="1"/>
        </p:nvSpPr>
        <p:spPr>
          <a:xfrm>
            <a:off x="7915183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1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004556" y="2240868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DF8497-2FCE-48E3-B31C-C9701FD3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83F555C6-584B-41DA-9D80-8E2093E0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64" y="2852936"/>
            <a:ext cx="3330576" cy="23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30C587DD-DB2A-423F-9EEA-2A88961CD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4876800" cy="489364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Clap! Clap!</a:t>
            </a:r>
          </a:p>
          <a:p>
            <a:pPr>
              <a:defRPr/>
            </a:pPr>
            <a:endParaRPr lang="en-GB" altLang="en-US" sz="12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altLang="en-US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Clap! Clap!</a:t>
            </a:r>
          </a:p>
          <a:p>
            <a:pPr>
              <a:defRPr/>
            </a:pPr>
            <a:endParaRPr lang="en-GB" altLang="en-US" sz="12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abic Typesetting" panose="03020402040406030203" pitchFamily="66" charset="-78"/>
            </a:endParaRPr>
          </a:p>
          <a:p>
            <a:pPr>
              <a:defRPr/>
            </a:pPr>
            <a:r>
              <a:rPr lang="en-GB" altLang="en-US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</a:t>
            </a:r>
          </a:p>
          <a:p>
            <a:pPr>
              <a:defRPr/>
            </a:pPr>
            <a:r>
              <a:rPr lang="en-GB" altLang="en-US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you really want to show it</a:t>
            </a:r>
          </a:p>
          <a:p>
            <a:pPr>
              <a:defRPr/>
            </a:pPr>
            <a:r>
              <a:rPr lang="en-GB" altLang="en-US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  <a:r>
              <a:rPr lang="en-GB" altLang="en-US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GB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Clap! Clap!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14355D23-CA11-4EB1-8247-31278704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24" y="1433803"/>
            <a:ext cx="3330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solidFill>
                  <a:srgbClr val="C00000"/>
                </a:solidFill>
              </a:rPr>
              <a:t>Let</a:t>
            </a:r>
            <a:r>
              <a:rPr lang="ja-JP" altLang="en-GB" dirty="0">
                <a:solidFill>
                  <a:srgbClr val="C00000"/>
                </a:solidFill>
              </a:rPr>
              <a:t>’</a:t>
            </a:r>
            <a:r>
              <a:rPr lang="en-GB" altLang="ja-JP" dirty="0">
                <a:solidFill>
                  <a:srgbClr val="C00000"/>
                </a:solidFill>
              </a:rPr>
              <a:t>s all sing together saying “Clap” when we clap</a:t>
            </a:r>
            <a:endParaRPr lang="en-GB" altLang="en-US" dirty="0">
              <a:solidFill>
                <a:srgbClr val="C00000"/>
              </a:solidFill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7555CD89-1326-4AC0-951D-D5BE1D12C8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54FCDDAB-C94A-4303-AD8B-C9574BA7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62916"/>
            <a:ext cx="3071591" cy="21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9F953173-E85C-485B-A73E-9BAF3E33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4" y="1484784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6600"/>
                </a:solidFill>
              </a:rPr>
              <a:t>Now we all know the words let</a:t>
            </a:r>
            <a:r>
              <a:rPr lang="ja-JP" altLang="en-GB" dirty="0">
                <a:solidFill>
                  <a:srgbClr val="006600"/>
                </a:solidFill>
              </a:rPr>
              <a:t>’</a:t>
            </a:r>
            <a:r>
              <a:rPr lang="en-GB" altLang="ja-JP" dirty="0">
                <a:solidFill>
                  <a:srgbClr val="006600"/>
                </a:solidFill>
              </a:rPr>
              <a:t>s all sing together once without the words!</a:t>
            </a:r>
            <a:endParaRPr lang="en-GB" altLang="en-US" dirty="0">
              <a:solidFill>
                <a:srgbClr val="006600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2293FE27-9578-433B-8C94-CD6B91314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4" y="3309045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2060"/>
                </a:solidFill>
              </a:rPr>
              <a:t>Let</a:t>
            </a:r>
            <a:r>
              <a:rPr lang="ja-JP" altLang="en-GB" dirty="0">
                <a:solidFill>
                  <a:srgbClr val="002060"/>
                </a:solidFill>
              </a:rPr>
              <a:t>’</a:t>
            </a:r>
            <a:r>
              <a:rPr lang="en-GB" altLang="ja-JP" dirty="0">
                <a:solidFill>
                  <a:srgbClr val="002060"/>
                </a:solidFill>
              </a:rPr>
              <a:t>s all sing it again together once without the words but count the number of times we CLAP</a:t>
            </a:r>
            <a:endParaRPr lang="en-GB" altLang="en-US" dirty="0">
              <a:solidFill>
                <a:srgbClr val="002060"/>
              </a:solidFill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51CB2C16-F987-4134-BCF1-E36D1C8E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3628049"/>
            <a:ext cx="3140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solidFill>
                  <a:srgbClr val="FF0000"/>
                </a:solidFill>
              </a:rPr>
              <a:t>How many times did we </a:t>
            </a:r>
            <a:r>
              <a:rPr lang="en-GB" altLang="ja-JP" dirty="0">
                <a:solidFill>
                  <a:srgbClr val="FF0000"/>
                </a:solidFill>
              </a:rPr>
              <a:t>CLAP?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7414" name="Text 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D402AEC-3ACD-4B52-AF8D-3C18539F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1B8E3F16-F3E8-4765-9DB3-B5B1DD594B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1735FCE-7C88-442E-84FF-3337F394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72E521AE-115F-4D17-A1CE-6EF7307F4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2" y="1127973"/>
            <a:ext cx="3140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solidFill>
                  <a:srgbClr val="FF0000"/>
                </a:solidFill>
              </a:rPr>
              <a:t>How many times did we </a:t>
            </a:r>
            <a:r>
              <a:rPr lang="en-GB" altLang="ja-JP" dirty="0">
                <a:solidFill>
                  <a:srgbClr val="FF0000"/>
                </a:solidFill>
              </a:rPr>
              <a:t>CLAP?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8438" name="Text 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E1374D-1995-4C6F-AF47-1299C7ED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E1125999-DCE9-4945-8AF7-AAB4756BC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93" y="1942743"/>
            <a:ext cx="4876800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</a:t>
            </a: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defRPr/>
            </a:pPr>
            <a:endParaRPr lang="en-GB" altLang="en-US" sz="20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</a:t>
            </a: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defRPr/>
            </a:pPr>
            <a:endParaRPr lang="en-GB" altLang="en-US" sz="20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abic Typesetting" panose="03020402040406030203" pitchFamily="66" charset="-78"/>
            </a:endParaRPr>
          </a:p>
          <a:p>
            <a:pPr>
              <a:defRPr/>
            </a:pP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you really want to show it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clap your hands</a:t>
            </a:r>
          </a:p>
          <a:p>
            <a:pPr>
              <a:defRPr/>
            </a:pP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</a:t>
            </a:r>
            <a:r>
              <a:rPr lang="en-GB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en-GB" altLang="en-US" sz="20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>
              <a:defRPr/>
            </a:pPr>
            <a:endParaRPr lang="en-GB" altLang="en-US" sz="20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abic Typesetting" panose="03020402040406030203" pitchFamily="66" charset="-78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28B8E018-4636-4872-8D24-1EB31B101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00600"/>
            <a:ext cx="308930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Answer - SIX TIMES</a:t>
            </a:r>
          </a:p>
        </p:txBody>
      </p:sp>
      <p:sp>
        <p:nvSpPr>
          <p:cNvPr id="7" name="WordArt 7">
            <a:extLst>
              <a:ext uri="{FF2B5EF4-FFF2-40B4-BE49-F238E27FC236}">
                <a16:creationId xmlns:a16="http://schemas.microsoft.com/office/drawing/2014/main" id="{82DE1365-CB25-4634-921D-03B31F7645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 autoUpdateAnimBg="0"/>
      <p:bldP spid="1844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ED953D49-8EEF-4B11-BB4D-C235C6ED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990600"/>
            <a:ext cx="4352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dirty="0">
                <a:solidFill>
                  <a:srgbClr val="FF0000"/>
                </a:solidFill>
              </a:rPr>
              <a:t>Now, how  many time did we sing </a:t>
            </a:r>
            <a:r>
              <a:rPr lang="ja-JP" altLang="en-GB" dirty="0">
                <a:solidFill>
                  <a:srgbClr val="FF0000"/>
                </a:solidFill>
              </a:rPr>
              <a:t>“</a:t>
            </a:r>
            <a:r>
              <a:rPr lang="en-GB" altLang="ja-JP" dirty="0">
                <a:solidFill>
                  <a:srgbClr val="FF0000"/>
                </a:solidFill>
              </a:rPr>
              <a:t>CLAP</a:t>
            </a:r>
            <a:r>
              <a:rPr lang="ja-JP" altLang="en-GB" dirty="0">
                <a:solidFill>
                  <a:srgbClr val="FF0000"/>
                </a:solidFill>
              </a:rPr>
              <a:t>”</a:t>
            </a:r>
            <a:r>
              <a:rPr lang="en-GB" altLang="ja-JP" dirty="0">
                <a:solidFill>
                  <a:srgbClr val="FF0000"/>
                </a:solidFill>
              </a:rPr>
              <a:t>?</a:t>
            </a:r>
            <a:endParaRPr lang="en-GB" altLang="en-US" dirty="0">
              <a:solidFill>
                <a:srgbClr val="FF0000"/>
              </a:solidFill>
            </a:endParaRPr>
          </a:p>
        </p:txBody>
      </p:sp>
      <p:sp>
        <p:nvSpPr>
          <p:cNvPr id="19460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062383-5022-48F4-B1B8-41F20EC3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3E802305-C07B-4B0F-A35E-A726B84B4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39937"/>
            <a:ext cx="48768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Without actually singing the song,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D79FC007-C833-4F4F-9CCF-EE127A261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28178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Answer  2 x 9 = 18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4B69C16-9F71-433D-96E1-610698E1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92" y="4087812"/>
            <a:ext cx="4267200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sing it three times how many times do we say </a:t>
            </a:r>
            <a:r>
              <a:rPr lang="ja-JP" altLang="en-GB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GB" altLang="ja-JP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ja-JP" altLang="en-GB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n-GB" altLang="en-US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9D548588-2329-46E2-AA65-AE7FADC89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19600"/>
            <a:ext cx="284404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Answer  3 x 9 = 18</a:t>
            </a:r>
          </a:p>
        </p:txBody>
      </p:sp>
      <p:sp>
        <p:nvSpPr>
          <p:cNvPr id="9" name="WordArt 7">
            <a:extLst>
              <a:ext uri="{FF2B5EF4-FFF2-40B4-BE49-F238E27FC236}">
                <a16:creationId xmlns:a16="http://schemas.microsoft.com/office/drawing/2014/main" id="{A34EBE23-B33E-4786-B74F-8574471A1D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7E80C88-DE61-4A60-BC07-79FC5ABFF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2971671"/>
            <a:ext cx="1988045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FF0000"/>
                </a:solidFill>
              </a:rPr>
              <a:t>Answer   = 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E200A-B0CD-439F-9B0E-4C35D6F49121}"/>
              </a:ext>
            </a:extLst>
          </p:cNvPr>
          <p:cNvSpPr txBox="1"/>
          <p:nvPr/>
        </p:nvSpPr>
        <p:spPr>
          <a:xfrm>
            <a:off x="261144" y="303858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we sing it, how many times do we say </a:t>
            </a:r>
            <a:r>
              <a:rPr lang="ja-JP" altLang="en-GB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GB" altLang="ja-JP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</a:t>
            </a:r>
            <a:r>
              <a:rPr lang="ja-JP" altLang="en-GB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GB" altLang="ja-JP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n-GB" altLang="en-US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abic Typesetting" panose="03020402040406030203" pitchFamily="66" charset="-7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51FFE34-EFD8-458D-B724-AFC3893BE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8" y="1934074"/>
            <a:ext cx="4237862" cy="29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2" grpId="0" animBg="1" autoUpdateAnimBg="0"/>
      <p:bldP spid="19463" grpId="0" autoUpdateAnimBg="0"/>
      <p:bldP spid="19464" grpId="0" animBg="1" autoUpdateAnimBg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9FA586B-0A1F-4268-8EB3-2F21DA2A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868488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Well done everybody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80D87777-F4D0-4BEE-A3B5-21614E65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>
            <a:extLst>
              <a:ext uri="{FF2B5EF4-FFF2-40B4-BE49-F238E27FC236}">
                <a16:creationId xmlns:a16="http://schemas.microsoft.com/office/drawing/2014/main" id="{D727BE0C-963F-4CB9-8494-0FF850CD62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421660-4B9D-4EFC-8029-2E7426E4F839}"/>
              </a:ext>
            </a:extLst>
          </p:cNvPr>
          <p:cNvSpPr/>
          <p:nvPr/>
        </p:nvSpPr>
        <p:spPr bwMode="auto">
          <a:xfrm>
            <a:off x="0" y="-99392"/>
            <a:ext cx="9324528" cy="66967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3769497" y="155679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515243" y="2352793"/>
            <a:ext cx="6113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sing the song, count the numbers of items in the pictures and then do some sums using these numbers.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altLang="en-US" sz="1050" b="1" dirty="0">
                <a:solidFill>
                  <a:srgbClr val="008000"/>
                </a:solidFill>
                <a:cs typeface="Arial" panose="020B0604020202020204" pitchFamily="34" charset="0"/>
              </a:rPr>
              <a:t>The pupils are then asked to help do sums using the song “Clap You Hands”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067944" y="4293096"/>
            <a:ext cx="699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82756"/>
              </p:ext>
            </p:extLst>
          </p:nvPr>
        </p:nvGraphicFramePr>
        <p:xfrm>
          <a:off x="2424261" y="4706454"/>
          <a:ext cx="4320480" cy="755333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EB27F1-00A6-EAAA-3277-CD8C92C2B69E}"/>
              </a:ext>
            </a:extLst>
          </p:cNvPr>
          <p:cNvSpPr txBox="1"/>
          <p:nvPr/>
        </p:nvSpPr>
        <p:spPr>
          <a:xfrm>
            <a:off x="1548825" y="339721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CD0B80CA-1C57-4927-AC71-0730BA3F5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990600"/>
            <a:ext cx="6829425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Sum Fun with Jack and Gill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E3B7114-8CE7-4B32-B22E-A361E71B0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514600"/>
            <a:ext cx="3124200" cy="62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0099"/>
                </a:solidFill>
              </a:rPr>
              <a:t>Welcome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06E1EA2A-2617-4009-823F-E176D6321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0350"/>
            <a:ext cx="4114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57" name="Text Box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E8F701-51E5-45B7-9BDD-12052A389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pic>
        <p:nvPicPr>
          <p:cNvPr id="10" name="Picture 9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208BBDE-83B3-4E58-A97A-653BD2BA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62" y="3491533"/>
            <a:ext cx="2160936" cy="2160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5E1AA-15D4-4F59-A0B6-6FF4CE345217}"/>
              </a:ext>
            </a:extLst>
          </p:cNvPr>
          <p:cNvSpPr txBox="1"/>
          <p:nvPr/>
        </p:nvSpPr>
        <p:spPr>
          <a:xfrm>
            <a:off x="4710112" y="3645024"/>
            <a:ext cx="375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very much hope that you will enjoy this activity and also learn some sums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84A31D9-9D54-4A53-9075-EB3EA4999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3886200" cy="4108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3300"/>
                </a:solidFill>
              </a:rPr>
              <a:t>All together now lets sing:</a:t>
            </a: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9900"/>
                </a:solidFill>
              </a:rPr>
              <a:t>Jack and Jill went up the hill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00CC"/>
                </a:solidFill>
              </a:rPr>
              <a:t>To fetch a pail of water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8000"/>
                </a:solidFill>
              </a:rPr>
              <a:t>Jack fell down and broke his crown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00CC"/>
                </a:solidFill>
              </a:rPr>
              <a:t>And Jill came tumbling after</a:t>
            </a:r>
          </a:p>
        </p:txBody>
      </p:sp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5B718076-6776-446B-AD8C-B8B6460A7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47800"/>
          <a:ext cx="41608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72268" imgH="3543795" progId="Paint.Picture">
                  <p:embed/>
                </p:oleObj>
              </mc:Choice>
              <mc:Fallback>
                <p:oleObj name="Bitmap Image" r:id="rId2" imgW="3172268" imgH="354379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16083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8BAD11-E900-473C-8C26-C7C57C7C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077" name="Text Box 8">
            <a:extLst>
              <a:ext uri="{FF2B5EF4-FFF2-40B4-BE49-F238E27FC236}">
                <a16:creationId xmlns:a16="http://schemas.microsoft.com/office/drawing/2014/main" id="{3FD96041-DF45-420D-A3B3-6E4C84ED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1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CC3300"/>
                </a:solidFill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82E37750-A001-41B7-B327-083A8EDF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3886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CC"/>
                </a:solidFill>
              </a:rPr>
              <a:t>How much water did they collect?</a:t>
            </a:r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49ABE1EB-D23D-499E-83DF-BB0F61044D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47800"/>
          <a:ext cx="41608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72268" imgH="3543795" progId="Paint.Picture">
                  <p:embed/>
                </p:oleObj>
              </mc:Choice>
              <mc:Fallback>
                <p:oleObj name="Bitmap Image" r:id="rId2" imgW="3172268" imgH="35437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16083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>
            <a:extLst>
              <a:ext uri="{FF2B5EF4-FFF2-40B4-BE49-F238E27FC236}">
                <a16:creationId xmlns:a16="http://schemas.microsoft.com/office/drawing/2014/main" id="{25FE0715-FAF5-406C-9A1F-4DFAC64D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3886200" cy="15525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FF00"/>
                </a:solidFill>
              </a:rPr>
              <a:t>Sorry - None </a:t>
            </a:r>
          </a:p>
          <a:p>
            <a:endParaRPr lang="en-GB" altLang="en-US">
              <a:solidFill>
                <a:srgbClr val="FFFF00"/>
              </a:solidFill>
            </a:endParaRPr>
          </a:p>
          <a:p>
            <a:r>
              <a:rPr lang="en-GB" altLang="en-US">
                <a:solidFill>
                  <a:srgbClr val="FFFF00"/>
                </a:solidFill>
              </a:rPr>
              <a:t>The entire contents of the pail was spilled!</a:t>
            </a:r>
            <a:endParaRPr lang="en-GB" altLang="en-US">
              <a:solidFill>
                <a:srgbClr val="008000"/>
              </a:solidFill>
            </a:endParaRPr>
          </a:p>
        </p:txBody>
      </p:sp>
      <p:sp>
        <p:nvSpPr>
          <p:cNvPr id="4101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7E0168-069B-44C6-8E32-C14E13B6D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 autoUpdateAnimBg="0"/>
      <p:bldP spid="410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F20F3649-ED73-411B-84D2-FBDABC3B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38862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CC"/>
                </a:solidFill>
              </a:rPr>
              <a:t>Sing it again and count the number of times you say Jack or Jill?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0EF2F3BC-784C-4F8A-9D65-9F39B3AE25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47800"/>
          <a:ext cx="41608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72268" imgH="3543795" progId="Paint.Picture">
                  <p:embed/>
                </p:oleObj>
              </mc:Choice>
              <mc:Fallback>
                <p:oleObj name="Bitmap Image" r:id="rId2" imgW="3172268" imgH="35437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16083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BCB0F4-9906-499D-9CF2-F8A5B823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3BF16BB1-F99C-4588-B99E-A3977F6D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81338"/>
            <a:ext cx="41910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Jack</a:t>
            </a:r>
            <a:r>
              <a:rPr lang="en-GB" altLang="en-US">
                <a:solidFill>
                  <a:srgbClr val="009900"/>
                </a:solidFill>
              </a:rPr>
              <a:t> and </a:t>
            </a:r>
            <a:r>
              <a:rPr lang="en-GB" altLang="en-US">
                <a:solidFill>
                  <a:srgbClr val="FF0000"/>
                </a:solidFill>
              </a:rPr>
              <a:t>Jill</a:t>
            </a:r>
            <a:r>
              <a:rPr lang="en-GB" altLang="en-US">
                <a:solidFill>
                  <a:srgbClr val="009900"/>
                </a:solidFill>
              </a:rPr>
              <a:t> went up the hill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00CC"/>
                </a:solidFill>
              </a:rPr>
              <a:t>To fetch a pail of water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Jack</a:t>
            </a:r>
            <a:r>
              <a:rPr lang="en-GB" altLang="en-US">
                <a:solidFill>
                  <a:srgbClr val="008000"/>
                </a:solidFill>
              </a:rPr>
              <a:t> fell down and broke his crown</a:t>
            </a:r>
            <a:endParaRPr lang="en-GB" altLang="en-US">
              <a:solidFill>
                <a:srgbClr val="FF3300"/>
              </a:solidFill>
            </a:endParaRPr>
          </a:p>
          <a:p>
            <a:endParaRPr lang="en-GB" altLang="en-US" sz="1200">
              <a:solidFill>
                <a:srgbClr val="FF3300"/>
              </a:solidFill>
            </a:endParaRPr>
          </a:p>
          <a:p>
            <a:r>
              <a:rPr lang="en-GB" altLang="en-US">
                <a:solidFill>
                  <a:srgbClr val="0000CC"/>
                </a:solidFill>
              </a:rPr>
              <a:t>And </a:t>
            </a:r>
            <a:r>
              <a:rPr lang="en-GB" altLang="en-US">
                <a:solidFill>
                  <a:srgbClr val="FF0000"/>
                </a:solidFill>
              </a:rPr>
              <a:t>Jill</a:t>
            </a:r>
            <a:r>
              <a:rPr lang="en-GB" altLang="en-US">
                <a:solidFill>
                  <a:srgbClr val="0000CC"/>
                </a:solidFill>
              </a:rPr>
              <a:t> came tumbling after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01523FBA-BAB9-498A-B67D-2DD05B26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2047875" cy="1225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/>
              <a:t>That is right.</a:t>
            </a:r>
          </a:p>
          <a:p>
            <a:endParaRPr lang="en-GB" altLang="en-US"/>
          </a:p>
          <a:p>
            <a:r>
              <a:rPr lang="en-GB" altLang="en-US"/>
              <a:t>Four times.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utoUpdateAnimBg="0"/>
      <p:bldP spid="48134" grpId="0" autoUpdateAnimBg="0"/>
      <p:bldP spid="4813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>
            <a:extLst>
              <a:ext uri="{FF2B5EF4-FFF2-40B4-BE49-F238E27FC236}">
                <a16:creationId xmlns:a16="http://schemas.microsoft.com/office/drawing/2014/main" id="{E7778DA9-1051-4198-BB8B-780991AB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3886200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CC"/>
                </a:solidFill>
              </a:rPr>
              <a:t>Without actually singing the rhyme.</a:t>
            </a:r>
          </a:p>
        </p:txBody>
      </p:sp>
      <p:graphicFrame>
        <p:nvGraphicFramePr>
          <p:cNvPr id="6147" name="Object 1027">
            <a:extLst>
              <a:ext uri="{FF2B5EF4-FFF2-40B4-BE49-F238E27FC236}">
                <a16:creationId xmlns:a16="http://schemas.microsoft.com/office/drawing/2014/main" id="{399B4B18-BD10-46CA-9F26-03E361EB1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47800"/>
          <a:ext cx="41608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72268" imgH="3543795" progId="Paint.Picture">
                  <p:embed/>
                </p:oleObj>
              </mc:Choice>
              <mc:Fallback>
                <p:oleObj name="Bitmap Image" r:id="rId2" imgW="3172268" imgH="3543795" progId="Paint.Picture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16083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10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552DE8-1D92-40E0-BCAA-441362D48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49158" name="Text Box 1030">
            <a:extLst>
              <a:ext uri="{FF2B5EF4-FFF2-40B4-BE49-F238E27FC236}">
                <a16:creationId xmlns:a16="http://schemas.microsoft.com/office/drawing/2014/main" id="{24706739-0202-4376-9CCF-38D5D880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755900" cy="15906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FF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FF00"/>
              </a:solidFill>
            </a:endParaRPr>
          </a:p>
          <a:p>
            <a:r>
              <a:rPr lang="en-GB" altLang="en-US">
                <a:solidFill>
                  <a:srgbClr val="FFFF00"/>
                </a:solidFill>
              </a:rPr>
              <a:t>Eight times</a:t>
            </a:r>
          </a:p>
          <a:p>
            <a:endParaRPr lang="en-GB" altLang="en-US" sz="1200">
              <a:solidFill>
                <a:srgbClr val="FFFF00"/>
              </a:solidFill>
            </a:endParaRPr>
          </a:p>
          <a:p>
            <a:r>
              <a:rPr lang="en-GB" altLang="en-US">
                <a:solidFill>
                  <a:srgbClr val="FFFF00"/>
                </a:solidFill>
              </a:rPr>
              <a:t>Because 2 x 4 = 8</a:t>
            </a:r>
          </a:p>
        </p:txBody>
      </p:sp>
      <p:sp>
        <p:nvSpPr>
          <p:cNvPr id="6150" name="Text Box 1031">
            <a:extLst>
              <a:ext uri="{FF2B5EF4-FFF2-40B4-BE49-F238E27FC236}">
                <a16:creationId xmlns:a16="http://schemas.microsoft.com/office/drawing/2014/main" id="{4D446260-CC5F-422B-B0F1-C35E1EE1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8862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CC"/>
                </a:solidFill>
              </a:rPr>
              <a:t>If you sang it twice how many times would you say Jack or Jill?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>
            <a:extLst>
              <a:ext uri="{FF2B5EF4-FFF2-40B4-BE49-F238E27FC236}">
                <a16:creationId xmlns:a16="http://schemas.microsoft.com/office/drawing/2014/main" id="{200A978C-4EA8-4200-B8D4-27BC52641B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1447800"/>
          <a:ext cx="41608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72268" imgH="3543795" progId="Paint.Picture">
                  <p:embed/>
                </p:oleObj>
              </mc:Choice>
              <mc:Fallback>
                <p:oleObj name="Bitmap Image" r:id="rId2" imgW="3172268" imgH="35437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160838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80F2E4-23B9-44FE-B7D5-7722A646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44126AD3-3E2A-42DA-9712-C68008EB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2925763" cy="15906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FF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FF00"/>
              </a:solidFill>
            </a:endParaRPr>
          </a:p>
          <a:p>
            <a:r>
              <a:rPr lang="en-GB" altLang="en-US">
                <a:solidFill>
                  <a:srgbClr val="FFFF00"/>
                </a:solidFill>
              </a:rPr>
              <a:t>Twelve times</a:t>
            </a:r>
          </a:p>
          <a:p>
            <a:endParaRPr lang="en-GB" altLang="en-US" sz="1200">
              <a:solidFill>
                <a:srgbClr val="FFFF00"/>
              </a:solidFill>
            </a:endParaRPr>
          </a:p>
          <a:p>
            <a:r>
              <a:rPr lang="en-GB" altLang="en-US">
                <a:solidFill>
                  <a:srgbClr val="FFFF00"/>
                </a:solidFill>
              </a:rPr>
              <a:t>Because 3 x 4 = 12</a:t>
            </a: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5EE3393-D3EC-46EF-8C6B-94FEDD819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3886200" cy="15525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00CC"/>
                </a:solidFill>
              </a:rPr>
              <a:t>Now, if you sang it three times how many times would you say Jack or Jill?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>
            <a:extLst>
              <a:ext uri="{FF2B5EF4-FFF2-40B4-BE49-F238E27FC236}">
                <a16:creationId xmlns:a16="http://schemas.microsoft.com/office/drawing/2014/main" id="{B3938594-D76D-4B7D-9F86-D80C5A894B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37892" y="116632"/>
            <a:ext cx="3468216" cy="89344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Clapping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9AF32-7A65-423C-9ED8-5227BE00B24B}"/>
              </a:ext>
            </a:extLst>
          </p:cNvPr>
          <p:cNvSpPr txBox="1"/>
          <p:nvPr/>
        </p:nvSpPr>
        <p:spPr>
          <a:xfrm>
            <a:off x="2123728" y="3426418"/>
            <a:ext cx="5022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you</a:t>
            </a:r>
            <a:r>
              <a:rPr lang="ja-JP" altLang="en-GB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GB" altLang="ja-JP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 happy and you know it </a:t>
            </a:r>
          </a:p>
          <a:p>
            <a:pPr>
              <a:defRPr/>
            </a:pPr>
            <a:r>
              <a:rPr lang="en-GB" alt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 your hands</a:t>
            </a:r>
          </a:p>
          <a:p>
            <a:pPr>
              <a:defRPr/>
            </a:pPr>
            <a:r>
              <a:rPr lang="en-GB" alt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Clap! Clap!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7AAD9-8E88-4C35-B25F-B59A9B13F3D3}"/>
              </a:ext>
            </a:extLst>
          </p:cNvPr>
          <p:cNvSpPr txBox="1"/>
          <p:nvPr/>
        </p:nvSpPr>
        <p:spPr>
          <a:xfrm>
            <a:off x="1961456" y="162880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</a:rPr>
              <a:t>Let’s all have some fun clapping hands by singing the song</a:t>
            </a:r>
          </a:p>
        </p:txBody>
      </p:sp>
    </p:spTree>
    <p:extLst>
      <p:ext uri="{BB962C8B-B14F-4D97-AF65-F5344CB8AC3E}">
        <p14:creationId xmlns:p14="http://schemas.microsoft.com/office/powerpoint/2010/main" val="1074554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1855</TotalTime>
  <Words>729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Arial Black</vt:lpstr>
      <vt:lpstr>Calibri</vt:lpstr>
      <vt:lpstr>Times New Roman</vt:lpstr>
      <vt:lpstr>Default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66</cp:revision>
  <dcterms:created xsi:type="dcterms:W3CDTF">2016-11-24T18:37:17Z</dcterms:created>
  <dcterms:modified xsi:type="dcterms:W3CDTF">2023-06-29T08:36:25Z</dcterms:modified>
</cp:coreProperties>
</file>