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359" r:id="rId2"/>
    <p:sldId id="360" r:id="rId3"/>
    <p:sldId id="256" r:id="rId4"/>
    <p:sldId id="258" r:id="rId5"/>
    <p:sldId id="259" r:id="rId6"/>
    <p:sldId id="306" r:id="rId7"/>
    <p:sldId id="305" r:id="rId8"/>
    <p:sldId id="260" r:id="rId9"/>
    <p:sldId id="363" r:id="rId10"/>
    <p:sldId id="361" r:id="rId11"/>
    <p:sldId id="364" r:id="rId12"/>
    <p:sldId id="365" r:id="rId13"/>
    <p:sldId id="366" r:id="rId14"/>
    <p:sldId id="297" r:id="rId15"/>
    <p:sldId id="295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ii/sBmH/VEYSWHcLIV5TQ==" hashData="7TaDZVKg0fBM6I9p4a5t4j7y2Zg="/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FF"/>
    <a:srgbClr val="CC3300"/>
    <a:srgbClr val="0000CC"/>
    <a:srgbClr val="006600"/>
    <a:srgbClr val="996600"/>
    <a:srgbClr val="FF00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90" y="78"/>
      </p:cViewPr>
      <p:guideLst>
        <p:guide orient="horz" pos="3024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572F78A-E31B-493B-A921-A7211F6630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DAA9AB0-CD90-403C-A63D-4A059CDFD7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DF341CF-E8C7-4290-88E0-D485CAE60C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54339890-02F9-4DBE-B8F3-E985EDDA80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7E8C2339-5AA4-45FF-A4CF-312F8AF46C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EA5C8F1B-0161-4808-AC38-C7DE99A39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CE29396C-5E27-4505-87AA-133089B57F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215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9396C-5E27-4505-87AA-133089B57F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68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BEED-6827-45BD-8356-D632BB4AB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A4814-78CC-4FE8-99D5-F9ED9F780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6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BD0E-10D1-4568-BFAC-FEEA79E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7E2CB-96BC-4BEC-A7C5-9D25A5426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93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EFC0F-6BD8-4775-874D-2808F2597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76636-3F0C-4712-BC98-2941177D6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9518-6889-4234-8034-7DDF1B15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93762-F053-44FD-A54F-F9DD2B43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8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DDA8-5D25-4108-AC50-5575F045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BBA30-1CF8-41BE-B5AF-3187BD47B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69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E3B91-070D-465B-8847-D55D92674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7391-CEC4-4795-97B8-D78CE3F93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BEC60-5B94-4CD6-B4F4-78976804D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4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C25F-1CF5-4509-BD20-EBECA15B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21FEF-AFF2-4685-8834-BEB3A83A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26792-59D2-4D94-8CC5-B68BFB61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80CD2C-B70A-4F50-B2AE-6E171E8888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A71BE-7688-4C65-9C83-2B1F0AD8E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5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4219-6089-4560-9F42-893FAE8C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3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17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C2E8-8EE2-4508-8D78-841A13D5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B769-CC38-42F8-9613-5EB988ED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2960E-3760-40AD-8FEA-15A7B8A10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5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DB65-FE15-40E4-88A3-43AA13DF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FE4BB-D4A6-4A0F-B467-4BE7BAF77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DBEB-1822-4DD5-B096-28445C1BC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07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WordArt 7">
            <a:extLst>
              <a:ext uri="{FF2B5EF4-FFF2-40B4-BE49-F238E27FC236}">
                <a16:creationId xmlns:a16="http://schemas.microsoft.com/office/drawing/2014/main" id="{EC43DF4B-6D1A-4C0F-84FE-DE458E43FF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7704" y="533400"/>
            <a:ext cx="4752528" cy="457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With The Grand Old Duke Of York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08DB7-FDAC-485C-9434-4A7088647C5C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F2CFB-F7C6-42BD-BD47-394CDD796694}"/>
              </a:ext>
            </a:extLst>
          </p:cNvPr>
          <p:cNvSpPr txBox="1"/>
          <p:nvPr userDrawn="1"/>
        </p:nvSpPr>
        <p:spPr>
          <a:xfrm>
            <a:off x="7915183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1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004556" y="2240868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87226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785560-3AC5-476A-836C-06DE8131BCCE}"/>
              </a:ext>
            </a:extLst>
          </p:cNvPr>
          <p:cNvSpPr txBox="1"/>
          <p:nvPr/>
        </p:nvSpPr>
        <p:spPr>
          <a:xfrm>
            <a:off x="566000" y="2708920"/>
            <a:ext cx="5544616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rgbClr val="008000"/>
                </a:solidFill>
              </a:rPr>
              <a:t>Three blind mice, Three blind mice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2060"/>
                </a:solidFill>
              </a:rPr>
              <a:t>See how they run, See how they run!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8000"/>
                </a:solidFill>
              </a:rPr>
              <a:t>They all ran after the farmer’s wife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2060"/>
                </a:solidFill>
              </a:rPr>
              <a:t>She cut off their tails With a carving knife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8000"/>
                </a:solidFill>
              </a:rPr>
              <a:t>Did you ever see such a sight in your life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002060"/>
                </a:solidFill>
              </a:rPr>
              <a:t>As three blind mice?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CDE694-1845-4D8E-B78B-5BF3EA63A5A1}"/>
              </a:ext>
            </a:extLst>
          </p:cNvPr>
          <p:cNvGrpSpPr/>
          <p:nvPr/>
        </p:nvGrpSpPr>
        <p:grpSpPr>
          <a:xfrm>
            <a:off x="6144207" y="2852936"/>
            <a:ext cx="2696915" cy="2093019"/>
            <a:chOff x="1443037" y="1624012"/>
            <a:chExt cx="6257925" cy="36099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AD708A-7857-4FE6-B80C-4EE7F6D87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037" y="1624012"/>
              <a:ext cx="6257925" cy="3609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54BC63-D676-4150-87D2-4EA8154C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037" y="3996208"/>
              <a:ext cx="228600" cy="2095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6871EE-C8F8-4892-BDE3-286E0EAA286A}"/>
              </a:ext>
            </a:extLst>
          </p:cNvPr>
          <p:cNvSpPr txBox="1"/>
          <p:nvPr/>
        </p:nvSpPr>
        <p:spPr>
          <a:xfrm>
            <a:off x="566000" y="1772816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Sing together</a:t>
            </a: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62AEE84A-2897-4B69-A7EA-F50ED62B53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  <p:extLst>
      <p:ext uri="{BB962C8B-B14F-4D97-AF65-F5344CB8AC3E}">
        <p14:creationId xmlns:p14="http://schemas.microsoft.com/office/powerpoint/2010/main" val="175952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7D4D53-CF9E-4147-831B-5E46BE472739}"/>
              </a:ext>
            </a:extLst>
          </p:cNvPr>
          <p:cNvSpPr txBox="1"/>
          <p:nvPr/>
        </p:nvSpPr>
        <p:spPr>
          <a:xfrm>
            <a:off x="496708" y="1412776"/>
            <a:ext cx="4370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Now many times did we sing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r>
              <a:rPr lang="en-GB" dirty="0">
                <a:solidFill>
                  <a:srgbClr val="008000"/>
                </a:solidFill>
              </a:rPr>
              <a:t>“Three Blind Mice”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1E9F53-97F8-495F-B5D2-1AD7C22B3529}"/>
              </a:ext>
            </a:extLst>
          </p:cNvPr>
          <p:cNvGrpSpPr/>
          <p:nvPr/>
        </p:nvGrpSpPr>
        <p:grpSpPr>
          <a:xfrm>
            <a:off x="5508104" y="1844824"/>
            <a:ext cx="2696915" cy="2093019"/>
            <a:chOff x="1443037" y="1624012"/>
            <a:chExt cx="6257925" cy="3609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FB1EE8-4FDF-4074-9E73-DF15A39C0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037" y="1624012"/>
              <a:ext cx="6257925" cy="36099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D7D9A1A-99C6-4FD5-A367-57F26A30D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037" y="3996208"/>
              <a:ext cx="228600" cy="2095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60D225-3E7D-4F70-92A3-976950107638}"/>
              </a:ext>
            </a:extLst>
          </p:cNvPr>
          <p:cNvSpPr txBox="1"/>
          <p:nvPr/>
        </p:nvSpPr>
        <p:spPr>
          <a:xfrm>
            <a:off x="496708" y="4323410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That is right – three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82B55-16A5-4411-BE80-AB93D8A90BFF}"/>
              </a:ext>
            </a:extLst>
          </p:cNvPr>
          <p:cNvSpPr txBox="1"/>
          <p:nvPr/>
        </p:nvSpPr>
        <p:spPr>
          <a:xfrm>
            <a:off x="496708" y="3545716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Now how many mice were there?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238BD-504E-482A-897E-87776AE90D80}"/>
              </a:ext>
            </a:extLst>
          </p:cNvPr>
          <p:cNvSpPr txBox="1"/>
          <p:nvPr/>
        </p:nvSpPr>
        <p:spPr>
          <a:xfrm>
            <a:off x="496708" y="2745953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That is right – three times</a:t>
            </a:r>
          </a:p>
        </p:txBody>
      </p:sp>
      <p:sp>
        <p:nvSpPr>
          <p:cNvPr id="11" name="WordArt 7">
            <a:extLst>
              <a:ext uri="{FF2B5EF4-FFF2-40B4-BE49-F238E27FC236}">
                <a16:creationId xmlns:a16="http://schemas.microsoft.com/office/drawing/2014/main" id="{FA17F31A-C7F9-4962-9385-FE009334B0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  <p:extLst>
      <p:ext uri="{BB962C8B-B14F-4D97-AF65-F5344CB8AC3E}">
        <p14:creationId xmlns:p14="http://schemas.microsoft.com/office/powerpoint/2010/main" val="287991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BBAFC4-B26F-4461-B51F-CC8E05DA9FF9}"/>
              </a:ext>
            </a:extLst>
          </p:cNvPr>
          <p:cNvSpPr txBox="1"/>
          <p:nvPr/>
        </p:nvSpPr>
        <p:spPr>
          <a:xfrm>
            <a:off x="516348" y="1412776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How many do we get if we multiply the number of times we sang “Three Blind Mice” by the number of mice?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DFB7C3-63F6-477D-9F97-A38A3C6D70AF}"/>
              </a:ext>
            </a:extLst>
          </p:cNvPr>
          <p:cNvGrpSpPr/>
          <p:nvPr/>
        </p:nvGrpSpPr>
        <p:grpSpPr>
          <a:xfrm>
            <a:off x="5921228" y="1568007"/>
            <a:ext cx="2696915" cy="2093019"/>
            <a:chOff x="1443037" y="1624012"/>
            <a:chExt cx="6257925" cy="3609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377F2B-1A13-407D-9A3F-0E64B28D1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037" y="1624012"/>
              <a:ext cx="6257925" cy="36099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0629B7-4B43-493E-9ECC-976DFD3E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037" y="3996208"/>
              <a:ext cx="228600" cy="2095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420FE6-EDA0-413A-BF34-0AB63B65862A}"/>
              </a:ext>
            </a:extLst>
          </p:cNvPr>
          <p:cNvSpPr txBox="1"/>
          <p:nvPr/>
        </p:nvSpPr>
        <p:spPr>
          <a:xfrm>
            <a:off x="445015" y="3198167"/>
            <a:ext cx="5575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That is right – three time three = nine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E076B-2DF4-4820-A4E1-A3A1FD9CC8C2}"/>
              </a:ext>
            </a:extLst>
          </p:cNvPr>
          <p:cNvSpPr txBox="1"/>
          <p:nvPr/>
        </p:nvSpPr>
        <p:spPr>
          <a:xfrm>
            <a:off x="484214" y="3946094"/>
            <a:ext cx="49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Now let’s multiply nine by the number of tails that the mice have.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32970-32BB-4072-93CA-77708658F74E}"/>
              </a:ext>
            </a:extLst>
          </p:cNvPr>
          <p:cNvSpPr txBox="1"/>
          <p:nvPr/>
        </p:nvSpPr>
        <p:spPr>
          <a:xfrm>
            <a:off x="524867" y="5289992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Nine times three = 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E1B602-67DC-4F1B-9EE4-5D4455B08E22}"/>
              </a:ext>
            </a:extLst>
          </p:cNvPr>
          <p:cNvSpPr txBox="1"/>
          <p:nvPr/>
        </p:nvSpPr>
        <p:spPr>
          <a:xfrm>
            <a:off x="3995936" y="4920659"/>
            <a:ext cx="4437433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Wrong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They all had their tails cut off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Nine times none = none</a:t>
            </a:r>
          </a:p>
        </p:txBody>
      </p:sp>
      <p:sp>
        <p:nvSpPr>
          <p:cNvPr id="10" name="WordArt 7">
            <a:extLst>
              <a:ext uri="{FF2B5EF4-FFF2-40B4-BE49-F238E27FC236}">
                <a16:creationId xmlns:a16="http://schemas.microsoft.com/office/drawing/2014/main" id="{8B831171-DA42-4ED2-8500-60EC492C60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  <p:extLst>
      <p:ext uri="{BB962C8B-B14F-4D97-AF65-F5344CB8AC3E}">
        <p14:creationId xmlns:p14="http://schemas.microsoft.com/office/powerpoint/2010/main" val="21484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D891E1-A2C1-48B5-95BB-794F3F6F4F18}"/>
              </a:ext>
            </a:extLst>
          </p:cNvPr>
          <p:cNvGrpSpPr/>
          <p:nvPr/>
        </p:nvGrpSpPr>
        <p:grpSpPr>
          <a:xfrm>
            <a:off x="5921228" y="1568007"/>
            <a:ext cx="2696915" cy="2093019"/>
            <a:chOff x="1443037" y="1624012"/>
            <a:chExt cx="6257925" cy="36099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F4F2EC-4154-4A38-8B22-68BC9A40A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037" y="1624012"/>
              <a:ext cx="6257925" cy="36099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96E3C81-3063-450C-8A8B-FC16A1EE4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037" y="3996208"/>
              <a:ext cx="228600" cy="2095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87BFA0C-5CAB-4A63-A36A-95C6C6BDADE7}"/>
              </a:ext>
            </a:extLst>
          </p:cNvPr>
          <p:cNvSpPr txBox="1"/>
          <p:nvPr/>
        </p:nvSpPr>
        <p:spPr>
          <a:xfrm>
            <a:off x="561389" y="1844824"/>
            <a:ext cx="5105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How many people were involved?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4DA71-DF8A-495E-84C9-D2C723316AAF}"/>
              </a:ext>
            </a:extLst>
          </p:cNvPr>
          <p:cNvSpPr txBox="1"/>
          <p:nvPr/>
        </p:nvSpPr>
        <p:spPr>
          <a:xfrm>
            <a:off x="593891" y="2649373"/>
            <a:ext cx="3722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That is right, just one, the farmer’s wife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A89C9F-C98C-4358-9416-BC53F86FD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16216" y="3789040"/>
            <a:ext cx="1838325" cy="2219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5ACBA7-343B-44C0-9368-2B1FCA77BD86}"/>
              </a:ext>
            </a:extLst>
          </p:cNvPr>
          <p:cNvSpPr txBox="1"/>
          <p:nvPr/>
        </p:nvSpPr>
        <p:spPr>
          <a:xfrm>
            <a:off x="589989" y="3823254"/>
            <a:ext cx="5261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How many animals were involved?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ECA96-D089-4E45-B58D-D664C8BF1069}"/>
              </a:ext>
            </a:extLst>
          </p:cNvPr>
          <p:cNvSpPr txBox="1"/>
          <p:nvPr/>
        </p:nvSpPr>
        <p:spPr>
          <a:xfrm>
            <a:off x="593891" y="4581636"/>
            <a:ext cx="52574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That is right, four 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FF00FF"/>
                </a:solidFill>
              </a:rPr>
              <a:t>Because humans are also animals</a:t>
            </a:r>
          </a:p>
        </p:txBody>
      </p:sp>
      <p:sp>
        <p:nvSpPr>
          <p:cNvPr id="13" name="WordArt 7">
            <a:extLst>
              <a:ext uri="{FF2B5EF4-FFF2-40B4-BE49-F238E27FC236}">
                <a16:creationId xmlns:a16="http://schemas.microsoft.com/office/drawing/2014/main" id="{7B089994-3EC5-4E40-8B7E-D6042C43F5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  <p:extLst>
      <p:ext uri="{BB962C8B-B14F-4D97-AF65-F5344CB8AC3E}">
        <p14:creationId xmlns:p14="http://schemas.microsoft.com/office/powerpoint/2010/main" val="4532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1E455BB3-936C-4267-9334-74AC13B1B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BDB3E473-70B1-403E-93D7-84439480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0"/>
            <a:ext cx="173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Thank You</a:t>
            </a:r>
          </a:p>
        </p:txBody>
      </p:sp>
      <p:sp>
        <p:nvSpPr>
          <p:cNvPr id="4" name="WordArt 7">
            <a:extLst>
              <a:ext uri="{FF2B5EF4-FFF2-40B4-BE49-F238E27FC236}">
                <a16:creationId xmlns:a16="http://schemas.microsoft.com/office/drawing/2014/main" id="{7CC05159-2CDC-461F-AD0B-D2476DAB0A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88826-9E12-4565-B736-2B2C02B6F02F}"/>
              </a:ext>
            </a:extLst>
          </p:cNvPr>
          <p:cNvSpPr/>
          <p:nvPr/>
        </p:nvSpPr>
        <p:spPr bwMode="auto">
          <a:xfrm>
            <a:off x="-226330" y="0"/>
            <a:ext cx="9361040" cy="71014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3769497" y="1556792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515243" y="2352793"/>
            <a:ext cx="611351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sing the song, count the numbers of time you sing a specific word and then do some sums using these numbers.</a:t>
            </a:r>
          </a:p>
          <a:p>
            <a:endParaRPr lang="en-GB" sz="105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We then sing Three Bind Mice to do some more sums</a:t>
            </a:r>
          </a:p>
          <a:p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055443" y="4311786"/>
            <a:ext cx="6992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12436"/>
              </p:ext>
            </p:extLst>
          </p:nvPr>
        </p:nvGraphicFramePr>
        <p:xfrm>
          <a:off x="2411760" y="4725144"/>
          <a:ext cx="4320480" cy="755333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089AFD-3740-A335-6BD3-A5E14A2B5EE1}"/>
              </a:ext>
            </a:extLst>
          </p:cNvPr>
          <p:cNvSpPr txBox="1"/>
          <p:nvPr/>
        </p:nvSpPr>
        <p:spPr>
          <a:xfrm>
            <a:off x="1515243" y="3391068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245811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6EE629-9FEA-4A91-B0C2-BAC68F2D4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5410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6600"/>
                </a:solidFill>
              </a:rPr>
              <a:t>Oh, the grand old Duke of York,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He had ten thousand men,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He marched them up to the top of the hill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And he marched them down again.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6600"/>
                </a:solidFill>
              </a:rPr>
              <a:t>And when they were up they were up,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And when they were down they were down,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And when they were only half way up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They were neither up nor down.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97F7F047-4A16-4F59-A2C4-E322E975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324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Lets all sing together</a:t>
            </a:r>
          </a:p>
        </p:txBody>
      </p:sp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91120FF0-50CF-450D-BB91-765A0F3B2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295400"/>
          <a:ext cx="28797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5676190" imgH="3400900" progId="Paint.Picture">
                  <p:embed/>
                </p:oleObj>
              </mc:Choice>
              <mc:Fallback>
                <p:oleObj name="Bitmap Image" r:id="rId3" imgW="5676190" imgH="34009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95400"/>
                        <a:ext cx="287972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F507F2B9-C14C-4AF5-9E7D-78098455C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819400"/>
          <a:ext cx="28797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4114286" imgH="3448531" progId="Paint.Picture">
                  <p:embed/>
                </p:oleObj>
              </mc:Choice>
              <mc:Fallback>
                <p:oleObj name="Bitmap Image" r:id="rId5" imgW="4114286" imgH="344853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19400"/>
                        <a:ext cx="28797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>
            <a:extLst>
              <a:ext uri="{FF2B5EF4-FFF2-40B4-BE49-F238E27FC236}">
                <a16:creationId xmlns:a16="http://schemas.microsoft.com/office/drawing/2014/main" id="{026EF497-559C-4526-BCF5-0F62C9AA4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572000"/>
          <a:ext cx="287972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790476" imgH="3457143" progId="Paint.Picture">
                  <p:embed/>
                </p:oleObj>
              </mc:Choice>
              <mc:Fallback>
                <p:oleObj name="Bitmap Image" r:id="rId7" imgW="3790476" imgH="345714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287972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8">
            <a:extLst>
              <a:ext uri="{FF2B5EF4-FFF2-40B4-BE49-F238E27FC236}">
                <a16:creationId xmlns:a16="http://schemas.microsoft.com/office/drawing/2014/main" id="{24985C1F-2FAD-4C78-BBD2-C530C454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870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200" dirty="0"/>
              <a:t>Click to start animation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77EAA552-2EC4-4B17-9748-73DB03C8A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3159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5504FAA-9C19-4B60-AAFB-6947DB58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5410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6600"/>
                </a:solidFill>
              </a:rPr>
              <a:t>Oh, the grand old Duke of York,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He had ten thousand men,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He marched them up to the top of the hill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And he marched them down again.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6600"/>
                </a:solidFill>
              </a:rPr>
              <a:t>And when they were up they were up,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And when they were down they were down,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And when they were only half way up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They were neither up nor down.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0CF4294D-DA28-453E-A21F-700486BE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200"/>
              <a:t>Now lets all sing again but count the number of times we sing the word </a:t>
            </a:r>
            <a:r>
              <a:rPr lang="en-GB" altLang="en-US" sz="2200">
                <a:solidFill>
                  <a:srgbClr val="FF0000"/>
                </a:solidFill>
              </a:rPr>
              <a:t>Down</a:t>
            </a:r>
            <a:endParaRPr lang="en-GB" altLang="en-US" sz="2200"/>
          </a:p>
        </p:txBody>
      </p:sp>
      <p:graphicFrame>
        <p:nvGraphicFramePr>
          <p:cNvPr id="4100" name="Object 4">
            <a:extLst>
              <a:ext uri="{FF2B5EF4-FFF2-40B4-BE49-F238E27FC236}">
                <a16:creationId xmlns:a16="http://schemas.microsoft.com/office/drawing/2014/main" id="{DF2FD428-C49F-450C-856F-2E966AC57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295400"/>
          <a:ext cx="28797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76190" imgH="3400900" progId="Paint.Picture">
                  <p:embed/>
                </p:oleObj>
              </mc:Choice>
              <mc:Fallback>
                <p:oleObj name="Bitmap Image" r:id="rId2" imgW="5676190" imgH="34009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95400"/>
                        <a:ext cx="287972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>
            <a:extLst>
              <a:ext uri="{FF2B5EF4-FFF2-40B4-BE49-F238E27FC236}">
                <a16:creationId xmlns:a16="http://schemas.microsoft.com/office/drawing/2014/main" id="{5DD7B8B8-FD9B-4E46-8C5D-F7D9159A4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819400"/>
          <a:ext cx="28797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114286" imgH="3448531" progId="Paint.Picture">
                  <p:embed/>
                </p:oleObj>
              </mc:Choice>
              <mc:Fallback>
                <p:oleObj name="Bitmap Image" r:id="rId4" imgW="4114286" imgH="344853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19400"/>
                        <a:ext cx="28797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356A282D-1588-4EA6-B1FD-9BE86388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4572000"/>
          <a:ext cx="2879725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790476" imgH="3457143" progId="Paint.Picture">
                  <p:embed/>
                </p:oleObj>
              </mc:Choice>
              <mc:Fallback>
                <p:oleObj name="Bitmap Image" r:id="rId6" imgW="3790476" imgH="3457143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0"/>
                        <a:ext cx="2879725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07430A-917B-43BC-8167-A961658E3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7B629E5-EC35-4AC9-AF94-11B7F41C7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5410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6600"/>
                </a:solidFill>
              </a:rPr>
              <a:t>Oh, the grand old Duke of York,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He had ten thousand men,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He marched them up to the top of the hill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And he marched them </a:t>
            </a:r>
            <a:r>
              <a:rPr lang="en-GB" altLang="en-US" sz="2000">
                <a:solidFill>
                  <a:srgbClr val="FF0000"/>
                </a:solidFill>
              </a:rPr>
              <a:t>down</a:t>
            </a:r>
            <a:r>
              <a:rPr lang="en-GB" altLang="en-US" sz="2000">
                <a:solidFill>
                  <a:srgbClr val="CC3300"/>
                </a:solidFill>
              </a:rPr>
              <a:t> again.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6600"/>
                </a:solidFill>
              </a:rPr>
              <a:t>And when they were up they were up,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And when they were </a:t>
            </a:r>
            <a:r>
              <a:rPr lang="en-GB" altLang="en-US" sz="2000">
                <a:solidFill>
                  <a:srgbClr val="FF0000"/>
                </a:solidFill>
              </a:rPr>
              <a:t>down</a:t>
            </a:r>
            <a:r>
              <a:rPr lang="en-GB" altLang="en-US" sz="2000">
                <a:solidFill>
                  <a:srgbClr val="0000CC"/>
                </a:solidFill>
              </a:rPr>
              <a:t> they were </a:t>
            </a:r>
            <a:r>
              <a:rPr lang="en-GB" altLang="en-US" sz="2000">
                <a:solidFill>
                  <a:srgbClr val="FF0000"/>
                </a:solidFill>
              </a:rPr>
              <a:t>down</a:t>
            </a:r>
            <a:r>
              <a:rPr lang="en-GB" altLang="en-US" sz="2000">
                <a:solidFill>
                  <a:srgbClr val="0000CC"/>
                </a:solidFill>
              </a:rPr>
              <a:t>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And when they were only half way up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CC3300"/>
                </a:solidFill>
              </a:rPr>
              <a:t>They were neither up nor </a:t>
            </a:r>
            <a:r>
              <a:rPr lang="en-GB" altLang="en-US" sz="2000">
                <a:solidFill>
                  <a:srgbClr val="FF0000"/>
                </a:solidFill>
              </a:rPr>
              <a:t>down</a:t>
            </a:r>
            <a:r>
              <a:rPr lang="en-GB" altLang="en-US" sz="200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A3FDEE6-78E8-4655-A254-C4F248FC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Now lets all count the number of times we sing the word </a:t>
            </a:r>
            <a:r>
              <a:rPr lang="en-GB" altLang="en-US">
                <a:solidFill>
                  <a:srgbClr val="FF0000"/>
                </a:solidFill>
              </a:rPr>
              <a:t>Down</a:t>
            </a:r>
            <a:endParaRPr lang="en-GB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0A1A001E-C299-4469-A2FA-363FBFA2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76400"/>
            <a:ext cx="2741613" cy="1590675"/>
          </a:xfrm>
          <a:prstGeom prst="rect">
            <a:avLst/>
          </a:prstGeom>
          <a:solidFill>
            <a:srgbClr val="CCCC00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We sang “down” 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four times.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1DD01368-9A46-4409-8880-26D83720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24000"/>
            <a:ext cx="3200400" cy="2320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6600"/>
                </a:solidFill>
              </a:rPr>
              <a:t>Now can you work out without singing how many times we would sing “Down” if we sang the song three times? 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E3E56C11-0006-4223-BE66-BA6087F4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3617913" cy="2138363"/>
          </a:xfrm>
          <a:prstGeom prst="rect">
            <a:avLst/>
          </a:prstGeom>
          <a:solidFill>
            <a:srgbClr val="CCCC00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We would sing “down” 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twelve times because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3 x 4 = 12.</a:t>
            </a:r>
          </a:p>
        </p:txBody>
      </p:sp>
      <p:sp>
        <p:nvSpPr>
          <p:cNvPr id="5131" name="Text Box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C6DE7D-9DD2-41AA-A2AE-7D890713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 autoUpdateAnimBg="0"/>
      <p:bldP spid="5128" grpId="0" animBg="1" autoUpdateAnimBg="0"/>
      <p:bldP spid="5129" grpId="0" animBg="1" autoUpdateAnimBg="0"/>
      <p:bldP spid="513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8FD221B-6629-44D1-B5B9-71E23B84D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362200"/>
            <a:ext cx="5410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>
                <a:solidFill>
                  <a:srgbClr val="006600"/>
                </a:solidFill>
              </a:rPr>
              <a:t>Oh, the grand old Duke of York,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He had ten thousand men,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He marched them </a:t>
            </a:r>
            <a:r>
              <a:rPr lang="en-GB" altLang="en-US" sz="2000">
                <a:solidFill>
                  <a:srgbClr val="FF0000"/>
                </a:solidFill>
              </a:rPr>
              <a:t>up</a:t>
            </a:r>
            <a:r>
              <a:rPr lang="en-GB" altLang="en-US" sz="2000">
                <a:solidFill>
                  <a:srgbClr val="FF00FF"/>
                </a:solidFill>
              </a:rPr>
              <a:t> to the top of the hill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And he marched them down again</a:t>
            </a:r>
            <a:r>
              <a:rPr lang="en-GB" altLang="en-US" sz="2000">
                <a:solidFill>
                  <a:srgbClr val="CC3300"/>
                </a:solidFill>
              </a:rPr>
              <a:t>.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6600"/>
                </a:solidFill>
              </a:rPr>
              <a:t>And when they were </a:t>
            </a:r>
            <a:r>
              <a:rPr lang="en-GB" altLang="en-US" sz="2000">
                <a:solidFill>
                  <a:srgbClr val="FF0000"/>
                </a:solidFill>
              </a:rPr>
              <a:t>up</a:t>
            </a:r>
            <a:r>
              <a:rPr lang="en-GB" altLang="en-US" sz="2000">
                <a:solidFill>
                  <a:srgbClr val="006600"/>
                </a:solidFill>
              </a:rPr>
              <a:t> they were </a:t>
            </a:r>
            <a:r>
              <a:rPr lang="en-GB" altLang="en-US" sz="2000">
                <a:solidFill>
                  <a:srgbClr val="FF0000"/>
                </a:solidFill>
              </a:rPr>
              <a:t>up</a:t>
            </a:r>
            <a:r>
              <a:rPr lang="en-GB" altLang="en-US" sz="2000">
                <a:solidFill>
                  <a:srgbClr val="006600"/>
                </a:solidFill>
              </a:rPr>
              <a:t>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0000CC"/>
                </a:solidFill>
              </a:rPr>
              <a:t>And when they were down they were down,</a:t>
            </a:r>
          </a:p>
          <a:p>
            <a:endParaRPr lang="en-GB" altLang="en-US" sz="1200">
              <a:solidFill>
                <a:srgbClr val="006600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And when they were only half way </a:t>
            </a:r>
            <a:r>
              <a:rPr lang="en-GB" altLang="en-US" sz="2000">
                <a:solidFill>
                  <a:srgbClr val="FF0000"/>
                </a:solidFill>
              </a:rPr>
              <a:t>up</a:t>
            </a:r>
            <a:endParaRPr lang="en-GB" altLang="en-US" sz="2000">
              <a:solidFill>
                <a:srgbClr val="FF00FF"/>
              </a:solidFill>
            </a:endParaRPr>
          </a:p>
          <a:p>
            <a:endParaRPr lang="en-GB" altLang="en-US" sz="1200">
              <a:solidFill>
                <a:srgbClr val="FF00FF"/>
              </a:solidFill>
            </a:endParaRPr>
          </a:p>
          <a:p>
            <a:r>
              <a:rPr lang="en-GB" altLang="en-US" sz="2000">
                <a:solidFill>
                  <a:srgbClr val="FF00FF"/>
                </a:solidFill>
              </a:rPr>
              <a:t>They were neither </a:t>
            </a:r>
            <a:r>
              <a:rPr lang="en-GB" altLang="en-US" sz="2000">
                <a:solidFill>
                  <a:srgbClr val="FF0000"/>
                </a:solidFill>
              </a:rPr>
              <a:t>up</a:t>
            </a:r>
            <a:r>
              <a:rPr lang="en-GB" altLang="en-US" sz="2000">
                <a:solidFill>
                  <a:srgbClr val="FF00FF"/>
                </a:solidFill>
              </a:rPr>
              <a:t> nor down.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E9A18E57-4F1C-4A42-871A-DC414D0E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Now lets all count the number of times we sing the word </a:t>
            </a:r>
            <a:r>
              <a:rPr lang="en-GB" altLang="en-US">
                <a:solidFill>
                  <a:srgbClr val="FF0000"/>
                </a:solidFill>
              </a:rPr>
              <a:t>Up</a:t>
            </a:r>
            <a:endParaRPr lang="en-GB" altLang="en-US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513E3718-1D6F-4385-9A76-79EC4995A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676400"/>
            <a:ext cx="2319338" cy="1590675"/>
          </a:xfrm>
          <a:prstGeom prst="rect">
            <a:avLst/>
          </a:prstGeom>
          <a:solidFill>
            <a:srgbClr val="CCCC00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We sang “up” 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five times.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91C55149-C9BC-4214-AC91-3C63C7F99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371600"/>
            <a:ext cx="3200400" cy="23209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solidFill>
                  <a:srgbClr val="006600"/>
                </a:solidFill>
              </a:rPr>
              <a:t>Now can you work out without singing how many times we would sing “Up” if we sang the song three times? 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22C8EA67-B07E-45E2-8F3F-C8D8255A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3340100" cy="2138363"/>
          </a:xfrm>
          <a:prstGeom prst="rect">
            <a:avLst/>
          </a:prstGeom>
          <a:solidFill>
            <a:srgbClr val="CCCC00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</a:rPr>
              <a:t>That is right.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We would sing “up” 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twelve times because</a:t>
            </a:r>
          </a:p>
          <a:p>
            <a:endParaRPr lang="en-GB" altLang="en-US" sz="1200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3 x 5 = 15.</a:t>
            </a:r>
          </a:p>
        </p:txBody>
      </p:sp>
      <p:sp>
        <p:nvSpPr>
          <p:cNvPr id="57351" name="Text 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A4C6DC-7652-433A-A39F-E91D0622E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 autoUpdateAnimBg="0"/>
      <p:bldP spid="57349" grpId="0" animBg="1" autoUpdateAnimBg="0"/>
      <p:bldP spid="57350" grpId="0" animBg="1" autoUpdateAnimBg="0"/>
      <p:bldP spid="5735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>
            <a:extLst>
              <a:ext uri="{FF2B5EF4-FFF2-40B4-BE49-F238E27FC236}">
                <a16:creationId xmlns:a16="http://schemas.microsoft.com/office/drawing/2014/main" id="{155A82F5-116C-4BC7-99BF-D4FBC76F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So we sang DOWN four times and UP five times.</a:t>
            </a:r>
          </a:p>
        </p:txBody>
      </p:sp>
      <p:sp>
        <p:nvSpPr>
          <p:cNvPr id="56327" name="Text 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24166A-9623-4A2E-ABC5-26EAF0415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E302C41E-33BD-4B10-AB8C-92CF08529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49513"/>
            <a:ext cx="538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0000CC"/>
                </a:solidFill>
              </a:rPr>
              <a:t>So let’s add four to five, what is the answer</a:t>
            </a:r>
          </a:p>
        </p:txBody>
      </p:sp>
      <p:sp>
        <p:nvSpPr>
          <p:cNvPr id="56329" name="Text Box 9">
            <a:extLst>
              <a:ext uri="{FF2B5EF4-FFF2-40B4-BE49-F238E27FC236}">
                <a16:creationId xmlns:a16="http://schemas.microsoft.com/office/drawing/2014/main" id="{4F3BFAAF-7B0D-498B-8F3A-B03901CC6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2373313"/>
            <a:ext cx="1365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00CC"/>
                </a:solidFill>
              </a:rPr>
              <a:t>4 + 5 = 9</a:t>
            </a:r>
            <a:r>
              <a:rPr lang="en-GB" altLang="en-US">
                <a:solidFill>
                  <a:srgbClr val="0000CC"/>
                </a:solidFill>
              </a:rPr>
              <a:t> </a:t>
            </a:r>
            <a:r>
              <a:rPr lang="en-GB" altLang="en-US" sz="2800">
                <a:solidFill>
                  <a:srgbClr val="0000CC"/>
                </a:solidFill>
                <a:sym typeface="Symbol" panose="05050102010706020507" pitchFamily="18" charset="2"/>
              </a:rPr>
              <a:t></a:t>
            </a:r>
            <a:endParaRPr lang="en-GB" altLang="en-US">
              <a:solidFill>
                <a:srgbClr val="0000CC"/>
              </a:solidFill>
            </a:endParaRPr>
          </a:p>
        </p:txBody>
      </p:sp>
      <p:sp>
        <p:nvSpPr>
          <p:cNvPr id="56330" name="Text Box 10">
            <a:extLst>
              <a:ext uri="{FF2B5EF4-FFF2-40B4-BE49-F238E27FC236}">
                <a16:creationId xmlns:a16="http://schemas.microsoft.com/office/drawing/2014/main" id="{1A730E72-DDDC-4E88-9E7B-3B788CAB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00400"/>
            <a:ext cx="595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006600"/>
                </a:solidFill>
              </a:rPr>
              <a:t>So let’s multiply four by five, what is the answer</a:t>
            </a:r>
          </a:p>
        </p:txBody>
      </p:sp>
      <p:sp>
        <p:nvSpPr>
          <p:cNvPr id="56331" name="Text Box 11">
            <a:extLst>
              <a:ext uri="{FF2B5EF4-FFF2-40B4-BE49-F238E27FC236}">
                <a16:creationId xmlns:a16="http://schemas.microsoft.com/office/drawing/2014/main" id="{FB0CD5C5-3B2C-4122-AFF9-12B7B034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124200"/>
            <a:ext cx="1485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006600"/>
                </a:solidFill>
              </a:rPr>
              <a:t>4 x 5 = 20</a:t>
            </a:r>
            <a:r>
              <a:rPr lang="en-GB" altLang="en-US">
                <a:solidFill>
                  <a:srgbClr val="006600"/>
                </a:solidFill>
              </a:rPr>
              <a:t> </a:t>
            </a:r>
            <a:r>
              <a:rPr lang="en-GB" altLang="en-US" sz="2800">
                <a:solidFill>
                  <a:srgbClr val="006600"/>
                </a:solidFill>
                <a:sym typeface="Symbol" panose="05050102010706020507" pitchFamily="18" charset="2"/>
              </a:rPr>
              <a:t></a:t>
            </a:r>
            <a:endParaRPr lang="en-GB" altLang="en-US">
              <a:solidFill>
                <a:srgbClr val="006600"/>
              </a:solidFill>
            </a:endParaRPr>
          </a:p>
        </p:txBody>
      </p:sp>
      <p:sp>
        <p:nvSpPr>
          <p:cNvPr id="56332" name="Text Box 12">
            <a:extLst>
              <a:ext uri="{FF2B5EF4-FFF2-40B4-BE49-F238E27FC236}">
                <a16:creationId xmlns:a16="http://schemas.microsoft.com/office/drawing/2014/main" id="{C0C30389-B91C-48EA-A1FD-3C34A049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98925"/>
            <a:ext cx="5470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FF00FF"/>
                </a:solidFill>
              </a:rPr>
              <a:t>What is the difference between our answers</a:t>
            </a:r>
          </a:p>
          <a:p>
            <a:r>
              <a:rPr lang="en-GB" altLang="en-US" sz="2000">
                <a:solidFill>
                  <a:srgbClr val="FF00FF"/>
                </a:solidFill>
              </a:rPr>
              <a:t>Difference = 20 - 9</a:t>
            </a: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43CA4B4F-350A-412A-B197-A5E51172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49713"/>
            <a:ext cx="1562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FF00FF"/>
                </a:solidFill>
              </a:rPr>
              <a:t>20 - 9 = 11</a:t>
            </a:r>
            <a:r>
              <a:rPr lang="en-GB" altLang="en-US">
                <a:solidFill>
                  <a:srgbClr val="FF00FF"/>
                </a:solidFill>
              </a:rPr>
              <a:t> </a:t>
            </a:r>
            <a:r>
              <a:rPr lang="en-GB" altLang="en-US" sz="2800">
                <a:solidFill>
                  <a:srgbClr val="FF00FF"/>
                </a:solidFill>
                <a:sym typeface="Symbol" panose="05050102010706020507" pitchFamily="18" charset="2"/>
              </a:rPr>
              <a:t></a:t>
            </a:r>
            <a:endParaRPr lang="en-GB" altLang="en-US">
              <a:solidFill>
                <a:srgbClr val="FF00FF"/>
              </a:solidFill>
            </a:endParaRPr>
          </a:p>
        </p:txBody>
      </p:sp>
      <p:sp>
        <p:nvSpPr>
          <p:cNvPr id="56334" name="Text Box 14">
            <a:extLst>
              <a:ext uri="{FF2B5EF4-FFF2-40B4-BE49-F238E27FC236}">
                <a16:creationId xmlns:a16="http://schemas.microsoft.com/office/drawing/2014/main" id="{A0ED3FFB-835A-48EC-AB8C-30EE127D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16513"/>
            <a:ext cx="3397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>
                <a:solidFill>
                  <a:srgbClr val="996600"/>
                </a:solidFill>
              </a:rPr>
              <a:t>So now lets divide 20 by 4 </a:t>
            </a:r>
          </a:p>
          <a:p>
            <a:r>
              <a:rPr lang="en-GB" altLang="en-US" sz="2000">
                <a:solidFill>
                  <a:srgbClr val="996600"/>
                </a:solidFill>
              </a:rPr>
              <a:t>(the number of “Downs”)</a:t>
            </a:r>
          </a:p>
        </p:txBody>
      </p:sp>
      <p:sp>
        <p:nvSpPr>
          <p:cNvPr id="56335" name="Text Box 15">
            <a:extLst>
              <a:ext uri="{FF2B5EF4-FFF2-40B4-BE49-F238E27FC236}">
                <a16:creationId xmlns:a16="http://schemas.microsoft.com/office/drawing/2014/main" id="{5A2ADAD7-FBF0-4806-9FA4-22005A74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5116513"/>
            <a:ext cx="1617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rgbClr val="996600"/>
                </a:solidFill>
              </a:rPr>
              <a:t>20 </a:t>
            </a:r>
            <a:r>
              <a:rPr lang="en-GB" altLang="en-US" sz="2800">
                <a:solidFill>
                  <a:srgbClr val="9966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1800">
                <a:solidFill>
                  <a:srgbClr val="996600"/>
                </a:solidFill>
              </a:rPr>
              <a:t>  4 = 5</a:t>
            </a:r>
            <a:r>
              <a:rPr lang="en-GB" altLang="en-US">
                <a:solidFill>
                  <a:srgbClr val="996600"/>
                </a:solidFill>
              </a:rPr>
              <a:t> </a:t>
            </a:r>
            <a:r>
              <a:rPr lang="en-GB" altLang="en-US" sz="2800">
                <a:solidFill>
                  <a:srgbClr val="996600"/>
                </a:solidFill>
                <a:sym typeface="Symbol" panose="05050102010706020507" pitchFamily="18" charset="2"/>
              </a:rPr>
              <a:t></a:t>
            </a:r>
            <a:endParaRPr lang="en-GB" altLang="en-US">
              <a:solidFill>
                <a:srgbClr val="996600"/>
              </a:solidFill>
            </a:endParaRPr>
          </a:p>
        </p:txBody>
      </p:sp>
      <p:sp>
        <p:nvSpPr>
          <p:cNvPr id="56337" name="Text Box 17">
            <a:extLst>
              <a:ext uri="{FF2B5EF4-FFF2-40B4-BE49-F238E27FC236}">
                <a16:creationId xmlns:a16="http://schemas.microsoft.com/office/drawing/2014/main" id="{883875C1-3B74-4038-A422-77E9FFADB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5029200" cy="8509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>
                <a:solidFill>
                  <a:srgbClr val="FF0000"/>
                </a:solidFill>
              </a:rPr>
              <a:t>And we did all of this by singing the Grand Old Duke of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 autoUpdateAnimBg="0"/>
      <p:bldP spid="56329" grpId="0" autoUpdateAnimBg="0"/>
      <p:bldP spid="56330" grpId="0" autoUpdateAnimBg="0"/>
      <p:bldP spid="56331" grpId="0" autoUpdateAnimBg="0"/>
      <p:bldP spid="56332" grpId="0" autoUpdateAnimBg="0"/>
      <p:bldP spid="56333" grpId="0" autoUpdateAnimBg="0"/>
      <p:bldP spid="56334" grpId="0" autoUpdateAnimBg="0"/>
      <p:bldP spid="56335" grpId="0" autoUpdateAnimBg="0"/>
      <p:bldP spid="563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D59638A-E905-4902-8644-8E19F57F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005263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6B080BF9-B745-4A0A-9BB5-A2A196198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0"/>
            <a:ext cx="585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6148" name="Text Box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A823A2-9324-4CF9-8D7B-CF137A74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BBEAD3-A7C8-4856-A8C0-077C481B53C3}"/>
              </a:ext>
            </a:extLst>
          </p:cNvPr>
          <p:cNvSpPr txBox="1"/>
          <p:nvPr/>
        </p:nvSpPr>
        <p:spPr>
          <a:xfrm>
            <a:off x="539552" y="1916832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Lets now sing about</a:t>
            </a:r>
          </a:p>
          <a:p>
            <a:endParaRPr lang="en-GB" dirty="0"/>
          </a:p>
          <a:p>
            <a:r>
              <a:rPr lang="en-GB" dirty="0"/>
              <a:t>Three Blind Mice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8A89D4-E926-45F0-832C-F1DCA28D6AE6}"/>
              </a:ext>
            </a:extLst>
          </p:cNvPr>
          <p:cNvGrpSpPr/>
          <p:nvPr/>
        </p:nvGrpSpPr>
        <p:grpSpPr>
          <a:xfrm>
            <a:off x="3419872" y="2420888"/>
            <a:ext cx="4917194" cy="3029123"/>
            <a:chOff x="1443037" y="1624012"/>
            <a:chExt cx="6257925" cy="36099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A29ABF-AA92-4EBE-BEB2-C652D4582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037" y="1624012"/>
              <a:ext cx="6257925" cy="36099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4FF437-58D1-4C34-A797-874271285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3037" y="3996208"/>
              <a:ext cx="228600" cy="209550"/>
            </a:xfrm>
            <a:prstGeom prst="rect">
              <a:avLst/>
            </a:prstGeom>
          </p:spPr>
        </p:pic>
      </p:grpSp>
      <p:sp>
        <p:nvSpPr>
          <p:cNvPr id="6" name="WordArt 7">
            <a:extLst>
              <a:ext uri="{FF2B5EF4-FFF2-40B4-BE49-F238E27FC236}">
                <a16:creationId xmlns:a16="http://schemas.microsoft.com/office/drawing/2014/main" id="{F912586F-0D64-4E2C-A83F-A324B8ED1A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696" y="532273"/>
            <a:ext cx="4917194" cy="737443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Sum Fun </a:t>
            </a:r>
            <a:r>
              <a:rPr lang="en-GB" sz="1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WithThree</a:t>
            </a:r>
            <a:r>
              <a:rPr lang="en-GB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 Blind Mice </a:t>
            </a:r>
          </a:p>
        </p:txBody>
      </p:sp>
    </p:spTree>
    <p:extLst>
      <p:ext uri="{BB962C8B-B14F-4D97-AF65-F5344CB8AC3E}">
        <p14:creationId xmlns:p14="http://schemas.microsoft.com/office/powerpoint/2010/main" val="3107380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946</Words>
  <Application>Microsoft Office PowerPoint</Application>
  <PresentationFormat>On-screen Show (4:3)</PresentationFormat>
  <Paragraphs>165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94</cp:revision>
  <dcterms:created xsi:type="dcterms:W3CDTF">2016-12-04T20:11:38Z</dcterms:created>
  <dcterms:modified xsi:type="dcterms:W3CDTF">2023-06-29T08:35:47Z</dcterms:modified>
</cp:coreProperties>
</file>