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81" r:id="rId4"/>
    <p:sldId id="397" r:id="rId5"/>
    <p:sldId id="395" r:id="rId6"/>
    <p:sldId id="396" r:id="rId7"/>
    <p:sldId id="398" r:id="rId8"/>
    <p:sldId id="399" r:id="rId9"/>
    <p:sldId id="400" r:id="rId10"/>
    <p:sldId id="369" r:id="rId11"/>
    <p:sldId id="390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ESXfKsRkih728bWjedniA==" hashData="M7QaWseAshpddQndLDjWamGWjnw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EDD3"/>
    <a:srgbClr val="CC6600"/>
    <a:srgbClr val="CC9900"/>
    <a:srgbClr val="D9D9D9"/>
    <a:srgbClr val="CC66FF"/>
    <a:srgbClr val="DDD9D5"/>
    <a:srgbClr val="A9AAAC"/>
    <a:srgbClr val="DCD6D3"/>
    <a:srgbClr val="3F9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9230-91EC-40E9-B3D8-627AD80BE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0E0AD-F50B-4161-BE23-80176249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EC27-6B91-48BA-8EBF-EE95675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2217-13E9-4C43-A9A2-3A0C6E6E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9CA2-0B3D-4C8B-98BB-CD05F2B8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2225-BF39-4290-A5AC-9433BFBD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DEFE-7AD5-4228-B5D2-6509E1854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C9E80-B4A5-4754-912C-AD5BE796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8729-8963-44C0-BF9E-9AA48DDD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6EF7-29C7-41A7-B981-AC5BB1EE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665B7-99FC-4F31-AEA3-D3711B882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8B087-878B-45EE-8B2E-56B76CB5B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35030-CA93-4AD4-9EFA-AC8215C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1DDC-C4FC-4884-8EDD-3A6F615D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A810-B72B-4242-93EB-8F5B8974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5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EB8A-A236-4E1B-BBBC-50D95C73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4F86-44CC-43F6-9CE0-AAC13D04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F7B9-C923-420B-8563-C0E41C28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327C-A122-471D-8191-5C65D3E4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3843E-6FB0-431F-8C3B-5DCB46C9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CF5B-E746-4D66-9B45-F29F06B1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55582-70F1-498E-80F6-A7BB52E9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70EB-E7A7-46CC-82CA-582B8850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250EF-AA8D-447B-9773-D140FD0A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13FC-1F55-44D5-AFE5-4B45179D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5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C17D-6CB2-4A7B-8EFB-6D6CB72D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320B-4179-4DAE-82C1-08C547498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9363D-AC8B-46B4-B594-11505C056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65D83-529D-4BF8-807C-5C10CC3F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5785C-5A0D-41BB-B03C-FB8344CE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A8FE9-23E0-482D-B7E6-9322F8FC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9FBE-8FB3-40EF-9B9F-8342E973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2DBB5-85E8-4980-AC9F-42FDAE38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F4DD5-02D9-44C0-AC97-798AC70C9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9CFAD-A270-485C-AF34-31E1382C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04E6-6C6B-4DC0-8562-F46E4BA28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327A0-95C1-427E-91AE-1F82FA2A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1BD22-49E4-45B2-9951-87AF07A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882F6-F4C5-4447-91AD-FAFCEDF0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3D4B-15AD-425B-8C24-A86B38BD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D1636-F7D0-462F-B931-497FA86C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51F79-6C0D-42D6-A163-8F1F17A8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5C9C4-154F-4D61-927E-EFEBEBAE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A80A-95F7-4C46-83FC-078D2EC3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9824-BFF9-47CA-9DD1-AD4A7A8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C3E-08B6-471A-8D63-CCE5DF8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7350-D4E8-439C-A86C-3A2FA2DA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B6D2-96ED-44AD-88F4-FA6DA3E9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AF884-FA63-41F2-A08A-0E7BA3FC1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53308-BB5F-43A2-8F0B-EAFEC7E2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2000F-5463-47D8-B067-BE70B601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1BCA5-5065-495C-81B7-3773A9BF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CE01-AF1D-4EED-AD96-32EBF28D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60515-70AF-47F3-8622-10AC7AE89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F9F85-934C-423E-B8DA-6C90FA7A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CB071-3845-4A23-81CB-29C278F3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A38F2-CB3E-4926-B0FD-99310262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E1C5-1D8B-4AB3-A0DD-A983CE42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8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F34A22-B9C3-4395-97A3-0992710664FA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59A1-910F-40B1-B13E-583D818DA70A}"/>
              </a:ext>
            </a:extLst>
          </p:cNvPr>
          <p:cNvSpPr txBox="1"/>
          <p:nvPr userDrawn="1"/>
        </p:nvSpPr>
        <p:spPr>
          <a:xfrm>
            <a:off x="8574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7C534D-B84D-3FBE-9E9B-0A7103259F61}"/>
              </a:ext>
            </a:extLst>
          </p:cNvPr>
          <p:cNvSpPr/>
          <p:nvPr userDrawn="1"/>
        </p:nvSpPr>
        <p:spPr>
          <a:xfrm>
            <a:off x="3468495" y="68855"/>
            <a:ext cx="2969010" cy="5669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27898"/>
              </a:avLst>
            </a:prstTxWarp>
            <a:spAutoFit/>
          </a:bodyPr>
          <a:lstStyle/>
          <a:p>
            <a:pPr algn="ctr"/>
            <a:r>
              <a:rPr lang="en-GB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28000">
                      <a:srgbClr val="FFFF00"/>
                    </a:gs>
                    <a:gs pos="97000">
                      <a:srgbClr val="CC66FF"/>
                    </a:gs>
                    <a:gs pos="77000">
                      <a:srgbClr val="0070C0"/>
                    </a:gs>
                    <a:gs pos="58000">
                      <a:srgbClr val="008000"/>
                    </a:gs>
                  </a:gsLst>
                  <a:lin ang="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Water Clock</a:t>
            </a:r>
          </a:p>
        </p:txBody>
      </p:sp>
    </p:spTree>
    <p:extLst>
      <p:ext uri="{BB962C8B-B14F-4D97-AF65-F5344CB8AC3E}">
        <p14:creationId xmlns:p14="http://schemas.microsoft.com/office/powerpoint/2010/main" val="26183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702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85556" y="2240868"/>
            <a:ext cx="3996444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5FB708-B2B7-41BF-8BDC-40A00E840B1C}"/>
              </a:ext>
            </a:extLst>
          </p:cNvPr>
          <p:cNvSpPr txBox="1"/>
          <p:nvPr/>
        </p:nvSpPr>
        <p:spPr>
          <a:xfrm>
            <a:off x="861728" y="1348434"/>
            <a:ext cx="306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We have learnt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FD1DB-ECBB-48F2-B0D7-C48F3258A0F8}"/>
              </a:ext>
            </a:extLst>
          </p:cNvPr>
          <p:cNvSpPr txBox="1"/>
          <p:nvPr/>
        </p:nvSpPr>
        <p:spPr>
          <a:xfrm>
            <a:off x="861729" y="2183730"/>
            <a:ext cx="52986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How to make a water clock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We have timed our clock against a stopwatch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Using different amounts of water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Calculated average times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Graphed the average times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BEC44-C8A5-D6B9-9343-B3ABC51B1300}"/>
              </a:ext>
            </a:extLst>
          </p:cNvPr>
          <p:cNvGrpSpPr/>
          <p:nvPr/>
        </p:nvGrpSpPr>
        <p:grpSpPr>
          <a:xfrm>
            <a:off x="6421374" y="2183729"/>
            <a:ext cx="2282359" cy="2923878"/>
            <a:chOff x="3655597" y="1162050"/>
            <a:chExt cx="3418146" cy="41234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37B9C6-78D9-A81B-5509-3E7042ACF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4729" y="3018566"/>
              <a:ext cx="2486025" cy="22669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04B248-2BF7-005A-DA02-EE4E3494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4730" y="1162050"/>
              <a:ext cx="2486025" cy="2266950"/>
            </a:xfrm>
            <a:prstGeom prst="rect">
              <a:avLst/>
            </a:prstGeom>
          </p:spPr>
        </p:pic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68BBEFC-E117-AC75-5312-9722CC927493}"/>
                </a:ext>
              </a:extLst>
            </p:cNvPr>
            <p:cNvSpPr/>
            <p:nvPr/>
          </p:nvSpPr>
          <p:spPr>
            <a:xfrm>
              <a:off x="3994356" y="1411752"/>
              <a:ext cx="3079387" cy="170763"/>
            </a:xfrm>
            <a:prstGeom prst="parallelogram">
              <a:avLst>
                <a:gd name="adj" fmla="val 82639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E26AB6-25D5-A850-6C42-6C8FB5CB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069563" y="1243413"/>
              <a:ext cx="418144" cy="411842"/>
            </a:xfrm>
            <a:prstGeom prst="rect">
              <a:avLst/>
            </a:prstGeom>
          </p:spPr>
        </p:pic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D6A76C94-D785-D781-E232-721A48D9CC58}"/>
                </a:ext>
              </a:extLst>
            </p:cNvPr>
            <p:cNvSpPr/>
            <p:nvPr/>
          </p:nvSpPr>
          <p:spPr>
            <a:xfrm>
              <a:off x="5433050" y="1427646"/>
              <a:ext cx="165873" cy="407624"/>
            </a:xfrm>
            <a:custGeom>
              <a:avLst/>
              <a:gdLst>
                <a:gd name="connsiteX0" fmla="*/ 0 w 165873"/>
                <a:gd name="connsiteY0" fmla="*/ 0 h 407624"/>
                <a:gd name="connsiteX1" fmla="*/ 55085 w 165873"/>
                <a:gd name="connsiteY1" fmla="*/ 11017 h 407624"/>
                <a:gd name="connsiteX2" fmla="*/ 99152 w 165873"/>
                <a:gd name="connsiteY2" fmla="*/ 11017 h 407624"/>
                <a:gd name="connsiteX3" fmla="*/ 154236 w 165873"/>
                <a:gd name="connsiteY3" fmla="*/ 110169 h 407624"/>
                <a:gd name="connsiteX4" fmla="*/ 165253 w 165873"/>
                <a:gd name="connsiteY4" fmla="*/ 242371 h 407624"/>
                <a:gd name="connsiteX5" fmla="*/ 143220 w 165873"/>
                <a:gd name="connsiteY5" fmla="*/ 407624 h 40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73" h="407624">
                  <a:moveTo>
                    <a:pt x="0" y="0"/>
                  </a:moveTo>
                  <a:cubicBezTo>
                    <a:pt x="19280" y="4590"/>
                    <a:pt x="38560" y="9181"/>
                    <a:pt x="55085" y="11017"/>
                  </a:cubicBezTo>
                  <a:cubicBezTo>
                    <a:pt x="71610" y="12853"/>
                    <a:pt x="82627" y="-5508"/>
                    <a:pt x="99152" y="11017"/>
                  </a:cubicBezTo>
                  <a:cubicBezTo>
                    <a:pt x="115677" y="27542"/>
                    <a:pt x="143219" y="71610"/>
                    <a:pt x="154236" y="110169"/>
                  </a:cubicBezTo>
                  <a:cubicBezTo>
                    <a:pt x="165253" y="148728"/>
                    <a:pt x="167089" y="192795"/>
                    <a:pt x="165253" y="242371"/>
                  </a:cubicBezTo>
                  <a:cubicBezTo>
                    <a:pt x="163417" y="291947"/>
                    <a:pt x="153318" y="349785"/>
                    <a:pt x="143220" y="407624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2B4454-F207-B9F1-CC20-BAC4C7B9A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000">
              <a:off x="5448200" y="3134925"/>
              <a:ext cx="77236" cy="525663"/>
            </a:xfrm>
            <a:prstGeom prst="rect">
              <a:avLst/>
            </a:prstGeom>
          </p:spPr>
        </p:pic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E3673986-8181-FE99-04E6-C487B2E1D768}"/>
                </a:ext>
              </a:extLst>
            </p:cNvPr>
            <p:cNvSpPr/>
            <p:nvPr/>
          </p:nvSpPr>
          <p:spPr>
            <a:xfrm>
              <a:off x="6049108" y="3036276"/>
              <a:ext cx="949569" cy="216000"/>
            </a:xfrm>
            <a:custGeom>
              <a:avLst/>
              <a:gdLst>
                <a:gd name="connsiteX0" fmla="*/ 0 w 949569"/>
                <a:gd name="connsiteY0" fmla="*/ 187569 h 187569"/>
                <a:gd name="connsiteX1" fmla="*/ 70338 w 949569"/>
                <a:gd name="connsiteY1" fmla="*/ 0 h 187569"/>
                <a:gd name="connsiteX2" fmla="*/ 949569 w 949569"/>
                <a:gd name="connsiteY2" fmla="*/ 0 h 187569"/>
                <a:gd name="connsiteX3" fmla="*/ 773723 w 949569"/>
                <a:gd name="connsiteY3" fmla="*/ 175846 h 187569"/>
                <a:gd name="connsiteX4" fmla="*/ 0 w 949569"/>
                <a:gd name="connsiteY4" fmla="*/ 187569 h 1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187569">
                  <a:moveTo>
                    <a:pt x="0" y="187569"/>
                  </a:moveTo>
                  <a:lnTo>
                    <a:pt x="70338" y="0"/>
                  </a:lnTo>
                  <a:lnTo>
                    <a:pt x="949569" y="0"/>
                  </a:lnTo>
                  <a:lnTo>
                    <a:pt x="773723" y="175846"/>
                  </a:lnTo>
                  <a:lnTo>
                    <a:pt x="0" y="187569"/>
                  </a:lnTo>
                  <a:close/>
                </a:path>
              </a:pathLst>
            </a:custGeom>
            <a:solidFill>
              <a:srgbClr val="FBE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CE6229DD-50FB-4DB7-C34D-BA2B61E48774}"/>
                </a:ext>
              </a:extLst>
            </p:cNvPr>
            <p:cNvSpPr/>
            <p:nvPr/>
          </p:nvSpPr>
          <p:spPr>
            <a:xfrm>
              <a:off x="3914601" y="3029421"/>
              <a:ext cx="890954" cy="216000"/>
            </a:xfrm>
            <a:custGeom>
              <a:avLst/>
              <a:gdLst>
                <a:gd name="connsiteX0" fmla="*/ 890954 w 890954"/>
                <a:gd name="connsiteY0" fmla="*/ 164123 h 175846"/>
                <a:gd name="connsiteX1" fmla="*/ 879230 w 890954"/>
                <a:gd name="connsiteY1" fmla="*/ 0 h 175846"/>
                <a:gd name="connsiteX2" fmla="*/ 105507 w 890954"/>
                <a:gd name="connsiteY2" fmla="*/ 11723 h 175846"/>
                <a:gd name="connsiteX3" fmla="*/ 0 w 890954"/>
                <a:gd name="connsiteY3" fmla="*/ 175846 h 175846"/>
                <a:gd name="connsiteX4" fmla="*/ 890954 w 890954"/>
                <a:gd name="connsiteY4" fmla="*/ 164123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954" h="175846">
                  <a:moveTo>
                    <a:pt x="890954" y="164123"/>
                  </a:moveTo>
                  <a:lnTo>
                    <a:pt x="879230" y="0"/>
                  </a:lnTo>
                  <a:lnTo>
                    <a:pt x="105507" y="11723"/>
                  </a:lnTo>
                  <a:lnTo>
                    <a:pt x="0" y="175846"/>
                  </a:lnTo>
                  <a:lnTo>
                    <a:pt x="890954" y="164123"/>
                  </a:lnTo>
                  <a:close/>
                </a:path>
              </a:pathLst>
            </a:custGeom>
            <a:solidFill>
              <a:srgbClr val="FBE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E0D198-812F-5106-8F46-91098465D5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3066" y="3007605"/>
              <a:ext cx="83344" cy="2162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A62AD5A-03E1-9361-D12E-7D319D937A55}"/>
                </a:ext>
              </a:extLst>
            </p:cNvPr>
            <p:cNvSpPr/>
            <p:nvPr/>
          </p:nvSpPr>
          <p:spPr>
            <a:xfrm>
              <a:off x="3655597" y="3321313"/>
              <a:ext cx="3259736" cy="216000"/>
            </a:xfrm>
            <a:prstGeom prst="parallelogram">
              <a:avLst>
                <a:gd name="adj" fmla="val 82639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6D65B43-37CF-E9AA-3414-9C47357EAE6E}"/>
                </a:ext>
              </a:extLst>
            </p:cNvPr>
            <p:cNvSpPr/>
            <p:nvPr/>
          </p:nvSpPr>
          <p:spPr>
            <a:xfrm flipV="1">
              <a:off x="4836409" y="2906725"/>
              <a:ext cx="1181844" cy="544666"/>
            </a:xfrm>
            <a:prstGeom prst="arc">
              <a:avLst>
                <a:gd name="adj1" fmla="val 11055724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54D3A02-BB6C-B646-492F-D6AC5F7F8764}"/>
                </a:ext>
              </a:extLst>
            </p:cNvPr>
            <p:cNvSpPr/>
            <p:nvPr/>
          </p:nvSpPr>
          <p:spPr>
            <a:xfrm>
              <a:off x="4959113" y="3069151"/>
              <a:ext cx="936435" cy="3525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409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27839-D785-A1ED-E636-959B01E30E38}"/>
              </a:ext>
            </a:extLst>
          </p:cNvPr>
          <p:cNvSpPr txBox="1"/>
          <p:nvPr/>
        </p:nvSpPr>
        <p:spPr>
          <a:xfrm>
            <a:off x="3305060" y="1432193"/>
            <a:ext cx="2869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Well Done!!!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83EC8-EC81-CB62-392B-97C29FC3B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2322" y="2208652"/>
            <a:ext cx="4514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50498" y="1556793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3009872" y="2252213"/>
            <a:ext cx="6113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make a water clock</a:t>
            </a:r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367583" y="2887808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03294"/>
              </p:ext>
            </p:extLst>
          </p:nvPr>
        </p:nvGraphicFramePr>
        <p:xfrm>
          <a:off x="2684748" y="3915055"/>
          <a:ext cx="4320480" cy="1722597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Tools, Scissors,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74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Ingestion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Water to rinse mouth if ingested and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469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Injury,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Staing</a:t>
                      </a: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Clother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paint removal sponge, water,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146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pupils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3009872" y="3275111"/>
            <a:ext cx="4485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FEDA9-0BBF-A7DE-09AE-15BE4ABE0905}"/>
              </a:ext>
            </a:extLst>
          </p:cNvPr>
          <p:cNvSpPr txBox="1"/>
          <p:nvPr/>
        </p:nvSpPr>
        <p:spPr>
          <a:xfrm>
            <a:off x="517793" y="1196429"/>
            <a:ext cx="4018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a Water Clock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EB523-D7A5-FD57-D05F-DADA38678840}"/>
              </a:ext>
            </a:extLst>
          </p:cNvPr>
          <p:cNvSpPr txBox="1"/>
          <p:nvPr/>
        </p:nvSpPr>
        <p:spPr>
          <a:xfrm>
            <a:off x="601338" y="2236424"/>
            <a:ext cx="4351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project involves:</a:t>
            </a:r>
          </a:p>
          <a:p>
            <a:pPr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Making the clock</a:t>
            </a:r>
          </a:p>
          <a:p>
            <a:pPr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Timing the clock with a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    stopwatch</a:t>
            </a:r>
          </a:p>
          <a:p>
            <a:pPr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Calculating the amount of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time needed for different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amounts of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1934E-1CEA-5061-35A2-0FBFCC9C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814" y="1366837"/>
            <a:ext cx="48101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6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96526-1229-8DBC-22CB-31CEF4C50AC9}"/>
              </a:ext>
            </a:extLst>
          </p:cNvPr>
          <p:cNvSpPr txBox="1"/>
          <p:nvPr/>
        </p:nvSpPr>
        <p:spPr>
          <a:xfrm>
            <a:off x="597011" y="619857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5A188-E8C6-068A-7774-183AB5E2CE1C}"/>
              </a:ext>
            </a:extLst>
          </p:cNvPr>
          <p:cNvSpPr txBox="1"/>
          <p:nvPr/>
        </p:nvSpPr>
        <p:spPr>
          <a:xfrm>
            <a:off x="621091" y="1368131"/>
            <a:ext cx="3659784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Two plastic cups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 length of thin twine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 spherical bell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 cap from a milk bottle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 pin or needle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Water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Three Lollipop Sticks</a:t>
            </a:r>
            <a:endParaRPr lang="en-GB" sz="2400" b="1" dirty="0">
              <a:solidFill>
                <a:srgbClr val="008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Funnel</a:t>
            </a:r>
            <a:endParaRPr lang="en-GB" sz="2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Measuring cylinder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Stopwatch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78B25-E825-959C-33DB-07C076162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988" y="1590057"/>
            <a:ext cx="1606794" cy="1606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746B00-F7AA-83C4-7D40-A620E012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14" y="1802451"/>
            <a:ext cx="1100852" cy="1084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29B0CD-F017-B63C-EE10-5E0C3A055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535" y="3292818"/>
            <a:ext cx="1208208" cy="1208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CD5472-7215-E7FB-01E5-B9AA8C425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570" y="3292818"/>
            <a:ext cx="717894" cy="1135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69213B-D07C-91DA-CFB0-F787381ED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579" y="3283594"/>
            <a:ext cx="1434812" cy="1434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39264-EF7E-02CC-304E-F6B13121FC31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7066" y="2688713"/>
            <a:ext cx="1208209" cy="120820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79055E-D8E1-68C8-6915-75EE8A20B3B5}"/>
              </a:ext>
            </a:extLst>
          </p:cNvPr>
          <p:cNvSpPr/>
          <p:nvPr/>
        </p:nvSpPr>
        <p:spPr>
          <a:xfrm rot="21223572">
            <a:off x="5370152" y="4722837"/>
            <a:ext cx="186842" cy="1404000"/>
          </a:xfrm>
          <a:prstGeom prst="roundRect">
            <a:avLst>
              <a:gd name="adj" fmla="val 32469"/>
            </a:avLst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30000" contrast="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6F2456-CC88-72AC-BB0E-86CF63318F1C}"/>
              </a:ext>
            </a:extLst>
          </p:cNvPr>
          <p:cNvSpPr/>
          <p:nvPr/>
        </p:nvSpPr>
        <p:spPr>
          <a:xfrm>
            <a:off x="5787710" y="4723424"/>
            <a:ext cx="186842" cy="1404000"/>
          </a:xfrm>
          <a:prstGeom prst="roundRect">
            <a:avLst>
              <a:gd name="adj" fmla="val 32469"/>
            </a:avLst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30000" contrast="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7E9957-C3D5-2645-F148-F8149B0DA303}"/>
              </a:ext>
            </a:extLst>
          </p:cNvPr>
          <p:cNvSpPr/>
          <p:nvPr/>
        </p:nvSpPr>
        <p:spPr>
          <a:xfrm rot="412479">
            <a:off x="6156063" y="4722722"/>
            <a:ext cx="186842" cy="1404000"/>
          </a:xfrm>
          <a:prstGeom prst="roundRect">
            <a:avLst>
              <a:gd name="adj" fmla="val 32469"/>
            </a:avLst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30000" contrast="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477F4A-EDFB-62E8-A301-B1A354DBA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546" y="1764400"/>
            <a:ext cx="717894" cy="922386"/>
          </a:xfrm>
          <a:prstGeom prst="rect">
            <a:avLst/>
          </a:prstGeom>
        </p:spPr>
      </p:pic>
      <p:pic>
        <p:nvPicPr>
          <p:cNvPr id="22" name="Picture 2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02D73392-3BD4-4754-28C4-B324264E90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75" y="4685443"/>
            <a:ext cx="1506921" cy="15069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3B7F5C-1411-C181-D6E0-58C248923D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7451" y="4779566"/>
            <a:ext cx="872128" cy="1297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110DF8-5B23-2FAC-4B40-DE24A84F9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0852" y="4839819"/>
            <a:ext cx="1033052" cy="12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5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5BEF3B-A9B5-050C-4349-0ED15D6F80D0}"/>
              </a:ext>
            </a:extLst>
          </p:cNvPr>
          <p:cNvSpPr txBox="1"/>
          <p:nvPr/>
        </p:nvSpPr>
        <p:spPr>
          <a:xfrm>
            <a:off x="587964" y="797170"/>
            <a:ext cx="259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to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7C015-069A-7D12-DAFB-4470A2A46377}"/>
              </a:ext>
            </a:extLst>
          </p:cNvPr>
          <p:cNvSpPr txBox="1"/>
          <p:nvPr/>
        </p:nvSpPr>
        <p:spPr>
          <a:xfrm>
            <a:off x="491550" y="1723677"/>
            <a:ext cx="62783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Using the pin, pierce a hole in the centre of the bases of one of the plastic cups and the milk bottle top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Thread about 15cm of twine through the hole in the bottle top, you may need to widen the hole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Tie a big knot in the end of the twine and pull it up to the hole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 the twine into the hole ensuring the hole is filled with glue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72369-D587-ACE3-AEC8-AF459AFF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89" y="1879518"/>
            <a:ext cx="2397949" cy="20939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251289-A343-D171-1867-AACA9CB3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76" y="4108109"/>
            <a:ext cx="2644574" cy="15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3BEE45-04FF-DB9C-13FF-8F3611BD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9" y="797170"/>
            <a:ext cx="3261595" cy="3261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B77369-6C61-2C18-343A-FECC303A224E}"/>
              </a:ext>
            </a:extLst>
          </p:cNvPr>
          <p:cNvSpPr txBox="1"/>
          <p:nvPr/>
        </p:nvSpPr>
        <p:spPr>
          <a:xfrm>
            <a:off x="587963" y="797170"/>
            <a:ext cx="371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to do 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AB915-A478-4DA3-8C30-C32218571835}"/>
              </a:ext>
            </a:extLst>
          </p:cNvPr>
          <p:cNvSpPr txBox="1"/>
          <p:nvPr/>
        </p:nvSpPr>
        <p:spPr>
          <a:xfrm>
            <a:off x="479921" y="1817830"/>
            <a:ext cx="55377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Measure the depth of the plastic cup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Tie the bell onto the twine so that the distance to the bottle top is about 2/3 of the depth of the cup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Tie about 15cm of twine to the pin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 the twine to the pin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the pin in the hole of the cup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A8B925-7A7B-9327-5F7E-A04A84F7399B}"/>
              </a:ext>
            </a:extLst>
          </p:cNvPr>
          <p:cNvCxnSpPr/>
          <p:nvPr/>
        </p:nvCxnSpPr>
        <p:spPr>
          <a:xfrm>
            <a:off x="6541477" y="1125415"/>
            <a:ext cx="0" cy="230358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3B371E-5536-F6AC-DFEF-F6627EB22172}"/>
              </a:ext>
            </a:extLst>
          </p:cNvPr>
          <p:cNvSpPr txBox="1"/>
          <p:nvPr/>
        </p:nvSpPr>
        <p:spPr>
          <a:xfrm>
            <a:off x="6060957" y="1976474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depth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684CF2-3173-9504-C2F7-6782C25484A4}"/>
              </a:ext>
            </a:extLst>
          </p:cNvPr>
          <p:cNvCxnSpPr>
            <a:cxnSpLocks/>
          </p:cNvCxnSpPr>
          <p:nvPr/>
        </p:nvCxnSpPr>
        <p:spPr>
          <a:xfrm>
            <a:off x="9576000" y="1872000"/>
            <a:ext cx="0" cy="151200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93042-3FEE-2ED3-6D1D-C0E256BFF952}"/>
              </a:ext>
            </a:extLst>
          </p:cNvPr>
          <p:cNvGrpSpPr/>
          <p:nvPr/>
        </p:nvGrpSpPr>
        <p:grpSpPr>
          <a:xfrm>
            <a:off x="8437196" y="1611909"/>
            <a:ext cx="978073" cy="1808466"/>
            <a:chOff x="8665271" y="1611909"/>
            <a:chExt cx="978073" cy="18084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CF8D83-020A-095A-026F-E9594BD50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924417" y="1611909"/>
              <a:ext cx="418144" cy="41184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1E6E12-E318-2F2A-BF95-AB52E5B2F17F}"/>
                </a:ext>
              </a:extLst>
            </p:cNvPr>
            <p:cNvGrpSpPr/>
            <p:nvPr/>
          </p:nvGrpSpPr>
          <p:grpSpPr>
            <a:xfrm>
              <a:off x="8665271" y="1976475"/>
              <a:ext cx="978073" cy="1443900"/>
              <a:chOff x="7508383" y="1610982"/>
              <a:chExt cx="936434" cy="1396623"/>
            </a:xfrm>
            <a:solidFill>
              <a:srgbClr val="FFFF00"/>
            </a:solidFill>
          </p:grpSpPr>
          <p:sp>
            <p:nvSpPr>
              <p:cNvPr id="9" name="Cylinder 8">
                <a:extLst>
                  <a:ext uri="{FF2B5EF4-FFF2-40B4-BE49-F238E27FC236}">
                    <a16:creationId xmlns:a16="http://schemas.microsoft.com/office/drawing/2014/main" id="{65428591-8515-94FB-BA26-2511A73794E1}"/>
                  </a:ext>
                </a:extLst>
              </p:cNvPr>
              <p:cNvSpPr/>
              <p:nvPr/>
            </p:nvSpPr>
            <p:spPr>
              <a:xfrm>
                <a:off x="7508383" y="2655065"/>
                <a:ext cx="936434" cy="35254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BBDFAAA-ED8D-19D1-0316-A0B4F64D4CB4}"/>
                  </a:ext>
                </a:extLst>
              </p:cNvPr>
              <p:cNvCxnSpPr>
                <a:cxnSpLocks/>
                <a:stCxn id="7" idx="0"/>
              </p:cNvCxnSpPr>
              <p:nvPr/>
            </p:nvCxnSpPr>
            <p:spPr>
              <a:xfrm>
                <a:off x="7976600" y="1610982"/>
                <a:ext cx="0" cy="1132218"/>
              </a:xfrm>
              <a:prstGeom prst="line">
                <a:avLst/>
              </a:prstGeom>
              <a:grpFill/>
              <a:ln w="7620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F243B3-8A36-8AB8-39E6-D32717F74D15}"/>
              </a:ext>
            </a:extLst>
          </p:cNvPr>
          <p:cNvSpPr txBox="1"/>
          <p:nvPr/>
        </p:nvSpPr>
        <p:spPr>
          <a:xfrm>
            <a:off x="9148791" y="2277207"/>
            <a:ext cx="8130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2/3</a:t>
            </a:r>
            <a:br>
              <a:rPr lang="en-GB" b="1" dirty="0"/>
            </a:br>
            <a:r>
              <a:rPr lang="en-GB" b="1" dirty="0"/>
              <a:t>depth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216E98-8AF0-EB22-641C-30A304D7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35944" y="5026174"/>
            <a:ext cx="1606794" cy="160679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2CD7AF8-7322-94EC-7251-FA166007DF3D}"/>
              </a:ext>
            </a:extLst>
          </p:cNvPr>
          <p:cNvGrpSpPr/>
          <p:nvPr/>
        </p:nvGrpSpPr>
        <p:grpSpPr>
          <a:xfrm rot="6293917" flipH="1">
            <a:off x="7758406" y="5162861"/>
            <a:ext cx="942388" cy="993130"/>
            <a:chOff x="6818398" y="3834207"/>
            <a:chExt cx="2596052" cy="19460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30BCDA1-53A6-295E-7245-4F37945E5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8398" y="4345425"/>
              <a:ext cx="1434812" cy="1434812"/>
            </a:xfrm>
            <a:prstGeom prst="rect">
              <a:avLst/>
            </a:prstGeom>
          </p:spPr>
        </p:pic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0CC1CD5-171A-D4E4-6691-26AF5CD1D964}"/>
                </a:ext>
              </a:extLst>
            </p:cNvPr>
            <p:cNvSpPr/>
            <p:nvPr/>
          </p:nvSpPr>
          <p:spPr>
            <a:xfrm>
              <a:off x="7503589" y="3834207"/>
              <a:ext cx="1910861" cy="939644"/>
            </a:xfrm>
            <a:custGeom>
              <a:avLst/>
              <a:gdLst>
                <a:gd name="connsiteX0" fmla="*/ 0 w 1910861"/>
                <a:gd name="connsiteY0" fmla="*/ 855785 h 939644"/>
                <a:gd name="connsiteX1" fmla="*/ 152400 w 1910861"/>
                <a:gd name="connsiteY1" fmla="*/ 937846 h 939644"/>
                <a:gd name="connsiteX2" fmla="*/ 246184 w 1910861"/>
                <a:gd name="connsiteY2" fmla="*/ 914400 h 939644"/>
                <a:gd name="connsiteX3" fmla="*/ 832338 w 1910861"/>
                <a:gd name="connsiteY3" fmla="*/ 797169 h 939644"/>
                <a:gd name="connsiteX4" fmla="*/ 1582615 w 1910861"/>
                <a:gd name="connsiteY4" fmla="*/ 422031 h 939644"/>
                <a:gd name="connsiteX5" fmla="*/ 1910861 w 1910861"/>
                <a:gd name="connsiteY5" fmla="*/ 0 h 93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0861" h="939644">
                  <a:moveTo>
                    <a:pt x="0" y="855785"/>
                  </a:moveTo>
                  <a:cubicBezTo>
                    <a:pt x="55684" y="891931"/>
                    <a:pt x="111369" y="928077"/>
                    <a:pt x="152400" y="937846"/>
                  </a:cubicBezTo>
                  <a:cubicBezTo>
                    <a:pt x="193431" y="947615"/>
                    <a:pt x="246184" y="914400"/>
                    <a:pt x="246184" y="914400"/>
                  </a:cubicBezTo>
                  <a:cubicBezTo>
                    <a:pt x="359507" y="890954"/>
                    <a:pt x="609600" y="879230"/>
                    <a:pt x="832338" y="797169"/>
                  </a:cubicBezTo>
                  <a:cubicBezTo>
                    <a:pt x="1055076" y="715108"/>
                    <a:pt x="1402861" y="554893"/>
                    <a:pt x="1582615" y="422031"/>
                  </a:cubicBezTo>
                  <a:cubicBezTo>
                    <a:pt x="1762369" y="289169"/>
                    <a:pt x="1836615" y="144584"/>
                    <a:pt x="1910861" y="0"/>
                  </a:cubicBezTo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2A1E64C-476A-DC78-CC66-B888167BF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86" y="3786608"/>
            <a:ext cx="2366767" cy="16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2F60A-B3B1-86E7-9E2A-6298652814AD}"/>
              </a:ext>
            </a:extLst>
          </p:cNvPr>
          <p:cNvSpPr txBox="1"/>
          <p:nvPr/>
        </p:nvSpPr>
        <p:spPr>
          <a:xfrm>
            <a:off x="587963" y="797170"/>
            <a:ext cx="418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Assemble the clock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0DE67-EA6B-AB82-D413-D533B8AB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051" y="1831046"/>
            <a:ext cx="3890513" cy="4127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D9970-3C5F-5B61-E0D3-7A4FCE4847F7}"/>
              </a:ext>
            </a:extLst>
          </p:cNvPr>
          <p:cNvSpPr txBox="1"/>
          <p:nvPr/>
        </p:nvSpPr>
        <p:spPr>
          <a:xfrm>
            <a:off x="311437" y="1915345"/>
            <a:ext cx="50460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b="1" dirty="0">
                <a:solidFill>
                  <a:srgbClr val="008000"/>
                </a:solidFill>
              </a:rPr>
              <a:t>Using the lollipop stick mount the top cup onto the other one</a:t>
            </a:r>
          </a:p>
          <a:p>
            <a:pPr>
              <a:spcBef>
                <a:spcPts val="1800"/>
              </a:spcBef>
            </a:pPr>
            <a:r>
              <a:rPr lang="en-GB" b="1" dirty="0">
                <a:solidFill>
                  <a:srgbClr val="002060"/>
                </a:solidFill>
              </a:rPr>
              <a:t>Put the bell onto the top lollipop stick onto the top cup</a:t>
            </a:r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4798C44E-7DE8-DC4C-E0B1-4D61CD3D59F3}"/>
              </a:ext>
            </a:extLst>
          </p:cNvPr>
          <p:cNvSpPr/>
          <p:nvPr/>
        </p:nvSpPr>
        <p:spPr>
          <a:xfrm>
            <a:off x="7874589" y="1381945"/>
            <a:ext cx="902677" cy="1066800"/>
          </a:xfrm>
          <a:custGeom>
            <a:avLst/>
            <a:gdLst>
              <a:gd name="connsiteX0" fmla="*/ 0 w 902677"/>
              <a:gd name="connsiteY0" fmla="*/ 1066800 h 1066800"/>
              <a:gd name="connsiteX1" fmla="*/ 128954 w 902677"/>
              <a:gd name="connsiteY1" fmla="*/ 621323 h 1066800"/>
              <a:gd name="connsiteX2" fmla="*/ 527539 w 902677"/>
              <a:gd name="connsiteY2" fmla="*/ 281354 h 1066800"/>
              <a:gd name="connsiteX3" fmla="*/ 902677 w 902677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677" h="1066800">
                <a:moveTo>
                  <a:pt x="0" y="1066800"/>
                </a:moveTo>
                <a:cubicBezTo>
                  <a:pt x="20515" y="909515"/>
                  <a:pt x="41031" y="752231"/>
                  <a:pt x="128954" y="621323"/>
                </a:cubicBezTo>
                <a:cubicBezTo>
                  <a:pt x="216877" y="490415"/>
                  <a:pt x="398585" y="384908"/>
                  <a:pt x="527539" y="281354"/>
                </a:cubicBezTo>
                <a:cubicBezTo>
                  <a:pt x="656493" y="177800"/>
                  <a:pt x="779585" y="88900"/>
                  <a:pt x="902677" y="0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D0C7E-540F-3761-6B83-C2B7AC8C2D13}"/>
              </a:ext>
            </a:extLst>
          </p:cNvPr>
          <p:cNvSpPr txBox="1"/>
          <p:nvPr/>
        </p:nvSpPr>
        <p:spPr>
          <a:xfrm>
            <a:off x="7959969" y="160671"/>
            <a:ext cx="1634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</a:rPr>
              <a:t>Twine connected to the pin in the base of the top cup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6FAC1-20D9-A8EC-042A-267E1DD4DF22}"/>
              </a:ext>
            </a:extLst>
          </p:cNvPr>
          <p:cNvSpPr txBox="1"/>
          <p:nvPr/>
        </p:nvSpPr>
        <p:spPr>
          <a:xfrm>
            <a:off x="357942" y="3662680"/>
            <a:ext cx="495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Measure 100ml of water into the measuring cylinder</a:t>
            </a:r>
          </a:p>
        </p:txBody>
      </p:sp>
    </p:spTree>
    <p:extLst>
      <p:ext uri="{BB962C8B-B14F-4D97-AF65-F5344CB8AC3E}">
        <p14:creationId xmlns:p14="http://schemas.microsoft.com/office/powerpoint/2010/main" val="74978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1515C-DEAD-73FD-B1D4-9CAA9BA435FE}"/>
              </a:ext>
            </a:extLst>
          </p:cNvPr>
          <p:cNvSpPr txBox="1"/>
          <p:nvPr/>
        </p:nvSpPr>
        <p:spPr>
          <a:xfrm>
            <a:off x="587963" y="1601363"/>
            <a:ext cx="545651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8000"/>
                </a:solidFill>
              </a:rPr>
              <a:t>Measure 100ml of water into the measuring cylinder</a:t>
            </a: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2060"/>
                </a:solidFill>
              </a:rPr>
              <a:t>Using the funnel pour the water into the top cup</a:t>
            </a: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8000"/>
                </a:solidFill>
              </a:rPr>
              <a:t>Take care not to get water into the milk bottle top</a:t>
            </a: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2060"/>
                </a:solidFill>
              </a:rPr>
              <a:t>Simultaneously start the stopwatch and pull out the pin from the bottom of the top cup</a:t>
            </a: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8000"/>
                </a:solidFill>
              </a:rPr>
              <a:t>When the water has flowed out of the top cup the weight of the bottle top will pull the bell off the lollipop stick and the bell will ring</a:t>
            </a: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2060"/>
                </a:solidFill>
              </a:rPr>
              <a:t>Stop the stopwatch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E2B2C-9718-3254-CFF6-BC19963D8382}"/>
              </a:ext>
            </a:extLst>
          </p:cNvPr>
          <p:cNvSpPr txBox="1"/>
          <p:nvPr/>
        </p:nvSpPr>
        <p:spPr>
          <a:xfrm>
            <a:off x="587963" y="797170"/>
            <a:ext cx="418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Start the clock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2A8A6-582A-9D57-A3EA-437FC2FD731A}"/>
              </a:ext>
            </a:extLst>
          </p:cNvPr>
          <p:cNvGrpSpPr/>
          <p:nvPr/>
        </p:nvGrpSpPr>
        <p:grpSpPr>
          <a:xfrm>
            <a:off x="6648085" y="761477"/>
            <a:ext cx="1933343" cy="1679772"/>
            <a:chOff x="6071606" y="1855133"/>
            <a:chExt cx="1933343" cy="1679772"/>
          </a:xfrm>
        </p:grpSpPr>
        <p:pic>
          <p:nvPicPr>
            <p:cNvPr id="5" name="Picture 4" descr="A picture containing text, device, gauge&#10;&#10;Description automatically generated">
              <a:extLst>
                <a:ext uri="{FF2B5EF4-FFF2-40B4-BE49-F238E27FC236}">
                  <a16:creationId xmlns:a16="http://schemas.microsoft.com/office/drawing/2014/main" id="{6C2757DC-3FE4-D507-227C-4241755B5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606" y="1855133"/>
              <a:ext cx="1929328" cy="1679772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69BFB4-D299-E1E3-6734-515A2AD02B4D}"/>
                </a:ext>
              </a:extLst>
            </p:cNvPr>
            <p:cNvCxnSpPr>
              <a:cxnSpLocks/>
            </p:cNvCxnSpPr>
            <p:nvPr/>
          </p:nvCxnSpPr>
          <p:spPr>
            <a:xfrm>
              <a:off x="7563650" y="2263335"/>
              <a:ext cx="0" cy="11494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F58B2F-7CA0-0ED6-5727-D57C7176C253}"/>
                </a:ext>
              </a:extLst>
            </p:cNvPr>
            <p:cNvSpPr txBox="1"/>
            <p:nvPr/>
          </p:nvSpPr>
          <p:spPr>
            <a:xfrm>
              <a:off x="7191906" y="2653379"/>
              <a:ext cx="813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100ml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94B3048-7109-9D4D-4C8E-12117395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52" y="2788803"/>
            <a:ext cx="2409665" cy="2858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1F5A80-4EEE-3EA6-0383-D8B1B6A39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3004">
            <a:off x="6538511" y="1848898"/>
            <a:ext cx="872128" cy="1297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57DD7B-2208-05AE-9F6E-7F9D235B3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870" y="4370245"/>
            <a:ext cx="1066613" cy="12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AAA538-9945-DF3B-1124-6DB6656CC423}"/>
              </a:ext>
            </a:extLst>
          </p:cNvPr>
          <p:cNvSpPr txBox="1"/>
          <p:nvPr/>
        </p:nvSpPr>
        <p:spPr>
          <a:xfrm>
            <a:off x="587963" y="797170"/>
            <a:ext cx="418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Repeat the clock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29E6F-CBFD-6E9F-83F0-4246F61CE9DD}"/>
              </a:ext>
            </a:extLst>
          </p:cNvPr>
          <p:cNvSpPr txBox="1"/>
          <p:nvPr/>
        </p:nvSpPr>
        <p:spPr>
          <a:xfrm>
            <a:off x="587963" y="1710047"/>
            <a:ext cx="86578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Repeat the experiment several time with the same 100ml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Repeat the experiment with other volumes of water, e.g. 150ml, 50ml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List the results in a table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Fined the averages for each amount of water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Draw graphs of average time against amount of water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590E37-CA44-82FD-6300-89D62A030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68008"/>
              </p:ext>
            </p:extLst>
          </p:nvPr>
        </p:nvGraphicFramePr>
        <p:xfrm>
          <a:off x="587963" y="4962026"/>
          <a:ext cx="630908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1261816">
                  <a:extLst>
                    <a:ext uri="{9D8B030D-6E8A-4147-A177-3AD203B41FA5}">
                      <a16:colId xmlns:a16="http://schemas.microsoft.com/office/drawing/2014/main" val="1437287409"/>
                    </a:ext>
                  </a:extLst>
                </a:gridCol>
                <a:gridCol w="1261816">
                  <a:extLst>
                    <a:ext uri="{9D8B030D-6E8A-4147-A177-3AD203B41FA5}">
                      <a16:colId xmlns:a16="http://schemas.microsoft.com/office/drawing/2014/main" val="804625557"/>
                    </a:ext>
                  </a:extLst>
                </a:gridCol>
                <a:gridCol w="1261816">
                  <a:extLst>
                    <a:ext uri="{9D8B030D-6E8A-4147-A177-3AD203B41FA5}">
                      <a16:colId xmlns:a16="http://schemas.microsoft.com/office/drawing/2014/main" val="3425346204"/>
                    </a:ext>
                  </a:extLst>
                </a:gridCol>
                <a:gridCol w="1261816">
                  <a:extLst>
                    <a:ext uri="{9D8B030D-6E8A-4147-A177-3AD203B41FA5}">
                      <a16:colId xmlns:a16="http://schemas.microsoft.com/office/drawing/2014/main" val="2031583330"/>
                    </a:ext>
                  </a:extLst>
                </a:gridCol>
                <a:gridCol w="1261816">
                  <a:extLst>
                    <a:ext uri="{9D8B030D-6E8A-4147-A177-3AD203B41FA5}">
                      <a16:colId xmlns:a16="http://schemas.microsoft.com/office/drawing/2014/main" val="997840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Amount of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Time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Time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Time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Average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4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48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9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16925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532EA6-ED87-6FEA-EC75-DCC9485763E2}"/>
              </a:ext>
            </a:extLst>
          </p:cNvPr>
          <p:cNvSpPr txBox="1"/>
          <p:nvPr/>
        </p:nvSpPr>
        <p:spPr>
          <a:xfrm>
            <a:off x="7970303" y="6333626"/>
            <a:ext cx="16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Water Volume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F2AA8-9A68-B4B1-AC99-AAFC6EA31101}"/>
              </a:ext>
            </a:extLst>
          </p:cNvPr>
          <p:cNvGrpSpPr/>
          <p:nvPr/>
        </p:nvGrpSpPr>
        <p:grpSpPr>
          <a:xfrm>
            <a:off x="7297826" y="4766071"/>
            <a:ext cx="2283318" cy="1556266"/>
            <a:chOff x="7455870" y="4777360"/>
            <a:chExt cx="2283318" cy="1556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5F9B7D-1F5C-8050-9E77-CC95E2BEEC87}"/>
                </a:ext>
              </a:extLst>
            </p:cNvPr>
            <p:cNvCxnSpPr/>
            <p:nvPr/>
          </p:nvCxnSpPr>
          <p:spPr>
            <a:xfrm>
              <a:off x="7676444" y="4914607"/>
              <a:ext cx="0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B51B8E-6A93-5302-76D3-97CE28E7D5B5}"/>
                </a:ext>
              </a:extLst>
            </p:cNvPr>
            <p:cNvSpPr txBox="1"/>
            <p:nvPr/>
          </p:nvSpPr>
          <p:spPr>
            <a:xfrm>
              <a:off x="7676444" y="4777360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Time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1F1455-5943-5581-E6DF-D7DBB74CB68F}"/>
                </a:ext>
              </a:extLst>
            </p:cNvPr>
            <p:cNvSpPr txBox="1"/>
            <p:nvPr/>
          </p:nvSpPr>
          <p:spPr>
            <a:xfrm>
              <a:off x="7455870" y="5090733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73E2D7-FEEB-5A67-51F1-509D02982A77}"/>
                </a:ext>
              </a:extLst>
            </p:cNvPr>
            <p:cNvSpPr txBox="1"/>
            <p:nvPr/>
          </p:nvSpPr>
          <p:spPr>
            <a:xfrm>
              <a:off x="7455870" y="5597312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6F0FE0-9CC4-5B55-83A4-06488B54C7B8}"/>
                </a:ext>
              </a:extLst>
            </p:cNvPr>
            <p:cNvSpPr txBox="1"/>
            <p:nvPr/>
          </p:nvSpPr>
          <p:spPr>
            <a:xfrm>
              <a:off x="7969075" y="5964294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34FE09-C044-7990-E229-3CC73BBF2FA8}"/>
                </a:ext>
              </a:extLst>
            </p:cNvPr>
            <p:cNvSpPr txBox="1"/>
            <p:nvPr/>
          </p:nvSpPr>
          <p:spPr>
            <a:xfrm>
              <a:off x="8542080" y="5964294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7E9B39-3D7E-8335-92B9-7E8514754AA5}"/>
                </a:ext>
              </a:extLst>
            </p:cNvPr>
            <p:cNvSpPr txBox="1"/>
            <p:nvPr/>
          </p:nvSpPr>
          <p:spPr>
            <a:xfrm>
              <a:off x="9169801" y="5940585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150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B995BB-15DD-59F7-3F33-8574BACAA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6444" y="6286207"/>
              <a:ext cx="196426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2617A8-CA18-1069-45D4-91CC3097ACCC}"/>
                </a:ext>
              </a:extLst>
            </p:cNvPr>
            <p:cNvSpPr/>
            <p:nvPr/>
          </p:nvSpPr>
          <p:spPr>
            <a:xfrm>
              <a:off x="8117590" y="57983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AB4ECC-9A82-B4BA-E774-1235A2F916BB}"/>
                </a:ext>
              </a:extLst>
            </p:cNvPr>
            <p:cNvSpPr/>
            <p:nvPr/>
          </p:nvSpPr>
          <p:spPr>
            <a:xfrm>
              <a:off x="8765221" y="544322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29AE37-0F25-DB1B-6567-4082308914B9}"/>
                </a:ext>
              </a:extLst>
            </p:cNvPr>
            <p:cNvSpPr/>
            <p:nvPr/>
          </p:nvSpPr>
          <p:spPr>
            <a:xfrm>
              <a:off x="9400494" y="498273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472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</TotalTime>
  <Words>637</Words>
  <Application>Microsoft Office PowerPoint</Application>
  <PresentationFormat>A4 Paper (210x297 mm)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39</cp:revision>
  <dcterms:created xsi:type="dcterms:W3CDTF">2021-12-01T11:06:27Z</dcterms:created>
  <dcterms:modified xsi:type="dcterms:W3CDTF">2023-06-30T09:41:41Z</dcterms:modified>
</cp:coreProperties>
</file>