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81" r:id="rId4"/>
    <p:sldId id="384" r:id="rId5"/>
    <p:sldId id="385" r:id="rId6"/>
    <p:sldId id="388" r:id="rId7"/>
    <p:sldId id="386" r:id="rId8"/>
    <p:sldId id="389" r:id="rId9"/>
    <p:sldId id="369" r:id="rId10"/>
    <p:sldId id="390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JBsXYsXL5Tz58xQVA3J+6Q==" hashData="IEVw2xsHgtetefvYoECv6edMrjc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9D9D9"/>
    <a:srgbClr val="CC6600"/>
    <a:srgbClr val="CC66FF"/>
    <a:srgbClr val="DDD9D5"/>
    <a:srgbClr val="A9AAAC"/>
    <a:srgbClr val="DCD6D3"/>
    <a:srgbClr val="3F91EB"/>
    <a:srgbClr val="FFFFFF"/>
    <a:srgbClr val="D61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9230-91EC-40E9-B3D8-627AD80BE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0E0AD-F50B-4161-BE23-80176249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4EC27-6B91-48BA-8EBF-EE956756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2217-13E9-4C43-A9A2-3A0C6E6E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A9CA2-0B3D-4C8B-98BB-CD05F2B8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5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2225-BF39-4290-A5AC-9433BFBD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DEFE-7AD5-4228-B5D2-6509E1854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C9E80-B4A5-4754-912C-AD5BE796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8729-8963-44C0-BF9E-9AA48DDD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6EF7-29C7-41A7-B981-AC5BB1EE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665B7-99FC-4F31-AEA3-D3711B882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8B087-878B-45EE-8B2E-56B76CB5B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35030-CA93-4AD4-9EFA-AC8215CF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1DDC-C4FC-4884-8EDD-3A6F615D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A810-B72B-4242-93EB-8F5B8974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5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EB8A-A236-4E1B-BBBC-50D95C73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C4F86-44CC-43F6-9CE0-AAC13D04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F7B9-C923-420B-8563-C0E41C28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327C-A122-471D-8191-5C65D3E4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3843E-6FB0-431F-8C3B-5DCB46C9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CF5B-E746-4D66-9B45-F29F06B1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55582-70F1-498E-80F6-A7BB52E9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70EB-E7A7-46CC-82CA-582B8850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250EF-AA8D-447B-9773-D140FD0A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13FC-1F55-44D5-AFE5-4B45179D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5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C17D-6CB2-4A7B-8EFB-6D6CB72D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320B-4179-4DAE-82C1-08C547498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9363D-AC8B-46B4-B594-11505C056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65D83-529D-4BF8-807C-5C10CC3F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5785C-5A0D-41BB-B03C-FB8344CE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A8FE9-23E0-482D-B7E6-9322F8FC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9FBE-8FB3-40EF-9B9F-8342E973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2DBB5-85E8-4980-AC9F-42FDAE38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F4DD5-02D9-44C0-AC97-798AC70C9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9CFAD-A270-485C-AF34-31E1382C7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E04E6-6C6B-4DC0-8562-F46E4BA28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327A0-95C1-427E-91AE-1F82FA2A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1BD22-49E4-45B2-9951-87AF07A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882F6-F4C5-4447-91AD-FAFCEDF0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3D4B-15AD-425B-8C24-A86B38BD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D1636-F7D0-462F-B931-497FA86C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51F79-6C0D-42D6-A163-8F1F17A8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5C9C4-154F-4D61-927E-EFEBEBAE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4A80A-95F7-4C46-83FC-078D2EC3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A9824-BFF9-47CA-9DD1-AD4A7A8A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C3E-08B6-471A-8D63-CCE5DF85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9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7350-D4E8-439C-A86C-3A2FA2DA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B6D2-96ED-44AD-88F4-FA6DA3E9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AF884-FA63-41F2-A08A-0E7BA3FC1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53308-BB5F-43A2-8F0B-EAFEC7E2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2000F-5463-47D8-B067-BE70B601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1BCA5-5065-495C-81B7-3773A9BF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CE01-AF1D-4EED-AD96-32EBF28D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60515-70AF-47F3-8622-10AC7AE89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F9F85-934C-423E-B8DA-6C90FA7A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CB071-3845-4A23-81CB-29C278F3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A38F2-CB3E-4926-B0FD-99310262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3E1C5-1D8B-4AB3-A0DD-A983CE42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8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F34A22-B9C3-4395-97A3-0992710664FA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59A1-910F-40B1-B13E-583D818DA70A}"/>
              </a:ext>
            </a:extLst>
          </p:cNvPr>
          <p:cNvSpPr txBox="1"/>
          <p:nvPr userDrawn="1"/>
        </p:nvSpPr>
        <p:spPr>
          <a:xfrm>
            <a:off x="8574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7C534D-B84D-3FBE-9E9B-0A7103259F61}"/>
              </a:ext>
            </a:extLst>
          </p:cNvPr>
          <p:cNvSpPr/>
          <p:nvPr userDrawn="1"/>
        </p:nvSpPr>
        <p:spPr>
          <a:xfrm>
            <a:off x="3468495" y="68855"/>
            <a:ext cx="2969010" cy="5669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27898"/>
              </a:avLst>
            </a:prstTxWarp>
            <a:spAutoFit/>
          </a:bodyPr>
          <a:lstStyle/>
          <a:p>
            <a:pPr algn="ctr"/>
            <a:r>
              <a:rPr lang="en-GB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28000">
                      <a:srgbClr val="FFFF00"/>
                    </a:gs>
                    <a:gs pos="97000">
                      <a:srgbClr val="CC66FF"/>
                    </a:gs>
                    <a:gs pos="77000">
                      <a:srgbClr val="0070C0"/>
                    </a:gs>
                    <a:gs pos="58000">
                      <a:srgbClr val="008000"/>
                    </a:gs>
                  </a:gsLst>
                  <a:lin ang="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Water Wheel Light</a:t>
            </a:r>
          </a:p>
        </p:txBody>
      </p:sp>
    </p:spTree>
    <p:extLst>
      <p:ext uri="{BB962C8B-B14F-4D97-AF65-F5344CB8AC3E}">
        <p14:creationId xmlns:p14="http://schemas.microsoft.com/office/powerpoint/2010/main" val="26183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702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58" y="224086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85556" y="2240868"/>
            <a:ext cx="3996444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927839-D785-A1ED-E636-959B01E30E38}"/>
              </a:ext>
            </a:extLst>
          </p:cNvPr>
          <p:cNvSpPr txBox="1"/>
          <p:nvPr/>
        </p:nvSpPr>
        <p:spPr>
          <a:xfrm>
            <a:off x="3305060" y="1432193"/>
            <a:ext cx="2869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</a:rPr>
              <a:t>Well Done!!!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83EC8-EC81-CB62-392B-97C29FC3B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2322" y="2208652"/>
            <a:ext cx="45148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50498" y="1556793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896244" y="2352793"/>
            <a:ext cx="6113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make a water wheel drive a generator to light an LED</a:t>
            </a:r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367583" y="2900334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74283"/>
              </p:ext>
            </p:extLst>
          </p:nvPr>
        </p:nvGraphicFramePr>
        <p:xfrm>
          <a:off x="2684748" y="3915055"/>
          <a:ext cx="4320480" cy="1800702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Tools, Scissors, etc.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74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Damage to Clothing</a:t>
                      </a:r>
                    </a:p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mouth with water and give water to drink.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4696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Paint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Injury, </a:t>
                      </a: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Staing</a:t>
                      </a: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Clother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paint removal sponge, water, etc.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146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pupils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717162" y="3326725"/>
            <a:ext cx="4485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47849-A534-A551-2BBE-77C0C32D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26187"/>
            <a:ext cx="3909530" cy="2597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FEDA9-0BBF-A7DE-09AE-15BE4ABE0905}"/>
              </a:ext>
            </a:extLst>
          </p:cNvPr>
          <p:cNvSpPr txBox="1"/>
          <p:nvPr/>
        </p:nvSpPr>
        <p:spPr>
          <a:xfrm>
            <a:off x="517793" y="1196429"/>
            <a:ext cx="55442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a Water Wheel drive a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Generator to power an 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EB523-D7A5-FD57-D05F-DADA38678840}"/>
              </a:ext>
            </a:extLst>
          </p:cNvPr>
          <p:cNvSpPr txBox="1"/>
          <p:nvPr/>
        </p:nvSpPr>
        <p:spPr>
          <a:xfrm>
            <a:off x="517793" y="2776250"/>
            <a:ext cx="435166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project involves:</a:t>
            </a:r>
          </a:p>
          <a:p>
            <a:pPr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Making the wheel</a:t>
            </a:r>
          </a:p>
          <a:p>
            <a:pPr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Connecting to a 3V motor    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    used as a generator</a:t>
            </a:r>
          </a:p>
          <a:p>
            <a:pPr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Connecting to an LED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Light Emitting Diode</a:t>
            </a:r>
          </a:p>
        </p:txBody>
      </p:sp>
    </p:spTree>
    <p:extLst>
      <p:ext uri="{BB962C8B-B14F-4D97-AF65-F5344CB8AC3E}">
        <p14:creationId xmlns:p14="http://schemas.microsoft.com/office/powerpoint/2010/main" val="169476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60839-358D-504D-68AE-E4B40D4205EB}"/>
              </a:ext>
            </a:extLst>
          </p:cNvPr>
          <p:cNvSpPr txBox="1"/>
          <p:nvPr/>
        </p:nvSpPr>
        <p:spPr>
          <a:xfrm>
            <a:off x="581487" y="660283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need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68FD8-E77D-4378-4D9E-A926141476F0}"/>
              </a:ext>
            </a:extLst>
          </p:cNvPr>
          <p:cNvSpPr txBox="1"/>
          <p:nvPr/>
        </p:nvSpPr>
        <p:spPr>
          <a:xfrm>
            <a:off x="573411" y="1630631"/>
            <a:ext cx="5461752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Plastic tray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Plastic to make the wheel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3V motor and support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LED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Dowel and wooden block 20cm high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Leads with crocodile clips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Water tap connected to mains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Glue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Paint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Tools and Gloves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5DA73-3C48-3EBB-89EB-A9D39439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074" y="1438546"/>
            <a:ext cx="1332794" cy="1258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6EDA08-604C-1792-12CC-D5BD56768D7D}"/>
              </a:ext>
            </a:extLst>
          </p:cNvPr>
          <p:cNvSpPr/>
          <p:nvPr/>
        </p:nvSpPr>
        <p:spPr>
          <a:xfrm>
            <a:off x="7414352" y="1521209"/>
            <a:ext cx="1564395" cy="10677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Plastic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C8ECF-C84E-5F6E-3D74-C3044FB6D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4808">
            <a:off x="5420759" y="2867085"/>
            <a:ext cx="972594" cy="7163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BFFC5B2-E7A8-7BEA-0B95-1EEB8B0EB937}"/>
              </a:ext>
            </a:extLst>
          </p:cNvPr>
          <p:cNvGrpSpPr/>
          <p:nvPr/>
        </p:nvGrpSpPr>
        <p:grpSpPr>
          <a:xfrm>
            <a:off x="7339080" y="2926656"/>
            <a:ext cx="447083" cy="597200"/>
            <a:chOff x="8191968" y="2241993"/>
            <a:chExt cx="521258" cy="10202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3AB35-0F59-59B8-7F4A-4360D12A6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91968" y="2241993"/>
              <a:ext cx="521258" cy="58286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E54E7F-E8FD-F429-59C1-3B9D18261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9340" y="2738002"/>
              <a:ext cx="67367" cy="41447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0C1337-FEE8-262C-0AFB-022E73828574}"/>
                </a:ext>
              </a:extLst>
            </p:cNvPr>
            <p:cNvCxnSpPr>
              <a:cxnSpLocks/>
            </p:cNvCxnSpPr>
            <p:nvPr/>
          </p:nvCxnSpPr>
          <p:spPr>
            <a:xfrm>
              <a:off x="8543336" y="2721232"/>
              <a:ext cx="108444" cy="54098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A792819-2272-57F6-5FA9-D9E1CFB3E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965" y="2771785"/>
            <a:ext cx="906941" cy="906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8DC95E-1ABB-C4F4-A028-BBBE5E496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631740" y="4023112"/>
            <a:ext cx="956608" cy="777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E1117A-B6FD-DC5F-C86D-598B4E40C7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8291" y="4005527"/>
            <a:ext cx="491695" cy="777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59C347-9D30-0348-EF22-60B9D485AB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991563" y="3746765"/>
            <a:ext cx="1341026" cy="1055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DEFFE2-84EC-DC9D-81F6-BD492E7DB0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5695492" y="5337654"/>
            <a:ext cx="730671" cy="5164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4D8AB5-403E-F67A-4F06-BB85580D8D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480118">
            <a:off x="6622113" y="5175127"/>
            <a:ext cx="690311" cy="624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56DF61-850D-0436-44A7-9774100D3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815591" flipH="1">
            <a:off x="7561178" y="5118047"/>
            <a:ext cx="524689" cy="848801"/>
          </a:xfrm>
          <a:prstGeom prst="rect">
            <a:avLst/>
          </a:prstGeom>
        </p:spPr>
      </p:pic>
      <p:sp>
        <p:nvSpPr>
          <p:cNvPr id="27" name="Cylinder 26">
            <a:extLst>
              <a:ext uri="{FF2B5EF4-FFF2-40B4-BE49-F238E27FC236}">
                <a16:creationId xmlns:a16="http://schemas.microsoft.com/office/drawing/2014/main" id="{E38D97C0-C649-8C42-C26F-8FF5D0D95327}"/>
              </a:ext>
            </a:extLst>
          </p:cNvPr>
          <p:cNvSpPr/>
          <p:nvPr/>
        </p:nvSpPr>
        <p:spPr>
          <a:xfrm>
            <a:off x="8896606" y="2771785"/>
            <a:ext cx="132887" cy="1055381"/>
          </a:xfrm>
          <a:prstGeom prst="can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58C60AD-BCAB-77BA-C5A0-4F4AA262C1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445170">
            <a:off x="8290485" y="5336712"/>
            <a:ext cx="607668" cy="4051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A24C06-812C-F951-7BAF-CC67787743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8746" y="5337654"/>
            <a:ext cx="664570" cy="7711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E28C91-77EE-5A39-0481-602A719EE1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1343" y="2843214"/>
            <a:ext cx="554021" cy="710963"/>
          </a:xfrm>
          <a:prstGeom prst="rect">
            <a:avLst/>
          </a:prstGeom>
        </p:spPr>
      </p:pic>
      <p:sp>
        <p:nvSpPr>
          <p:cNvPr id="32" name="Cube 31">
            <a:extLst>
              <a:ext uri="{FF2B5EF4-FFF2-40B4-BE49-F238E27FC236}">
                <a16:creationId xmlns:a16="http://schemas.microsoft.com/office/drawing/2014/main" id="{5A108290-D06C-165D-1A7F-F29A8B8B4518}"/>
              </a:ext>
            </a:extLst>
          </p:cNvPr>
          <p:cNvSpPr/>
          <p:nvPr/>
        </p:nvSpPr>
        <p:spPr>
          <a:xfrm>
            <a:off x="9271367" y="2923440"/>
            <a:ext cx="383360" cy="752070"/>
          </a:xfrm>
          <a:prstGeom prst="cube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14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0C105-C88B-31C8-9155-022D8B7977C2}"/>
              </a:ext>
            </a:extLst>
          </p:cNvPr>
          <p:cNvSpPr txBox="1"/>
          <p:nvPr/>
        </p:nvSpPr>
        <p:spPr>
          <a:xfrm>
            <a:off x="581487" y="660283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the wheel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35C71-FD34-071F-B463-F5E010F78807}"/>
              </a:ext>
            </a:extLst>
          </p:cNvPr>
          <p:cNvSpPr txBox="1"/>
          <p:nvPr/>
        </p:nvSpPr>
        <p:spPr>
          <a:xfrm>
            <a:off x="529271" y="1399294"/>
            <a:ext cx="54418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Firstly measure the diameter of the motor spindle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Drill a hole in the centre of the dowel the same size as the motor spindle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two 10cm diam. circles out of flat plastic sheet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Drill a centre hole in each circle the same size as the diameter of the dowel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dowel onto the two circles with the circles 2cm apart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468C16-E6FE-B254-1052-8FB976AB2498}"/>
              </a:ext>
            </a:extLst>
          </p:cNvPr>
          <p:cNvGrpSpPr/>
          <p:nvPr/>
        </p:nvGrpSpPr>
        <p:grpSpPr>
          <a:xfrm>
            <a:off x="5668942" y="1148527"/>
            <a:ext cx="4016449" cy="3630039"/>
            <a:chOff x="5426571" y="1214628"/>
            <a:chExt cx="4016449" cy="36300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006A3F-CCD7-6B74-8BDF-BD349D5999A7}"/>
                </a:ext>
              </a:extLst>
            </p:cNvPr>
            <p:cNvGrpSpPr/>
            <p:nvPr/>
          </p:nvGrpSpPr>
          <p:grpSpPr>
            <a:xfrm>
              <a:off x="6312665" y="2013332"/>
              <a:ext cx="3130355" cy="2831335"/>
              <a:chOff x="5585552" y="2013332"/>
              <a:chExt cx="3130355" cy="283133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F133B61-3D3D-22F6-1F75-9C01EC2C324E}"/>
                  </a:ext>
                </a:extLst>
              </p:cNvPr>
              <p:cNvSpPr/>
              <p:nvPr/>
            </p:nvSpPr>
            <p:spPr>
              <a:xfrm>
                <a:off x="5585552" y="2013332"/>
                <a:ext cx="969484" cy="28313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9891CE8-3C30-14B4-9DB4-FC5AE4A9932A}"/>
                  </a:ext>
                </a:extLst>
              </p:cNvPr>
              <p:cNvSpPr/>
              <p:nvPr/>
            </p:nvSpPr>
            <p:spPr>
              <a:xfrm>
                <a:off x="6277779" y="2013332"/>
                <a:ext cx="969484" cy="28313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Cylinder 4">
                <a:extLst>
                  <a:ext uri="{FF2B5EF4-FFF2-40B4-BE49-F238E27FC236}">
                    <a16:creationId xmlns:a16="http://schemas.microsoft.com/office/drawing/2014/main" id="{1C1165B1-0BCF-249C-313F-530D508E3489}"/>
                  </a:ext>
                </a:extLst>
              </p:cNvPr>
              <p:cNvSpPr/>
              <p:nvPr/>
            </p:nvSpPr>
            <p:spPr>
              <a:xfrm rot="5400000">
                <a:off x="7208838" y="2982685"/>
                <a:ext cx="103740" cy="996374"/>
              </a:xfrm>
              <a:prstGeom prst="can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B509924-E135-4A70-71B0-EEB2972EE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3685527" flipH="1">
                <a:off x="8029162" y="3056472"/>
                <a:ext cx="524689" cy="848801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9D8CBD-BC41-175A-E16E-A6F634A181C8}"/>
                </a:ext>
              </a:extLst>
            </p:cNvPr>
            <p:cNvCxnSpPr/>
            <p:nvPr/>
          </p:nvCxnSpPr>
          <p:spPr>
            <a:xfrm>
              <a:off x="6819441" y="1597446"/>
              <a:ext cx="67019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321198-C4C7-C893-8D92-E21B571F2C2D}"/>
                </a:ext>
              </a:extLst>
            </p:cNvPr>
            <p:cNvSpPr txBox="1"/>
            <p:nvPr/>
          </p:nvSpPr>
          <p:spPr>
            <a:xfrm>
              <a:off x="6844195" y="121462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2cm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8FFBB9A-0349-7978-B1DE-8027E9DFF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1969" y="2013332"/>
              <a:ext cx="0" cy="283133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2BC091-47AE-09A3-8C9C-46AFE1A94D22}"/>
                </a:ext>
              </a:extLst>
            </p:cNvPr>
            <p:cNvSpPr txBox="1"/>
            <p:nvPr/>
          </p:nvSpPr>
          <p:spPr>
            <a:xfrm>
              <a:off x="5426571" y="3163410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30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0C105-C88B-31C8-9155-022D8B7977C2}"/>
              </a:ext>
            </a:extLst>
          </p:cNvPr>
          <p:cNvSpPr txBox="1"/>
          <p:nvPr/>
        </p:nvSpPr>
        <p:spPr>
          <a:xfrm>
            <a:off x="581487" y="660283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the wheel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09924-E135-4A70-71B0-EEB2972E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85527" flipH="1">
            <a:off x="8902444" y="3056472"/>
            <a:ext cx="524689" cy="848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35C71-FD34-071F-B463-F5E010F78807}"/>
              </a:ext>
            </a:extLst>
          </p:cNvPr>
          <p:cNvSpPr txBox="1"/>
          <p:nvPr/>
        </p:nvSpPr>
        <p:spPr>
          <a:xfrm>
            <a:off x="639704" y="2304970"/>
            <a:ext cx="54418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eight rectangles 2cm x 1cm</a:t>
            </a:r>
          </a:p>
          <a:p>
            <a:pPr>
              <a:spcBef>
                <a:spcPts val="600"/>
              </a:spcBef>
            </a:pPr>
            <a:endParaRPr lang="en-GB" sz="2400" b="1" dirty="0">
              <a:solidFill>
                <a:srgbClr val="00800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Glue them into position around the wheel equally spaced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513C4-C85A-A432-7AC1-02673B8D029A}"/>
              </a:ext>
            </a:extLst>
          </p:cNvPr>
          <p:cNvSpPr/>
          <p:nvPr/>
        </p:nvSpPr>
        <p:spPr>
          <a:xfrm>
            <a:off x="7987821" y="1257908"/>
            <a:ext cx="692227" cy="3857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4B11B7-9A8F-476F-5F6E-6FD4516966F5}"/>
              </a:ext>
            </a:extLst>
          </p:cNvPr>
          <p:cNvGrpSpPr/>
          <p:nvPr/>
        </p:nvGrpSpPr>
        <p:grpSpPr>
          <a:xfrm>
            <a:off x="6312665" y="1820461"/>
            <a:ext cx="2173343" cy="3217077"/>
            <a:chOff x="6312665" y="1820461"/>
            <a:chExt cx="2173343" cy="321707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F133B61-3D3D-22F6-1F75-9C01EC2C324E}"/>
                </a:ext>
              </a:extLst>
            </p:cNvPr>
            <p:cNvSpPr/>
            <p:nvPr/>
          </p:nvSpPr>
          <p:spPr>
            <a:xfrm>
              <a:off x="6312665" y="2013332"/>
              <a:ext cx="969484" cy="28313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DEBA04-6EB0-3C5F-D4F4-0991F131DC16}"/>
                </a:ext>
              </a:extLst>
            </p:cNvPr>
            <p:cNvSpPr/>
            <p:nvPr/>
          </p:nvSpPr>
          <p:spPr>
            <a:xfrm>
              <a:off x="6736814" y="1820461"/>
              <a:ext cx="692227" cy="3857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C42BDA-D6FF-6F61-30C1-6E763413480A}"/>
                </a:ext>
              </a:extLst>
            </p:cNvPr>
            <p:cNvSpPr/>
            <p:nvPr/>
          </p:nvSpPr>
          <p:spPr>
            <a:xfrm>
              <a:off x="6478571" y="2674804"/>
              <a:ext cx="692227" cy="298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1AADD7-CA4C-17F7-4CB1-6FDA67A9E465}"/>
                </a:ext>
              </a:extLst>
            </p:cNvPr>
            <p:cNvSpPr/>
            <p:nvPr/>
          </p:nvSpPr>
          <p:spPr>
            <a:xfrm>
              <a:off x="6400534" y="3428999"/>
              <a:ext cx="692227" cy="964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F4579B-D7BC-1544-BEB4-30650EC4752B}"/>
                </a:ext>
              </a:extLst>
            </p:cNvPr>
            <p:cNvSpPr/>
            <p:nvPr/>
          </p:nvSpPr>
          <p:spPr>
            <a:xfrm>
              <a:off x="6524740" y="4028519"/>
              <a:ext cx="692227" cy="298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5C4317-AD54-44DF-9BCE-DF9CCF563E80}"/>
                </a:ext>
              </a:extLst>
            </p:cNvPr>
            <p:cNvSpPr/>
            <p:nvPr/>
          </p:nvSpPr>
          <p:spPr>
            <a:xfrm>
              <a:off x="6821012" y="4651796"/>
              <a:ext cx="692227" cy="3857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9891CE8-3C30-14B4-9DB4-FC5AE4A9932A}"/>
                </a:ext>
              </a:extLst>
            </p:cNvPr>
            <p:cNvSpPr/>
            <p:nvPr/>
          </p:nvSpPr>
          <p:spPr>
            <a:xfrm>
              <a:off x="7004892" y="2013332"/>
              <a:ext cx="969484" cy="28313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1C1165B1-0BCF-249C-313F-530D508E3489}"/>
                </a:ext>
              </a:extLst>
            </p:cNvPr>
            <p:cNvSpPr/>
            <p:nvPr/>
          </p:nvSpPr>
          <p:spPr>
            <a:xfrm rot="5400000">
              <a:off x="7935951" y="2982685"/>
              <a:ext cx="103740" cy="996374"/>
            </a:xfrm>
            <a:prstGeom prst="ca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08C5E05-E67D-49B8-35D1-FB06C0344F15}"/>
              </a:ext>
            </a:extLst>
          </p:cNvPr>
          <p:cNvSpPr txBox="1"/>
          <p:nvPr/>
        </p:nvSpPr>
        <p:spPr>
          <a:xfrm>
            <a:off x="7651696" y="90248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2cm x 1 cm</a:t>
            </a:r>
          </a:p>
        </p:txBody>
      </p:sp>
    </p:spTree>
    <p:extLst>
      <p:ext uri="{BB962C8B-B14F-4D97-AF65-F5344CB8AC3E}">
        <p14:creationId xmlns:p14="http://schemas.microsoft.com/office/powerpoint/2010/main" val="372566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CDDC7-C062-D9FE-65D4-FFE372413346}"/>
              </a:ext>
            </a:extLst>
          </p:cNvPr>
          <p:cNvSpPr txBox="1"/>
          <p:nvPr/>
        </p:nvSpPr>
        <p:spPr>
          <a:xfrm>
            <a:off x="523440" y="942054"/>
            <a:ext cx="7717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Mount the motor and connect the LED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4A7389-B207-7047-4830-A8FB0FDDAF46}"/>
              </a:ext>
            </a:extLst>
          </p:cNvPr>
          <p:cNvSpPr txBox="1"/>
          <p:nvPr/>
        </p:nvSpPr>
        <p:spPr>
          <a:xfrm>
            <a:off x="523440" y="3355958"/>
            <a:ext cx="4576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Mount the water wheel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D5F57D-61BF-32D7-816E-E01A440F8709}"/>
              </a:ext>
            </a:extLst>
          </p:cNvPr>
          <p:cNvGrpSpPr/>
          <p:nvPr/>
        </p:nvGrpSpPr>
        <p:grpSpPr>
          <a:xfrm>
            <a:off x="6008748" y="1545657"/>
            <a:ext cx="3165541" cy="4028878"/>
            <a:chOff x="6008748" y="1545657"/>
            <a:chExt cx="3165541" cy="4028878"/>
          </a:xfrm>
        </p:grpSpPr>
        <p:sp>
          <p:nvSpPr>
            <p:cNvPr id="3" name="Cube 2">
              <a:extLst>
                <a:ext uri="{FF2B5EF4-FFF2-40B4-BE49-F238E27FC236}">
                  <a16:creationId xmlns:a16="http://schemas.microsoft.com/office/drawing/2014/main" id="{001495BE-2B4E-9934-E2F6-0274FEEE64EC}"/>
                </a:ext>
              </a:extLst>
            </p:cNvPr>
            <p:cNvSpPr/>
            <p:nvPr/>
          </p:nvSpPr>
          <p:spPr>
            <a:xfrm>
              <a:off x="7216049" y="3040655"/>
              <a:ext cx="1839815" cy="2533880"/>
            </a:xfrm>
            <a:prstGeom prst="cube">
              <a:avLst>
                <a:gd name="adj" fmla="val 2559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FF9F50-81C1-8AEC-B271-39180B9A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87069">
              <a:off x="7410335" y="2601471"/>
              <a:ext cx="952500" cy="5810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71C84E-8B7E-AAFB-7521-6BB03B5728EF}"/>
                </a:ext>
              </a:extLst>
            </p:cNvPr>
            <p:cNvSpPr/>
            <p:nvPr/>
          </p:nvSpPr>
          <p:spPr>
            <a:xfrm>
              <a:off x="7877060" y="2642762"/>
              <a:ext cx="143220" cy="6402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F8CACC-824D-CBBD-F8FD-D5C52F1EA94F}"/>
                </a:ext>
              </a:extLst>
            </p:cNvPr>
            <p:cNvGrpSpPr/>
            <p:nvPr/>
          </p:nvGrpSpPr>
          <p:grpSpPr>
            <a:xfrm>
              <a:off x="8727206" y="1545657"/>
              <a:ext cx="447083" cy="597200"/>
              <a:chOff x="8191968" y="2241993"/>
              <a:chExt cx="521258" cy="102022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D35EFB5-2F7A-B1E4-F761-F6789A598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191968" y="2241993"/>
                <a:ext cx="521258" cy="582861"/>
              </a:xfrm>
              <a:prstGeom prst="rect">
                <a:avLst/>
              </a:prstGeom>
            </p:spPr>
          </p:pic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82C7498-04F9-678B-B47C-5C59FB8E33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69340" y="2738002"/>
                <a:ext cx="67367" cy="41447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4A6F5E4-962C-F59F-A4F5-9869E992A2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336" y="2721232"/>
                <a:ext cx="108444" cy="540986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AC79E48D-8692-E1C7-59E8-B17AC0DE7DA9}"/>
                </a:ext>
              </a:extLst>
            </p:cNvPr>
            <p:cNvSpPr/>
            <p:nvPr/>
          </p:nvSpPr>
          <p:spPr>
            <a:xfrm>
              <a:off x="8284684" y="2126255"/>
              <a:ext cx="848299" cy="804232"/>
            </a:xfrm>
            <a:custGeom>
              <a:avLst/>
              <a:gdLst>
                <a:gd name="connsiteX0" fmla="*/ 0 w 848299"/>
                <a:gd name="connsiteY0" fmla="*/ 804232 h 804232"/>
                <a:gd name="connsiteX1" fmla="*/ 583894 w 848299"/>
                <a:gd name="connsiteY1" fmla="*/ 760164 h 804232"/>
                <a:gd name="connsiteX2" fmla="*/ 782198 w 848299"/>
                <a:gd name="connsiteY2" fmla="*/ 583894 h 804232"/>
                <a:gd name="connsiteX3" fmla="*/ 848299 w 848299"/>
                <a:gd name="connsiteY3" fmla="*/ 0 h 80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299" h="804232">
                  <a:moveTo>
                    <a:pt x="0" y="804232"/>
                  </a:moveTo>
                  <a:cubicBezTo>
                    <a:pt x="226764" y="800559"/>
                    <a:pt x="453528" y="796887"/>
                    <a:pt x="583894" y="760164"/>
                  </a:cubicBezTo>
                  <a:cubicBezTo>
                    <a:pt x="714260" y="723441"/>
                    <a:pt x="738131" y="710588"/>
                    <a:pt x="782198" y="583894"/>
                  </a:cubicBezTo>
                  <a:cubicBezTo>
                    <a:pt x="826265" y="457200"/>
                    <a:pt x="837282" y="228600"/>
                    <a:pt x="84829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1D99AF80-DA5D-8511-F919-06A2340B2C40}"/>
                </a:ext>
              </a:extLst>
            </p:cNvPr>
            <p:cNvSpPr/>
            <p:nvPr/>
          </p:nvSpPr>
          <p:spPr>
            <a:xfrm>
              <a:off x="8172411" y="2060154"/>
              <a:ext cx="707183" cy="684367"/>
            </a:xfrm>
            <a:custGeom>
              <a:avLst/>
              <a:gdLst>
                <a:gd name="connsiteX0" fmla="*/ 0 w 638978"/>
                <a:gd name="connsiteY0" fmla="*/ 649995 h 676821"/>
                <a:gd name="connsiteX1" fmla="*/ 308472 w 638978"/>
                <a:gd name="connsiteY1" fmla="*/ 661012 h 676821"/>
                <a:gd name="connsiteX2" fmla="*/ 583894 w 638978"/>
                <a:gd name="connsiteY2" fmla="*/ 462709 h 676821"/>
                <a:gd name="connsiteX3" fmla="*/ 638978 w 638978"/>
                <a:gd name="connsiteY3" fmla="*/ 0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78" h="676821">
                  <a:moveTo>
                    <a:pt x="0" y="649995"/>
                  </a:moveTo>
                  <a:cubicBezTo>
                    <a:pt x="105578" y="671110"/>
                    <a:pt x="211156" y="692226"/>
                    <a:pt x="308472" y="661012"/>
                  </a:cubicBezTo>
                  <a:cubicBezTo>
                    <a:pt x="405788" y="629798"/>
                    <a:pt x="528810" y="572878"/>
                    <a:pt x="583894" y="462709"/>
                  </a:cubicBezTo>
                  <a:cubicBezTo>
                    <a:pt x="638978" y="352540"/>
                    <a:pt x="638978" y="176270"/>
                    <a:pt x="638978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ADB72EF-CD4F-7A09-AE54-B2D4C03A64D9}"/>
                </a:ext>
              </a:extLst>
            </p:cNvPr>
            <p:cNvGrpSpPr/>
            <p:nvPr/>
          </p:nvGrpSpPr>
          <p:grpSpPr>
            <a:xfrm>
              <a:off x="6008748" y="1684079"/>
              <a:ext cx="1461721" cy="2319279"/>
              <a:chOff x="6312665" y="1820461"/>
              <a:chExt cx="2173343" cy="321707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2AC61-39F3-DF7A-FE54-15779BCC1F3B}"/>
                  </a:ext>
                </a:extLst>
              </p:cNvPr>
              <p:cNvSpPr/>
              <p:nvPr/>
            </p:nvSpPr>
            <p:spPr>
              <a:xfrm>
                <a:off x="6312665" y="2013332"/>
                <a:ext cx="969484" cy="28313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39A9E9-5E8D-0211-3FA8-1CDE17F6920F}"/>
                  </a:ext>
                </a:extLst>
              </p:cNvPr>
              <p:cNvSpPr/>
              <p:nvPr/>
            </p:nvSpPr>
            <p:spPr>
              <a:xfrm>
                <a:off x="6736814" y="1820461"/>
                <a:ext cx="692227" cy="3857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F11F7E5-0B10-1B34-8737-53AFA2985F6B}"/>
                  </a:ext>
                </a:extLst>
              </p:cNvPr>
              <p:cNvSpPr/>
              <p:nvPr/>
            </p:nvSpPr>
            <p:spPr>
              <a:xfrm>
                <a:off x="6478571" y="2674804"/>
                <a:ext cx="692227" cy="2984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1DBD7F-13F9-2325-C8BD-858610E891ED}"/>
                  </a:ext>
                </a:extLst>
              </p:cNvPr>
              <p:cNvSpPr/>
              <p:nvPr/>
            </p:nvSpPr>
            <p:spPr>
              <a:xfrm>
                <a:off x="6400534" y="3428999"/>
                <a:ext cx="692227" cy="96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924F194-8CB4-6E2F-CF55-87552816458B}"/>
                  </a:ext>
                </a:extLst>
              </p:cNvPr>
              <p:cNvSpPr/>
              <p:nvPr/>
            </p:nvSpPr>
            <p:spPr>
              <a:xfrm>
                <a:off x="6524740" y="4028519"/>
                <a:ext cx="692227" cy="2984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27B4941-442E-5016-89A0-C5565C05119E}"/>
                  </a:ext>
                </a:extLst>
              </p:cNvPr>
              <p:cNvSpPr/>
              <p:nvPr/>
            </p:nvSpPr>
            <p:spPr>
              <a:xfrm>
                <a:off x="6821012" y="4651796"/>
                <a:ext cx="692227" cy="3857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EA4AB22-FF04-8A79-592C-142CDF971809}"/>
                  </a:ext>
                </a:extLst>
              </p:cNvPr>
              <p:cNvSpPr/>
              <p:nvPr/>
            </p:nvSpPr>
            <p:spPr>
              <a:xfrm>
                <a:off x="7004892" y="2013332"/>
                <a:ext cx="969484" cy="28313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Cylinder 32">
                <a:extLst>
                  <a:ext uri="{FF2B5EF4-FFF2-40B4-BE49-F238E27FC236}">
                    <a16:creationId xmlns:a16="http://schemas.microsoft.com/office/drawing/2014/main" id="{3B31324C-14FB-A3B6-4FF1-264547E55B14}"/>
                  </a:ext>
                </a:extLst>
              </p:cNvPr>
              <p:cNvSpPr/>
              <p:nvPr/>
            </p:nvSpPr>
            <p:spPr>
              <a:xfrm rot="5400000">
                <a:off x="7935951" y="2982685"/>
                <a:ext cx="103740" cy="996374"/>
              </a:xfrm>
              <a:prstGeom prst="can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60DFA8-CB74-2203-5317-57555BB4170B}"/>
                </a:ext>
              </a:extLst>
            </p:cNvPr>
            <p:cNvSpPr/>
            <p:nvPr/>
          </p:nvSpPr>
          <p:spPr>
            <a:xfrm rot="16200000">
              <a:off x="8125582" y="2891284"/>
              <a:ext cx="143220" cy="6402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8D86D6-CDA7-D0D0-AC56-652EB215F2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6585" y="3144566"/>
              <a:ext cx="129600" cy="0"/>
            </a:xfrm>
            <a:prstGeom prst="line">
              <a:avLst/>
            </a:prstGeom>
            <a:ln w="3810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B784C73-1B06-F6C8-AC94-218BB8C36A21}"/>
              </a:ext>
            </a:extLst>
          </p:cNvPr>
          <p:cNvSpPr txBox="1"/>
          <p:nvPr/>
        </p:nvSpPr>
        <p:spPr>
          <a:xfrm>
            <a:off x="523440" y="2025895"/>
            <a:ext cx="4367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Use crocodile clip leads to connect the LED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2CD86B-046A-E4CE-6BD5-FE12C973DC06}"/>
              </a:ext>
            </a:extLst>
          </p:cNvPr>
          <p:cNvSpPr txBox="1"/>
          <p:nvPr/>
        </p:nvSpPr>
        <p:spPr>
          <a:xfrm>
            <a:off x="523440" y="4439798"/>
            <a:ext cx="540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Glue the dowel to the motor spindle</a:t>
            </a:r>
          </a:p>
        </p:txBody>
      </p:sp>
    </p:spTree>
    <p:extLst>
      <p:ext uri="{BB962C8B-B14F-4D97-AF65-F5344CB8AC3E}">
        <p14:creationId xmlns:p14="http://schemas.microsoft.com/office/powerpoint/2010/main" val="33071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767B0D-3CC7-2AD1-E554-21B49D52CAD3}"/>
              </a:ext>
            </a:extLst>
          </p:cNvPr>
          <p:cNvSpPr txBox="1"/>
          <p:nvPr/>
        </p:nvSpPr>
        <p:spPr>
          <a:xfrm>
            <a:off x="429658" y="1750534"/>
            <a:ext cx="43186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Put the wheel assembly into the big plastic tub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Position the wheel under the tap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Turn on the water for a few seconds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Ensure all splashes go into the big tub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</a:rPr>
              <a:t>Did the wheel light the LED?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DBC09-30EC-6553-381A-DA7CDE8387CC}"/>
              </a:ext>
            </a:extLst>
          </p:cNvPr>
          <p:cNvSpPr txBox="1"/>
          <p:nvPr/>
        </p:nvSpPr>
        <p:spPr>
          <a:xfrm>
            <a:off x="429658" y="885270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Test the water wheel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7FCDAC-23A7-054E-066D-8CDDB6EF89D3}"/>
              </a:ext>
            </a:extLst>
          </p:cNvPr>
          <p:cNvGrpSpPr/>
          <p:nvPr/>
        </p:nvGrpSpPr>
        <p:grpSpPr>
          <a:xfrm>
            <a:off x="5157731" y="1750534"/>
            <a:ext cx="4408299" cy="3819198"/>
            <a:chOff x="5157731" y="1750534"/>
            <a:chExt cx="4408299" cy="38191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45A7C0-D391-B18B-2C01-527B72BA4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7731" y="1750534"/>
              <a:ext cx="4408299" cy="3819198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6A432C98-A09F-6996-9497-D0B159F3B3F6}"/>
                </a:ext>
              </a:extLst>
            </p:cNvPr>
            <p:cNvSpPr/>
            <p:nvPr/>
          </p:nvSpPr>
          <p:spPr>
            <a:xfrm flipH="1">
              <a:off x="7965196" y="4406747"/>
              <a:ext cx="352539" cy="361014"/>
            </a:xfrm>
            <a:prstGeom prst="rtTriangl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813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5FB708-B2B7-41BF-8BDC-40A00E840B1C}"/>
              </a:ext>
            </a:extLst>
          </p:cNvPr>
          <p:cNvSpPr txBox="1"/>
          <p:nvPr/>
        </p:nvSpPr>
        <p:spPr>
          <a:xfrm>
            <a:off x="861728" y="1348434"/>
            <a:ext cx="3069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We have learnt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FD1DB-ECBB-48F2-B0D7-C48F3258A0F8}"/>
              </a:ext>
            </a:extLst>
          </p:cNvPr>
          <p:cNvSpPr txBox="1"/>
          <p:nvPr/>
        </p:nvSpPr>
        <p:spPr>
          <a:xfrm>
            <a:off x="861729" y="2183730"/>
            <a:ext cx="5298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How to make a water wheel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Used the wheel to power a generator and light an LED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We have used tools, glue and paint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We have learnt about electricity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9F702-C303-7211-22E9-A6A4858EF099}"/>
              </a:ext>
            </a:extLst>
          </p:cNvPr>
          <p:cNvGrpSpPr/>
          <p:nvPr/>
        </p:nvGrpSpPr>
        <p:grpSpPr>
          <a:xfrm>
            <a:off x="6394942" y="1910602"/>
            <a:ext cx="3262971" cy="2839597"/>
            <a:chOff x="6394942" y="1910602"/>
            <a:chExt cx="3262971" cy="28395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32444F3-0877-C7A9-CEF7-A15973C04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4942" y="1910602"/>
              <a:ext cx="3262971" cy="2839597"/>
            </a:xfrm>
            <a:prstGeom prst="rect">
              <a:avLst/>
            </a:prstGeom>
          </p:spPr>
        </p:pic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5F45AF66-3595-3AF2-652B-B1126BBA8EF0}"/>
                </a:ext>
              </a:extLst>
            </p:cNvPr>
            <p:cNvSpPr/>
            <p:nvPr/>
          </p:nvSpPr>
          <p:spPr>
            <a:xfrm flipH="1">
              <a:off x="8449937" y="3811836"/>
              <a:ext cx="297455" cy="361014"/>
            </a:xfrm>
            <a:prstGeom prst="rtTriangl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409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474</Words>
  <Application>Microsoft Office PowerPoint</Application>
  <PresentationFormat>A4 Paper (210x297 mm)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25</cp:revision>
  <dcterms:created xsi:type="dcterms:W3CDTF">2021-12-01T11:06:27Z</dcterms:created>
  <dcterms:modified xsi:type="dcterms:W3CDTF">2023-06-30T09:44:15Z</dcterms:modified>
</cp:coreProperties>
</file>