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58" r:id="rId3"/>
    <p:sldId id="259" r:id="rId4"/>
    <p:sldId id="271" r:id="rId5"/>
    <p:sldId id="272" r:id="rId6"/>
    <p:sldId id="273" r:id="rId7"/>
    <p:sldId id="267" r:id="rId8"/>
    <p:sldId id="268" r:id="rId9"/>
    <p:sldId id="269" r:id="rId10"/>
    <p:sldId id="270" r:id="rId11"/>
    <p:sldId id="261" r:id="rId12"/>
  </p:sldIdLst>
  <p:sldSz cx="12192000" cy="6858000"/>
  <p:notesSz cx="6889750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3FwgPd7vgzV0k3vmdmsqrg==" hashData="7hcWqxeYIwBxGWgjTSap2pVDuJY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8AFD6B"/>
    <a:srgbClr val="86DC5E"/>
    <a:srgbClr val="CC66FF"/>
    <a:srgbClr val="4472C4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FE0019-FA5F-4647-98D2-27E357E89A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295340-D7A9-454A-AC10-AB7D4BE200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4D8C47A3-EB92-4A83-AFF6-DDCB92D50110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48D79F-3141-445A-919E-84E3C80935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C981D-0BA4-4AF4-9029-E313128F1F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2C373AA5-1209-48BE-A049-E9581CEDD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4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B2012-E1EB-4E11-B5E2-4DAEA01D9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96AD8B-2DF7-4706-AFC3-986E14DCC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D2055-57B5-48A3-BAD1-F4425FA9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27FE7-B4C0-4CCD-8765-0FA3382E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0F48A-7CF5-4B1C-ADD5-26098A908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38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3DA1C-1AB8-4DB3-93FB-19E9AD300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73AB09-70CE-4032-9C69-E35BD16DC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2BFE6-7504-46CE-A5BF-206BD6CAF9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5FA88-ADF5-4E3B-AD95-0E23FCE5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9F82A-E091-4BD6-8AB6-7D891D71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6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ECED26-47DC-4B24-9DDD-38FA3CAB8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BF6EB-B2A4-4429-98F6-C77A33A53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7599-1A36-4375-AAF6-B9A90B76B1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E888B-015E-4CB3-A75C-83021A2C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6187A-07F4-439C-84F5-6CDE08E87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9C94-17DA-4922-899B-53E4008C2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4A052-8134-49A8-B71A-699149A51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060DF-875A-4A7A-8FEA-C4E9D994D1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09C8-4DC2-4259-9BAB-B10BB866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77582-D5AD-4809-93D8-0A6C6225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0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9BBC-4AC0-4AA6-822A-0ACA3F6E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1D764-FC99-43E1-87A3-73E1D1001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1E4B3-E0CE-40FC-8E75-70AED229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CD13-46A5-4A1E-94C3-9C87C3D51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7AF04-85E1-467A-9CA5-4D8F1C1A3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9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6025D-4D6E-4D9E-A7F1-52879C94B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35ACA-FE07-4CBC-A9A6-56D4614E3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92F7-783A-468D-ADBD-0AF623FA6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CFC3B-7CCB-4237-82E9-3678EC0182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9FA80-1032-48A3-857F-F61948F51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7C575-53D5-4502-BC59-961B59C5D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01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07369-F891-4A24-B2CC-70B40F844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650A3-6A35-4B5B-8801-F51ED13D7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04DC2-EAEB-4664-A696-88DB77CC5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D7D14C-DF58-4CA9-84C7-4E0162DAC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546B-BE6A-49A0-BA7E-9F1EEC2F8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8A83F-0E44-4D04-97FA-5AD181E98A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CD2C2C-863C-4E7E-A8A7-75BE01E6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334BA1-8A2D-4B51-ABFB-24382584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13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4FE9-7BD3-4336-89FE-9172B04F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049C6-9F50-426C-9FE7-EEE61A09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4DD34-9539-401E-889C-52F16859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00A45-3DA9-419E-88E8-A73867B1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7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7EFBA3-2E9C-4486-84FD-25BD766A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3F162-F92D-4C48-8297-9F712A50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57042-ADBB-473F-B34C-F015B48D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2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96F0D-0461-4F0E-B934-E0C5C326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00478-D553-4F30-9CB5-F8F489E9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0B4A2-A254-4B35-885E-AC4FEE98A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48066-8270-4ED4-8705-A0D95428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3AE1A-C297-45B1-84B8-E75BA45D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868C8-1714-4A6A-899C-0D50CC0F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1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C7F0-AA97-4B4A-8225-45329F0B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42822B-C6D8-4BE5-9F06-055C42C82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C721C-9C6C-4D48-8B3D-8DF7365BA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81C5B-1516-4A35-ADAF-1678C0FF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1C6B3F-2653-43CE-912F-DEC601EDE46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984E7-314F-4606-9DC7-5A82D1CA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0A600-B660-450D-A820-48460B8B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21B5D1-F8EA-4CA4-9F69-83AA7A0B2D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7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8109A8-3E60-47C4-87C2-4DF6C7AB0FC8}"/>
              </a:ext>
            </a:extLst>
          </p:cNvPr>
          <p:cNvSpPr txBox="1"/>
          <p:nvPr userDrawn="1"/>
        </p:nvSpPr>
        <p:spPr>
          <a:xfrm>
            <a:off x="3413374" y="6488668"/>
            <a:ext cx="5463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Coventry and Warwickshire Schools Liaison Community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507E07-19E6-BBE8-6CA3-64FEE4B3E6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50" y="6604000"/>
            <a:ext cx="5170488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Derrick Willer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C46C88-D86C-F945-8303-35939DB2CD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39582" y="6565384"/>
            <a:ext cx="1225550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www.dwiller.com</a:t>
            </a:r>
            <a:endParaRPr lang="en-GB" alt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7438D5-D987-4513-4203-052269079671}"/>
              </a:ext>
            </a:extLst>
          </p:cNvPr>
          <p:cNvSpPr txBox="1"/>
          <p:nvPr userDrawn="1"/>
        </p:nvSpPr>
        <p:spPr>
          <a:xfrm>
            <a:off x="4463141" y="237214"/>
            <a:ext cx="2612573" cy="369332"/>
          </a:xfrm>
          <a:prstGeom prst="rect">
            <a:avLst/>
          </a:prstGeom>
          <a:noFill/>
        </p:spPr>
        <p:txBody>
          <a:bodyPr wrap="square">
            <a:prstTxWarp prst="textWave4">
              <a:avLst/>
            </a:prstTxWarp>
            <a:spAutoFit/>
          </a:bodyPr>
          <a:lstStyle/>
          <a:p>
            <a:pPr algn="ctr"/>
            <a:r>
              <a:rPr lang="en-GB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 panose="020B0A04020102020204" pitchFamily="34" charset="0"/>
              </a:rPr>
              <a:t>Win A Car</a:t>
            </a:r>
          </a:p>
        </p:txBody>
      </p:sp>
    </p:spTree>
    <p:extLst>
      <p:ext uri="{BB962C8B-B14F-4D97-AF65-F5344CB8AC3E}">
        <p14:creationId xmlns:p14="http://schemas.microsoft.com/office/powerpoint/2010/main" val="182792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1F6956A-5501-5F0A-E273-EE402B166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1" y="1257300"/>
            <a:ext cx="4860925" cy="86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6600" b="1" dirty="0">
                <a:solidFill>
                  <a:srgbClr val="00009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5277F637-387C-D9EA-04E3-135E9D766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75" y="2498726"/>
            <a:ext cx="2160588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F3AC27-F8E7-FF6A-8120-24D55DB6C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4" y="2498726"/>
            <a:ext cx="3997325" cy="219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Derrick is a STEM Ambassador,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  <p:extLst>
      <p:ext uri="{BB962C8B-B14F-4D97-AF65-F5344CB8AC3E}">
        <p14:creationId xmlns:p14="http://schemas.microsoft.com/office/powerpoint/2010/main" val="330559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27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09EC8E-D14B-02F4-3065-F3204B2AC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759845">
            <a:off x="5556425" y="2742626"/>
            <a:ext cx="2305050" cy="15335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EFD4B3E-A7AD-FCEB-C84F-E6FC75924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38" y="2437826"/>
            <a:ext cx="3524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CB3540-2ABA-F792-C5FC-ED8C9C6430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371" y="1885166"/>
            <a:ext cx="3524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5CC9B0-4A48-8EC0-0BF5-B954AF9636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897" y="2595432"/>
            <a:ext cx="352425" cy="214312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10724B23-21DC-7E23-2B3C-8DD7990AE742}"/>
              </a:ext>
            </a:extLst>
          </p:cNvPr>
          <p:cNvGrpSpPr/>
          <p:nvPr/>
        </p:nvGrpSpPr>
        <p:grpSpPr>
          <a:xfrm>
            <a:off x="9222529" y="1749000"/>
            <a:ext cx="2516184" cy="3835986"/>
            <a:chOff x="5482304" y="2753248"/>
            <a:chExt cx="2516184" cy="383598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F2B92C3-077D-9A2C-A903-4711002FE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82305" y="2753248"/>
              <a:ext cx="2516183" cy="383598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3522F92-E4EB-8D12-2C16-83C0C3DE8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5692490" y="3285242"/>
              <a:ext cx="104128" cy="157733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86ABFD8-58E4-D784-ACB4-723FE677E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82304" y="2753248"/>
              <a:ext cx="2516183" cy="383598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595A879-F461-CD97-4214-26D6A421E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65303" y="2854615"/>
              <a:ext cx="179175" cy="221830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946CCA5-D2BE-CEDD-D5C0-102578253D29}"/>
                </a:ext>
              </a:extLst>
            </p:cNvPr>
            <p:cNvCxnSpPr/>
            <p:nvPr/>
          </p:nvCxnSpPr>
          <p:spPr>
            <a:xfrm flipH="1">
              <a:off x="5654966" y="3869900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C17859B-9A0B-2C6A-6136-0E940351CDF3}"/>
                </a:ext>
              </a:extLst>
            </p:cNvPr>
            <p:cNvCxnSpPr/>
            <p:nvPr/>
          </p:nvCxnSpPr>
          <p:spPr>
            <a:xfrm flipH="1">
              <a:off x="5654966" y="3886962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F371D0-0C91-185C-2806-758971FDFBFA}"/>
                </a:ext>
              </a:extLst>
            </p:cNvPr>
            <p:cNvCxnSpPr/>
            <p:nvPr/>
          </p:nvCxnSpPr>
          <p:spPr>
            <a:xfrm flipH="1">
              <a:off x="5654966" y="3963765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3E3F54E-6C31-302F-81F9-DA92F4F63697}"/>
                </a:ext>
              </a:extLst>
            </p:cNvPr>
            <p:cNvCxnSpPr/>
            <p:nvPr/>
          </p:nvCxnSpPr>
          <p:spPr>
            <a:xfrm flipH="1">
              <a:off x="5654966" y="4109328"/>
              <a:ext cx="17917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5785DBD-15ED-D867-AE05-F1B87AD50E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54966" y="3532340"/>
              <a:ext cx="8403" cy="178451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ED66998-2DC6-5985-51B0-B0CE3C9200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46412" y="3532340"/>
              <a:ext cx="19653" cy="1784516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212C2C-A690-6242-B774-62373161A402}"/>
                </a:ext>
              </a:extLst>
            </p:cNvPr>
            <p:cNvSpPr/>
            <p:nvPr/>
          </p:nvSpPr>
          <p:spPr>
            <a:xfrm>
              <a:off x="5663369" y="4939379"/>
              <a:ext cx="170773" cy="235790"/>
            </a:xfrm>
            <a:prstGeom prst="rect">
              <a:avLst/>
            </a:prstGeom>
            <a:solidFill>
              <a:srgbClr val="99D9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2AB062D-A727-424E-C7C3-61A9E747DE7C}"/>
                </a:ext>
              </a:extLst>
            </p:cNvPr>
            <p:cNvCxnSpPr>
              <a:cxnSpLocks/>
            </p:cNvCxnSpPr>
            <p:nvPr/>
          </p:nvCxnSpPr>
          <p:spPr>
            <a:xfrm>
              <a:off x="5663369" y="3532601"/>
              <a:ext cx="202696" cy="0"/>
            </a:xfrm>
            <a:prstGeom prst="line">
              <a:avLst/>
            </a:prstGeom>
            <a:ln w="19050">
              <a:solidFill>
                <a:srgbClr val="9F85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215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A18DB-7367-0F55-9521-0B8892ACE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4" y="1601789"/>
            <a:ext cx="105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b="1" dirty="0">
                <a:solidFill>
                  <a:srgbClr val="C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7F2C00-BB64-5BFE-3D43-B87DFA3C3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724" y="2272172"/>
            <a:ext cx="611187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GB" altLang="en-US" sz="105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understand probability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CBB690-8E55-F047-C06D-53ADF1EC1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7775" y="2798764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38FC4F-E465-1A0E-FDCC-267128BCC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486164"/>
              </p:ext>
            </p:extLst>
          </p:nvPr>
        </p:nvGraphicFramePr>
        <p:xfrm>
          <a:off x="3404724" y="4158099"/>
          <a:ext cx="4321175" cy="813605"/>
        </p:xfrm>
        <a:graphic>
          <a:graphicData uri="http://schemas.openxmlformats.org/drawingml/2006/table">
            <a:tbl>
              <a:tblPr firstRow="1" firstCol="1" bandRow="1"/>
              <a:tblGrid>
                <a:gridCol w="123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425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participants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C5A615C-8E14-EBDB-795D-E22516E590C4}"/>
              </a:ext>
            </a:extLst>
          </p:cNvPr>
          <p:cNvSpPr txBox="1"/>
          <p:nvPr/>
        </p:nvSpPr>
        <p:spPr>
          <a:xfrm>
            <a:off x="3224881" y="3359426"/>
            <a:ext cx="6991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Mandatory: Close supervision by a competent adult</a:t>
            </a:r>
          </a:p>
        </p:txBody>
      </p:sp>
    </p:spTree>
    <p:extLst>
      <p:ext uri="{BB962C8B-B14F-4D97-AF65-F5344CB8AC3E}">
        <p14:creationId xmlns:p14="http://schemas.microsoft.com/office/powerpoint/2010/main" val="358281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6FEBAA4-2713-D58B-A98D-A63844743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763" y="1701800"/>
            <a:ext cx="5829300" cy="86360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6600" b="1" dirty="0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pic>
        <p:nvPicPr>
          <p:cNvPr id="3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8A6D5233-1B4F-765E-B4AA-57ADA1EC3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2906714"/>
            <a:ext cx="21605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793FC1DF-3891-01F3-611D-24CBF4410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1" y="3090863"/>
            <a:ext cx="28813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800" b="1" dirty="0"/>
              <a:t>I very much hope that you will enjoy this fun activity to discover logic and maths</a:t>
            </a:r>
          </a:p>
        </p:txBody>
      </p:sp>
    </p:spTree>
    <p:extLst>
      <p:ext uri="{BB962C8B-B14F-4D97-AF65-F5344CB8AC3E}">
        <p14:creationId xmlns:p14="http://schemas.microsoft.com/office/powerpoint/2010/main" val="109038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toy car&#10;&#10;Description automatically generated with medium confidence">
            <a:extLst>
              <a:ext uri="{FF2B5EF4-FFF2-40B4-BE49-F238E27FC236}">
                <a16:creationId xmlns:a16="http://schemas.microsoft.com/office/drawing/2014/main" id="{A05CC594-DE77-5D0C-142F-FA218E63D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725" y="1885962"/>
            <a:ext cx="8124825" cy="45720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8D75937-0839-E39A-7123-9B6F7049112D}"/>
              </a:ext>
            </a:extLst>
          </p:cNvPr>
          <p:cNvGrpSpPr/>
          <p:nvPr/>
        </p:nvGrpSpPr>
        <p:grpSpPr>
          <a:xfrm>
            <a:off x="3481328" y="3094836"/>
            <a:ext cx="1410159" cy="2280492"/>
            <a:chOff x="3426245" y="2445744"/>
            <a:chExt cx="1410159" cy="22804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76B4D9-E0A6-9869-770F-28711911ED49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2AA3EE9-6D4B-047F-86BC-C652F032BF26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06A5F94-0443-C292-C079-2C5AE3F1F949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A2DAA80-7C20-2DDD-2745-9F403D01A4DF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2AAF7DD-20E5-0679-4247-B89CFE6937F9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B29B3D-4170-CE81-E2D8-800F989792EA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45445D2-4FC6-DAB8-1EC8-8181074C2748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7125716-EF99-344F-97AA-085DC620B9D4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5167ED-C3C0-E910-6AB1-0B5E48A4F2AC}"/>
              </a:ext>
            </a:extLst>
          </p:cNvPr>
          <p:cNvGrpSpPr/>
          <p:nvPr/>
        </p:nvGrpSpPr>
        <p:grpSpPr>
          <a:xfrm>
            <a:off x="6901090" y="3094836"/>
            <a:ext cx="1410159" cy="2280492"/>
            <a:chOff x="3426245" y="2445744"/>
            <a:chExt cx="1410159" cy="2280492"/>
          </a:xfrm>
          <a:solidFill>
            <a:srgbClr val="00B0F0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401D5BF-C4C1-694A-50A3-A6D86DE4B61A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71FCE3F-E110-7D88-7F72-BE7F4901BBCA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B80FA69-FCF0-AA24-4D24-31988C24BFD7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3834BFB-A681-1ECD-647A-35ED41AFD976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38978F6-1081-A5D7-BD49-DE20A1CDC953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B2510FF-ED27-CF75-9F72-93AA55B086F6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FA541CD-2112-C3B5-C1FC-33E9526F25B8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2B3C892-3E8C-6986-7192-5F3FCB58CC48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30ADD0A-D7C7-2518-6301-DFDA01AFBAF9}"/>
              </a:ext>
            </a:extLst>
          </p:cNvPr>
          <p:cNvGrpSpPr/>
          <p:nvPr/>
        </p:nvGrpSpPr>
        <p:grpSpPr>
          <a:xfrm>
            <a:off x="5191209" y="3094836"/>
            <a:ext cx="1410159" cy="2280492"/>
            <a:chOff x="3426245" y="2445744"/>
            <a:chExt cx="1410159" cy="2280492"/>
          </a:xfrm>
          <a:solidFill>
            <a:srgbClr val="8AFD6B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DDE894A-0627-4A54-0EFF-AE80A99A0C15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1146BD1-D45C-32CD-3D40-8AE5753B6FAC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730E257D-7804-52EA-2A8B-462634A19FDB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B3AEA8E-0CE8-0666-44AD-570C90AE6649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0748FB4-261B-3A18-585C-D8A568764E7B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304EC75-813F-9C70-D021-1CF040467BB2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C1F7F68-F0A8-4B88-87B1-2C10B5F5ED09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ACEDD56-57A4-DDA9-F3E7-339BAC0FC8DC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06C12094-01BC-A5F6-2D11-7515C0CDDFBB}"/>
              </a:ext>
            </a:extLst>
          </p:cNvPr>
          <p:cNvSpPr txBox="1"/>
          <p:nvPr/>
        </p:nvSpPr>
        <p:spPr>
          <a:xfrm>
            <a:off x="667495" y="770527"/>
            <a:ext cx="1877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Win A Car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BA26B7-2C89-3787-9B0D-6A6CD35BBA04}"/>
              </a:ext>
            </a:extLst>
          </p:cNvPr>
          <p:cNvSpPr txBox="1"/>
          <p:nvPr/>
        </p:nvSpPr>
        <p:spPr>
          <a:xfrm>
            <a:off x="667495" y="1499203"/>
            <a:ext cx="9817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Behind one of the doors is a car but there is nothing behind the other doors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3F371D-411B-E681-1C6D-17C42700A8F2}"/>
              </a:ext>
            </a:extLst>
          </p:cNvPr>
          <p:cNvSpPr txBox="1"/>
          <p:nvPr/>
        </p:nvSpPr>
        <p:spPr>
          <a:xfrm>
            <a:off x="667495" y="2104769"/>
            <a:ext cx="11108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You choose a door and the host then opens another door which does not have the car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A53824-D80E-07A2-B415-13799D6AF7FC}"/>
              </a:ext>
            </a:extLst>
          </p:cNvPr>
          <p:cNvSpPr txBox="1"/>
          <p:nvPr/>
        </p:nvSpPr>
        <p:spPr>
          <a:xfrm>
            <a:off x="667495" y="2710335"/>
            <a:ext cx="53698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Do you keep to your choice or change it?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C1C517-01E8-A9FA-30E5-6CF12564E9DB}"/>
              </a:ext>
            </a:extLst>
          </p:cNvPr>
          <p:cNvSpPr txBox="1"/>
          <p:nvPr/>
        </p:nvSpPr>
        <p:spPr>
          <a:xfrm>
            <a:off x="667495" y="3315902"/>
            <a:ext cx="851425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What should you do to maximise your chance of winning the car?</a:t>
            </a:r>
          </a:p>
        </p:txBody>
      </p:sp>
    </p:spTree>
    <p:extLst>
      <p:ext uri="{BB962C8B-B14F-4D97-AF65-F5344CB8AC3E}">
        <p14:creationId xmlns:p14="http://schemas.microsoft.com/office/powerpoint/2010/main" val="401674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toy car&#10;&#10;Description automatically generated with medium confidence">
            <a:extLst>
              <a:ext uri="{FF2B5EF4-FFF2-40B4-BE49-F238E27FC236}">
                <a16:creationId xmlns:a16="http://schemas.microsoft.com/office/drawing/2014/main" id="{25AA95CD-3992-A813-ACB7-65A09CF07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725" y="1885962"/>
            <a:ext cx="8124825" cy="45720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71E9719C-BC11-6A2B-0669-C26A1FF9D7C6}"/>
              </a:ext>
            </a:extLst>
          </p:cNvPr>
          <p:cNvGrpSpPr/>
          <p:nvPr/>
        </p:nvGrpSpPr>
        <p:grpSpPr>
          <a:xfrm>
            <a:off x="3481328" y="3094836"/>
            <a:ext cx="1410159" cy="2280492"/>
            <a:chOff x="3426245" y="2445744"/>
            <a:chExt cx="1410159" cy="22804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397461F-A4CE-3866-3A21-ACC4BBD952ED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226E916-4A73-7B5C-38D7-F926182D3ED1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77060FC-9C40-C37C-2BB6-A4D48861EFAC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5F05667-3D76-9429-8B6B-9490CCE681E7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4C0422D-17BF-4D5C-BE3D-652C7197A4D5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9DE12A-7A51-9132-C26D-B7BA9783B89C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84CDABC-D29B-54EE-5FB5-BBD8364ADCE1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86BA551-80F0-DA89-327B-CFC36F559F02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B3C9EFB-5656-07C2-5873-5126B7EB2487}"/>
              </a:ext>
            </a:extLst>
          </p:cNvPr>
          <p:cNvGrpSpPr/>
          <p:nvPr/>
        </p:nvGrpSpPr>
        <p:grpSpPr>
          <a:xfrm>
            <a:off x="6901090" y="3094836"/>
            <a:ext cx="1410159" cy="2280492"/>
            <a:chOff x="3426245" y="2445744"/>
            <a:chExt cx="1410159" cy="2280492"/>
          </a:xfrm>
          <a:solidFill>
            <a:srgbClr val="00B0F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7944BBF-78BF-5AE6-A5DC-DB7B08CBC4E2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2A6BDC1-BCF4-16AE-F1C1-422CA110C747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AF66871-E53C-0274-AA56-5588E18B0B94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F46D2F2-1563-8813-8B75-AEEBE626D152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2750771-FCD9-B9DD-495A-D5F343676FDF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6D62C1C-3E71-F645-57C1-F3395EAD7599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13C2472-D51D-FBCC-62F0-FDF52BAA8F9B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BAE5200-CFB7-F648-D12B-E93BF3D1C465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7CC4A7F-681B-4C58-5F92-364D140D8600}"/>
              </a:ext>
            </a:extLst>
          </p:cNvPr>
          <p:cNvGrpSpPr/>
          <p:nvPr/>
        </p:nvGrpSpPr>
        <p:grpSpPr>
          <a:xfrm>
            <a:off x="5191209" y="3094836"/>
            <a:ext cx="1410159" cy="2280492"/>
            <a:chOff x="3426245" y="2445744"/>
            <a:chExt cx="1410159" cy="2280492"/>
          </a:xfrm>
          <a:solidFill>
            <a:srgbClr val="8AFD6B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D4FC45F-DF87-FFD4-AEEB-7B794F0F8A5D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A3BF825-AACA-3BEB-3E9D-069AC7FB64F9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B9E8D2B-CE4A-F08F-5E8A-2CB00050472C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7BD310C-88FE-3FED-3E5B-B42B7EBAA038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1079EDC-F131-1F80-22AC-DBB6D020D297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57360BE-E137-11B1-C1A4-4D76B8D3ECE8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84EFB35-47A8-3369-AA7E-EBB279337AF3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5A7CF09-0FD7-9B23-F916-0FF428615AD7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76CE2249-620E-5543-7229-0DB655F67C20}"/>
              </a:ext>
            </a:extLst>
          </p:cNvPr>
          <p:cNvSpPr txBox="1"/>
          <p:nvPr/>
        </p:nvSpPr>
        <p:spPr>
          <a:xfrm>
            <a:off x="667495" y="770527"/>
            <a:ext cx="1877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Win A Car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081479-DCEE-8A79-5CAA-FD2579446D40}"/>
              </a:ext>
            </a:extLst>
          </p:cNvPr>
          <p:cNvSpPr txBox="1"/>
          <p:nvPr/>
        </p:nvSpPr>
        <p:spPr>
          <a:xfrm>
            <a:off x="667495" y="1498322"/>
            <a:ext cx="8124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At first sight the car is either behind your door or the other one so the chance is 0.5 or 50%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02F989-8E42-EA88-B986-43429CC86D8D}"/>
              </a:ext>
            </a:extLst>
          </p:cNvPr>
          <p:cNvSpPr txBox="1"/>
          <p:nvPr/>
        </p:nvSpPr>
        <p:spPr>
          <a:xfrm>
            <a:off x="667495" y="2472339"/>
            <a:ext cx="812482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If you switch doors the car is either behind your new door or the original one you selected so the chance is still 0.5 or 50%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8B271E-4488-470E-E4AA-7ABA078FA078}"/>
              </a:ext>
            </a:extLst>
          </p:cNvPr>
          <p:cNvSpPr txBox="1"/>
          <p:nvPr/>
        </p:nvSpPr>
        <p:spPr>
          <a:xfrm>
            <a:off x="667495" y="3446355"/>
            <a:ext cx="81248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But if you check each possibility the probability changes</a:t>
            </a:r>
          </a:p>
        </p:txBody>
      </p:sp>
    </p:spTree>
    <p:extLst>
      <p:ext uri="{BB962C8B-B14F-4D97-AF65-F5344CB8AC3E}">
        <p14:creationId xmlns:p14="http://schemas.microsoft.com/office/powerpoint/2010/main" val="190386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toy car&#10;&#10;Description automatically generated with medium confidence">
            <a:extLst>
              <a:ext uri="{FF2B5EF4-FFF2-40B4-BE49-F238E27FC236}">
                <a16:creationId xmlns:a16="http://schemas.microsoft.com/office/drawing/2014/main" id="{79E1FC9B-C136-79F8-D5BC-966C4F0F1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28" y="1705316"/>
            <a:ext cx="8124825" cy="45720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607ECDE-8D88-7723-627E-E56E8F53455E}"/>
              </a:ext>
            </a:extLst>
          </p:cNvPr>
          <p:cNvGrpSpPr/>
          <p:nvPr/>
        </p:nvGrpSpPr>
        <p:grpSpPr>
          <a:xfrm>
            <a:off x="3481328" y="3094836"/>
            <a:ext cx="1410159" cy="2280492"/>
            <a:chOff x="3426245" y="2445744"/>
            <a:chExt cx="1410159" cy="22804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56B793D-4BFD-767E-CDAF-070E1ED57C37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1F8298E-EFF9-E5F9-71D0-0D826FCDB92B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6E21359-03E7-183E-277C-08A885908824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A49276B-DC41-617E-B0EC-866832F03AFC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4E16C06-437D-2DBC-708B-41366B4F7A0C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84D077C-F392-5CA5-3A9B-4728366788A7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461D056-BDA3-0391-BAC7-C06E90C06B15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DE0D1D7-61C2-1039-C128-867447554CC3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6A220D1-85A5-EA43-2822-807E1E6F1A47}"/>
              </a:ext>
            </a:extLst>
          </p:cNvPr>
          <p:cNvGrpSpPr/>
          <p:nvPr/>
        </p:nvGrpSpPr>
        <p:grpSpPr>
          <a:xfrm>
            <a:off x="6901090" y="3094836"/>
            <a:ext cx="1410159" cy="2280492"/>
            <a:chOff x="3426245" y="2445744"/>
            <a:chExt cx="1410159" cy="2280492"/>
          </a:xfrm>
          <a:solidFill>
            <a:srgbClr val="00B0F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93FC604-7527-EC91-61B5-609995BDC221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4F54DAA-015E-6633-B344-F82FA8492174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B324C1F-EFE0-AFD9-C92F-F3C7333E3032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3C85A4B-B66F-D96A-C132-2F796DAB2CED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02368F5-9E23-0447-A40F-857F9F926227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3525CCA-4DF5-8B9E-FC88-72E0CE49F416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A2FF32F-455B-95E8-1498-C0EF58125D45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8081BC7-EEA0-4148-D479-BAF027D90887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6F891B-AD0B-5B96-474D-54DBE326BD38}"/>
              </a:ext>
            </a:extLst>
          </p:cNvPr>
          <p:cNvGrpSpPr/>
          <p:nvPr/>
        </p:nvGrpSpPr>
        <p:grpSpPr>
          <a:xfrm>
            <a:off x="5191209" y="3094836"/>
            <a:ext cx="1410159" cy="2280492"/>
            <a:chOff x="3426245" y="2445744"/>
            <a:chExt cx="1410159" cy="2280492"/>
          </a:xfrm>
          <a:solidFill>
            <a:srgbClr val="8AFD6B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6571D02-C2E4-2790-7582-CD41C8C2E8BA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C08BCDD-D21B-E65F-2A5B-22342880A35C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4C0E80E-A7AA-72E7-5687-1202FDB77195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2E270FD-666D-8F23-900C-AB7BD3E694E2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0F77031-1AB5-067D-F4F6-67BF87650A90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F2E9EE5-D484-56BD-0FAD-C88095B5EEFD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9CC5D2C-3C3B-9263-FF7C-B79937D371C7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8C7E2EA-91FC-364C-4976-F77A5353F64F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2534BF4C-28FD-E952-5161-5334B024657D}"/>
              </a:ext>
            </a:extLst>
          </p:cNvPr>
          <p:cNvSpPr txBox="1"/>
          <p:nvPr/>
        </p:nvSpPr>
        <p:spPr>
          <a:xfrm>
            <a:off x="667495" y="770527"/>
            <a:ext cx="1877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Win A Car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15CDDEA-3816-DEA8-581E-690C96090426}"/>
              </a:ext>
            </a:extLst>
          </p:cNvPr>
          <p:cNvSpPr txBox="1"/>
          <p:nvPr/>
        </p:nvSpPr>
        <p:spPr>
          <a:xfrm>
            <a:off x="667495" y="1498322"/>
            <a:ext cx="812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Create table for each possibility – keep your door or switch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F4B02D73-6292-F296-2907-6E7AC3FAB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178048"/>
              </p:ext>
            </p:extLst>
          </p:nvPr>
        </p:nvGraphicFramePr>
        <p:xfrm>
          <a:off x="3481328" y="2119939"/>
          <a:ext cx="4920391" cy="838200"/>
        </p:xfrm>
        <a:graphic>
          <a:graphicData uri="http://schemas.openxmlformats.org/drawingml/2006/table">
            <a:tbl>
              <a:tblPr firstRow="1" firstCol="1" bandRow="1"/>
              <a:tblGrid>
                <a:gridCol w="983865">
                  <a:extLst>
                    <a:ext uri="{9D8B030D-6E8A-4147-A177-3AD203B41FA5}">
                      <a16:colId xmlns:a16="http://schemas.microsoft.com/office/drawing/2014/main" val="142593059"/>
                    </a:ext>
                  </a:extLst>
                </a:gridCol>
                <a:gridCol w="983865">
                  <a:extLst>
                    <a:ext uri="{9D8B030D-6E8A-4147-A177-3AD203B41FA5}">
                      <a16:colId xmlns:a16="http://schemas.microsoft.com/office/drawing/2014/main" val="1522651549"/>
                    </a:ext>
                  </a:extLst>
                </a:gridCol>
                <a:gridCol w="983865">
                  <a:extLst>
                    <a:ext uri="{9D8B030D-6E8A-4147-A177-3AD203B41FA5}">
                      <a16:colId xmlns:a16="http://schemas.microsoft.com/office/drawing/2014/main" val="716269464"/>
                    </a:ext>
                  </a:extLst>
                </a:gridCol>
                <a:gridCol w="984398">
                  <a:extLst>
                    <a:ext uri="{9D8B030D-6E8A-4147-A177-3AD203B41FA5}">
                      <a16:colId xmlns:a16="http://schemas.microsoft.com/office/drawing/2014/main" val="1798914694"/>
                    </a:ext>
                  </a:extLst>
                </a:gridCol>
                <a:gridCol w="984398">
                  <a:extLst>
                    <a:ext uri="{9D8B030D-6E8A-4147-A177-3AD203B41FA5}">
                      <a16:colId xmlns:a16="http://schemas.microsoft.com/office/drawing/2014/main" val="22234688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No Switch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Your First Selection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Door 2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Door 3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950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Car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5178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Car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Lose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485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Car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Lose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335068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734351FE-852D-1B1E-B200-1A42E5F0F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040037"/>
              </p:ext>
            </p:extLst>
          </p:nvPr>
        </p:nvGraphicFramePr>
        <p:xfrm>
          <a:off x="3234562" y="3434065"/>
          <a:ext cx="5323452" cy="1508760"/>
        </p:xfrm>
        <a:graphic>
          <a:graphicData uri="http://schemas.openxmlformats.org/drawingml/2006/table">
            <a:tbl>
              <a:tblPr firstRow="1" firstCol="1" bandRow="1"/>
              <a:tblGrid>
                <a:gridCol w="1064460">
                  <a:extLst>
                    <a:ext uri="{9D8B030D-6E8A-4147-A177-3AD203B41FA5}">
                      <a16:colId xmlns:a16="http://schemas.microsoft.com/office/drawing/2014/main" val="3043163195"/>
                    </a:ext>
                  </a:extLst>
                </a:gridCol>
                <a:gridCol w="1064460">
                  <a:extLst>
                    <a:ext uri="{9D8B030D-6E8A-4147-A177-3AD203B41FA5}">
                      <a16:colId xmlns:a16="http://schemas.microsoft.com/office/drawing/2014/main" val="3331888518"/>
                    </a:ext>
                  </a:extLst>
                </a:gridCol>
                <a:gridCol w="1064460">
                  <a:extLst>
                    <a:ext uri="{9D8B030D-6E8A-4147-A177-3AD203B41FA5}">
                      <a16:colId xmlns:a16="http://schemas.microsoft.com/office/drawing/2014/main" val="1970928786"/>
                    </a:ext>
                  </a:extLst>
                </a:gridCol>
                <a:gridCol w="1065036">
                  <a:extLst>
                    <a:ext uri="{9D8B030D-6E8A-4147-A177-3AD203B41FA5}">
                      <a16:colId xmlns:a16="http://schemas.microsoft.com/office/drawing/2014/main" val="3788861138"/>
                    </a:ext>
                  </a:extLst>
                </a:gridCol>
                <a:gridCol w="1065036">
                  <a:extLst>
                    <a:ext uri="{9D8B030D-6E8A-4147-A177-3AD203B41FA5}">
                      <a16:colId xmlns:a16="http://schemas.microsoft.com/office/drawing/2014/main" val="1991595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Switch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Your First Selection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Door 2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Door 3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57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Car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Lose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682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Car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Win because you know the empty door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261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Empty</a:t>
                      </a:r>
                      <a:endParaRPr lang="en-GB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Car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Win because you know the empty door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568328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16F98B1B-60BA-954F-3558-4220326DC34C}"/>
              </a:ext>
            </a:extLst>
          </p:cNvPr>
          <p:cNvSpPr txBox="1"/>
          <p:nvPr/>
        </p:nvSpPr>
        <p:spPr>
          <a:xfrm>
            <a:off x="1737878" y="5576754"/>
            <a:ext cx="107055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So you have 1 in three chances if you do not switch and 2 in 3 if you switch</a:t>
            </a:r>
          </a:p>
        </p:txBody>
      </p:sp>
    </p:spTree>
    <p:extLst>
      <p:ext uri="{BB962C8B-B14F-4D97-AF65-F5344CB8AC3E}">
        <p14:creationId xmlns:p14="http://schemas.microsoft.com/office/powerpoint/2010/main" val="400970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A blue toy car&#10;&#10;Description automatically generated with medium confidence">
            <a:extLst>
              <a:ext uri="{FF2B5EF4-FFF2-40B4-BE49-F238E27FC236}">
                <a16:creationId xmlns:a16="http://schemas.microsoft.com/office/drawing/2014/main" id="{0917D51E-7CAB-7EC7-6E8E-1297117C4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28" y="1705316"/>
            <a:ext cx="8124825" cy="45720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DBBC61D9-C56D-60B9-8A6B-5BBC8A2BC744}"/>
              </a:ext>
            </a:extLst>
          </p:cNvPr>
          <p:cNvGrpSpPr/>
          <p:nvPr/>
        </p:nvGrpSpPr>
        <p:grpSpPr>
          <a:xfrm>
            <a:off x="3481328" y="3094836"/>
            <a:ext cx="1410159" cy="2280492"/>
            <a:chOff x="3426245" y="2445744"/>
            <a:chExt cx="1410159" cy="22804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A00CB46-88E6-D6DF-32A4-343060B14D6B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FD71F25-46A9-8FA5-9F99-741DD41EFDE8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50D5166-D40D-82F7-24FE-3839DC2C1C85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DB7174D-CE17-1B7F-A5CE-72880515290B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055A8F7-C28B-1282-0A9E-E682BDABE622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solidFill>
              <a:srgbClr val="FF0000"/>
            </a:solidFill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97A03A1-677F-5828-11FD-D9955CD408CA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0A85E80-B1DA-C84E-D209-17E7F71AF3C8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6050674-F91E-46F9-13E5-A30FC8337C90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BFAB9B-71FD-99D8-ACEE-8D82DA595CB9}"/>
              </a:ext>
            </a:extLst>
          </p:cNvPr>
          <p:cNvGrpSpPr/>
          <p:nvPr/>
        </p:nvGrpSpPr>
        <p:grpSpPr>
          <a:xfrm>
            <a:off x="6901090" y="3094836"/>
            <a:ext cx="1410159" cy="2280492"/>
            <a:chOff x="3426245" y="2445744"/>
            <a:chExt cx="1410159" cy="2280492"/>
          </a:xfrm>
          <a:solidFill>
            <a:srgbClr val="00B0F0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215F0FA-C73E-C746-34A5-09A8B1463AEB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24A6111-608F-1D01-043F-1BB630618F9D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A960D32-D8F8-4B27-53DB-62105DCC308F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1A3E091-2CA2-0D95-E541-A4C32EFD3FF2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D512F6E-BE2F-2431-B767-BA56753B86EE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FB47EDE-5746-A4ED-ABFF-0C3873BCCC8E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A6BAD41-C169-07DF-CFA2-5D07A18CC7C2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A4BF3E3-321F-E88E-9FE3-D8356A3337E7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4EDC199-847C-AE65-50A4-630047C290F7}"/>
              </a:ext>
            </a:extLst>
          </p:cNvPr>
          <p:cNvGrpSpPr/>
          <p:nvPr/>
        </p:nvGrpSpPr>
        <p:grpSpPr>
          <a:xfrm>
            <a:off x="5191209" y="3094836"/>
            <a:ext cx="1410159" cy="2280492"/>
            <a:chOff x="3426245" y="2445744"/>
            <a:chExt cx="1410159" cy="2280492"/>
          </a:xfrm>
          <a:solidFill>
            <a:srgbClr val="8AFD6B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D970404-E9D7-4DF0-C792-69414EB2964A}"/>
                </a:ext>
              </a:extLst>
            </p:cNvPr>
            <p:cNvSpPr/>
            <p:nvPr/>
          </p:nvSpPr>
          <p:spPr>
            <a:xfrm>
              <a:off x="3426245" y="2445744"/>
              <a:ext cx="1410159" cy="228049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43F5617-F4A1-B2F5-9E29-654E0CD13413}"/>
                </a:ext>
              </a:extLst>
            </p:cNvPr>
            <p:cNvGrpSpPr/>
            <p:nvPr/>
          </p:nvGrpSpPr>
          <p:grpSpPr>
            <a:xfrm>
              <a:off x="3615826" y="261191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FECF5BE-CD0B-82FD-870C-1516FCC4C87A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CB74B68-76A9-261A-72CA-A1AF3D82F9BC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833AA1B-38EF-00D5-F03D-D1709390514A}"/>
                </a:ext>
              </a:extLst>
            </p:cNvPr>
            <p:cNvGrpSpPr/>
            <p:nvPr/>
          </p:nvGrpSpPr>
          <p:grpSpPr>
            <a:xfrm>
              <a:off x="3624547" y="3669076"/>
              <a:ext cx="1030996" cy="737212"/>
              <a:chOff x="3596088" y="2611916"/>
              <a:chExt cx="1030996" cy="737212"/>
            </a:xfrm>
            <a:grpFill/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A73ECD5-D862-5875-FD4B-91C280B52DCD}"/>
                  </a:ext>
                </a:extLst>
              </p:cNvPr>
              <p:cNvSpPr/>
              <p:nvPr/>
            </p:nvSpPr>
            <p:spPr>
              <a:xfrm>
                <a:off x="3596088" y="2611916"/>
                <a:ext cx="447102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44BA5B6-7F22-AF13-ED06-B9540DFD2BB8}"/>
                  </a:ext>
                </a:extLst>
              </p:cNvPr>
              <p:cNvSpPr/>
              <p:nvPr/>
            </p:nvSpPr>
            <p:spPr>
              <a:xfrm>
                <a:off x="4213033" y="2611916"/>
                <a:ext cx="414051" cy="737212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7293AF8-3AF2-9EDA-6E02-E82CDE65764C}"/>
                </a:ext>
              </a:extLst>
            </p:cNvPr>
            <p:cNvSpPr/>
            <p:nvPr/>
          </p:nvSpPr>
          <p:spPr>
            <a:xfrm>
              <a:off x="4560752" y="3418902"/>
              <a:ext cx="189582" cy="160204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B226A79-4230-B445-3BEA-A64BC8C68309}"/>
              </a:ext>
            </a:extLst>
          </p:cNvPr>
          <p:cNvSpPr txBox="1"/>
          <p:nvPr/>
        </p:nvSpPr>
        <p:spPr>
          <a:xfrm>
            <a:off x="1217421" y="897897"/>
            <a:ext cx="2615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We have leant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421422-88E8-09F7-1994-27C704062912}"/>
              </a:ext>
            </a:extLst>
          </p:cNvPr>
          <p:cNvSpPr txBox="1"/>
          <p:nvPr/>
        </p:nvSpPr>
        <p:spPr>
          <a:xfrm>
            <a:off x="1217421" y="1927551"/>
            <a:ext cx="814191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That the obvious chance of winning may not be the best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1A8986-9CD2-C78E-A805-94663B183B9E}"/>
              </a:ext>
            </a:extLst>
          </p:cNvPr>
          <p:cNvSpPr txBox="1"/>
          <p:nvPr/>
        </p:nvSpPr>
        <p:spPr>
          <a:xfrm>
            <a:off x="1217421" y="2834095"/>
            <a:ext cx="795788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That it may be better to switch if you know the empty door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8762A-A196-FD2D-55AE-8318CEDCE121}"/>
              </a:ext>
            </a:extLst>
          </p:cNvPr>
          <p:cNvSpPr txBox="1"/>
          <p:nvPr/>
        </p:nvSpPr>
        <p:spPr>
          <a:xfrm>
            <a:off x="1217421" y="3740639"/>
            <a:ext cx="843390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created a table of possibilities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871A012-5648-6AD1-6B85-C813FBC237CF}"/>
              </a:ext>
            </a:extLst>
          </p:cNvPr>
          <p:cNvSpPr txBox="1"/>
          <p:nvPr/>
        </p:nvSpPr>
        <p:spPr>
          <a:xfrm>
            <a:off x="1217421" y="4647183"/>
            <a:ext cx="609783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 we used logic which is Maths</a:t>
            </a:r>
          </a:p>
        </p:txBody>
      </p:sp>
    </p:spTree>
    <p:extLst>
      <p:ext uri="{BB962C8B-B14F-4D97-AF65-F5344CB8AC3E}">
        <p14:creationId xmlns:p14="http://schemas.microsoft.com/office/powerpoint/2010/main" val="60032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7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588699DB-E09A-7A1A-CB62-5698B43F5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3" y="14478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A68091D2-3DE8-45D2-7770-A94E6C67B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009" y="2912241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3600" b="1" i="1" dirty="0">
                <a:solidFill>
                  <a:srgbClr val="FF0000"/>
                </a:solidFill>
                <a:latin typeface="Arial" panose="020B0604020202020204" pitchFamily="34" charset="0"/>
              </a:rPr>
              <a:t>Thank You</a:t>
            </a:r>
            <a:endParaRPr lang="en-GB" altLang="en-US" sz="1600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1084A44-539F-A6ED-D264-27CAA2435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32" y="2909751"/>
            <a:ext cx="24077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3600" b="1" i="1" dirty="0">
                <a:solidFill>
                  <a:srgbClr val="FF0000"/>
                </a:solidFill>
                <a:latin typeface="Arial" panose="020B0604020202020204" pitchFamily="34" charset="0"/>
              </a:rPr>
              <a:t>Well Done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9566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7CAE68-73FA-2245-9D4B-9E3887EC5A94}"/>
              </a:ext>
            </a:extLst>
          </p:cNvPr>
          <p:cNvSpPr/>
          <p:nvPr/>
        </p:nvSpPr>
        <p:spPr>
          <a:xfrm>
            <a:off x="792272" y="-87681"/>
            <a:ext cx="10434181" cy="707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413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Derrick Willer</dc:creator>
  <cp:lastModifiedBy>Derrick Willer</cp:lastModifiedBy>
  <cp:revision>88</cp:revision>
  <cp:lastPrinted>2021-09-04T10:28:23Z</cp:lastPrinted>
  <dcterms:created xsi:type="dcterms:W3CDTF">2021-07-03T15:22:26Z</dcterms:created>
  <dcterms:modified xsi:type="dcterms:W3CDTF">2023-06-30T09:47:15Z</dcterms:modified>
</cp:coreProperties>
</file>