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320" r:id="rId2"/>
    <p:sldId id="322" r:id="rId3"/>
    <p:sldId id="332" r:id="rId4"/>
    <p:sldId id="329" r:id="rId5"/>
    <p:sldId id="330" r:id="rId6"/>
    <p:sldId id="334" r:id="rId7"/>
    <p:sldId id="331" r:id="rId8"/>
    <p:sldId id="335" r:id="rId9"/>
    <p:sldId id="336" r:id="rId10"/>
    <p:sldId id="270" r:id="rId11"/>
    <p:sldId id="267" r:id="rId12"/>
    <p:sldId id="314" r:id="rId13"/>
    <p:sldId id="319" r:id="rId14"/>
    <p:sldId id="325" r:id="rId15"/>
    <p:sldId id="272" r:id="rId16"/>
    <p:sldId id="327" r:id="rId17"/>
    <p:sldId id="318" r:id="rId18"/>
    <p:sldId id="315" r:id="rId19"/>
  </p:sldIdLst>
  <p:sldSz cx="6858000" cy="9906000" type="A4"/>
  <p:notesSz cx="7097713" cy="102298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modifyVerifier cryptProviderType="rsaFull" cryptAlgorithmClass="hash" cryptAlgorithmType="typeAny" cryptAlgorithmSid="4" spinCount="100000" saltData="VikirMQVMwsAl00nLGWvzw==" hashData="X/ucIDxCs1gRCynDm3i29tFH2dQ="/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  <a:srgbClr val="4B1E46"/>
    <a:srgbClr val="0066FF"/>
    <a:srgbClr val="FFFF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B4447-3638-4965-A769-08325A98F8E2}" v="112" dt="2020-03-26T22:36:39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48" d="100"/>
          <a:sy n="48" d="100"/>
        </p:scale>
        <p:origin x="2376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FA8B-6CF9-4E86-8FF0-C9438808F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B2525-9976-4EC6-9203-F57EEA8A0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E9ABD7-AE3F-4BF6-9687-11C9B9668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4E07F1-F3B1-405E-92A0-4456F84D1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7044F2-93E4-4449-B50E-4A68A0542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72FE-1A8B-42FD-8AE5-851DA887AC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018009"/>
      </p:ext>
    </p:extLst>
  </p:cSld>
  <p:clrMapOvr>
    <a:masterClrMapping/>
  </p:clrMapOvr>
  <p:transition spd="med" advTm="10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BF82-3EA2-409D-864D-F45DD957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4876800" cy="230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A08A9-7E3F-42CC-9E04-1B738A4EF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3144838"/>
            <a:ext cx="4876800" cy="5999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82986B-0AA5-43A4-9710-262B8646A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238BAC-54DE-4112-AD92-597AFECCE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E8FD4F-9FB0-4C76-AECC-D91C55F25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2681-24E5-4DAC-81A1-1FC0CE7201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140851"/>
      </p:ext>
    </p:extLst>
  </p:cSld>
  <p:clrMapOvr>
    <a:masterClrMapping/>
  </p:clrMapOvr>
  <p:transition spd="med" advTm="10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CFE68-1BF9-4BF4-9781-0EBA0AF3F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648200" y="609600"/>
            <a:ext cx="1219200" cy="8534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F3C64-7E2A-4DCF-842D-7BAC0E9B5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3505200" cy="8534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54C5B5-9E94-43C5-878B-2563519C38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928A2E-DA2A-4D76-B15C-9722D799D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B7AC7B-5326-4610-8EB6-C788198EC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91140-D982-4BEA-B922-2AB22CF61F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0425387"/>
      </p:ext>
    </p:extLst>
  </p:cSld>
  <p:clrMapOvr>
    <a:masterClrMapping/>
  </p:clrMapOvr>
  <p:transition spd="med" advTm="10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64C3-7D3B-4F22-8BC2-CEF12CD1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4876800" cy="230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DDEF-0AF2-4D0D-BB12-34FC97F7B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144838"/>
            <a:ext cx="4876800" cy="599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46576-D7B6-4DC2-9D55-717E97263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4AD9C-22A3-4102-9E4E-3B43913E0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A8F8E-A99A-4E71-9F4E-901548DEE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FABE-FD79-4342-A6F5-F904B4313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8185292"/>
      </p:ext>
    </p:extLst>
  </p:cSld>
  <p:clrMapOvr>
    <a:masterClrMapping/>
  </p:clrMapOvr>
  <p:transition spd="med" advTm="10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408A-428A-45F9-9A97-25043471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51BDE-E0CF-46E2-85D1-8C68D5E1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813C43-7E9A-432C-8F0F-91541CF94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0205A1-9860-4956-A829-52297295B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8E2862-B4C3-428C-B2D0-96640D47F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6543-A2CC-4FDC-A04D-F37C876E78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6371545"/>
      </p:ext>
    </p:extLst>
  </p:cSld>
  <p:clrMapOvr>
    <a:masterClrMapping/>
  </p:clrMapOvr>
  <p:transition spd="med" advTm="10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F4FC-BE93-46E3-93EB-E8C8FD1C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4876800" cy="230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1CD7C-67FE-40D1-87DE-AF8449237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3144838"/>
            <a:ext cx="2362200" cy="599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83539-A8C9-4DFE-A77D-AAEDECA67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3144838"/>
            <a:ext cx="2362200" cy="599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8D442-162F-4A53-B596-2BB5CC5EA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740DC-E9D3-446B-BAB7-0CF9770B2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69917-A17F-4124-963C-EF7594E68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3252-6669-4205-9678-D74595503D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1414516"/>
      </p:ext>
    </p:extLst>
  </p:cSld>
  <p:clrMapOvr>
    <a:masterClrMapping/>
  </p:clrMapOvr>
  <p:transition spd="med" advTm="10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2642-0ACA-4160-AA25-900BA5FC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55385-16B0-4BBB-9059-C63743CA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B186C-B357-4E3F-9E67-B4125626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4D7E7-8F65-4665-9179-014FE4547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71981-D2C7-4A26-843E-BB3557BC9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3457F8-309D-4ADD-B895-3899C918D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235CAB-F7AB-4F7B-B2A4-B533C867E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825CB4-C6AD-407E-998C-E8CFE35B9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8516B-B3A3-4818-AE12-660F487118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722292"/>
      </p:ext>
    </p:extLst>
  </p:cSld>
  <p:clrMapOvr>
    <a:masterClrMapping/>
  </p:clrMapOvr>
  <p:transition spd="med" advTm="10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4D1E-F9EF-4535-BC04-EAD318D2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4876800" cy="230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86F9F9-2DD5-4032-A370-6EAAA9E37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8FD2E6-A239-422A-ADB0-CA897A140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F327D2-4057-4664-B6BA-FB28B3D88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51CA-49C9-41A1-8F73-92297E1136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591995"/>
      </p:ext>
    </p:extLst>
  </p:cSld>
  <p:clrMapOvr>
    <a:masterClrMapping/>
  </p:clrMapOvr>
  <p:transition spd="med" advTm="10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CA2FC0-69CD-4218-918A-7C7F57890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889767-73E5-4D18-ADAA-3F3D58565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3745FD-9A2E-4625-9CD3-A2B77255F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05EB-6BBE-4950-9205-8DEE029FBA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48485"/>
      </p:ext>
    </p:extLst>
  </p:cSld>
  <p:clrMapOvr>
    <a:masterClrMapping/>
  </p:clrMapOvr>
  <p:transition spd="med" advTm="10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6A39-AF38-479D-8D2D-4EBDD2F2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597F-D054-4FEA-A5DF-D0A155A7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1C02D-2D9B-4306-980C-F8BBA217E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D8822-E933-4344-9DE5-A22245C75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3965-EC8F-4C2C-875A-68B4E2D82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F9FFB-BF25-4F86-9C9B-00E3ADE0D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E712-A54C-4D97-931D-933F7CF5BD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54733"/>
      </p:ext>
    </p:extLst>
  </p:cSld>
  <p:clrMapOvr>
    <a:masterClrMapping/>
  </p:clrMapOvr>
  <p:transition spd="med" advTm="10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BDCD-4F40-4A8B-BE62-552CA4F3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3E88B7-C70F-4731-8FAB-7F0760814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127E5-7C11-4B76-8F12-961495DC5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EF390-5F65-40E1-BD31-7DAD96BF5B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9070975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8B488-1D37-4CB9-9D74-5CD984A07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9070975"/>
            <a:ext cx="2133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ADE90-4B80-4DD0-BC32-AAC7619D4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53000" y="9070975"/>
            <a:ext cx="13716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6334F-6B4C-4098-9E20-06F3BA0DD8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208391"/>
      </p:ext>
    </p:extLst>
  </p:cSld>
  <p:clrMapOvr>
    <a:masterClrMapping/>
  </p:clrMapOvr>
  <p:transition spd="med" advTm="10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8D6D35-81F8-4C78-B02C-C52F6BEE1B6D}"/>
              </a:ext>
            </a:extLst>
          </p:cNvPr>
          <p:cNvSpPr txBox="1"/>
          <p:nvPr userDrawn="1"/>
        </p:nvSpPr>
        <p:spPr>
          <a:xfrm>
            <a:off x="0" y="9706445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1997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7AD7E5-6161-4A0C-9E05-99B1083F7560}"/>
              </a:ext>
            </a:extLst>
          </p:cNvPr>
          <p:cNvSpPr txBox="1"/>
          <p:nvPr userDrawn="1"/>
        </p:nvSpPr>
        <p:spPr>
          <a:xfrm>
            <a:off x="5633864" y="9690556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u="sng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0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willer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838EA2FB-7FB6-443A-8AEB-0EA46172E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4550"/>
            <a:ext cx="6858000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 a Box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Bridges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permission to copy for use in schools and for instructing children of school age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use by children of school 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1997, Updated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u="sng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altLang="en-US" sz="2400" b="1" dirty="0">
              <a:solidFill>
                <a:srgbClr val="4B1E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3475A856-E4D1-4C1B-9FFC-9B684E004DE9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944813"/>
            <a:ext cx="5861050" cy="1290637"/>
            <a:chOff x="575320" y="2582006"/>
            <a:chExt cx="5860826" cy="1290874"/>
          </a:xfrm>
        </p:grpSpPr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C6782EBB-FB20-449A-8F51-F2B322C0A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5986" y="3080792"/>
              <a:ext cx="1440160" cy="792088"/>
              <a:chOff x="4509120" y="1208584"/>
              <a:chExt cx="1440160" cy="792088"/>
            </a:xfrm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7C120EB5-BABF-4F56-AAA6-0C026B696E44}"/>
                  </a:ext>
                </a:extLst>
              </p:cNvPr>
              <p:cNvSpPr/>
              <p:nvPr/>
            </p:nvSpPr>
            <p:spPr bwMode="auto">
              <a:xfrm>
                <a:off x="5230170" y="1208365"/>
                <a:ext cx="719110" cy="792307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587FF5-749D-44A1-BB9A-38BC7A103D0F}"/>
                  </a:ext>
                </a:extLst>
              </p:cNvPr>
              <p:cNvSpPr/>
              <p:nvPr/>
            </p:nvSpPr>
            <p:spPr bwMode="auto">
              <a:xfrm>
                <a:off x="4509473" y="1208365"/>
                <a:ext cx="720697" cy="79230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9087C968-E6C5-4704-8529-4A3BF8DF10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5320" y="3080792"/>
              <a:ext cx="1440160" cy="792088"/>
              <a:chOff x="4509120" y="1208584"/>
              <a:chExt cx="1440160" cy="792088"/>
            </a:xfrm>
          </p:grpSpPr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77EEC19A-7140-4C6D-920E-ED8C332E722B}"/>
                  </a:ext>
                </a:extLst>
              </p:cNvPr>
              <p:cNvSpPr/>
              <p:nvPr/>
            </p:nvSpPr>
            <p:spPr bwMode="auto">
              <a:xfrm>
                <a:off x="5228583" y="1208365"/>
                <a:ext cx="720697" cy="792307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B080E4-7799-47DC-9573-C35D79740F3B}"/>
                  </a:ext>
                </a:extLst>
              </p:cNvPr>
              <p:cNvSpPr/>
              <p:nvPr/>
            </p:nvSpPr>
            <p:spPr bwMode="auto">
              <a:xfrm>
                <a:off x="4509472" y="1208365"/>
                <a:ext cx="719111" cy="79230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cxnSp>
          <p:nvCxnSpPr>
            <p:cNvPr id="11" name="Straight Connector 28">
              <a:extLst>
                <a:ext uri="{FF2B5EF4-FFF2-40B4-BE49-F238E27FC236}">
                  <a16:creationId xmlns:a16="http://schemas.microsoft.com/office/drawing/2014/main" id="{201F4BDB-CCC5-432D-99E9-9DA28CAD5FB8}"/>
                </a:ext>
              </a:extLst>
            </p:cNvPr>
            <p:cNvCxnSpPr>
              <a:cxnSpLocks/>
              <a:stCxn id="15" idx="0"/>
              <a:endCxn id="17" idx="0"/>
            </p:cNvCxnSpPr>
            <p:nvPr/>
          </p:nvCxnSpPr>
          <p:spPr bwMode="auto">
            <a:xfrm>
              <a:off x="1295400" y="3080792"/>
              <a:ext cx="4420666" cy="0"/>
            </a:xfrm>
            <a:prstGeom prst="line">
              <a:avLst/>
            </a:prstGeom>
            <a:noFill/>
            <a:ln w="3048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" name="Picture 33">
              <a:extLst>
                <a:ext uri="{FF2B5EF4-FFF2-40B4-BE49-F238E27FC236}">
                  <a16:creationId xmlns:a16="http://schemas.microsoft.com/office/drawing/2014/main" id="{069E185A-EB2F-43A1-8F23-EDFFB08F6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183" y="2598668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4">
              <a:extLst>
                <a:ext uri="{FF2B5EF4-FFF2-40B4-BE49-F238E27FC236}">
                  <a16:creationId xmlns:a16="http://schemas.microsoft.com/office/drawing/2014/main" id="{371AF60C-4593-47F4-9F38-5E807B47D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826" y="2582007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">
              <a:extLst>
                <a:ext uri="{FF2B5EF4-FFF2-40B4-BE49-F238E27FC236}">
                  <a16:creationId xmlns:a16="http://schemas.microsoft.com/office/drawing/2014/main" id="{818AC464-9052-43C7-9A5D-21228A56D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469" y="2582006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Tm="10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AF8A69-5EA8-45E2-A681-BC3D9DE9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72" y="1208584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We have learnt to:</a:t>
            </a:r>
            <a:endParaRPr lang="en-GB" altLang="en-US" sz="27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59E1E0-2643-445A-9BB5-B1898233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432720"/>
            <a:ext cx="6172200" cy="29372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2100" b="1" dirty="0">
                <a:solidFill>
                  <a:srgbClr val="000099"/>
                </a:solidFill>
                <a:latin typeface="Arial" charset="0"/>
              </a:rPr>
              <a:t>Work and think as engineers</a:t>
            </a:r>
          </a:p>
          <a:p>
            <a:pPr>
              <a:defRPr/>
            </a:pPr>
            <a:endParaRPr lang="en-GB" sz="2100" b="1" dirty="0">
              <a:solidFill>
                <a:srgbClr val="000099"/>
              </a:solidFill>
              <a:latin typeface="Arial" charset="0"/>
            </a:endParaRPr>
          </a:p>
          <a:p>
            <a:pPr>
              <a:defRPr/>
            </a:pPr>
            <a:r>
              <a:rPr lang="en-GB" sz="2100" b="1" dirty="0">
                <a:solidFill>
                  <a:srgbClr val="000099"/>
                </a:solidFill>
                <a:latin typeface="Arial" charset="0"/>
              </a:rPr>
              <a:t>Understand the principles of bridges</a:t>
            </a:r>
          </a:p>
          <a:p>
            <a:pPr>
              <a:defRPr/>
            </a:pPr>
            <a:endParaRPr lang="en-GB" sz="2100" b="1" dirty="0">
              <a:solidFill>
                <a:srgbClr val="000099"/>
              </a:solidFill>
              <a:latin typeface="Arial" charset="0"/>
            </a:endParaRPr>
          </a:p>
          <a:p>
            <a:pPr>
              <a:defRPr/>
            </a:pPr>
            <a:r>
              <a:rPr lang="en-GB" sz="2100" b="1" dirty="0">
                <a:solidFill>
                  <a:srgbClr val="000099"/>
                </a:solidFill>
                <a:latin typeface="Arial" charset="0"/>
              </a:rPr>
              <a:t>Understand the design concepts for bridges</a:t>
            </a:r>
            <a:endParaRPr lang="en-GB" sz="2100" b="1" dirty="0">
              <a:latin typeface="Arial" charset="0"/>
            </a:endParaRPr>
          </a:p>
          <a:p>
            <a:pPr marL="0" indent="0">
              <a:buNone/>
              <a:defRPr/>
            </a:pPr>
            <a:endParaRPr lang="en-GB" sz="2100" b="1" dirty="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D886163-C995-4539-9885-FEFD23B393F3}"/>
              </a:ext>
            </a:extLst>
          </p:cNvPr>
          <p:cNvGrpSpPr>
            <a:grpSpLocks/>
          </p:cNvGrpSpPr>
          <p:nvPr/>
        </p:nvGrpSpPr>
        <p:grpSpPr bwMode="auto">
          <a:xfrm>
            <a:off x="2248495" y="4603798"/>
            <a:ext cx="3086101" cy="3408761"/>
            <a:chOff x="1501" y="816"/>
            <a:chExt cx="2592" cy="2863"/>
          </a:xfrm>
        </p:grpSpPr>
        <p:pic>
          <p:nvPicPr>
            <p:cNvPr id="7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  <a:extLst>
                <a:ext uri="{FF2B5EF4-FFF2-40B4-BE49-F238E27FC236}">
                  <a16:creationId xmlns:a16="http://schemas.microsoft.com/office/drawing/2014/main" id="{C9461ED6-CAF8-49D8-B517-3BAEA75D6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" y="816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88376482-E71B-4E97-8A1F-3C929F3EE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" y="3136"/>
              <a:ext cx="2101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endPara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Tm="1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BB319B1-B041-47EA-838F-FD5842B482A9}"/>
              </a:ext>
            </a:extLst>
          </p:cNvPr>
          <p:cNvGrpSpPr/>
          <p:nvPr/>
        </p:nvGrpSpPr>
        <p:grpSpPr>
          <a:xfrm>
            <a:off x="-77788" y="101600"/>
            <a:ext cx="6891338" cy="9702800"/>
            <a:chOff x="-77788" y="101600"/>
            <a:chExt cx="6891338" cy="9702800"/>
          </a:xfrm>
        </p:grpSpPr>
        <p:sp>
          <p:nvSpPr>
            <p:cNvPr id="5122" name="Line 6">
              <a:extLst>
                <a:ext uri="{FF2B5EF4-FFF2-40B4-BE49-F238E27FC236}">
                  <a16:creationId xmlns:a16="http://schemas.microsoft.com/office/drawing/2014/main" id="{72534C66-CEB9-40DD-BE92-E71A1D4A0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988" y="6943725"/>
              <a:ext cx="1579562" cy="158432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3" name="Line 8">
              <a:extLst>
                <a:ext uri="{FF2B5EF4-FFF2-40B4-BE49-F238E27FC236}">
                  <a16:creationId xmlns:a16="http://schemas.microsoft.com/office/drawing/2014/main" id="{F5FA5824-7F97-4B96-A86A-0AD250081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188" y="355600"/>
              <a:ext cx="1973262" cy="197485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4" name="Line 9">
              <a:extLst>
                <a:ext uri="{FF2B5EF4-FFF2-40B4-BE49-F238E27FC236}">
                  <a16:creationId xmlns:a16="http://schemas.microsoft.com/office/drawing/2014/main" id="{080546EF-8AC2-4907-8778-4B65C8224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375" y="357188"/>
              <a:ext cx="1365250" cy="1373187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5" name="Line 10">
              <a:extLst>
                <a:ext uri="{FF2B5EF4-FFF2-40B4-BE49-F238E27FC236}">
                  <a16:creationId xmlns:a16="http://schemas.microsoft.com/office/drawing/2014/main" id="{176E6237-362C-477C-8F6B-217261702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4850" y="3179763"/>
              <a:ext cx="11113" cy="3765550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6" name="Line 11">
              <a:extLst>
                <a:ext uri="{FF2B5EF4-FFF2-40B4-BE49-F238E27FC236}">
                  <a16:creationId xmlns:a16="http://schemas.microsoft.com/office/drawing/2014/main" id="{6E5E6682-D0F5-4AA4-ACA9-23EEADEBC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3900" y="2328863"/>
              <a:ext cx="846138" cy="85407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7" name="Line 12">
              <a:extLst>
                <a:ext uri="{FF2B5EF4-FFF2-40B4-BE49-F238E27FC236}">
                  <a16:creationId xmlns:a16="http://schemas.microsoft.com/office/drawing/2014/main" id="{858FC1CF-EA7C-4910-875C-39521DFEF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" y="352425"/>
              <a:ext cx="847725" cy="84772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" name="Line 14">
              <a:extLst>
                <a:ext uri="{FF2B5EF4-FFF2-40B4-BE49-F238E27FC236}">
                  <a16:creationId xmlns:a16="http://schemas.microsoft.com/office/drawing/2014/main" id="{BAFE63B1-BC43-46D6-94E5-F1D3EDD65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25" y="360363"/>
              <a:ext cx="619125" cy="0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9" name="Line 15">
              <a:extLst>
                <a:ext uri="{FF2B5EF4-FFF2-40B4-BE49-F238E27FC236}">
                  <a16:creationId xmlns:a16="http://schemas.microsoft.com/office/drawing/2014/main" id="{2654FC77-324F-494B-857C-8F7F13063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50" y="1174750"/>
              <a:ext cx="3175" cy="73660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" name="Line 16">
              <a:extLst>
                <a:ext uri="{FF2B5EF4-FFF2-40B4-BE49-F238E27FC236}">
                  <a16:creationId xmlns:a16="http://schemas.microsoft.com/office/drawing/2014/main" id="{4314CC86-2E72-47A4-822F-3A5891C15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1730375"/>
              <a:ext cx="0" cy="601663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9" name="Freeform 17">
              <a:extLst>
                <a:ext uri="{FF2B5EF4-FFF2-40B4-BE49-F238E27FC236}">
                  <a16:creationId xmlns:a16="http://schemas.microsoft.com/office/drawing/2014/main" id="{14E7C5EC-0C5D-4208-A6AD-8614FE363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" y="8540750"/>
              <a:ext cx="409575" cy="1588"/>
            </a:xfrm>
            <a:custGeom>
              <a:avLst/>
              <a:gdLst>
                <a:gd name="T0" fmla="*/ 0 w 258"/>
                <a:gd name="T1" fmla="*/ 0 h 1"/>
                <a:gd name="T2" fmla="*/ 407988 w 258"/>
                <a:gd name="T3" fmla="*/ 0 h 1"/>
                <a:gd name="T4" fmla="*/ 407988 w 25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8" h="1">
                  <a:moveTo>
                    <a:pt x="0" y="0"/>
                  </a:moveTo>
                  <a:lnTo>
                    <a:pt x="257" y="0"/>
                  </a:lnTo>
                </a:path>
              </a:pathLst>
            </a:custGeom>
            <a:noFill/>
            <a:ln w="3429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32" name="Line 18">
              <a:extLst>
                <a:ext uri="{FF2B5EF4-FFF2-40B4-BE49-F238E27FC236}">
                  <a16:creationId xmlns:a16="http://schemas.microsoft.com/office/drawing/2014/main" id="{1FE73E2F-5F73-4B55-AD06-4ECC8AA47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3" y="1201738"/>
              <a:ext cx="0" cy="7339012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3" name="Line 19">
              <a:extLst>
                <a:ext uri="{FF2B5EF4-FFF2-40B4-BE49-F238E27FC236}">
                  <a16:creationId xmlns:a16="http://schemas.microsoft.com/office/drawing/2014/main" id="{F3A1C0E4-7A1E-4D20-9B14-6B594AB00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9225" y="101600"/>
              <a:ext cx="0" cy="9702800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4" name="Line 20">
              <a:extLst>
                <a:ext uri="{FF2B5EF4-FFF2-40B4-BE49-F238E27FC236}">
                  <a16:creationId xmlns:a16="http://schemas.microsoft.com/office/drawing/2014/main" id="{4C465D3E-CD89-4126-B8A7-D81B16A3A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350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5" name="Line 21">
              <a:extLst>
                <a:ext uri="{FF2B5EF4-FFF2-40B4-BE49-F238E27FC236}">
                  <a16:creationId xmlns:a16="http://schemas.microsoft.com/office/drawing/2014/main" id="{038D46F9-452C-486C-B207-47B02A5D3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513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6" name="Line 22">
              <a:extLst>
                <a:ext uri="{FF2B5EF4-FFF2-40B4-BE49-F238E27FC236}">
                  <a16:creationId xmlns:a16="http://schemas.microsoft.com/office/drawing/2014/main" id="{FC1F3F10-70CF-484F-8C32-49B6EABA4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263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7" name="Line 23">
              <a:extLst>
                <a:ext uri="{FF2B5EF4-FFF2-40B4-BE49-F238E27FC236}">
                  <a16:creationId xmlns:a16="http://schemas.microsoft.com/office/drawing/2014/main" id="{B782B3A0-89F8-463E-8EEB-F4C5816E3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1188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8" name="Line 24">
              <a:extLst>
                <a:ext uri="{FF2B5EF4-FFF2-40B4-BE49-F238E27FC236}">
                  <a16:creationId xmlns:a16="http://schemas.microsoft.com/office/drawing/2014/main" id="{0A2DF111-8550-4712-B722-C354D6D2C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4100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9" name="Line 25">
              <a:extLst>
                <a:ext uri="{FF2B5EF4-FFF2-40B4-BE49-F238E27FC236}">
                  <a16:creationId xmlns:a16="http://schemas.microsoft.com/office/drawing/2014/main" id="{A3EAFDB0-A3E0-4AB1-BB26-0A07387B0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13550" y="101600"/>
              <a:ext cx="0" cy="9702800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0" name="Line 26">
              <a:extLst>
                <a:ext uri="{FF2B5EF4-FFF2-40B4-BE49-F238E27FC236}">
                  <a16:creationId xmlns:a16="http://schemas.microsoft.com/office/drawing/2014/main" id="{AE5E6202-1CA1-4306-9D25-6869AEE1E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5425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1" name="Line 27">
              <a:extLst>
                <a:ext uri="{FF2B5EF4-FFF2-40B4-BE49-F238E27FC236}">
                  <a16:creationId xmlns:a16="http://schemas.microsoft.com/office/drawing/2014/main" id="{A861F429-FB32-4A69-8C43-3A93472F3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263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2" name="Line 28">
              <a:extLst>
                <a:ext uri="{FF2B5EF4-FFF2-40B4-BE49-F238E27FC236}">
                  <a16:creationId xmlns:a16="http://schemas.microsoft.com/office/drawing/2014/main" id="{5AC88042-7A94-49AA-9A9D-97B58430B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2513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3" name="Line 29">
              <a:extLst>
                <a:ext uri="{FF2B5EF4-FFF2-40B4-BE49-F238E27FC236}">
                  <a16:creationId xmlns:a16="http://schemas.microsoft.com/office/drawing/2014/main" id="{521CD8F6-6EFC-4DDD-A0AE-28C094583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1588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4" name="Line 30">
              <a:extLst>
                <a:ext uri="{FF2B5EF4-FFF2-40B4-BE49-F238E27FC236}">
                  <a16:creationId xmlns:a16="http://schemas.microsoft.com/office/drawing/2014/main" id="{EE08BEE3-4935-47D5-910E-2D29A5A31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675" y="101600"/>
              <a:ext cx="0" cy="970280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145" name="Group 35">
              <a:extLst>
                <a:ext uri="{FF2B5EF4-FFF2-40B4-BE49-F238E27FC236}">
                  <a16:creationId xmlns:a16="http://schemas.microsoft.com/office/drawing/2014/main" id="{4FB02C4A-7760-4BD0-8E04-FD41204C9F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8375" y="850900"/>
              <a:ext cx="539750" cy="508000"/>
              <a:chOff x="1410" y="536"/>
              <a:chExt cx="340" cy="320"/>
            </a:xfrm>
          </p:grpSpPr>
          <p:sp>
            <p:nvSpPr>
              <p:cNvPr id="13343" name="Freeform 31">
                <a:extLst>
                  <a:ext uri="{FF2B5EF4-FFF2-40B4-BE49-F238E27FC236}">
                    <a16:creationId xmlns:a16="http://schemas.microsoft.com/office/drawing/2014/main" id="{AD660422-3A4D-4B94-A308-442638A31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536"/>
                <a:ext cx="103" cy="125"/>
              </a:xfrm>
              <a:custGeom>
                <a:avLst/>
                <a:gdLst>
                  <a:gd name="T0" fmla="*/ 73 w 103"/>
                  <a:gd name="T1" fmla="*/ 113 h 125"/>
                  <a:gd name="T2" fmla="*/ 60 w 103"/>
                  <a:gd name="T3" fmla="*/ 95 h 125"/>
                  <a:gd name="T4" fmla="*/ 42 w 103"/>
                  <a:gd name="T5" fmla="*/ 77 h 125"/>
                  <a:gd name="T6" fmla="*/ 13 w 103"/>
                  <a:gd name="T7" fmla="*/ 42 h 125"/>
                  <a:gd name="T8" fmla="*/ 0 w 103"/>
                  <a:gd name="T9" fmla="*/ 18 h 125"/>
                  <a:gd name="T10" fmla="*/ 4 w 103"/>
                  <a:gd name="T11" fmla="*/ 8 h 125"/>
                  <a:gd name="T12" fmla="*/ 11 w 103"/>
                  <a:gd name="T13" fmla="*/ 2 h 125"/>
                  <a:gd name="T14" fmla="*/ 24 w 103"/>
                  <a:gd name="T15" fmla="*/ 0 h 125"/>
                  <a:gd name="T16" fmla="*/ 44 w 103"/>
                  <a:gd name="T17" fmla="*/ 7 h 125"/>
                  <a:gd name="T18" fmla="*/ 60 w 103"/>
                  <a:gd name="T19" fmla="*/ 21 h 125"/>
                  <a:gd name="T20" fmla="*/ 71 w 103"/>
                  <a:gd name="T21" fmla="*/ 40 h 125"/>
                  <a:gd name="T22" fmla="*/ 74 w 103"/>
                  <a:gd name="T23" fmla="*/ 54 h 125"/>
                  <a:gd name="T24" fmla="*/ 73 w 103"/>
                  <a:gd name="T25" fmla="*/ 62 h 125"/>
                  <a:gd name="T26" fmla="*/ 65 w 103"/>
                  <a:gd name="T27" fmla="*/ 70 h 125"/>
                  <a:gd name="T28" fmla="*/ 58 w 103"/>
                  <a:gd name="T29" fmla="*/ 73 h 125"/>
                  <a:gd name="T30" fmla="*/ 59 w 103"/>
                  <a:gd name="T31" fmla="*/ 62 h 125"/>
                  <a:gd name="T32" fmla="*/ 65 w 103"/>
                  <a:gd name="T33" fmla="*/ 56 h 125"/>
                  <a:gd name="T34" fmla="*/ 66 w 103"/>
                  <a:gd name="T35" fmla="*/ 48 h 125"/>
                  <a:gd name="T36" fmla="*/ 62 w 103"/>
                  <a:gd name="T37" fmla="*/ 36 h 125"/>
                  <a:gd name="T38" fmla="*/ 54 w 103"/>
                  <a:gd name="T39" fmla="*/ 24 h 125"/>
                  <a:gd name="T40" fmla="*/ 37 w 103"/>
                  <a:gd name="T41" fmla="*/ 11 h 125"/>
                  <a:gd name="T42" fmla="*/ 26 w 103"/>
                  <a:gd name="T43" fmla="*/ 8 h 125"/>
                  <a:gd name="T44" fmla="*/ 14 w 103"/>
                  <a:gd name="T45" fmla="*/ 11 h 125"/>
                  <a:gd name="T46" fmla="*/ 9 w 103"/>
                  <a:gd name="T47" fmla="*/ 22 h 125"/>
                  <a:gd name="T48" fmla="*/ 20 w 103"/>
                  <a:gd name="T49" fmla="*/ 40 h 125"/>
                  <a:gd name="T50" fmla="*/ 35 w 103"/>
                  <a:gd name="T51" fmla="*/ 54 h 125"/>
                  <a:gd name="T52" fmla="*/ 51 w 103"/>
                  <a:gd name="T53" fmla="*/ 62 h 125"/>
                  <a:gd name="T54" fmla="*/ 56 w 103"/>
                  <a:gd name="T55" fmla="*/ 74 h 125"/>
                  <a:gd name="T56" fmla="*/ 68 w 103"/>
                  <a:gd name="T57" fmla="*/ 85 h 125"/>
                  <a:gd name="T58" fmla="*/ 81 w 103"/>
                  <a:gd name="T59" fmla="*/ 96 h 125"/>
                  <a:gd name="T60" fmla="*/ 92 w 103"/>
                  <a:gd name="T61" fmla="*/ 108 h 125"/>
                  <a:gd name="T62" fmla="*/ 100 w 103"/>
                  <a:gd name="T63" fmla="*/ 120 h 125"/>
                  <a:gd name="T64" fmla="*/ 74 w 103"/>
                  <a:gd name="T65" fmla="*/ 118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3" h="125">
                    <a:moveTo>
                      <a:pt x="74" y="118"/>
                    </a:moveTo>
                    <a:lnTo>
                      <a:pt x="73" y="113"/>
                    </a:lnTo>
                    <a:lnTo>
                      <a:pt x="70" y="105"/>
                    </a:lnTo>
                    <a:lnTo>
                      <a:pt x="60" y="95"/>
                    </a:lnTo>
                    <a:lnTo>
                      <a:pt x="53" y="84"/>
                    </a:lnTo>
                    <a:lnTo>
                      <a:pt x="42" y="77"/>
                    </a:lnTo>
                    <a:lnTo>
                      <a:pt x="25" y="60"/>
                    </a:lnTo>
                    <a:lnTo>
                      <a:pt x="13" y="42"/>
                    </a:lnTo>
                    <a:lnTo>
                      <a:pt x="4" y="29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4" y="7"/>
                    </a:lnTo>
                    <a:lnTo>
                      <a:pt x="56" y="16"/>
                    </a:lnTo>
                    <a:lnTo>
                      <a:pt x="60" y="21"/>
                    </a:lnTo>
                    <a:lnTo>
                      <a:pt x="65" y="28"/>
                    </a:lnTo>
                    <a:lnTo>
                      <a:pt x="71" y="40"/>
                    </a:lnTo>
                    <a:lnTo>
                      <a:pt x="75" y="48"/>
                    </a:lnTo>
                    <a:lnTo>
                      <a:pt x="74" y="54"/>
                    </a:lnTo>
                    <a:lnTo>
                      <a:pt x="74" y="58"/>
                    </a:lnTo>
                    <a:lnTo>
                      <a:pt x="73" y="62"/>
                    </a:lnTo>
                    <a:lnTo>
                      <a:pt x="70" y="68"/>
                    </a:lnTo>
                    <a:lnTo>
                      <a:pt x="65" y="70"/>
                    </a:lnTo>
                    <a:lnTo>
                      <a:pt x="60" y="72"/>
                    </a:lnTo>
                    <a:lnTo>
                      <a:pt x="58" y="73"/>
                    </a:lnTo>
                    <a:lnTo>
                      <a:pt x="54" y="64"/>
                    </a:lnTo>
                    <a:lnTo>
                      <a:pt x="59" y="62"/>
                    </a:lnTo>
                    <a:lnTo>
                      <a:pt x="62" y="59"/>
                    </a:lnTo>
                    <a:lnTo>
                      <a:pt x="65" y="56"/>
                    </a:lnTo>
                    <a:lnTo>
                      <a:pt x="68" y="52"/>
                    </a:lnTo>
                    <a:lnTo>
                      <a:pt x="66" y="48"/>
                    </a:lnTo>
                    <a:lnTo>
                      <a:pt x="65" y="42"/>
                    </a:lnTo>
                    <a:lnTo>
                      <a:pt x="62" y="36"/>
                    </a:lnTo>
                    <a:lnTo>
                      <a:pt x="58" y="30"/>
                    </a:lnTo>
                    <a:lnTo>
                      <a:pt x="54" y="24"/>
                    </a:lnTo>
                    <a:lnTo>
                      <a:pt x="45" y="17"/>
                    </a:lnTo>
                    <a:lnTo>
                      <a:pt x="37" y="11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14" y="11"/>
                    </a:lnTo>
                    <a:lnTo>
                      <a:pt x="10" y="15"/>
                    </a:lnTo>
                    <a:lnTo>
                      <a:pt x="9" y="22"/>
                    </a:lnTo>
                    <a:lnTo>
                      <a:pt x="13" y="32"/>
                    </a:lnTo>
                    <a:lnTo>
                      <a:pt x="20" y="40"/>
                    </a:lnTo>
                    <a:lnTo>
                      <a:pt x="28" y="48"/>
                    </a:lnTo>
                    <a:lnTo>
                      <a:pt x="35" y="54"/>
                    </a:lnTo>
                    <a:lnTo>
                      <a:pt x="42" y="58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74"/>
                    </a:lnTo>
                    <a:lnTo>
                      <a:pt x="61" y="79"/>
                    </a:lnTo>
                    <a:lnTo>
                      <a:pt x="68" y="85"/>
                    </a:lnTo>
                    <a:lnTo>
                      <a:pt x="75" y="92"/>
                    </a:lnTo>
                    <a:lnTo>
                      <a:pt x="81" y="96"/>
                    </a:lnTo>
                    <a:lnTo>
                      <a:pt x="86" y="102"/>
                    </a:lnTo>
                    <a:lnTo>
                      <a:pt x="92" y="108"/>
                    </a:lnTo>
                    <a:lnTo>
                      <a:pt x="97" y="115"/>
                    </a:lnTo>
                    <a:lnTo>
                      <a:pt x="100" y="120"/>
                    </a:lnTo>
                    <a:lnTo>
                      <a:pt x="102" y="124"/>
                    </a:lnTo>
                    <a:lnTo>
                      <a:pt x="74" y="118"/>
                    </a:lnTo>
                  </a:path>
                </a:pathLst>
              </a:custGeom>
              <a:noFill/>
              <a:ln w="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44" name="Freeform 32">
                <a:extLst>
                  <a:ext uri="{FF2B5EF4-FFF2-40B4-BE49-F238E27FC236}">
                    <a16:creationId xmlns:a16="http://schemas.microsoft.com/office/drawing/2014/main" id="{5495B6D2-F6AB-4ECC-BFAD-031D36729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619"/>
                <a:ext cx="340" cy="119"/>
              </a:xfrm>
              <a:custGeom>
                <a:avLst/>
                <a:gdLst>
                  <a:gd name="T0" fmla="*/ 105 w 340"/>
                  <a:gd name="T1" fmla="*/ 56 h 119"/>
                  <a:gd name="T2" fmla="*/ 94 w 340"/>
                  <a:gd name="T3" fmla="*/ 47 h 119"/>
                  <a:gd name="T4" fmla="*/ 82 w 340"/>
                  <a:gd name="T5" fmla="*/ 41 h 119"/>
                  <a:gd name="T6" fmla="*/ 78 w 340"/>
                  <a:gd name="T7" fmla="*/ 54 h 119"/>
                  <a:gd name="T8" fmla="*/ 76 w 340"/>
                  <a:gd name="T9" fmla="*/ 63 h 119"/>
                  <a:gd name="T10" fmla="*/ 66 w 340"/>
                  <a:gd name="T11" fmla="*/ 69 h 119"/>
                  <a:gd name="T12" fmla="*/ 55 w 340"/>
                  <a:gd name="T13" fmla="*/ 69 h 119"/>
                  <a:gd name="T14" fmla="*/ 36 w 340"/>
                  <a:gd name="T15" fmla="*/ 61 h 119"/>
                  <a:gd name="T16" fmla="*/ 22 w 340"/>
                  <a:gd name="T17" fmla="*/ 50 h 119"/>
                  <a:gd name="T18" fmla="*/ 8 w 340"/>
                  <a:gd name="T19" fmla="*/ 34 h 119"/>
                  <a:gd name="T20" fmla="*/ 1 w 340"/>
                  <a:gd name="T21" fmla="*/ 20 h 119"/>
                  <a:gd name="T22" fmla="*/ 2 w 340"/>
                  <a:gd name="T23" fmla="*/ 9 h 119"/>
                  <a:gd name="T24" fmla="*/ 12 w 340"/>
                  <a:gd name="T25" fmla="*/ 0 h 119"/>
                  <a:gd name="T26" fmla="*/ 25 w 340"/>
                  <a:gd name="T27" fmla="*/ 0 h 119"/>
                  <a:gd name="T28" fmla="*/ 54 w 340"/>
                  <a:gd name="T29" fmla="*/ 13 h 119"/>
                  <a:gd name="T30" fmla="*/ 79 w 340"/>
                  <a:gd name="T31" fmla="*/ 27 h 119"/>
                  <a:gd name="T32" fmla="*/ 59 w 340"/>
                  <a:gd name="T33" fmla="*/ 25 h 119"/>
                  <a:gd name="T34" fmla="*/ 46 w 340"/>
                  <a:gd name="T35" fmla="*/ 15 h 119"/>
                  <a:gd name="T36" fmla="*/ 32 w 340"/>
                  <a:gd name="T37" fmla="*/ 7 h 119"/>
                  <a:gd name="T38" fmla="*/ 18 w 340"/>
                  <a:gd name="T39" fmla="*/ 5 h 119"/>
                  <a:gd name="T40" fmla="*/ 10 w 340"/>
                  <a:gd name="T41" fmla="*/ 11 h 119"/>
                  <a:gd name="T42" fmla="*/ 10 w 340"/>
                  <a:gd name="T43" fmla="*/ 24 h 119"/>
                  <a:gd name="T44" fmla="*/ 26 w 340"/>
                  <a:gd name="T45" fmla="*/ 42 h 119"/>
                  <a:gd name="T46" fmla="*/ 38 w 340"/>
                  <a:gd name="T47" fmla="*/ 51 h 119"/>
                  <a:gd name="T48" fmla="*/ 54 w 340"/>
                  <a:gd name="T49" fmla="*/ 57 h 119"/>
                  <a:gd name="T50" fmla="*/ 68 w 340"/>
                  <a:gd name="T51" fmla="*/ 55 h 119"/>
                  <a:gd name="T52" fmla="*/ 69 w 340"/>
                  <a:gd name="T53" fmla="*/ 44 h 119"/>
                  <a:gd name="T54" fmla="*/ 64 w 340"/>
                  <a:gd name="T55" fmla="*/ 32 h 119"/>
                  <a:gd name="T56" fmla="*/ 88 w 340"/>
                  <a:gd name="T57" fmla="*/ 32 h 119"/>
                  <a:gd name="T58" fmla="*/ 102 w 340"/>
                  <a:gd name="T59" fmla="*/ 37 h 119"/>
                  <a:gd name="T60" fmla="*/ 121 w 340"/>
                  <a:gd name="T61" fmla="*/ 41 h 119"/>
                  <a:gd name="T62" fmla="*/ 131 w 340"/>
                  <a:gd name="T63" fmla="*/ 38 h 119"/>
                  <a:gd name="T64" fmla="*/ 339 w 340"/>
                  <a:gd name="T65" fmla="*/ 118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0" h="119">
                    <a:moveTo>
                      <a:pt x="112" y="63"/>
                    </a:moveTo>
                    <a:lnTo>
                      <a:pt x="105" y="56"/>
                    </a:lnTo>
                    <a:lnTo>
                      <a:pt x="100" y="51"/>
                    </a:lnTo>
                    <a:lnTo>
                      <a:pt x="94" y="47"/>
                    </a:lnTo>
                    <a:lnTo>
                      <a:pt x="87" y="43"/>
                    </a:lnTo>
                    <a:lnTo>
                      <a:pt x="82" y="41"/>
                    </a:lnTo>
                    <a:lnTo>
                      <a:pt x="78" y="46"/>
                    </a:lnTo>
                    <a:lnTo>
                      <a:pt x="78" y="54"/>
                    </a:lnTo>
                    <a:lnTo>
                      <a:pt x="78" y="58"/>
                    </a:lnTo>
                    <a:lnTo>
                      <a:pt x="76" y="63"/>
                    </a:lnTo>
                    <a:lnTo>
                      <a:pt x="73" y="67"/>
                    </a:lnTo>
                    <a:lnTo>
                      <a:pt x="66" y="69"/>
                    </a:lnTo>
                    <a:lnTo>
                      <a:pt x="60" y="70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6" y="61"/>
                    </a:lnTo>
                    <a:lnTo>
                      <a:pt x="30" y="57"/>
                    </a:lnTo>
                    <a:lnTo>
                      <a:pt x="22" y="50"/>
                    </a:lnTo>
                    <a:lnTo>
                      <a:pt x="14" y="43"/>
                    </a:lnTo>
                    <a:lnTo>
                      <a:pt x="8" y="34"/>
                    </a:lnTo>
                    <a:lnTo>
                      <a:pt x="5" y="28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9" y="4"/>
                    </a:lnTo>
                    <a:lnTo>
                      <a:pt x="54" y="13"/>
                    </a:lnTo>
                    <a:lnTo>
                      <a:pt x="69" y="21"/>
                    </a:lnTo>
                    <a:lnTo>
                      <a:pt x="79" y="27"/>
                    </a:lnTo>
                    <a:lnTo>
                      <a:pt x="66" y="31"/>
                    </a:lnTo>
                    <a:lnTo>
                      <a:pt x="59" y="25"/>
                    </a:lnTo>
                    <a:lnTo>
                      <a:pt x="52" y="20"/>
                    </a:lnTo>
                    <a:lnTo>
                      <a:pt x="46" y="15"/>
                    </a:lnTo>
                    <a:lnTo>
                      <a:pt x="38" y="9"/>
                    </a:lnTo>
                    <a:lnTo>
                      <a:pt x="32" y="7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0" y="18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6" y="42"/>
                    </a:lnTo>
                    <a:lnTo>
                      <a:pt x="33" y="48"/>
                    </a:lnTo>
                    <a:lnTo>
                      <a:pt x="38" y="51"/>
                    </a:lnTo>
                    <a:lnTo>
                      <a:pt x="45" y="54"/>
                    </a:lnTo>
                    <a:lnTo>
                      <a:pt x="54" y="57"/>
                    </a:lnTo>
                    <a:lnTo>
                      <a:pt x="61" y="58"/>
                    </a:lnTo>
                    <a:lnTo>
                      <a:pt x="68" y="55"/>
                    </a:lnTo>
                    <a:lnTo>
                      <a:pt x="69" y="51"/>
                    </a:lnTo>
                    <a:lnTo>
                      <a:pt x="69" y="44"/>
                    </a:lnTo>
                    <a:lnTo>
                      <a:pt x="67" y="36"/>
                    </a:lnTo>
                    <a:lnTo>
                      <a:pt x="64" y="32"/>
                    </a:lnTo>
                    <a:lnTo>
                      <a:pt x="80" y="27"/>
                    </a:lnTo>
                    <a:lnTo>
                      <a:pt x="88" y="32"/>
                    </a:lnTo>
                    <a:lnTo>
                      <a:pt x="94" y="35"/>
                    </a:lnTo>
                    <a:lnTo>
                      <a:pt x="102" y="37"/>
                    </a:lnTo>
                    <a:lnTo>
                      <a:pt x="111" y="41"/>
                    </a:lnTo>
                    <a:lnTo>
                      <a:pt x="121" y="41"/>
                    </a:lnTo>
                    <a:lnTo>
                      <a:pt x="128" y="40"/>
                    </a:lnTo>
                    <a:lnTo>
                      <a:pt x="131" y="38"/>
                    </a:lnTo>
                    <a:lnTo>
                      <a:pt x="309" y="89"/>
                    </a:lnTo>
                    <a:lnTo>
                      <a:pt x="339" y="118"/>
                    </a:lnTo>
                    <a:lnTo>
                      <a:pt x="112" y="63"/>
                    </a:lnTo>
                  </a:path>
                </a:pathLst>
              </a:custGeom>
              <a:noFill/>
              <a:ln w="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45" name="Freeform 33">
                <a:extLst>
                  <a:ext uri="{FF2B5EF4-FFF2-40B4-BE49-F238E27FC236}">
                    <a16:creationId xmlns:a16="http://schemas.microsoft.com/office/drawing/2014/main" id="{2C1578DF-C995-42BE-89EC-BAE3D9CD8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696"/>
                <a:ext cx="119" cy="160"/>
              </a:xfrm>
              <a:custGeom>
                <a:avLst/>
                <a:gdLst>
                  <a:gd name="T0" fmla="*/ 32 w 119"/>
                  <a:gd name="T1" fmla="*/ 8 h 160"/>
                  <a:gd name="T2" fmla="*/ 118 w 119"/>
                  <a:gd name="T3" fmla="*/ 159 h 160"/>
                  <a:gd name="T4" fmla="*/ 74 w 119"/>
                  <a:gd name="T5" fmla="*/ 126 h 160"/>
                  <a:gd name="T6" fmla="*/ 0 w 119"/>
                  <a:gd name="T7" fmla="*/ 0 h 160"/>
                  <a:gd name="T8" fmla="*/ 32 w 119"/>
                  <a:gd name="T9" fmla="*/ 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60">
                    <a:moveTo>
                      <a:pt x="32" y="8"/>
                    </a:moveTo>
                    <a:lnTo>
                      <a:pt x="118" y="159"/>
                    </a:lnTo>
                    <a:lnTo>
                      <a:pt x="74" y="126"/>
                    </a:lnTo>
                    <a:lnTo>
                      <a:pt x="0" y="0"/>
                    </a:lnTo>
                    <a:lnTo>
                      <a:pt x="32" y="8"/>
                    </a:lnTo>
                  </a:path>
                </a:pathLst>
              </a:custGeom>
              <a:noFill/>
              <a:ln w="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00" name="Oval 34">
                <a:extLst>
                  <a:ext uri="{FF2B5EF4-FFF2-40B4-BE49-F238E27FC236}">
                    <a16:creationId xmlns:a16="http://schemas.microsoft.com/office/drawing/2014/main" id="{480415B5-558D-4B84-84B9-D279512EC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 flipV="1">
                <a:off x="1556" y="674"/>
                <a:ext cx="12" cy="5"/>
              </a:xfrm>
              <a:prstGeom prst="ellips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46" name="Line 42">
              <a:extLst>
                <a:ext uri="{FF2B5EF4-FFF2-40B4-BE49-F238E27FC236}">
                  <a16:creationId xmlns:a16="http://schemas.microsoft.com/office/drawing/2014/main" id="{C70FBCFB-CD1B-434E-B6C2-BE2C73459F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963" y="1612900"/>
              <a:ext cx="1985962" cy="1979613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7" name="Line 43">
              <a:extLst>
                <a:ext uri="{FF2B5EF4-FFF2-40B4-BE49-F238E27FC236}">
                  <a16:creationId xmlns:a16="http://schemas.microsoft.com/office/drawing/2014/main" id="{236184FD-FFC6-428A-B350-9BC98238F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0725" y="1616075"/>
              <a:ext cx="1579563" cy="1585913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8" name="Line 47">
              <a:extLst>
                <a:ext uri="{FF2B5EF4-FFF2-40B4-BE49-F238E27FC236}">
                  <a16:creationId xmlns:a16="http://schemas.microsoft.com/office/drawing/2014/main" id="{955EA411-C3C5-4CBC-85B7-7692B57E8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313" y="3200400"/>
              <a:ext cx="11112" cy="3765550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9" name="Line 48">
              <a:extLst>
                <a:ext uri="{FF2B5EF4-FFF2-40B4-BE49-F238E27FC236}">
                  <a16:creationId xmlns:a16="http://schemas.microsoft.com/office/drawing/2014/main" id="{3B6844DC-DC37-4AAF-A66A-07CEA5314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9825" y="6961188"/>
              <a:ext cx="844550" cy="85407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0" name="Line 49">
              <a:extLst>
                <a:ext uri="{FF2B5EF4-FFF2-40B4-BE49-F238E27FC236}">
                  <a16:creationId xmlns:a16="http://schemas.microsoft.com/office/drawing/2014/main" id="{B3FD096E-D965-4E9C-8135-118C5F5E2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1500" y="8945563"/>
              <a:ext cx="847725" cy="846137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1" name="Line 51">
              <a:extLst>
                <a:ext uri="{FF2B5EF4-FFF2-40B4-BE49-F238E27FC236}">
                  <a16:creationId xmlns:a16="http://schemas.microsoft.com/office/drawing/2014/main" id="{68D6E4D1-3708-45FD-A5B0-80840C002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725" y="9783763"/>
              <a:ext cx="619125" cy="1587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2" name="Line 52">
              <a:extLst>
                <a:ext uri="{FF2B5EF4-FFF2-40B4-BE49-F238E27FC236}">
                  <a16:creationId xmlns:a16="http://schemas.microsoft.com/office/drawing/2014/main" id="{F1154A8E-DC69-4258-A685-B4C99BD5A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750" y="1604963"/>
              <a:ext cx="3175" cy="736441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3" name="Line 53">
              <a:extLst>
                <a:ext uri="{FF2B5EF4-FFF2-40B4-BE49-F238E27FC236}">
                  <a16:creationId xmlns:a16="http://schemas.microsoft.com/office/drawing/2014/main" id="{ABB086D2-D7F9-4870-88EA-61419003A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9825" y="7813675"/>
              <a:ext cx="0" cy="60007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66" name="Freeform 54">
              <a:extLst>
                <a:ext uri="{FF2B5EF4-FFF2-40B4-BE49-F238E27FC236}">
                  <a16:creationId xmlns:a16="http://schemas.microsoft.com/office/drawing/2014/main" id="{81DA1E03-7F59-4C61-805C-EE197617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0" y="1604963"/>
              <a:ext cx="409575" cy="1587"/>
            </a:xfrm>
            <a:custGeom>
              <a:avLst/>
              <a:gdLst>
                <a:gd name="T0" fmla="*/ 407988 w 258"/>
                <a:gd name="T1" fmla="*/ 0 h 1"/>
                <a:gd name="T2" fmla="*/ 0 w 258"/>
                <a:gd name="T3" fmla="*/ 0 h 1"/>
                <a:gd name="T4" fmla="*/ 0 w 25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8" h="1">
                  <a:moveTo>
                    <a:pt x="257" y="0"/>
                  </a:moveTo>
                  <a:lnTo>
                    <a:pt x="0" y="0"/>
                  </a:lnTo>
                </a:path>
              </a:pathLst>
            </a:custGeom>
            <a:noFill/>
            <a:ln w="3429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155" name="Line 55">
              <a:extLst>
                <a:ext uri="{FF2B5EF4-FFF2-40B4-BE49-F238E27FC236}">
                  <a16:creationId xmlns:a16="http://schemas.microsoft.com/office/drawing/2014/main" id="{C9526AEB-70DE-46A3-B55D-5DAA3F88A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813" y="1604963"/>
              <a:ext cx="1587" cy="733742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6" name="Text Box 56">
              <a:extLst>
                <a:ext uri="{FF2B5EF4-FFF2-40B4-BE49-F238E27FC236}">
                  <a16:creationId xmlns:a16="http://schemas.microsoft.com/office/drawing/2014/main" id="{F8FFBA22-5B1F-48CA-A615-A2018FA8C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345789" y="1005898"/>
              <a:ext cx="1349288" cy="23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 dirty="0">
                  <a:solidFill>
                    <a:schemeClr val="bg1"/>
                  </a:solidFill>
                </a:rPr>
                <a:t>Cut along bold lines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57" name="Text Box 57">
              <a:extLst>
                <a:ext uri="{FF2B5EF4-FFF2-40B4-BE49-F238E27FC236}">
                  <a16:creationId xmlns:a16="http://schemas.microsoft.com/office/drawing/2014/main" id="{2DBF2AC7-92CA-4904-A688-4112EDA51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18393" y="1091407"/>
              <a:ext cx="1503363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>
                  <a:solidFill>
                    <a:schemeClr val="bg1"/>
                  </a:solidFill>
                </a:rPr>
                <a:t>Fold along dotted lines</a:t>
              </a:r>
              <a:endParaRPr lang="en-GB" altLang="en-US">
                <a:solidFill>
                  <a:schemeClr val="bg1"/>
                </a:solidFill>
              </a:endParaRPr>
            </a:p>
          </p:txBody>
        </p:sp>
        <p:sp>
          <p:nvSpPr>
            <p:cNvPr id="5158" name="Text Box 58">
              <a:extLst>
                <a:ext uri="{FF2B5EF4-FFF2-40B4-BE49-F238E27FC236}">
                  <a16:creationId xmlns:a16="http://schemas.microsoft.com/office/drawing/2014/main" id="{0E54B720-46A7-48B4-9858-F6A7D45CF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788" y="8666163"/>
              <a:ext cx="1370013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000" b="1" i="1" dirty="0">
                  <a:solidFill>
                    <a:schemeClr val="bg1"/>
                  </a:solidFill>
                </a:rPr>
                <a:t>These form the bridge </a:t>
              </a:r>
              <a:br>
                <a:rPr lang="en-GB" altLang="en-US" sz="1000" b="1" i="1" dirty="0">
                  <a:solidFill>
                    <a:schemeClr val="bg1"/>
                  </a:solidFill>
                </a:rPr>
              </a:br>
              <a:r>
                <a:rPr lang="en-GB" altLang="en-US" sz="1000" b="1" i="1" dirty="0">
                  <a:solidFill>
                    <a:schemeClr val="bg1"/>
                  </a:solidFill>
                </a:rPr>
                <a:t>support pillars</a:t>
              </a:r>
              <a:endParaRPr lang="en-GB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59" name="Rectangle 59">
              <a:extLst>
                <a:ext uri="{FF2B5EF4-FFF2-40B4-BE49-F238E27FC236}">
                  <a16:creationId xmlns:a16="http://schemas.microsoft.com/office/drawing/2014/main" id="{E953915A-A9ED-4E27-AD13-7D5287BBA0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62438" y="3000375"/>
              <a:ext cx="2224087" cy="4198938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160" name="Text Box 60">
              <a:extLst>
                <a:ext uri="{FF2B5EF4-FFF2-40B4-BE49-F238E27FC236}">
                  <a16:creationId xmlns:a16="http://schemas.microsoft.com/office/drawing/2014/main" id="{C88CFCF9-5185-4E3F-8115-20E0270D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628" y="3308678"/>
              <a:ext cx="2055813" cy="323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lang="en-GB" altLang="en-US" sz="1100" b="1" i="1" dirty="0">
                  <a:solidFill>
                    <a:schemeClr val="bg1"/>
                  </a:solidFill>
                </a:rPr>
                <a:t>This section forms the bridge.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Place flat on the supports and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see how much load it will take.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Now fold up the sides along one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of the pairs of dotted lines into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a U shape and see how much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more load it will take.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Do this for several different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heights of the U.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Plot a graph of load versus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height of U.  Plot a graph of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load versus width of bridge. 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If a car is 1cm wide and 2.5cm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long and weighs the same as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five 2p coins, what is the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greatest number of cars you </a:t>
              </a:r>
              <a:br>
                <a:rPr lang="en-GB" altLang="en-US" sz="1100" b="1" i="1" dirty="0">
                  <a:solidFill>
                    <a:schemeClr val="bg1"/>
                  </a:solidFill>
                </a:rPr>
              </a:br>
              <a:r>
                <a:rPr lang="en-GB" altLang="en-US" sz="1100" b="1" i="1" dirty="0">
                  <a:solidFill>
                    <a:schemeClr val="bg1"/>
                  </a:solidFill>
                </a:rPr>
                <a:t>can get onto the bridge?</a:t>
              </a:r>
              <a:endParaRPr lang="en-GB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5161" name="Group 78">
              <a:extLst>
                <a:ext uri="{FF2B5EF4-FFF2-40B4-BE49-F238E27FC236}">
                  <a16:creationId xmlns:a16="http://schemas.microsoft.com/office/drawing/2014/main" id="{B0F0AA05-586D-45C0-848A-36DB676EB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3525" y="361950"/>
              <a:ext cx="2682875" cy="300038"/>
              <a:chOff x="2566" y="228"/>
              <a:chExt cx="1690" cy="189"/>
            </a:xfrm>
          </p:grpSpPr>
          <p:sp useBgFill="1">
            <p:nvSpPr>
              <p:cNvPr id="5195" name="Rectangle 76">
                <a:extLst>
                  <a:ext uri="{FF2B5EF4-FFF2-40B4-BE49-F238E27FC236}">
                    <a16:creationId xmlns:a16="http://schemas.microsoft.com/office/drawing/2014/main" id="{EEAD324C-1610-49F7-B26A-D6C9E5F1D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2" y="248"/>
                <a:ext cx="1617" cy="167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96" name="Text Box 77">
                <a:extLst>
                  <a:ext uri="{FF2B5EF4-FFF2-40B4-BE49-F238E27FC236}">
                    <a16:creationId xmlns:a16="http://schemas.microsoft.com/office/drawing/2014/main" id="{E35F1906-EC3B-470A-8621-AA1D3184D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6" y="228"/>
                <a:ext cx="169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1  2  3  4  5        5  4  3  2  1</a:t>
                </a:r>
                <a:endParaRPr lang="en-GB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62" name="Group 81">
              <a:extLst>
                <a:ext uri="{FF2B5EF4-FFF2-40B4-BE49-F238E27FC236}">
                  <a16:creationId xmlns:a16="http://schemas.microsoft.com/office/drawing/2014/main" id="{C2EE9700-2F8B-4D68-A673-628A17C43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475" y="9390063"/>
              <a:ext cx="2682875" cy="300037"/>
              <a:chOff x="2554" y="5913"/>
              <a:chExt cx="1690" cy="189"/>
            </a:xfrm>
          </p:grpSpPr>
          <p:sp useBgFill="1">
            <p:nvSpPr>
              <p:cNvPr id="5193" name="Rectangle 79">
                <a:extLst>
                  <a:ext uri="{FF2B5EF4-FFF2-40B4-BE49-F238E27FC236}">
                    <a16:creationId xmlns:a16="http://schemas.microsoft.com/office/drawing/2014/main" id="{7B17C5E8-F00F-4171-9F18-B71997A4F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90" y="5932"/>
                <a:ext cx="1646" cy="168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94" name="Text Box 80">
                <a:extLst>
                  <a:ext uri="{FF2B5EF4-FFF2-40B4-BE49-F238E27FC236}">
                    <a16:creationId xmlns:a16="http://schemas.microsoft.com/office/drawing/2014/main" id="{33E12CC8-B545-4844-9951-9686ED9D4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4" y="5913"/>
                <a:ext cx="1690" cy="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1  2  3  4  5        5  4  3  2  1</a:t>
                </a:r>
                <a:endParaRPr lang="en-GB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63" name="Text Box 89">
              <a:extLst>
                <a:ext uri="{FF2B5EF4-FFF2-40B4-BE49-F238E27FC236}">
                  <a16:creationId xmlns:a16="http://schemas.microsoft.com/office/drawing/2014/main" id="{6CB2E128-6801-436F-B902-1C99A375E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246828" y="1319798"/>
              <a:ext cx="2435282" cy="916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lang="en-GB" altLang="en-US" sz="900" b="1" i="1" dirty="0">
                  <a:solidFill>
                    <a:schemeClr val="bg1"/>
                  </a:solidFill>
                </a:rPr>
                <a:t>A free licence to copy this document is </a:t>
              </a:r>
              <a:br>
                <a:rPr lang="en-GB" altLang="en-US" sz="900" b="1" i="1" dirty="0">
                  <a:solidFill>
                    <a:schemeClr val="bg1"/>
                  </a:solidFill>
                </a:rPr>
              </a:br>
              <a:r>
                <a:rPr lang="en-GB" altLang="en-US" sz="900" b="1" i="1" dirty="0">
                  <a:solidFill>
                    <a:schemeClr val="bg1"/>
                  </a:solidFill>
                </a:rPr>
                <a:t>provided for use in schools in the United </a:t>
              </a:r>
              <a:br>
                <a:rPr lang="en-GB" altLang="en-US" sz="900" b="1" i="1" dirty="0">
                  <a:solidFill>
                    <a:schemeClr val="bg1"/>
                  </a:solidFill>
                </a:rPr>
              </a:br>
              <a:r>
                <a:rPr lang="en-GB" altLang="en-US" sz="900" b="1" i="1" dirty="0">
                  <a:solidFill>
                    <a:schemeClr val="bg1"/>
                  </a:solidFill>
                </a:rPr>
                <a:t>Kingdom of Great Britain and Northern </a:t>
              </a:r>
              <a:br>
                <a:rPr lang="en-GB" altLang="en-US" sz="900" b="1" i="1" dirty="0">
                  <a:solidFill>
                    <a:schemeClr val="bg1"/>
                  </a:solidFill>
                </a:rPr>
              </a:br>
              <a:r>
                <a:rPr lang="en-GB" altLang="en-US" sz="900" b="1" i="1" dirty="0">
                  <a:solidFill>
                    <a:schemeClr val="bg1"/>
                  </a:solidFill>
                </a:rPr>
                <a:t>Ireland, it is a condition of this licence that </a:t>
              </a:r>
              <a:br>
                <a:rPr lang="en-GB" altLang="en-US" sz="900" b="1" i="1" dirty="0">
                  <a:solidFill>
                    <a:schemeClr val="bg1"/>
                  </a:solidFill>
                </a:rPr>
              </a:br>
              <a:r>
                <a:rPr lang="en-GB" altLang="en-US" sz="900" b="1" i="1" dirty="0">
                  <a:solidFill>
                    <a:schemeClr val="bg1"/>
                  </a:solidFill>
                </a:rPr>
                <a:t>the document is not provided to any person </a:t>
              </a:r>
              <a:br>
                <a:rPr lang="en-GB" altLang="en-US" sz="900" b="1" i="1" dirty="0">
                  <a:solidFill>
                    <a:schemeClr val="bg1"/>
                  </a:solidFill>
                </a:rPr>
              </a:br>
              <a:r>
                <a:rPr lang="en-GB" altLang="en-US" sz="900" b="1" i="1" dirty="0">
                  <a:solidFill>
                    <a:schemeClr val="bg1"/>
                  </a:solidFill>
                </a:rPr>
                <a:t>company organisation which is not a school or </a:t>
              </a:r>
              <a:br>
                <a:rPr lang="en-GB" altLang="en-US" sz="900" b="1" i="1" dirty="0">
                  <a:solidFill>
                    <a:schemeClr val="bg1"/>
                  </a:solidFill>
                </a:rPr>
              </a:br>
              <a:r>
                <a:rPr lang="en-GB" altLang="en-US" sz="900" b="1" i="1" dirty="0">
                  <a:solidFill>
                    <a:schemeClr val="bg1"/>
                  </a:solidFill>
                </a:rPr>
                <a:t> schools advisory organisation.</a:t>
              </a:r>
              <a:endParaRPr lang="en-GB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75" name="Line 4">
              <a:extLst>
                <a:ext uri="{FF2B5EF4-FFF2-40B4-BE49-F238E27FC236}">
                  <a16:creationId xmlns:a16="http://schemas.microsoft.com/office/drawing/2014/main" id="{1D515931-5210-412E-AED7-768E3A3AC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8" y="5421313"/>
              <a:ext cx="1985962" cy="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6" name="Line 13">
              <a:extLst>
                <a:ext uri="{FF2B5EF4-FFF2-40B4-BE49-F238E27FC236}">
                  <a16:creationId xmlns:a16="http://schemas.microsoft.com/office/drawing/2014/main" id="{CDEECA47-98B8-4CAD-9602-A2DDB599D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3" y="4230688"/>
              <a:ext cx="1960562" cy="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7" name="Line 41">
              <a:extLst>
                <a:ext uri="{FF2B5EF4-FFF2-40B4-BE49-F238E27FC236}">
                  <a16:creationId xmlns:a16="http://schemas.microsoft.com/office/drawing/2014/main" id="{7BDF50C8-C3C4-4DA2-89F3-72C5AF473A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963" y="4724400"/>
              <a:ext cx="1985962" cy="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8" name="Line 50">
              <a:extLst>
                <a:ext uri="{FF2B5EF4-FFF2-40B4-BE49-F238E27FC236}">
                  <a16:creationId xmlns:a16="http://schemas.microsoft.com/office/drawing/2014/main" id="{C621DFFD-9A04-433D-B095-5B5FF79F76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7550" y="5913438"/>
              <a:ext cx="1960563" cy="0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0" name="Line 44">
              <a:extLst>
                <a:ext uri="{FF2B5EF4-FFF2-40B4-BE49-F238E27FC236}">
                  <a16:creationId xmlns:a16="http://schemas.microsoft.com/office/drawing/2014/main" id="{F195FE04-01A5-493F-A32D-8D9FE2660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90725" y="6965950"/>
              <a:ext cx="1981200" cy="1984375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1" name="Line 45">
              <a:extLst>
                <a:ext uri="{FF2B5EF4-FFF2-40B4-BE49-F238E27FC236}">
                  <a16:creationId xmlns:a16="http://schemas.microsoft.com/office/drawing/2014/main" id="{EEDDBFFE-DD85-4E9E-8364-215525E90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9825" y="7813675"/>
              <a:ext cx="1973263" cy="1976438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4" name="Line 5">
              <a:extLst>
                <a:ext uri="{FF2B5EF4-FFF2-40B4-BE49-F238E27FC236}">
                  <a16:creationId xmlns:a16="http://schemas.microsoft.com/office/drawing/2014/main" id="{83BB98D3-88D9-43F9-8090-C4E2079A4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0" y="6551613"/>
              <a:ext cx="1985963" cy="1979612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5" name="Line 7">
              <a:extLst>
                <a:ext uri="{FF2B5EF4-FFF2-40B4-BE49-F238E27FC236}">
                  <a16:creationId xmlns:a16="http://schemas.microsoft.com/office/drawing/2014/main" id="{F81574B5-40FA-4DAD-845D-D05BF060B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8" y="1193800"/>
              <a:ext cx="1979612" cy="1985963"/>
            </a:xfrm>
            <a:prstGeom prst="line">
              <a:avLst/>
            </a:prstGeom>
            <a:noFill/>
            <a:ln w="27305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186" name="Group 40">
              <a:extLst>
                <a:ext uri="{FF2B5EF4-FFF2-40B4-BE49-F238E27FC236}">
                  <a16:creationId xmlns:a16="http://schemas.microsoft.com/office/drawing/2014/main" id="{FA459419-CC73-49BC-AC4B-79D55311A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150" y="8888413"/>
              <a:ext cx="539750" cy="508000"/>
              <a:chOff x="756" y="5597"/>
              <a:chExt cx="340" cy="320"/>
            </a:xfrm>
          </p:grpSpPr>
          <p:sp>
            <p:nvSpPr>
              <p:cNvPr id="13348" name="Freeform 36">
                <a:extLst>
                  <a:ext uri="{FF2B5EF4-FFF2-40B4-BE49-F238E27FC236}">
                    <a16:creationId xmlns:a16="http://schemas.microsoft.com/office/drawing/2014/main" id="{D6BD708B-5C8B-47A4-A5F0-6DBB5B86C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5597"/>
                <a:ext cx="104" cy="124"/>
              </a:xfrm>
              <a:custGeom>
                <a:avLst/>
                <a:gdLst>
                  <a:gd name="T0" fmla="*/ 74 w 104"/>
                  <a:gd name="T1" fmla="*/ 113 h 124"/>
                  <a:gd name="T2" fmla="*/ 60 w 104"/>
                  <a:gd name="T3" fmla="*/ 94 h 124"/>
                  <a:gd name="T4" fmla="*/ 43 w 104"/>
                  <a:gd name="T5" fmla="*/ 77 h 124"/>
                  <a:gd name="T6" fmla="*/ 13 w 104"/>
                  <a:gd name="T7" fmla="*/ 42 h 124"/>
                  <a:gd name="T8" fmla="*/ 0 w 104"/>
                  <a:gd name="T9" fmla="*/ 18 h 124"/>
                  <a:gd name="T10" fmla="*/ 4 w 104"/>
                  <a:gd name="T11" fmla="*/ 8 h 124"/>
                  <a:gd name="T12" fmla="*/ 12 w 104"/>
                  <a:gd name="T13" fmla="*/ 2 h 124"/>
                  <a:gd name="T14" fmla="*/ 24 w 104"/>
                  <a:gd name="T15" fmla="*/ 0 h 124"/>
                  <a:gd name="T16" fmla="*/ 45 w 104"/>
                  <a:gd name="T17" fmla="*/ 7 h 124"/>
                  <a:gd name="T18" fmla="*/ 61 w 104"/>
                  <a:gd name="T19" fmla="*/ 21 h 124"/>
                  <a:gd name="T20" fmla="*/ 71 w 104"/>
                  <a:gd name="T21" fmla="*/ 40 h 124"/>
                  <a:gd name="T22" fmla="*/ 74 w 104"/>
                  <a:gd name="T23" fmla="*/ 54 h 124"/>
                  <a:gd name="T24" fmla="*/ 73 w 104"/>
                  <a:gd name="T25" fmla="*/ 62 h 124"/>
                  <a:gd name="T26" fmla="*/ 65 w 104"/>
                  <a:gd name="T27" fmla="*/ 70 h 124"/>
                  <a:gd name="T28" fmla="*/ 58 w 104"/>
                  <a:gd name="T29" fmla="*/ 72 h 124"/>
                  <a:gd name="T30" fmla="*/ 60 w 104"/>
                  <a:gd name="T31" fmla="*/ 62 h 124"/>
                  <a:gd name="T32" fmla="*/ 66 w 104"/>
                  <a:gd name="T33" fmla="*/ 56 h 124"/>
                  <a:gd name="T34" fmla="*/ 66 w 104"/>
                  <a:gd name="T35" fmla="*/ 48 h 124"/>
                  <a:gd name="T36" fmla="*/ 63 w 104"/>
                  <a:gd name="T37" fmla="*/ 36 h 124"/>
                  <a:gd name="T38" fmla="*/ 54 w 104"/>
                  <a:gd name="T39" fmla="*/ 24 h 124"/>
                  <a:gd name="T40" fmla="*/ 37 w 104"/>
                  <a:gd name="T41" fmla="*/ 11 h 124"/>
                  <a:gd name="T42" fmla="*/ 26 w 104"/>
                  <a:gd name="T43" fmla="*/ 8 h 124"/>
                  <a:gd name="T44" fmla="*/ 15 w 104"/>
                  <a:gd name="T45" fmla="*/ 11 h 124"/>
                  <a:gd name="T46" fmla="*/ 9 w 104"/>
                  <a:gd name="T47" fmla="*/ 21 h 124"/>
                  <a:gd name="T48" fmla="*/ 20 w 104"/>
                  <a:gd name="T49" fmla="*/ 40 h 124"/>
                  <a:gd name="T50" fmla="*/ 35 w 104"/>
                  <a:gd name="T51" fmla="*/ 53 h 124"/>
                  <a:gd name="T52" fmla="*/ 52 w 104"/>
                  <a:gd name="T53" fmla="*/ 61 h 124"/>
                  <a:gd name="T54" fmla="*/ 56 w 104"/>
                  <a:gd name="T55" fmla="*/ 74 h 124"/>
                  <a:gd name="T56" fmla="*/ 68 w 104"/>
                  <a:gd name="T57" fmla="*/ 85 h 124"/>
                  <a:gd name="T58" fmla="*/ 81 w 104"/>
                  <a:gd name="T59" fmla="*/ 96 h 124"/>
                  <a:gd name="T60" fmla="*/ 93 w 104"/>
                  <a:gd name="T61" fmla="*/ 107 h 124"/>
                  <a:gd name="T62" fmla="*/ 101 w 104"/>
                  <a:gd name="T63" fmla="*/ 120 h 124"/>
                  <a:gd name="T64" fmla="*/ 74 w 104"/>
                  <a:gd name="T65" fmla="*/ 117 h 1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4" h="124">
                    <a:moveTo>
                      <a:pt x="74" y="117"/>
                    </a:moveTo>
                    <a:lnTo>
                      <a:pt x="74" y="113"/>
                    </a:lnTo>
                    <a:lnTo>
                      <a:pt x="71" y="105"/>
                    </a:lnTo>
                    <a:lnTo>
                      <a:pt x="60" y="94"/>
                    </a:lnTo>
                    <a:lnTo>
                      <a:pt x="53" y="84"/>
                    </a:lnTo>
                    <a:lnTo>
                      <a:pt x="43" y="77"/>
                    </a:lnTo>
                    <a:lnTo>
                      <a:pt x="26" y="59"/>
                    </a:lnTo>
                    <a:lnTo>
                      <a:pt x="13" y="42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5" y="7"/>
                    </a:lnTo>
                    <a:lnTo>
                      <a:pt x="56" y="16"/>
                    </a:lnTo>
                    <a:lnTo>
                      <a:pt x="61" y="21"/>
                    </a:lnTo>
                    <a:lnTo>
                      <a:pt x="66" y="28"/>
                    </a:lnTo>
                    <a:lnTo>
                      <a:pt x="71" y="40"/>
                    </a:lnTo>
                    <a:lnTo>
                      <a:pt x="75" y="48"/>
                    </a:lnTo>
                    <a:lnTo>
                      <a:pt x="74" y="54"/>
                    </a:lnTo>
                    <a:lnTo>
                      <a:pt x="74" y="58"/>
                    </a:lnTo>
                    <a:lnTo>
                      <a:pt x="73" y="62"/>
                    </a:lnTo>
                    <a:lnTo>
                      <a:pt x="70" y="67"/>
                    </a:lnTo>
                    <a:lnTo>
                      <a:pt x="65" y="70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55" y="63"/>
                    </a:lnTo>
                    <a:lnTo>
                      <a:pt x="60" y="62"/>
                    </a:lnTo>
                    <a:lnTo>
                      <a:pt x="62" y="59"/>
                    </a:lnTo>
                    <a:lnTo>
                      <a:pt x="66" y="56"/>
                    </a:lnTo>
                    <a:lnTo>
                      <a:pt x="68" y="52"/>
                    </a:lnTo>
                    <a:lnTo>
                      <a:pt x="66" y="48"/>
                    </a:lnTo>
                    <a:lnTo>
                      <a:pt x="65" y="42"/>
                    </a:lnTo>
                    <a:lnTo>
                      <a:pt x="63" y="36"/>
                    </a:lnTo>
                    <a:lnTo>
                      <a:pt x="59" y="30"/>
                    </a:lnTo>
                    <a:lnTo>
                      <a:pt x="54" y="24"/>
                    </a:lnTo>
                    <a:lnTo>
                      <a:pt x="46" y="16"/>
                    </a:lnTo>
                    <a:lnTo>
                      <a:pt x="37" y="11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9" y="21"/>
                    </a:lnTo>
                    <a:lnTo>
                      <a:pt x="13" y="31"/>
                    </a:lnTo>
                    <a:lnTo>
                      <a:pt x="20" y="40"/>
                    </a:lnTo>
                    <a:lnTo>
                      <a:pt x="28" y="48"/>
                    </a:lnTo>
                    <a:lnTo>
                      <a:pt x="35" y="53"/>
                    </a:lnTo>
                    <a:lnTo>
                      <a:pt x="42" y="58"/>
                    </a:lnTo>
                    <a:lnTo>
                      <a:pt x="52" y="61"/>
                    </a:lnTo>
                    <a:lnTo>
                      <a:pt x="54" y="62"/>
                    </a:lnTo>
                    <a:lnTo>
                      <a:pt x="56" y="74"/>
                    </a:lnTo>
                    <a:lnTo>
                      <a:pt x="62" y="79"/>
                    </a:lnTo>
                    <a:lnTo>
                      <a:pt x="68" y="85"/>
                    </a:lnTo>
                    <a:lnTo>
                      <a:pt x="76" y="91"/>
                    </a:lnTo>
                    <a:lnTo>
                      <a:pt x="81" y="96"/>
                    </a:lnTo>
                    <a:lnTo>
                      <a:pt x="86" y="101"/>
                    </a:lnTo>
                    <a:lnTo>
                      <a:pt x="93" y="107"/>
                    </a:lnTo>
                    <a:lnTo>
                      <a:pt x="97" y="115"/>
                    </a:lnTo>
                    <a:lnTo>
                      <a:pt x="101" y="120"/>
                    </a:lnTo>
                    <a:lnTo>
                      <a:pt x="103" y="123"/>
                    </a:lnTo>
                    <a:lnTo>
                      <a:pt x="74" y="117"/>
                    </a:lnTo>
                  </a:path>
                </a:pathLst>
              </a:custGeom>
              <a:noFill/>
              <a:ln w="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49" name="Freeform 37">
                <a:extLst>
                  <a:ext uri="{FF2B5EF4-FFF2-40B4-BE49-F238E27FC236}">
                    <a16:creationId xmlns:a16="http://schemas.microsoft.com/office/drawing/2014/main" id="{040667CD-65FE-4550-8063-D02B78771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5679"/>
                <a:ext cx="340" cy="120"/>
              </a:xfrm>
              <a:custGeom>
                <a:avLst/>
                <a:gdLst>
                  <a:gd name="T0" fmla="*/ 105 w 340"/>
                  <a:gd name="T1" fmla="*/ 56 h 120"/>
                  <a:gd name="T2" fmla="*/ 94 w 340"/>
                  <a:gd name="T3" fmla="*/ 48 h 120"/>
                  <a:gd name="T4" fmla="*/ 82 w 340"/>
                  <a:gd name="T5" fmla="*/ 42 h 120"/>
                  <a:gd name="T6" fmla="*/ 78 w 340"/>
                  <a:gd name="T7" fmla="*/ 55 h 120"/>
                  <a:gd name="T8" fmla="*/ 76 w 340"/>
                  <a:gd name="T9" fmla="*/ 64 h 120"/>
                  <a:gd name="T10" fmla="*/ 67 w 340"/>
                  <a:gd name="T11" fmla="*/ 70 h 120"/>
                  <a:gd name="T12" fmla="*/ 55 w 340"/>
                  <a:gd name="T13" fmla="*/ 69 h 120"/>
                  <a:gd name="T14" fmla="*/ 37 w 340"/>
                  <a:gd name="T15" fmla="*/ 62 h 120"/>
                  <a:gd name="T16" fmla="*/ 22 w 340"/>
                  <a:gd name="T17" fmla="*/ 51 h 120"/>
                  <a:gd name="T18" fmla="*/ 8 w 340"/>
                  <a:gd name="T19" fmla="*/ 35 h 120"/>
                  <a:gd name="T20" fmla="*/ 2 w 340"/>
                  <a:gd name="T21" fmla="*/ 21 h 120"/>
                  <a:gd name="T22" fmla="*/ 2 w 340"/>
                  <a:gd name="T23" fmla="*/ 9 h 120"/>
                  <a:gd name="T24" fmla="*/ 12 w 340"/>
                  <a:gd name="T25" fmla="*/ 1 h 120"/>
                  <a:gd name="T26" fmla="*/ 25 w 340"/>
                  <a:gd name="T27" fmla="*/ 0 h 120"/>
                  <a:gd name="T28" fmla="*/ 54 w 340"/>
                  <a:gd name="T29" fmla="*/ 13 h 120"/>
                  <a:gd name="T30" fmla="*/ 79 w 340"/>
                  <a:gd name="T31" fmla="*/ 28 h 120"/>
                  <a:gd name="T32" fmla="*/ 60 w 340"/>
                  <a:gd name="T33" fmla="*/ 25 h 120"/>
                  <a:gd name="T34" fmla="*/ 46 w 340"/>
                  <a:gd name="T35" fmla="*/ 16 h 120"/>
                  <a:gd name="T36" fmla="*/ 32 w 340"/>
                  <a:gd name="T37" fmla="*/ 7 h 120"/>
                  <a:gd name="T38" fmla="*/ 18 w 340"/>
                  <a:gd name="T39" fmla="*/ 6 h 120"/>
                  <a:gd name="T40" fmla="*/ 10 w 340"/>
                  <a:gd name="T41" fmla="*/ 12 h 120"/>
                  <a:gd name="T42" fmla="*/ 11 w 340"/>
                  <a:gd name="T43" fmla="*/ 25 h 120"/>
                  <a:gd name="T44" fmla="*/ 26 w 340"/>
                  <a:gd name="T45" fmla="*/ 43 h 120"/>
                  <a:gd name="T46" fmla="*/ 38 w 340"/>
                  <a:gd name="T47" fmla="*/ 52 h 120"/>
                  <a:gd name="T48" fmla="*/ 55 w 340"/>
                  <a:gd name="T49" fmla="*/ 58 h 120"/>
                  <a:gd name="T50" fmla="*/ 69 w 340"/>
                  <a:gd name="T51" fmla="*/ 56 h 120"/>
                  <a:gd name="T52" fmla="*/ 70 w 340"/>
                  <a:gd name="T53" fmla="*/ 45 h 120"/>
                  <a:gd name="T54" fmla="*/ 64 w 340"/>
                  <a:gd name="T55" fmla="*/ 33 h 120"/>
                  <a:gd name="T56" fmla="*/ 89 w 340"/>
                  <a:gd name="T57" fmla="*/ 33 h 120"/>
                  <a:gd name="T58" fmla="*/ 102 w 340"/>
                  <a:gd name="T59" fmla="*/ 38 h 120"/>
                  <a:gd name="T60" fmla="*/ 121 w 340"/>
                  <a:gd name="T61" fmla="*/ 42 h 120"/>
                  <a:gd name="T62" fmla="*/ 131 w 340"/>
                  <a:gd name="T63" fmla="*/ 39 h 120"/>
                  <a:gd name="T64" fmla="*/ 339 w 340"/>
                  <a:gd name="T65" fmla="*/ 119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0" h="120">
                    <a:moveTo>
                      <a:pt x="112" y="63"/>
                    </a:moveTo>
                    <a:lnTo>
                      <a:pt x="105" y="56"/>
                    </a:lnTo>
                    <a:lnTo>
                      <a:pt x="101" y="52"/>
                    </a:lnTo>
                    <a:lnTo>
                      <a:pt x="94" y="48"/>
                    </a:lnTo>
                    <a:lnTo>
                      <a:pt x="87" y="43"/>
                    </a:lnTo>
                    <a:lnTo>
                      <a:pt x="82" y="42"/>
                    </a:lnTo>
                    <a:lnTo>
                      <a:pt x="78" y="47"/>
                    </a:lnTo>
                    <a:lnTo>
                      <a:pt x="78" y="55"/>
                    </a:lnTo>
                    <a:lnTo>
                      <a:pt x="78" y="59"/>
                    </a:lnTo>
                    <a:lnTo>
                      <a:pt x="76" y="64"/>
                    </a:lnTo>
                    <a:lnTo>
                      <a:pt x="73" y="68"/>
                    </a:lnTo>
                    <a:lnTo>
                      <a:pt x="67" y="70"/>
                    </a:lnTo>
                    <a:lnTo>
                      <a:pt x="60" y="71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7" y="62"/>
                    </a:lnTo>
                    <a:lnTo>
                      <a:pt x="30" y="58"/>
                    </a:lnTo>
                    <a:lnTo>
                      <a:pt x="22" y="51"/>
                    </a:lnTo>
                    <a:lnTo>
                      <a:pt x="14" y="44"/>
                    </a:lnTo>
                    <a:lnTo>
                      <a:pt x="8" y="35"/>
                    </a:lnTo>
                    <a:lnTo>
                      <a:pt x="5" y="29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9" y="5"/>
                    </a:lnTo>
                    <a:lnTo>
                      <a:pt x="54" y="13"/>
                    </a:lnTo>
                    <a:lnTo>
                      <a:pt x="70" y="22"/>
                    </a:lnTo>
                    <a:lnTo>
                      <a:pt x="79" y="28"/>
                    </a:lnTo>
                    <a:lnTo>
                      <a:pt x="66" y="31"/>
                    </a:lnTo>
                    <a:lnTo>
                      <a:pt x="60" y="25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38" y="10"/>
                    </a:lnTo>
                    <a:lnTo>
                      <a:pt x="32" y="7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9"/>
                    </a:lnTo>
                    <a:lnTo>
                      <a:pt x="11" y="25"/>
                    </a:lnTo>
                    <a:lnTo>
                      <a:pt x="18" y="35"/>
                    </a:lnTo>
                    <a:lnTo>
                      <a:pt x="26" y="43"/>
                    </a:lnTo>
                    <a:lnTo>
                      <a:pt x="33" y="48"/>
                    </a:lnTo>
                    <a:lnTo>
                      <a:pt x="38" y="52"/>
                    </a:lnTo>
                    <a:lnTo>
                      <a:pt x="46" y="55"/>
                    </a:lnTo>
                    <a:lnTo>
                      <a:pt x="55" y="58"/>
                    </a:lnTo>
                    <a:lnTo>
                      <a:pt x="61" y="58"/>
                    </a:lnTo>
                    <a:lnTo>
                      <a:pt x="69" y="56"/>
                    </a:lnTo>
                    <a:lnTo>
                      <a:pt x="69" y="52"/>
                    </a:lnTo>
                    <a:lnTo>
                      <a:pt x="70" y="45"/>
                    </a:lnTo>
                    <a:lnTo>
                      <a:pt x="67" y="37"/>
                    </a:lnTo>
                    <a:lnTo>
                      <a:pt x="64" y="33"/>
                    </a:lnTo>
                    <a:lnTo>
                      <a:pt x="80" y="27"/>
                    </a:lnTo>
                    <a:lnTo>
                      <a:pt x="89" y="33"/>
                    </a:lnTo>
                    <a:lnTo>
                      <a:pt x="94" y="36"/>
                    </a:lnTo>
                    <a:lnTo>
                      <a:pt x="102" y="38"/>
                    </a:lnTo>
                    <a:lnTo>
                      <a:pt x="111" y="42"/>
                    </a:lnTo>
                    <a:lnTo>
                      <a:pt x="121" y="42"/>
                    </a:lnTo>
                    <a:lnTo>
                      <a:pt x="128" y="40"/>
                    </a:lnTo>
                    <a:lnTo>
                      <a:pt x="131" y="39"/>
                    </a:lnTo>
                    <a:lnTo>
                      <a:pt x="309" y="89"/>
                    </a:lnTo>
                    <a:lnTo>
                      <a:pt x="339" y="119"/>
                    </a:lnTo>
                    <a:lnTo>
                      <a:pt x="112" y="63"/>
                    </a:lnTo>
                  </a:path>
                </a:pathLst>
              </a:custGeom>
              <a:noFill/>
              <a:ln w="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50" name="Freeform 38">
                <a:extLst>
                  <a:ext uri="{FF2B5EF4-FFF2-40B4-BE49-F238E27FC236}">
                    <a16:creationId xmlns:a16="http://schemas.microsoft.com/office/drawing/2014/main" id="{CF323DFE-22CE-454A-835F-80A6C1B11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" y="5756"/>
                <a:ext cx="119" cy="161"/>
              </a:xfrm>
              <a:custGeom>
                <a:avLst/>
                <a:gdLst>
                  <a:gd name="T0" fmla="*/ 32 w 119"/>
                  <a:gd name="T1" fmla="*/ 8 h 161"/>
                  <a:gd name="T2" fmla="*/ 118 w 119"/>
                  <a:gd name="T3" fmla="*/ 160 h 161"/>
                  <a:gd name="T4" fmla="*/ 74 w 119"/>
                  <a:gd name="T5" fmla="*/ 127 h 161"/>
                  <a:gd name="T6" fmla="*/ 0 w 119"/>
                  <a:gd name="T7" fmla="*/ 0 h 161"/>
                  <a:gd name="T8" fmla="*/ 32 w 119"/>
                  <a:gd name="T9" fmla="*/ 8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61">
                    <a:moveTo>
                      <a:pt x="32" y="8"/>
                    </a:moveTo>
                    <a:lnTo>
                      <a:pt x="118" y="160"/>
                    </a:lnTo>
                    <a:lnTo>
                      <a:pt x="74" y="127"/>
                    </a:lnTo>
                    <a:lnTo>
                      <a:pt x="0" y="0"/>
                    </a:lnTo>
                    <a:lnTo>
                      <a:pt x="32" y="8"/>
                    </a:lnTo>
                  </a:path>
                </a:pathLst>
              </a:custGeom>
              <a:noFill/>
              <a:ln w="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92" name="Oval 39">
                <a:extLst>
                  <a:ext uri="{FF2B5EF4-FFF2-40B4-BE49-F238E27FC236}">
                    <a16:creationId xmlns:a16="http://schemas.microsoft.com/office/drawing/2014/main" id="{5A729A6C-E80A-4B11-83A4-584D010AF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 flipV="1">
                <a:off x="902" y="5734"/>
                <a:ext cx="13" cy="5"/>
              </a:xfrm>
              <a:prstGeom prst="ellips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187" name="Line 46">
              <a:extLst>
                <a:ext uri="{FF2B5EF4-FFF2-40B4-BE49-F238E27FC236}">
                  <a16:creationId xmlns:a16="http://schemas.microsoft.com/office/drawing/2014/main" id="{404C65AE-3928-42B7-8BE6-5D07477EC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8238" y="8413750"/>
              <a:ext cx="1363662" cy="137477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 advTm="10000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EB6F5F0-CADA-4720-8057-F54484BF7478}"/>
              </a:ext>
            </a:extLst>
          </p:cNvPr>
          <p:cNvGrpSpPr/>
          <p:nvPr/>
        </p:nvGrpSpPr>
        <p:grpSpPr>
          <a:xfrm>
            <a:off x="-77788" y="101600"/>
            <a:ext cx="6943725" cy="9702800"/>
            <a:chOff x="-77788" y="101600"/>
            <a:chExt cx="6943725" cy="9702800"/>
          </a:xfrm>
        </p:grpSpPr>
        <p:sp>
          <p:nvSpPr>
            <p:cNvPr id="6146" name="Line 2">
              <a:extLst>
                <a:ext uri="{FF2B5EF4-FFF2-40B4-BE49-F238E27FC236}">
                  <a16:creationId xmlns:a16="http://schemas.microsoft.com/office/drawing/2014/main" id="{72AA900A-90BF-458A-BA5B-F5B3ED4B9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988" y="6943725"/>
              <a:ext cx="1579562" cy="1584325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7" name="Line 3">
              <a:extLst>
                <a:ext uri="{FF2B5EF4-FFF2-40B4-BE49-F238E27FC236}">
                  <a16:creationId xmlns:a16="http://schemas.microsoft.com/office/drawing/2014/main" id="{812801D9-9137-4668-8418-3F6668199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188" y="355600"/>
              <a:ext cx="1973262" cy="197485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8" name="Line 4">
              <a:extLst>
                <a:ext uri="{FF2B5EF4-FFF2-40B4-BE49-F238E27FC236}">
                  <a16:creationId xmlns:a16="http://schemas.microsoft.com/office/drawing/2014/main" id="{61A656F5-2F53-4129-A931-A5417B97A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375" y="357188"/>
              <a:ext cx="1365250" cy="1373187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Line 5">
              <a:extLst>
                <a:ext uri="{FF2B5EF4-FFF2-40B4-BE49-F238E27FC236}">
                  <a16:creationId xmlns:a16="http://schemas.microsoft.com/office/drawing/2014/main" id="{98F08E66-095B-445E-A0F0-5919BCE17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4850" y="3179763"/>
              <a:ext cx="11113" cy="3765550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" name="Line 6">
              <a:extLst>
                <a:ext uri="{FF2B5EF4-FFF2-40B4-BE49-F238E27FC236}">
                  <a16:creationId xmlns:a16="http://schemas.microsoft.com/office/drawing/2014/main" id="{0F74B223-EA74-4A23-8FD2-50B17D827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3900" y="2328863"/>
              <a:ext cx="846138" cy="854075"/>
            </a:xfrm>
            <a:prstGeom prst="line">
              <a:avLst/>
            </a:prstGeom>
            <a:noFill/>
            <a:ln w="3429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1" name="Line 7">
              <a:extLst>
                <a:ext uri="{FF2B5EF4-FFF2-40B4-BE49-F238E27FC236}">
                  <a16:creationId xmlns:a16="http://schemas.microsoft.com/office/drawing/2014/main" id="{E5FB3C10-369B-4959-B2E9-FA64443DA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" y="352425"/>
              <a:ext cx="847725" cy="847725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2" name="Line 8">
              <a:extLst>
                <a:ext uri="{FF2B5EF4-FFF2-40B4-BE49-F238E27FC236}">
                  <a16:creationId xmlns:a16="http://schemas.microsoft.com/office/drawing/2014/main" id="{A86A856E-04AB-40BC-BD18-7C068E38B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0425" y="360363"/>
              <a:ext cx="619125" cy="0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3" name="Line 9">
              <a:extLst>
                <a:ext uri="{FF2B5EF4-FFF2-40B4-BE49-F238E27FC236}">
                  <a16:creationId xmlns:a16="http://schemas.microsoft.com/office/drawing/2014/main" id="{5D881BEA-8D16-4227-B291-2C708D1365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50" y="1174750"/>
              <a:ext cx="3175" cy="736600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4" name="Line 10">
              <a:extLst>
                <a:ext uri="{FF2B5EF4-FFF2-40B4-BE49-F238E27FC236}">
                  <a16:creationId xmlns:a16="http://schemas.microsoft.com/office/drawing/2014/main" id="{62649686-8CD1-4494-B173-B2503F128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1730375"/>
              <a:ext cx="0" cy="601663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475" name="Freeform 11">
              <a:extLst>
                <a:ext uri="{FF2B5EF4-FFF2-40B4-BE49-F238E27FC236}">
                  <a16:creationId xmlns:a16="http://schemas.microsoft.com/office/drawing/2014/main" id="{BE75B6E7-D6FD-4EB1-96FB-61A156D8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" y="8540750"/>
              <a:ext cx="409575" cy="1588"/>
            </a:xfrm>
            <a:custGeom>
              <a:avLst/>
              <a:gdLst>
                <a:gd name="T0" fmla="*/ 0 w 258"/>
                <a:gd name="T1" fmla="*/ 0 h 1"/>
                <a:gd name="T2" fmla="*/ 407988 w 258"/>
                <a:gd name="T3" fmla="*/ 0 h 1"/>
                <a:gd name="T4" fmla="*/ 407988 w 25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8" h="1">
                  <a:moveTo>
                    <a:pt x="0" y="0"/>
                  </a:moveTo>
                  <a:lnTo>
                    <a:pt x="257" y="0"/>
                  </a:lnTo>
                </a:path>
              </a:pathLst>
            </a:custGeom>
            <a:noFill/>
            <a:ln w="3429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56" name="Line 12">
              <a:extLst>
                <a:ext uri="{FF2B5EF4-FFF2-40B4-BE49-F238E27FC236}">
                  <a16:creationId xmlns:a16="http://schemas.microsoft.com/office/drawing/2014/main" id="{EEE29216-4527-4167-B11F-7C244548C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3" y="1201738"/>
              <a:ext cx="0" cy="7339012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7" name="Line 13">
              <a:extLst>
                <a:ext uri="{FF2B5EF4-FFF2-40B4-BE49-F238E27FC236}">
                  <a16:creationId xmlns:a16="http://schemas.microsoft.com/office/drawing/2014/main" id="{54359399-86CC-4CF2-86D2-9265763BD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9225" y="101600"/>
              <a:ext cx="0" cy="9702800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8" name="Line 14">
              <a:extLst>
                <a:ext uri="{FF2B5EF4-FFF2-40B4-BE49-F238E27FC236}">
                  <a16:creationId xmlns:a16="http://schemas.microsoft.com/office/drawing/2014/main" id="{8E8353FC-2E6D-417D-9169-FA638B413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350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9" name="Line 15">
              <a:extLst>
                <a:ext uri="{FF2B5EF4-FFF2-40B4-BE49-F238E27FC236}">
                  <a16:creationId xmlns:a16="http://schemas.microsoft.com/office/drawing/2014/main" id="{651ED741-E1E4-46F1-94F8-B00B6B42E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6513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0" name="Line 16">
              <a:extLst>
                <a:ext uri="{FF2B5EF4-FFF2-40B4-BE49-F238E27FC236}">
                  <a16:creationId xmlns:a16="http://schemas.microsoft.com/office/drawing/2014/main" id="{BD3F94CF-46AF-4DB9-A2C3-0B8AC525B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0263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Line 17">
              <a:extLst>
                <a:ext uri="{FF2B5EF4-FFF2-40B4-BE49-F238E27FC236}">
                  <a16:creationId xmlns:a16="http://schemas.microsoft.com/office/drawing/2014/main" id="{048402E0-76D1-4ADB-B2EA-32F671869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1188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Line 18">
              <a:extLst>
                <a:ext uri="{FF2B5EF4-FFF2-40B4-BE49-F238E27FC236}">
                  <a16:creationId xmlns:a16="http://schemas.microsoft.com/office/drawing/2014/main" id="{EA4CEB5E-53B5-40EA-B432-AFC4C3EDC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4100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Line 19">
              <a:extLst>
                <a:ext uri="{FF2B5EF4-FFF2-40B4-BE49-F238E27FC236}">
                  <a16:creationId xmlns:a16="http://schemas.microsoft.com/office/drawing/2014/main" id="{C7BA0990-463B-414D-A553-7EF7FA45B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5937" y="101600"/>
              <a:ext cx="0" cy="9702800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Line 20">
              <a:extLst>
                <a:ext uri="{FF2B5EF4-FFF2-40B4-BE49-F238E27FC236}">
                  <a16:creationId xmlns:a16="http://schemas.microsoft.com/office/drawing/2014/main" id="{8B8EE113-2EDD-4DCA-904F-4EA7CDEFB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812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Line 21">
              <a:extLst>
                <a:ext uri="{FF2B5EF4-FFF2-40B4-BE49-F238E27FC236}">
                  <a16:creationId xmlns:a16="http://schemas.microsoft.com/office/drawing/2014/main" id="{922FF07B-AF44-472B-8283-B704B699E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263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Line 22">
              <a:extLst>
                <a:ext uri="{FF2B5EF4-FFF2-40B4-BE49-F238E27FC236}">
                  <a16:creationId xmlns:a16="http://schemas.microsoft.com/office/drawing/2014/main" id="{D4CDB90C-4A92-44B6-9DC3-1DDD2AC753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2513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7" name="Line 23">
              <a:extLst>
                <a:ext uri="{FF2B5EF4-FFF2-40B4-BE49-F238E27FC236}">
                  <a16:creationId xmlns:a16="http://schemas.microsoft.com/office/drawing/2014/main" id="{261FF71C-DA15-4CC4-A287-6C3DA8958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Line 24">
              <a:extLst>
                <a:ext uri="{FF2B5EF4-FFF2-40B4-BE49-F238E27FC236}">
                  <a16:creationId xmlns:a16="http://schemas.microsoft.com/office/drawing/2014/main" id="{AB0AEADD-4C1C-4768-AD81-370BE7675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675" y="101600"/>
              <a:ext cx="0" cy="970280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9" name="Line 35">
              <a:extLst>
                <a:ext uri="{FF2B5EF4-FFF2-40B4-BE49-F238E27FC236}">
                  <a16:creationId xmlns:a16="http://schemas.microsoft.com/office/drawing/2014/main" id="{05B0E612-7DF3-41F1-9DF1-56D4B03A6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963" y="1612900"/>
              <a:ext cx="1985962" cy="1979613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0" name="Line 36">
              <a:extLst>
                <a:ext uri="{FF2B5EF4-FFF2-40B4-BE49-F238E27FC236}">
                  <a16:creationId xmlns:a16="http://schemas.microsoft.com/office/drawing/2014/main" id="{CF3A25CF-8C1E-4DD2-87D8-D011A52DA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0725" y="1616075"/>
              <a:ext cx="1579563" cy="1585913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1" name="Line 38">
              <a:extLst>
                <a:ext uri="{FF2B5EF4-FFF2-40B4-BE49-F238E27FC236}">
                  <a16:creationId xmlns:a16="http://schemas.microsoft.com/office/drawing/2014/main" id="{E2081AF8-3B30-4E63-8495-DE57282CC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313" y="3200400"/>
              <a:ext cx="11112" cy="3765550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2" name="Line 39">
              <a:extLst>
                <a:ext uri="{FF2B5EF4-FFF2-40B4-BE49-F238E27FC236}">
                  <a16:creationId xmlns:a16="http://schemas.microsoft.com/office/drawing/2014/main" id="{D9C9E097-5184-4B90-9CDB-004F012B1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9825" y="6961188"/>
              <a:ext cx="844550" cy="854075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3" name="Line 40">
              <a:extLst>
                <a:ext uri="{FF2B5EF4-FFF2-40B4-BE49-F238E27FC236}">
                  <a16:creationId xmlns:a16="http://schemas.microsoft.com/office/drawing/2014/main" id="{06DA184B-D68E-4E2A-9FE5-DB181BEBC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1500" y="8945563"/>
              <a:ext cx="847725" cy="846137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4" name="Line 41">
              <a:extLst>
                <a:ext uri="{FF2B5EF4-FFF2-40B4-BE49-F238E27FC236}">
                  <a16:creationId xmlns:a16="http://schemas.microsoft.com/office/drawing/2014/main" id="{CF7FFE19-BC59-4CE4-B4FE-C9A5A3B03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725" y="9783763"/>
              <a:ext cx="619125" cy="1587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5" name="Line 42">
              <a:extLst>
                <a:ext uri="{FF2B5EF4-FFF2-40B4-BE49-F238E27FC236}">
                  <a16:creationId xmlns:a16="http://schemas.microsoft.com/office/drawing/2014/main" id="{1FAFABB2-97CF-41EA-A268-16D5CDB1E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750" y="1604963"/>
              <a:ext cx="3175" cy="736441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6" name="Line 43">
              <a:extLst>
                <a:ext uri="{FF2B5EF4-FFF2-40B4-BE49-F238E27FC236}">
                  <a16:creationId xmlns:a16="http://schemas.microsoft.com/office/drawing/2014/main" id="{DDA7BA81-7247-4B7C-AE5B-0852AC460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9825" y="7813675"/>
              <a:ext cx="0" cy="600075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508" name="Freeform 44">
              <a:extLst>
                <a:ext uri="{FF2B5EF4-FFF2-40B4-BE49-F238E27FC236}">
                  <a16:creationId xmlns:a16="http://schemas.microsoft.com/office/drawing/2014/main" id="{12DF3691-684C-4CC7-A4C9-DAAC137E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0" y="1604963"/>
              <a:ext cx="409575" cy="1587"/>
            </a:xfrm>
            <a:custGeom>
              <a:avLst/>
              <a:gdLst>
                <a:gd name="T0" fmla="*/ 407988 w 258"/>
                <a:gd name="T1" fmla="*/ 0 h 1"/>
                <a:gd name="T2" fmla="*/ 0 w 258"/>
                <a:gd name="T3" fmla="*/ 0 h 1"/>
                <a:gd name="T4" fmla="*/ 0 w 25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8" h="1">
                  <a:moveTo>
                    <a:pt x="257" y="0"/>
                  </a:moveTo>
                  <a:lnTo>
                    <a:pt x="0" y="0"/>
                  </a:lnTo>
                </a:path>
              </a:pathLst>
            </a:custGeom>
            <a:noFill/>
            <a:ln w="3429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78" name="Line 45">
              <a:extLst>
                <a:ext uri="{FF2B5EF4-FFF2-40B4-BE49-F238E27FC236}">
                  <a16:creationId xmlns:a16="http://schemas.microsoft.com/office/drawing/2014/main" id="{D4783228-07CA-4B7E-81D3-8797128B8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813" y="1604963"/>
              <a:ext cx="1587" cy="7337425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79" name="Text Box 46">
              <a:extLst>
                <a:ext uri="{FF2B5EF4-FFF2-40B4-BE49-F238E27FC236}">
                  <a16:creationId xmlns:a16="http://schemas.microsoft.com/office/drawing/2014/main" id="{A1720F80-85A6-48C0-9C01-265F53F7F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351756" y="1010444"/>
              <a:ext cx="1341438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>
                  <a:solidFill>
                    <a:srgbClr val="002060"/>
                  </a:solidFill>
                </a:rPr>
                <a:t>Cut along bold lines</a:t>
              </a:r>
              <a:endParaRPr lang="en-GB" altLang="en-US">
                <a:solidFill>
                  <a:srgbClr val="002060"/>
                </a:solidFill>
              </a:endParaRPr>
            </a:p>
          </p:txBody>
        </p:sp>
        <p:sp>
          <p:nvSpPr>
            <p:cNvPr id="6180" name="Text Box 47">
              <a:extLst>
                <a:ext uri="{FF2B5EF4-FFF2-40B4-BE49-F238E27FC236}">
                  <a16:creationId xmlns:a16="http://schemas.microsoft.com/office/drawing/2014/main" id="{D20344AC-7940-404D-8E25-1E4B93C0D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118393" y="1091407"/>
              <a:ext cx="150336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100" b="1" i="1" dirty="0">
                  <a:solidFill>
                    <a:srgbClr val="002060"/>
                  </a:solidFill>
                </a:rPr>
                <a:t>Fold along dotted lines</a:t>
              </a:r>
              <a:endParaRPr lang="en-GB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6181" name="Text Box 48">
              <a:extLst>
                <a:ext uri="{FF2B5EF4-FFF2-40B4-BE49-F238E27FC236}">
                  <a16:creationId xmlns:a16="http://schemas.microsoft.com/office/drawing/2014/main" id="{F7AC698A-1420-4322-B9D6-E3092CD3D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788" y="8639243"/>
              <a:ext cx="1622560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</a:pPr>
              <a:r>
                <a:rPr lang="en-GB" altLang="en-US" sz="1200" b="1" i="1" dirty="0">
                  <a:solidFill>
                    <a:srgbClr val="002060"/>
                  </a:solidFill>
                </a:rPr>
                <a:t>These form the bridge </a:t>
              </a:r>
              <a:br>
                <a:rPr lang="en-GB" altLang="en-US" sz="1200" b="1" i="1" dirty="0">
                  <a:solidFill>
                    <a:srgbClr val="002060"/>
                  </a:solidFill>
                </a:rPr>
              </a:br>
              <a:r>
                <a:rPr lang="en-GB" altLang="en-US" sz="1200" b="1" i="1" dirty="0">
                  <a:solidFill>
                    <a:srgbClr val="002060"/>
                  </a:solidFill>
                </a:rPr>
                <a:t>support pillars</a:t>
              </a:r>
              <a:endParaRPr lang="en-GB" alt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6182" name="Rectangle 49">
              <a:extLst>
                <a:ext uri="{FF2B5EF4-FFF2-40B4-BE49-F238E27FC236}">
                  <a16:creationId xmlns:a16="http://schemas.microsoft.com/office/drawing/2014/main" id="{0BAEFD86-6D83-4233-BED5-E10227B1C9E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62438" y="3000375"/>
              <a:ext cx="2224087" cy="4198938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3" name="Text Box 50">
              <a:extLst>
                <a:ext uri="{FF2B5EF4-FFF2-40B4-BE49-F238E27FC236}">
                  <a16:creationId xmlns:a16="http://schemas.microsoft.com/office/drawing/2014/main" id="{F8033ECA-B495-4679-869B-8859746AD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0524" y="3125138"/>
              <a:ext cx="2347914" cy="400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lang="en-GB" altLang="en-US" sz="1300" b="1" i="1" dirty="0">
                  <a:solidFill>
                    <a:schemeClr val="bg1"/>
                  </a:solidFill>
                </a:rPr>
                <a:t>This section forms the bridge.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Place flat on the supports and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see how much load it will take.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Now fold up the sides along one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of the pairs of </a:t>
              </a:r>
              <a:r>
                <a:rPr lang="en-GB" altLang="en-US" sz="1300" b="1" i="1" dirty="0">
                  <a:solidFill>
                    <a:srgbClr val="002060"/>
                  </a:solidFill>
                </a:rPr>
                <a:t>dotted</a:t>
              </a:r>
              <a:r>
                <a:rPr lang="en-GB" altLang="en-US" sz="1300" b="1" i="1" dirty="0">
                  <a:solidFill>
                    <a:schemeClr val="bg1"/>
                  </a:solidFill>
                </a:rPr>
                <a:t> lines into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a U shape and see how much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more load it will take.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Do this for several different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heights of the U.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Plot a graph of load versus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height of U.  Plot a graph of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load versus width of bridge. 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If a car is 1cm wide and 2.5cm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long and weighs the same as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five 2p coins, what is the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greatest number of cars you </a:t>
              </a:r>
              <a:br>
                <a:rPr lang="en-GB" altLang="en-US" sz="1300" b="1" i="1" dirty="0">
                  <a:solidFill>
                    <a:schemeClr val="bg1"/>
                  </a:solidFill>
                </a:rPr>
              </a:br>
              <a:r>
                <a:rPr lang="en-GB" altLang="en-US" sz="1300" b="1" i="1" dirty="0">
                  <a:solidFill>
                    <a:schemeClr val="bg1"/>
                  </a:solidFill>
                </a:rPr>
                <a:t>can get onto the bridge?</a:t>
              </a:r>
              <a:endParaRPr lang="en-GB" alt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6184" name="Group 52">
              <a:extLst>
                <a:ext uri="{FF2B5EF4-FFF2-40B4-BE49-F238E27FC236}">
                  <a16:creationId xmlns:a16="http://schemas.microsoft.com/office/drawing/2014/main" id="{A63F4318-B10D-4C65-8D38-AA06A509E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3525" y="361950"/>
              <a:ext cx="2682875" cy="300038"/>
              <a:chOff x="2566" y="228"/>
              <a:chExt cx="1690" cy="189"/>
            </a:xfrm>
          </p:grpSpPr>
          <p:sp useBgFill="1">
            <p:nvSpPr>
              <p:cNvPr id="6223" name="Rectangle 53">
                <a:extLst>
                  <a:ext uri="{FF2B5EF4-FFF2-40B4-BE49-F238E27FC236}">
                    <a16:creationId xmlns:a16="http://schemas.microsoft.com/office/drawing/2014/main" id="{EC9CB96C-F632-493E-A1F2-4015E01E6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2" y="248"/>
                <a:ext cx="1617" cy="167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6224" name="Text Box 54">
                <a:extLst>
                  <a:ext uri="{FF2B5EF4-FFF2-40B4-BE49-F238E27FC236}">
                    <a16:creationId xmlns:a16="http://schemas.microsoft.com/office/drawing/2014/main" id="{7A348083-4319-4F35-8618-E928A3EA2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6" y="228"/>
                <a:ext cx="1690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600">
                    <a:solidFill>
                      <a:srgbClr val="002060"/>
                    </a:solidFill>
                    <a:latin typeface="Arial" panose="020B0604020202020204" pitchFamily="34" charset="0"/>
                  </a:rPr>
                  <a:t>1  2  3  4  5        5  4  3  2  1</a:t>
                </a:r>
                <a:endParaRPr lang="en-GB" altLang="en-US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185" name="Group 55">
              <a:extLst>
                <a:ext uri="{FF2B5EF4-FFF2-40B4-BE49-F238E27FC236}">
                  <a16:creationId xmlns:a16="http://schemas.microsoft.com/office/drawing/2014/main" id="{24F9E9AD-E071-4B36-B40E-E54BEFB19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475" y="9390063"/>
              <a:ext cx="2682875" cy="300037"/>
              <a:chOff x="2554" y="5913"/>
              <a:chExt cx="1690" cy="189"/>
            </a:xfrm>
          </p:grpSpPr>
          <p:sp useBgFill="1">
            <p:nvSpPr>
              <p:cNvPr id="6221" name="Rectangle 56">
                <a:extLst>
                  <a:ext uri="{FF2B5EF4-FFF2-40B4-BE49-F238E27FC236}">
                    <a16:creationId xmlns:a16="http://schemas.microsoft.com/office/drawing/2014/main" id="{5053F927-91BC-4941-8EDD-513CA3A74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90" y="5932"/>
                <a:ext cx="1646" cy="168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6222" name="Text Box 57">
                <a:extLst>
                  <a:ext uri="{FF2B5EF4-FFF2-40B4-BE49-F238E27FC236}">
                    <a16:creationId xmlns:a16="http://schemas.microsoft.com/office/drawing/2014/main" id="{2B9AA42C-4EBC-42F6-B07A-3E938F74E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4" y="5913"/>
                <a:ext cx="1690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en-GB" altLang="en-US" sz="1600">
                    <a:solidFill>
                      <a:srgbClr val="002060"/>
                    </a:solidFill>
                    <a:latin typeface="Arial" panose="020B0604020202020204" pitchFamily="34" charset="0"/>
                  </a:rPr>
                  <a:t>1  2  3  4  5        5  4  3  2  1</a:t>
                </a:r>
                <a:endParaRPr lang="en-GB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186" name="Text Box 58">
              <a:extLst>
                <a:ext uri="{FF2B5EF4-FFF2-40B4-BE49-F238E27FC236}">
                  <a16:creationId xmlns:a16="http://schemas.microsoft.com/office/drawing/2014/main" id="{B91576AE-0357-46EA-95D2-4BDCD016B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00000">
              <a:off x="174755" y="1306718"/>
              <a:ext cx="2566729" cy="94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lang="en-GB" altLang="en-US" sz="900" b="1" i="1" dirty="0">
                  <a:solidFill>
                    <a:srgbClr val="002060"/>
                  </a:solidFill>
                </a:rPr>
                <a:t>A free licence to copy this document is </a:t>
              </a:r>
              <a:br>
                <a:rPr lang="en-GB" altLang="en-US" sz="900" b="1" i="1" dirty="0">
                  <a:solidFill>
                    <a:srgbClr val="002060"/>
                  </a:solidFill>
                </a:rPr>
              </a:br>
              <a:r>
                <a:rPr lang="en-GB" altLang="en-US" sz="900" b="1" i="1" dirty="0">
                  <a:solidFill>
                    <a:srgbClr val="002060"/>
                  </a:solidFill>
                </a:rPr>
                <a:t>provided for use in schools in the United </a:t>
              </a:r>
              <a:br>
                <a:rPr lang="en-GB" altLang="en-US" sz="900" b="1" i="1" dirty="0">
                  <a:solidFill>
                    <a:srgbClr val="002060"/>
                  </a:solidFill>
                </a:rPr>
              </a:br>
              <a:r>
                <a:rPr lang="en-GB" altLang="en-US" sz="900" b="1" i="1" dirty="0">
                  <a:solidFill>
                    <a:srgbClr val="002060"/>
                  </a:solidFill>
                </a:rPr>
                <a:t>Kingdom of Great Britain and Northern </a:t>
              </a:r>
              <a:br>
                <a:rPr lang="en-GB" altLang="en-US" sz="900" b="1" i="1" dirty="0">
                  <a:solidFill>
                    <a:srgbClr val="002060"/>
                  </a:solidFill>
                </a:rPr>
              </a:br>
              <a:r>
                <a:rPr lang="en-GB" altLang="en-US" sz="900" b="1" i="1" dirty="0">
                  <a:solidFill>
                    <a:srgbClr val="002060"/>
                  </a:solidFill>
                </a:rPr>
                <a:t>Ireland, it is a condition of this licence that </a:t>
              </a:r>
              <a:br>
                <a:rPr lang="en-GB" altLang="en-US" sz="900" b="1" i="1" dirty="0">
                  <a:solidFill>
                    <a:srgbClr val="002060"/>
                  </a:solidFill>
                </a:rPr>
              </a:br>
              <a:r>
                <a:rPr lang="en-GB" altLang="en-US" sz="900" b="1" i="1" dirty="0">
                  <a:solidFill>
                    <a:srgbClr val="002060"/>
                  </a:solidFill>
                </a:rPr>
                <a:t>the document is not provided to any person </a:t>
              </a:r>
              <a:br>
                <a:rPr lang="en-GB" altLang="en-US" sz="900" b="1" i="1" dirty="0">
                  <a:solidFill>
                    <a:srgbClr val="002060"/>
                  </a:solidFill>
                </a:rPr>
              </a:br>
              <a:r>
                <a:rPr lang="en-GB" altLang="en-US" sz="900" b="1" i="1" dirty="0">
                  <a:solidFill>
                    <a:srgbClr val="002060"/>
                  </a:solidFill>
                </a:rPr>
                <a:t>company </a:t>
              </a:r>
              <a:r>
                <a:rPr lang="en-GB" altLang="en-US" sz="1100" b="1" i="1" dirty="0">
                  <a:solidFill>
                    <a:srgbClr val="002060"/>
                  </a:solidFill>
                </a:rPr>
                <a:t>organisation</a:t>
              </a:r>
              <a:r>
                <a:rPr lang="en-GB" altLang="en-US" sz="900" b="1" i="1" dirty="0">
                  <a:solidFill>
                    <a:srgbClr val="002060"/>
                  </a:solidFill>
                </a:rPr>
                <a:t> which is not a school or </a:t>
              </a:r>
              <a:br>
                <a:rPr lang="en-GB" altLang="en-US" sz="900" b="1" i="1" dirty="0">
                  <a:solidFill>
                    <a:srgbClr val="002060"/>
                  </a:solidFill>
                </a:rPr>
              </a:br>
              <a:r>
                <a:rPr lang="en-GB" altLang="en-US" sz="900" b="1" i="1" dirty="0">
                  <a:solidFill>
                    <a:srgbClr val="002060"/>
                  </a:solidFill>
                </a:rPr>
                <a:t> schools advisory organisation.</a:t>
              </a:r>
              <a:endParaRPr lang="en-GB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6192" name="Line 71">
              <a:extLst>
                <a:ext uri="{FF2B5EF4-FFF2-40B4-BE49-F238E27FC236}">
                  <a16:creationId xmlns:a16="http://schemas.microsoft.com/office/drawing/2014/main" id="{5A9E0F3A-367C-4883-9872-69FCD787D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8" y="5421313"/>
              <a:ext cx="1985962" cy="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3" name="Line 72">
              <a:extLst>
                <a:ext uri="{FF2B5EF4-FFF2-40B4-BE49-F238E27FC236}">
                  <a16:creationId xmlns:a16="http://schemas.microsoft.com/office/drawing/2014/main" id="{089F6EE7-7D15-4DFA-A115-27F2E8C79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63" y="4230688"/>
              <a:ext cx="1960562" cy="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4" name="Line 73">
              <a:extLst>
                <a:ext uri="{FF2B5EF4-FFF2-40B4-BE49-F238E27FC236}">
                  <a16:creationId xmlns:a16="http://schemas.microsoft.com/office/drawing/2014/main" id="{ECF536A3-C29E-4AF2-B2A5-E1DB3ADEE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963" y="4724400"/>
              <a:ext cx="1985962" cy="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5" name="Line 74">
              <a:extLst>
                <a:ext uri="{FF2B5EF4-FFF2-40B4-BE49-F238E27FC236}">
                  <a16:creationId xmlns:a16="http://schemas.microsoft.com/office/drawing/2014/main" id="{A52574DC-90DD-4206-B7F8-2E45AFAE89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7550" y="5913438"/>
              <a:ext cx="1960563" cy="0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7" name="Line 76">
              <a:extLst>
                <a:ext uri="{FF2B5EF4-FFF2-40B4-BE49-F238E27FC236}">
                  <a16:creationId xmlns:a16="http://schemas.microsoft.com/office/drawing/2014/main" id="{7C2F6E4E-2CC0-48D2-B544-D6F647B40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90725" y="6965950"/>
              <a:ext cx="1981200" cy="1984375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98" name="Line 77">
              <a:extLst>
                <a:ext uri="{FF2B5EF4-FFF2-40B4-BE49-F238E27FC236}">
                  <a16:creationId xmlns:a16="http://schemas.microsoft.com/office/drawing/2014/main" id="{84B2860D-684A-4A3E-BA76-4CF6D0AA8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9825" y="7813675"/>
              <a:ext cx="1973263" cy="1976438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1" name="Line 80">
              <a:extLst>
                <a:ext uri="{FF2B5EF4-FFF2-40B4-BE49-F238E27FC236}">
                  <a16:creationId xmlns:a16="http://schemas.microsoft.com/office/drawing/2014/main" id="{70349CCF-3CE2-41B0-81AB-BB7F8DE7E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0" y="6551613"/>
              <a:ext cx="1985963" cy="1979612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202" name="Line 81">
              <a:extLst>
                <a:ext uri="{FF2B5EF4-FFF2-40B4-BE49-F238E27FC236}">
                  <a16:creationId xmlns:a16="http://schemas.microsoft.com/office/drawing/2014/main" id="{2281032D-6C93-45DA-A9A8-307B4F1D3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8" y="1193800"/>
              <a:ext cx="1979612" cy="1985963"/>
            </a:xfrm>
            <a:prstGeom prst="line">
              <a:avLst/>
            </a:prstGeom>
            <a:noFill/>
            <a:ln w="27305">
              <a:solidFill>
                <a:srgbClr val="008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203" name="Group 25">
              <a:extLst>
                <a:ext uri="{FF2B5EF4-FFF2-40B4-BE49-F238E27FC236}">
                  <a16:creationId xmlns:a16="http://schemas.microsoft.com/office/drawing/2014/main" id="{1B5ACA76-A149-46C0-A27F-BDFD6AB18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1035" y="745040"/>
              <a:ext cx="539750" cy="508000"/>
              <a:chOff x="1410" y="536"/>
              <a:chExt cx="340" cy="320"/>
            </a:xfrm>
          </p:grpSpPr>
          <p:sp>
            <p:nvSpPr>
              <p:cNvPr id="62490" name="Freeform 26">
                <a:extLst>
                  <a:ext uri="{FF2B5EF4-FFF2-40B4-BE49-F238E27FC236}">
                    <a16:creationId xmlns:a16="http://schemas.microsoft.com/office/drawing/2014/main" id="{693A6E01-8162-4A28-A3C0-5E455F8C6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536"/>
                <a:ext cx="103" cy="125"/>
              </a:xfrm>
              <a:custGeom>
                <a:avLst/>
                <a:gdLst>
                  <a:gd name="T0" fmla="*/ 73 w 103"/>
                  <a:gd name="T1" fmla="*/ 113 h 125"/>
                  <a:gd name="T2" fmla="*/ 60 w 103"/>
                  <a:gd name="T3" fmla="*/ 95 h 125"/>
                  <a:gd name="T4" fmla="*/ 42 w 103"/>
                  <a:gd name="T5" fmla="*/ 77 h 125"/>
                  <a:gd name="T6" fmla="*/ 13 w 103"/>
                  <a:gd name="T7" fmla="*/ 42 h 125"/>
                  <a:gd name="T8" fmla="*/ 0 w 103"/>
                  <a:gd name="T9" fmla="*/ 18 h 125"/>
                  <a:gd name="T10" fmla="*/ 4 w 103"/>
                  <a:gd name="T11" fmla="*/ 8 h 125"/>
                  <a:gd name="T12" fmla="*/ 11 w 103"/>
                  <a:gd name="T13" fmla="*/ 2 h 125"/>
                  <a:gd name="T14" fmla="*/ 24 w 103"/>
                  <a:gd name="T15" fmla="*/ 0 h 125"/>
                  <a:gd name="T16" fmla="*/ 44 w 103"/>
                  <a:gd name="T17" fmla="*/ 7 h 125"/>
                  <a:gd name="T18" fmla="*/ 60 w 103"/>
                  <a:gd name="T19" fmla="*/ 21 h 125"/>
                  <a:gd name="T20" fmla="*/ 71 w 103"/>
                  <a:gd name="T21" fmla="*/ 40 h 125"/>
                  <a:gd name="T22" fmla="*/ 74 w 103"/>
                  <a:gd name="T23" fmla="*/ 54 h 125"/>
                  <a:gd name="T24" fmla="*/ 73 w 103"/>
                  <a:gd name="T25" fmla="*/ 62 h 125"/>
                  <a:gd name="T26" fmla="*/ 65 w 103"/>
                  <a:gd name="T27" fmla="*/ 70 h 125"/>
                  <a:gd name="T28" fmla="*/ 58 w 103"/>
                  <a:gd name="T29" fmla="*/ 73 h 125"/>
                  <a:gd name="T30" fmla="*/ 59 w 103"/>
                  <a:gd name="T31" fmla="*/ 62 h 125"/>
                  <a:gd name="T32" fmla="*/ 65 w 103"/>
                  <a:gd name="T33" fmla="*/ 56 h 125"/>
                  <a:gd name="T34" fmla="*/ 66 w 103"/>
                  <a:gd name="T35" fmla="*/ 48 h 125"/>
                  <a:gd name="T36" fmla="*/ 62 w 103"/>
                  <a:gd name="T37" fmla="*/ 36 h 125"/>
                  <a:gd name="T38" fmla="*/ 54 w 103"/>
                  <a:gd name="T39" fmla="*/ 24 h 125"/>
                  <a:gd name="T40" fmla="*/ 37 w 103"/>
                  <a:gd name="T41" fmla="*/ 11 h 125"/>
                  <a:gd name="T42" fmla="*/ 26 w 103"/>
                  <a:gd name="T43" fmla="*/ 8 h 125"/>
                  <a:gd name="T44" fmla="*/ 14 w 103"/>
                  <a:gd name="T45" fmla="*/ 11 h 125"/>
                  <a:gd name="T46" fmla="*/ 9 w 103"/>
                  <a:gd name="T47" fmla="*/ 22 h 125"/>
                  <a:gd name="T48" fmla="*/ 20 w 103"/>
                  <a:gd name="T49" fmla="*/ 40 h 125"/>
                  <a:gd name="T50" fmla="*/ 35 w 103"/>
                  <a:gd name="T51" fmla="*/ 54 h 125"/>
                  <a:gd name="T52" fmla="*/ 51 w 103"/>
                  <a:gd name="T53" fmla="*/ 62 h 125"/>
                  <a:gd name="T54" fmla="*/ 56 w 103"/>
                  <a:gd name="T55" fmla="*/ 74 h 125"/>
                  <a:gd name="T56" fmla="*/ 68 w 103"/>
                  <a:gd name="T57" fmla="*/ 85 h 125"/>
                  <a:gd name="T58" fmla="*/ 81 w 103"/>
                  <a:gd name="T59" fmla="*/ 96 h 125"/>
                  <a:gd name="T60" fmla="*/ 92 w 103"/>
                  <a:gd name="T61" fmla="*/ 108 h 125"/>
                  <a:gd name="T62" fmla="*/ 100 w 103"/>
                  <a:gd name="T63" fmla="*/ 120 h 125"/>
                  <a:gd name="T64" fmla="*/ 74 w 103"/>
                  <a:gd name="T65" fmla="*/ 118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3" h="125">
                    <a:moveTo>
                      <a:pt x="74" y="118"/>
                    </a:moveTo>
                    <a:lnTo>
                      <a:pt x="73" y="113"/>
                    </a:lnTo>
                    <a:lnTo>
                      <a:pt x="70" y="105"/>
                    </a:lnTo>
                    <a:lnTo>
                      <a:pt x="60" y="95"/>
                    </a:lnTo>
                    <a:lnTo>
                      <a:pt x="53" y="84"/>
                    </a:lnTo>
                    <a:lnTo>
                      <a:pt x="42" y="77"/>
                    </a:lnTo>
                    <a:lnTo>
                      <a:pt x="25" y="60"/>
                    </a:lnTo>
                    <a:lnTo>
                      <a:pt x="13" y="42"/>
                    </a:lnTo>
                    <a:lnTo>
                      <a:pt x="4" y="29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4" y="7"/>
                    </a:lnTo>
                    <a:lnTo>
                      <a:pt x="56" y="16"/>
                    </a:lnTo>
                    <a:lnTo>
                      <a:pt x="60" y="21"/>
                    </a:lnTo>
                    <a:lnTo>
                      <a:pt x="65" y="28"/>
                    </a:lnTo>
                    <a:lnTo>
                      <a:pt x="71" y="40"/>
                    </a:lnTo>
                    <a:lnTo>
                      <a:pt x="75" y="48"/>
                    </a:lnTo>
                    <a:lnTo>
                      <a:pt x="74" y="54"/>
                    </a:lnTo>
                    <a:lnTo>
                      <a:pt x="74" y="58"/>
                    </a:lnTo>
                    <a:lnTo>
                      <a:pt x="73" y="62"/>
                    </a:lnTo>
                    <a:lnTo>
                      <a:pt x="70" y="68"/>
                    </a:lnTo>
                    <a:lnTo>
                      <a:pt x="65" y="70"/>
                    </a:lnTo>
                    <a:lnTo>
                      <a:pt x="60" y="72"/>
                    </a:lnTo>
                    <a:lnTo>
                      <a:pt x="58" y="73"/>
                    </a:lnTo>
                    <a:lnTo>
                      <a:pt x="54" y="64"/>
                    </a:lnTo>
                    <a:lnTo>
                      <a:pt x="59" y="62"/>
                    </a:lnTo>
                    <a:lnTo>
                      <a:pt x="62" y="59"/>
                    </a:lnTo>
                    <a:lnTo>
                      <a:pt x="65" y="56"/>
                    </a:lnTo>
                    <a:lnTo>
                      <a:pt x="68" y="52"/>
                    </a:lnTo>
                    <a:lnTo>
                      <a:pt x="66" y="48"/>
                    </a:lnTo>
                    <a:lnTo>
                      <a:pt x="65" y="42"/>
                    </a:lnTo>
                    <a:lnTo>
                      <a:pt x="62" y="36"/>
                    </a:lnTo>
                    <a:lnTo>
                      <a:pt x="58" y="30"/>
                    </a:lnTo>
                    <a:lnTo>
                      <a:pt x="54" y="24"/>
                    </a:lnTo>
                    <a:lnTo>
                      <a:pt x="45" y="17"/>
                    </a:lnTo>
                    <a:lnTo>
                      <a:pt x="37" y="11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14" y="11"/>
                    </a:lnTo>
                    <a:lnTo>
                      <a:pt x="10" y="15"/>
                    </a:lnTo>
                    <a:lnTo>
                      <a:pt x="9" y="22"/>
                    </a:lnTo>
                    <a:lnTo>
                      <a:pt x="13" y="32"/>
                    </a:lnTo>
                    <a:lnTo>
                      <a:pt x="20" y="40"/>
                    </a:lnTo>
                    <a:lnTo>
                      <a:pt x="28" y="48"/>
                    </a:lnTo>
                    <a:lnTo>
                      <a:pt x="35" y="54"/>
                    </a:lnTo>
                    <a:lnTo>
                      <a:pt x="42" y="58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74"/>
                    </a:lnTo>
                    <a:lnTo>
                      <a:pt x="61" y="79"/>
                    </a:lnTo>
                    <a:lnTo>
                      <a:pt x="68" y="85"/>
                    </a:lnTo>
                    <a:lnTo>
                      <a:pt x="75" y="92"/>
                    </a:lnTo>
                    <a:lnTo>
                      <a:pt x="81" y="96"/>
                    </a:lnTo>
                    <a:lnTo>
                      <a:pt x="86" y="102"/>
                    </a:lnTo>
                    <a:lnTo>
                      <a:pt x="92" y="108"/>
                    </a:lnTo>
                    <a:lnTo>
                      <a:pt x="97" y="115"/>
                    </a:lnTo>
                    <a:lnTo>
                      <a:pt x="100" y="120"/>
                    </a:lnTo>
                    <a:lnTo>
                      <a:pt x="102" y="124"/>
                    </a:lnTo>
                    <a:lnTo>
                      <a:pt x="74" y="118"/>
                    </a:lnTo>
                  </a:path>
                </a:pathLst>
              </a:custGeom>
              <a:noFill/>
              <a:ln w="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491" name="Freeform 27">
                <a:extLst>
                  <a:ext uri="{FF2B5EF4-FFF2-40B4-BE49-F238E27FC236}">
                    <a16:creationId xmlns:a16="http://schemas.microsoft.com/office/drawing/2014/main" id="{64C834B3-0D07-42DB-9D5A-C865FA257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619"/>
                <a:ext cx="340" cy="119"/>
              </a:xfrm>
              <a:custGeom>
                <a:avLst/>
                <a:gdLst>
                  <a:gd name="T0" fmla="*/ 105 w 340"/>
                  <a:gd name="T1" fmla="*/ 56 h 119"/>
                  <a:gd name="T2" fmla="*/ 94 w 340"/>
                  <a:gd name="T3" fmla="*/ 47 h 119"/>
                  <a:gd name="T4" fmla="*/ 82 w 340"/>
                  <a:gd name="T5" fmla="*/ 41 h 119"/>
                  <a:gd name="T6" fmla="*/ 78 w 340"/>
                  <a:gd name="T7" fmla="*/ 54 h 119"/>
                  <a:gd name="T8" fmla="*/ 76 w 340"/>
                  <a:gd name="T9" fmla="*/ 63 h 119"/>
                  <a:gd name="T10" fmla="*/ 66 w 340"/>
                  <a:gd name="T11" fmla="*/ 69 h 119"/>
                  <a:gd name="T12" fmla="*/ 55 w 340"/>
                  <a:gd name="T13" fmla="*/ 69 h 119"/>
                  <a:gd name="T14" fmla="*/ 36 w 340"/>
                  <a:gd name="T15" fmla="*/ 61 h 119"/>
                  <a:gd name="T16" fmla="*/ 22 w 340"/>
                  <a:gd name="T17" fmla="*/ 50 h 119"/>
                  <a:gd name="T18" fmla="*/ 8 w 340"/>
                  <a:gd name="T19" fmla="*/ 34 h 119"/>
                  <a:gd name="T20" fmla="*/ 1 w 340"/>
                  <a:gd name="T21" fmla="*/ 20 h 119"/>
                  <a:gd name="T22" fmla="*/ 2 w 340"/>
                  <a:gd name="T23" fmla="*/ 9 h 119"/>
                  <a:gd name="T24" fmla="*/ 12 w 340"/>
                  <a:gd name="T25" fmla="*/ 0 h 119"/>
                  <a:gd name="T26" fmla="*/ 25 w 340"/>
                  <a:gd name="T27" fmla="*/ 0 h 119"/>
                  <a:gd name="T28" fmla="*/ 54 w 340"/>
                  <a:gd name="T29" fmla="*/ 13 h 119"/>
                  <a:gd name="T30" fmla="*/ 79 w 340"/>
                  <a:gd name="T31" fmla="*/ 27 h 119"/>
                  <a:gd name="T32" fmla="*/ 59 w 340"/>
                  <a:gd name="T33" fmla="*/ 25 h 119"/>
                  <a:gd name="T34" fmla="*/ 46 w 340"/>
                  <a:gd name="T35" fmla="*/ 15 h 119"/>
                  <a:gd name="T36" fmla="*/ 32 w 340"/>
                  <a:gd name="T37" fmla="*/ 7 h 119"/>
                  <a:gd name="T38" fmla="*/ 18 w 340"/>
                  <a:gd name="T39" fmla="*/ 5 h 119"/>
                  <a:gd name="T40" fmla="*/ 10 w 340"/>
                  <a:gd name="T41" fmla="*/ 11 h 119"/>
                  <a:gd name="T42" fmla="*/ 10 w 340"/>
                  <a:gd name="T43" fmla="*/ 24 h 119"/>
                  <a:gd name="T44" fmla="*/ 26 w 340"/>
                  <a:gd name="T45" fmla="*/ 42 h 119"/>
                  <a:gd name="T46" fmla="*/ 38 w 340"/>
                  <a:gd name="T47" fmla="*/ 51 h 119"/>
                  <a:gd name="T48" fmla="*/ 54 w 340"/>
                  <a:gd name="T49" fmla="*/ 57 h 119"/>
                  <a:gd name="T50" fmla="*/ 68 w 340"/>
                  <a:gd name="T51" fmla="*/ 55 h 119"/>
                  <a:gd name="T52" fmla="*/ 69 w 340"/>
                  <a:gd name="T53" fmla="*/ 44 h 119"/>
                  <a:gd name="T54" fmla="*/ 64 w 340"/>
                  <a:gd name="T55" fmla="*/ 32 h 119"/>
                  <a:gd name="T56" fmla="*/ 88 w 340"/>
                  <a:gd name="T57" fmla="*/ 32 h 119"/>
                  <a:gd name="T58" fmla="*/ 102 w 340"/>
                  <a:gd name="T59" fmla="*/ 37 h 119"/>
                  <a:gd name="T60" fmla="*/ 121 w 340"/>
                  <a:gd name="T61" fmla="*/ 41 h 119"/>
                  <a:gd name="T62" fmla="*/ 131 w 340"/>
                  <a:gd name="T63" fmla="*/ 38 h 119"/>
                  <a:gd name="T64" fmla="*/ 339 w 340"/>
                  <a:gd name="T65" fmla="*/ 118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0" h="119">
                    <a:moveTo>
                      <a:pt x="112" y="63"/>
                    </a:moveTo>
                    <a:lnTo>
                      <a:pt x="105" y="56"/>
                    </a:lnTo>
                    <a:lnTo>
                      <a:pt x="100" y="51"/>
                    </a:lnTo>
                    <a:lnTo>
                      <a:pt x="94" y="47"/>
                    </a:lnTo>
                    <a:lnTo>
                      <a:pt x="87" y="43"/>
                    </a:lnTo>
                    <a:lnTo>
                      <a:pt x="82" y="41"/>
                    </a:lnTo>
                    <a:lnTo>
                      <a:pt x="78" y="46"/>
                    </a:lnTo>
                    <a:lnTo>
                      <a:pt x="78" y="54"/>
                    </a:lnTo>
                    <a:lnTo>
                      <a:pt x="78" y="58"/>
                    </a:lnTo>
                    <a:lnTo>
                      <a:pt x="76" y="63"/>
                    </a:lnTo>
                    <a:lnTo>
                      <a:pt x="73" y="67"/>
                    </a:lnTo>
                    <a:lnTo>
                      <a:pt x="66" y="69"/>
                    </a:lnTo>
                    <a:lnTo>
                      <a:pt x="60" y="70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6" y="61"/>
                    </a:lnTo>
                    <a:lnTo>
                      <a:pt x="30" y="57"/>
                    </a:lnTo>
                    <a:lnTo>
                      <a:pt x="22" y="50"/>
                    </a:lnTo>
                    <a:lnTo>
                      <a:pt x="14" y="43"/>
                    </a:lnTo>
                    <a:lnTo>
                      <a:pt x="8" y="34"/>
                    </a:lnTo>
                    <a:lnTo>
                      <a:pt x="5" y="28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9" y="4"/>
                    </a:lnTo>
                    <a:lnTo>
                      <a:pt x="54" y="13"/>
                    </a:lnTo>
                    <a:lnTo>
                      <a:pt x="69" y="21"/>
                    </a:lnTo>
                    <a:lnTo>
                      <a:pt x="79" y="27"/>
                    </a:lnTo>
                    <a:lnTo>
                      <a:pt x="66" y="31"/>
                    </a:lnTo>
                    <a:lnTo>
                      <a:pt x="59" y="25"/>
                    </a:lnTo>
                    <a:lnTo>
                      <a:pt x="52" y="20"/>
                    </a:lnTo>
                    <a:lnTo>
                      <a:pt x="46" y="15"/>
                    </a:lnTo>
                    <a:lnTo>
                      <a:pt x="38" y="9"/>
                    </a:lnTo>
                    <a:lnTo>
                      <a:pt x="32" y="7"/>
                    </a:lnTo>
                    <a:lnTo>
                      <a:pt x="24" y="5"/>
                    </a:lnTo>
                    <a:lnTo>
                      <a:pt x="18" y="5"/>
                    </a:lnTo>
                    <a:lnTo>
                      <a:pt x="14" y="7"/>
                    </a:lnTo>
                    <a:lnTo>
                      <a:pt x="10" y="11"/>
                    </a:lnTo>
                    <a:lnTo>
                      <a:pt x="10" y="18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6" y="42"/>
                    </a:lnTo>
                    <a:lnTo>
                      <a:pt x="33" y="48"/>
                    </a:lnTo>
                    <a:lnTo>
                      <a:pt x="38" y="51"/>
                    </a:lnTo>
                    <a:lnTo>
                      <a:pt x="45" y="54"/>
                    </a:lnTo>
                    <a:lnTo>
                      <a:pt x="54" y="57"/>
                    </a:lnTo>
                    <a:lnTo>
                      <a:pt x="61" y="58"/>
                    </a:lnTo>
                    <a:lnTo>
                      <a:pt x="68" y="55"/>
                    </a:lnTo>
                    <a:lnTo>
                      <a:pt x="69" y="51"/>
                    </a:lnTo>
                    <a:lnTo>
                      <a:pt x="69" y="44"/>
                    </a:lnTo>
                    <a:lnTo>
                      <a:pt x="67" y="36"/>
                    </a:lnTo>
                    <a:lnTo>
                      <a:pt x="64" y="32"/>
                    </a:lnTo>
                    <a:lnTo>
                      <a:pt x="80" y="27"/>
                    </a:lnTo>
                    <a:lnTo>
                      <a:pt x="88" y="32"/>
                    </a:lnTo>
                    <a:lnTo>
                      <a:pt x="94" y="35"/>
                    </a:lnTo>
                    <a:lnTo>
                      <a:pt x="102" y="37"/>
                    </a:lnTo>
                    <a:lnTo>
                      <a:pt x="111" y="41"/>
                    </a:lnTo>
                    <a:lnTo>
                      <a:pt x="121" y="41"/>
                    </a:lnTo>
                    <a:lnTo>
                      <a:pt x="128" y="40"/>
                    </a:lnTo>
                    <a:lnTo>
                      <a:pt x="131" y="38"/>
                    </a:lnTo>
                    <a:lnTo>
                      <a:pt x="309" y="89"/>
                    </a:lnTo>
                    <a:lnTo>
                      <a:pt x="339" y="118"/>
                    </a:lnTo>
                    <a:lnTo>
                      <a:pt x="112" y="63"/>
                    </a:lnTo>
                  </a:path>
                </a:pathLst>
              </a:custGeom>
              <a:noFill/>
              <a:ln w="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492" name="Freeform 28">
                <a:extLst>
                  <a:ext uri="{FF2B5EF4-FFF2-40B4-BE49-F238E27FC236}">
                    <a16:creationId xmlns:a16="http://schemas.microsoft.com/office/drawing/2014/main" id="{63458DFA-98C5-460D-859E-B9ABF4099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696"/>
                <a:ext cx="119" cy="160"/>
              </a:xfrm>
              <a:custGeom>
                <a:avLst/>
                <a:gdLst>
                  <a:gd name="T0" fmla="*/ 32 w 119"/>
                  <a:gd name="T1" fmla="*/ 8 h 160"/>
                  <a:gd name="T2" fmla="*/ 118 w 119"/>
                  <a:gd name="T3" fmla="*/ 159 h 160"/>
                  <a:gd name="T4" fmla="*/ 74 w 119"/>
                  <a:gd name="T5" fmla="*/ 126 h 160"/>
                  <a:gd name="T6" fmla="*/ 0 w 119"/>
                  <a:gd name="T7" fmla="*/ 0 h 160"/>
                  <a:gd name="T8" fmla="*/ 32 w 119"/>
                  <a:gd name="T9" fmla="*/ 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60">
                    <a:moveTo>
                      <a:pt x="32" y="8"/>
                    </a:moveTo>
                    <a:lnTo>
                      <a:pt x="118" y="159"/>
                    </a:lnTo>
                    <a:lnTo>
                      <a:pt x="74" y="126"/>
                    </a:lnTo>
                    <a:lnTo>
                      <a:pt x="0" y="0"/>
                    </a:lnTo>
                    <a:lnTo>
                      <a:pt x="32" y="8"/>
                    </a:lnTo>
                  </a:path>
                </a:pathLst>
              </a:custGeom>
              <a:noFill/>
              <a:ln w="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20" name="Oval 29">
                <a:extLst>
                  <a:ext uri="{FF2B5EF4-FFF2-40B4-BE49-F238E27FC236}">
                    <a16:creationId xmlns:a16="http://schemas.microsoft.com/office/drawing/2014/main" id="{DAEF3E23-7ADD-4D23-AD44-12E2C5F1F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 flipV="1">
                <a:off x="1556" y="674"/>
                <a:ext cx="12" cy="5"/>
              </a:xfrm>
              <a:prstGeom prst="ellipse">
                <a:avLst/>
              </a:prstGeom>
              <a:noFill/>
              <a:ln w="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204" name="Group 30">
              <a:extLst>
                <a:ext uri="{FF2B5EF4-FFF2-40B4-BE49-F238E27FC236}">
                  <a16:creationId xmlns:a16="http://schemas.microsoft.com/office/drawing/2014/main" id="{CF697628-176D-454E-A6DC-AC69861E3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9200" y="9067800"/>
              <a:ext cx="539750" cy="508000"/>
              <a:chOff x="756" y="5597"/>
              <a:chExt cx="340" cy="320"/>
            </a:xfrm>
          </p:grpSpPr>
          <p:sp>
            <p:nvSpPr>
              <p:cNvPr id="62495" name="Freeform 31">
                <a:extLst>
                  <a:ext uri="{FF2B5EF4-FFF2-40B4-BE49-F238E27FC236}">
                    <a16:creationId xmlns:a16="http://schemas.microsoft.com/office/drawing/2014/main" id="{0375A10C-2800-4032-9C8E-AF5BA8DAB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5597"/>
                <a:ext cx="104" cy="124"/>
              </a:xfrm>
              <a:custGeom>
                <a:avLst/>
                <a:gdLst>
                  <a:gd name="T0" fmla="*/ 74 w 104"/>
                  <a:gd name="T1" fmla="*/ 113 h 124"/>
                  <a:gd name="T2" fmla="*/ 60 w 104"/>
                  <a:gd name="T3" fmla="*/ 94 h 124"/>
                  <a:gd name="T4" fmla="*/ 43 w 104"/>
                  <a:gd name="T5" fmla="*/ 77 h 124"/>
                  <a:gd name="T6" fmla="*/ 13 w 104"/>
                  <a:gd name="T7" fmla="*/ 42 h 124"/>
                  <a:gd name="T8" fmla="*/ 0 w 104"/>
                  <a:gd name="T9" fmla="*/ 18 h 124"/>
                  <a:gd name="T10" fmla="*/ 4 w 104"/>
                  <a:gd name="T11" fmla="*/ 8 h 124"/>
                  <a:gd name="T12" fmla="*/ 12 w 104"/>
                  <a:gd name="T13" fmla="*/ 2 h 124"/>
                  <a:gd name="T14" fmla="*/ 24 w 104"/>
                  <a:gd name="T15" fmla="*/ 0 h 124"/>
                  <a:gd name="T16" fmla="*/ 45 w 104"/>
                  <a:gd name="T17" fmla="*/ 7 h 124"/>
                  <a:gd name="T18" fmla="*/ 61 w 104"/>
                  <a:gd name="T19" fmla="*/ 21 h 124"/>
                  <a:gd name="T20" fmla="*/ 71 w 104"/>
                  <a:gd name="T21" fmla="*/ 40 h 124"/>
                  <a:gd name="T22" fmla="*/ 74 w 104"/>
                  <a:gd name="T23" fmla="*/ 54 h 124"/>
                  <a:gd name="T24" fmla="*/ 73 w 104"/>
                  <a:gd name="T25" fmla="*/ 62 h 124"/>
                  <a:gd name="T26" fmla="*/ 65 w 104"/>
                  <a:gd name="T27" fmla="*/ 70 h 124"/>
                  <a:gd name="T28" fmla="*/ 58 w 104"/>
                  <a:gd name="T29" fmla="*/ 72 h 124"/>
                  <a:gd name="T30" fmla="*/ 60 w 104"/>
                  <a:gd name="T31" fmla="*/ 62 h 124"/>
                  <a:gd name="T32" fmla="*/ 66 w 104"/>
                  <a:gd name="T33" fmla="*/ 56 h 124"/>
                  <a:gd name="T34" fmla="*/ 66 w 104"/>
                  <a:gd name="T35" fmla="*/ 48 h 124"/>
                  <a:gd name="T36" fmla="*/ 63 w 104"/>
                  <a:gd name="T37" fmla="*/ 36 h 124"/>
                  <a:gd name="T38" fmla="*/ 54 w 104"/>
                  <a:gd name="T39" fmla="*/ 24 h 124"/>
                  <a:gd name="T40" fmla="*/ 37 w 104"/>
                  <a:gd name="T41" fmla="*/ 11 h 124"/>
                  <a:gd name="T42" fmla="*/ 26 w 104"/>
                  <a:gd name="T43" fmla="*/ 8 h 124"/>
                  <a:gd name="T44" fmla="*/ 15 w 104"/>
                  <a:gd name="T45" fmla="*/ 11 h 124"/>
                  <a:gd name="T46" fmla="*/ 9 w 104"/>
                  <a:gd name="T47" fmla="*/ 21 h 124"/>
                  <a:gd name="T48" fmla="*/ 20 w 104"/>
                  <a:gd name="T49" fmla="*/ 40 h 124"/>
                  <a:gd name="T50" fmla="*/ 35 w 104"/>
                  <a:gd name="T51" fmla="*/ 53 h 124"/>
                  <a:gd name="T52" fmla="*/ 52 w 104"/>
                  <a:gd name="T53" fmla="*/ 61 h 124"/>
                  <a:gd name="T54" fmla="*/ 56 w 104"/>
                  <a:gd name="T55" fmla="*/ 74 h 124"/>
                  <a:gd name="T56" fmla="*/ 68 w 104"/>
                  <a:gd name="T57" fmla="*/ 85 h 124"/>
                  <a:gd name="T58" fmla="*/ 81 w 104"/>
                  <a:gd name="T59" fmla="*/ 96 h 124"/>
                  <a:gd name="T60" fmla="*/ 93 w 104"/>
                  <a:gd name="T61" fmla="*/ 107 h 124"/>
                  <a:gd name="T62" fmla="*/ 101 w 104"/>
                  <a:gd name="T63" fmla="*/ 120 h 124"/>
                  <a:gd name="T64" fmla="*/ 74 w 104"/>
                  <a:gd name="T65" fmla="*/ 117 h 1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4" h="124">
                    <a:moveTo>
                      <a:pt x="74" y="117"/>
                    </a:moveTo>
                    <a:lnTo>
                      <a:pt x="74" y="113"/>
                    </a:lnTo>
                    <a:lnTo>
                      <a:pt x="71" y="105"/>
                    </a:lnTo>
                    <a:lnTo>
                      <a:pt x="60" y="94"/>
                    </a:lnTo>
                    <a:lnTo>
                      <a:pt x="53" y="84"/>
                    </a:lnTo>
                    <a:lnTo>
                      <a:pt x="43" y="77"/>
                    </a:lnTo>
                    <a:lnTo>
                      <a:pt x="26" y="59"/>
                    </a:lnTo>
                    <a:lnTo>
                      <a:pt x="13" y="42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45" y="7"/>
                    </a:lnTo>
                    <a:lnTo>
                      <a:pt x="56" y="16"/>
                    </a:lnTo>
                    <a:lnTo>
                      <a:pt x="61" y="21"/>
                    </a:lnTo>
                    <a:lnTo>
                      <a:pt x="66" y="28"/>
                    </a:lnTo>
                    <a:lnTo>
                      <a:pt x="71" y="40"/>
                    </a:lnTo>
                    <a:lnTo>
                      <a:pt x="75" y="48"/>
                    </a:lnTo>
                    <a:lnTo>
                      <a:pt x="74" y="54"/>
                    </a:lnTo>
                    <a:lnTo>
                      <a:pt x="74" y="58"/>
                    </a:lnTo>
                    <a:lnTo>
                      <a:pt x="73" y="62"/>
                    </a:lnTo>
                    <a:lnTo>
                      <a:pt x="70" y="67"/>
                    </a:lnTo>
                    <a:lnTo>
                      <a:pt x="65" y="70"/>
                    </a:lnTo>
                    <a:lnTo>
                      <a:pt x="60" y="72"/>
                    </a:lnTo>
                    <a:lnTo>
                      <a:pt x="58" y="72"/>
                    </a:lnTo>
                    <a:lnTo>
                      <a:pt x="55" y="63"/>
                    </a:lnTo>
                    <a:lnTo>
                      <a:pt x="60" y="62"/>
                    </a:lnTo>
                    <a:lnTo>
                      <a:pt x="62" y="59"/>
                    </a:lnTo>
                    <a:lnTo>
                      <a:pt x="66" y="56"/>
                    </a:lnTo>
                    <a:lnTo>
                      <a:pt x="68" y="52"/>
                    </a:lnTo>
                    <a:lnTo>
                      <a:pt x="66" y="48"/>
                    </a:lnTo>
                    <a:lnTo>
                      <a:pt x="65" y="42"/>
                    </a:lnTo>
                    <a:lnTo>
                      <a:pt x="63" y="36"/>
                    </a:lnTo>
                    <a:lnTo>
                      <a:pt x="59" y="30"/>
                    </a:lnTo>
                    <a:lnTo>
                      <a:pt x="54" y="24"/>
                    </a:lnTo>
                    <a:lnTo>
                      <a:pt x="46" y="16"/>
                    </a:lnTo>
                    <a:lnTo>
                      <a:pt x="37" y="11"/>
                    </a:lnTo>
                    <a:lnTo>
                      <a:pt x="31" y="8"/>
                    </a:lnTo>
                    <a:lnTo>
                      <a:pt x="26" y="8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9" y="21"/>
                    </a:lnTo>
                    <a:lnTo>
                      <a:pt x="13" y="31"/>
                    </a:lnTo>
                    <a:lnTo>
                      <a:pt x="20" y="40"/>
                    </a:lnTo>
                    <a:lnTo>
                      <a:pt x="28" y="48"/>
                    </a:lnTo>
                    <a:lnTo>
                      <a:pt x="35" y="53"/>
                    </a:lnTo>
                    <a:lnTo>
                      <a:pt x="42" y="58"/>
                    </a:lnTo>
                    <a:lnTo>
                      <a:pt x="52" y="61"/>
                    </a:lnTo>
                    <a:lnTo>
                      <a:pt x="54" y="62"/>
                    </a:lnTo>
                    <a:lnTo>
                      <a:pt x="56" y="74"/>
                    </a:lnTo>
                    <a:lnTo>
                      <a:pt x="62" y="79"/>
                    </a:lnTo>
                    <a:lnTo>
                      <a:pt x="68" y="85"/>
                    </a:lnTo>
                    <a:lnTo>
                      <a:pt x="76" y="91"/>
                    </a:lnTo>
                    <a:lnTo>
                      <a:pt x="81" y="96"/>
                    </a:lnTo>
                    <a:lnTo>
                      <a:pt x="86" y="101"/>
                    </a:lnTo>
                    <a:lnTo>
                      <a:pt x="93" y="107"/>
                    </a:lnTo>
                    <a:lnTo>
                      <a:pt x="97" y="115"/>
                    </a:lnTo>
                    <a:lnTo>
                      <a:pt x="101" y="120"/>
                    </a:lnTo>
                    <a:lnTo>
                      <a:pt x="103" y="123"/>
                    </a:lnTo>
                    <a:lnTo>
                      <a:pt x="74" y="117"/>
                    </a:lnTo>
                  </a:path>
                </a:pathLst>
              </a:custGeom>
              <a:noFill/>
              <a:ln w="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496" name="Freeform 32">
                <a:extLst>
                  <a:ext uri="{FF2B5EF4-FFF2-40B4-BE49-F238E27FC236}">
                    <a16:creationId xmlns:a16="http://schemas.microsoft.com/office/drawing/2014/main" id="{62FF2A90-D3ED-4959-82C1-C135A88DA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5679"/>
                <a:ext cx="340" cy="120"/>
              </a:xfrm>
              <a:custGeom>
                <a:avLst/>
                <a:gdLst>
                  <a:gd name="T0" fmla="*/ 105 w 340"/>
                  <a:gd name="T1" fmla="*/ 56 h 120"/>
                  <a:gd name="T2" fmla="*/ 94 w 340"/>
                  <a:gd name="T3" fmla="*/ 48 h 120"/>
                  <a:gd name="T4" fmla="*/ 82 w 340"/>
                  <a:gd name="T5" fmla="*/ 42 h 120"/>
                  <a:gd name="T6" fmla="*/ 78 w 340"/>
                  <a:gd name="T7" fmla="*/ 55 h 120"/>
                  <a:gd name="T8" fmla="*/ 76 w 340"/>
                  <a:gd name="T9" fmla="*/ 64 h 120"/>
                  <a:gd name="T10" fmla="*/ 67 w 340"/>
                  <a:gd name="T11" fmla="*/ 70 h 120"/>
                  <a:gd name="T12" fmla="*/ 55 w 340"/>
                  <a:gd name="T13" fmla="*/ 69 h 120"/>
                  <a:gd name="T14" fmla="*/ 37 w 340"/>
                  <a:gd name="T15" fmla="*/ 62 h 120"/>
                  <a:gd name="T16" fmla="*/ 22 w 340"/>
                  <a:gd name="T17" fmla="*/ 51 h 120"/>
                  <a:gd name="T18" fmla="*/ 8 w 340"/>
                  <a:gd name="T19" fmla="*/ 35 h 120"/>
                  <a:gd name="T20" fmla="*/ 2 w 340"/>
                  <a:gd name="T21" fmla="*/ 21 h 120"/>
                  <a:gd name="T22" fmla="*/ 2 w 340"/>
                  <a:gd name="T23" fmla="*/ 9 h 120"/>
                  <a:gd name="T24" fmla="*/ 12 w 340"/>
                  <a:gd name="T25" fmla="*/ 1 h 120"/>
                  <a:gd name="T26" fmla="*/ 25 w 340"/>
                  <a:gd name="T27" fmla="*/ 0 h 120"/>
                  <a:gd name="T28" fmla="*/ 54 w 340"/>
                  <a:gd name="T29" fmla="*/ 13 h 120"/>
                  <a:gd name="T30" fmla="*/ 79 w 340"/>
                  <a:gd name="T31" fmla="*/ 28 h 120"/>
                  <a:gd name="T32" fmla="*/ 60 w 340"/>
                  <a:gd name="T33" fmla="*/ 25 h 120"/>
                  <a:gd name="T34" fmla="*/ 46 w 340"/>
                  <a:gd name="T35" fmla="*/ 16 h 120"/>
                  <a:gd name="T36" fmla="*/ 32 w 340"/>
                  <a:gd name="T37" fmla="*/ 7 h 120"/>
                  <a:gd name="T38" fmla="*/ 18 w 340"/>
                  <a:gd name="T39" fmla="*/ 6 h 120"/>
                  <a:gd name="T40" fmla="*/ 10 w 340"/>
                  <a:gd name="T41" fmla="*/ 12 h 120"/>
                  <a:gd name="T42" fmla="*/ 11 w 340"/>
                  <a:gd name="T43" fmla="*/ 25 h 120"/>
                  <a:gd name="T44" fmla="*/ 26 w 340"/>
                  <a:gd name="T45" fmla="*/ 43 h 120"/>
                  <a:gd name="T46" fmla="*/ 38 w 340"/>
                  <a:gd name="T47" fmla="*/ 52 h 120"/>
                  <a:gd name="T48" fmla="*/ 55 w 340"/>
                  <a:gd name="T49" fmla="*/ 58 h 120"/>
                  <a:gd name="T50" fmla="*/ 69 w 340"/>
                  <a:gd name="T51" fmla="*/ 56 h 120"/>
                  <a:gd name="T52" fmla="*/ 70 w 340"/>
                  <a:gd name="T53" fmla="*/ 45 h 120"/>
                  <a:gd name="T54" fmla="*/ 64 w 340"/>
                  <a:gd name="T55" fmla="*/ 33 h 120"/>
                  <a:gd name="T56" fmla="*/ 89 w 340"/>
                  <a:gd name="T57" fmla="*/ 33 h 120"/>
                  <a:gd name="T58" fmla="*/ 102 w 340"/>
                  <a:gd name="T59" fmla="*/ 38 h 120"/>
                  <a:gd name="T60" fmla="*/ 121 w 340"/>
                  <a:gd name="T61" fmla="*/ 42 h 120"/>
                  <a:gd name="T62" fmla="*/ 131 w 340"/>
                  <a:gd name="T63" fmla="*/ 39 h 120"/>
                  <a:gd name="T64" fmla="*/ 339 w 340"/>
                  <a:gd name="T65" fmla="*/ 119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0" h="120">
                    <a:moveTo>
                      <a:pt x="112" y="63"/>
                    </a:moveTo>
                    <a:lnTo>
                      <a:pt x="105" y="56"/>
                    </a:lnTo>
                    <a:lnTo>
                      <a:pt x="101" y="52"/>
                    </a:lnTo>
                    <a:lnTo>
                      <a:pt x="94" y="48"/>
                    </a:lnTo>
                    <a:lnTo>
                      <a:pt x="87" y="43"/>
                    </a:lnTo>
                    <a:lnTo>
                      <a:pt x="82" y="42"/>
                    </a:lnTo>
                    <a:lnTo>
                      <a:pt x="78" y="47"/>
                    </a:lnTo>
                    <a:lnTo>
                      <a:pt x="78" y="55"/>
                    </a:lnTo>
                    <a:lnTo>
                      <a:pt x="78" y="59"/>
                    </a:lnTo>
                    <a:lnTo>
                      <a:pt x="76" y="64"/>
                    </a:lnTo>
                    <a:lnTo>
                      <a:pt x="73" y="68"/>
                    </a:lnTo>
                    <a:lnTo>
                      <a:pt x="67" y="70"/>
                    </a:lnTo>
                    <a:lnTo>
                      <a:pt x="60" y="71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7" y="62"/>
                    </a:lnTo>
                    <a:lnTo>
                      <a:pt x="30" y="58"/>
                    </a:lnTo>
                    <a:lnTo>
                      <a:pt x="22" y="51"/>
                    </a:lnTo>
                    <a:lnTo>
                      <a:pt x="14" y="44"/>
                    </a:lnTo>
                    <a:lnTo>
                      <a:pt x="8" y="35"/>
                    </a:lnTo>
                    <a:lnTo>
                      <a:pt x="5" y="29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5" y="0"/>
                    </a:lnTo>
                    <a:lnTo>
                      <a:pt x="39" y="5"/>
                    </a:lnTo>
                    <a:lnTo>
                      <a:pt x="54" y="13"/>
                    </a:lnTo>
                    <a:lnTo>
                      <a:pt x="70" y="22"/>
                    </a:lnTo>
                    <a:lnTo>
                      <a:pt x="79" y="28"/>
                    </a:lnTo>
                    <a:lnTo>
                      <a:pt x="66" y="31"/>
                    </a:lnTo>
                    <a:lnTo>
                      <a:pt x="60" y="25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38" y="10"/>
                    </a:lnTo>
                    <a:lnTo>
                      <a:pt x="32" y="7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0" y="19"/>
                    </a:lnTo>
                    <a:lnTo>
                      <a:pt x="11" y="25"/>
                    </a:lnTo>
                    <a:lnTo>
                      <a:pt x="18" y="35"/>
                    </a:lnTo>
                    <a:lnTo>
                      <a:pt x="26" y="43"/>
                    </a:lnTo>
                    <a:lnTo>
                      <a:pt x="33" y="48"/>
                    </a:lnTo>
                    <a:lnTo>
                      <a:pt x="38" y="52"/>
                    </a:lnTo>
                    <a:lnTo>
                      <a:pt x="46" y="55"/>
                    </a:lnTo>
                    <a:lnTo>
                      <a:pt x="55" y="58"/>
                    </a:lnTo>
                    <a:lnTo>
                      <a:pt x="61" y="58"/>
                    </a:lnTo>
                    <a:lnTo>
                      <a:pt x="69" y="56"/>
                    </a:lnTo>
                    <a:lnTo>
                      <a:pt x="69" y="52"/>
                    </a:lnTo>
                    <a:lnTo>
                      <a:pt x="70" y="45"/>
                    </a:lnTo>
                    <a:lnTo>
                      <a:pt x="67" y="37"/>
                    </a:lnTo>
                    <a:lnTo>
                      <a:pt x="64" y="33"/>
                    </a:lnTo>
                    <a:lnTo>
                      <a:pt x="80" y="27"/>
                    </a:lnTo>
                    <a:lnTo>
                      <a:pt x="89" y="33"/>
                    </a:lnTo>
                    <a:lnTo>
                      <a:pt x="94" y="36"/>
                    </a:lnTo>
                    <a:lnTo>
                      <a:pt x="102" y="38"/>
                    </a:lnTo>
                    <a:lnTo>
                      <a:pt x="111" y="42"/>
                    </a:lnTo>
                    <a:lnTo>
                      <a:pt x="121" y="42"/>
                    </a:lnTo>
                    <a:lnTo>
                      <a:pt x="128" y="40"/>
                    </a:lnTo>
                    <a:lnTo>
                      <a:pt x="131" y="39"/>
                    </a:lnTo>
                    <a:lnTo>
                      <a:pt x="309" y="89"/>
                    </a:lnTo>
                    <a:lnTo>
                      <a:pt x="339" y="119"/>
                    </a:lnTo>
                    <a:lnTo>
                      <a:pt x="112" y="63"/>
                    </a:lnTo>
                  </a:path>
                </a:pathLst>
              </a:custGeom>
              <a:noFill/>
              <a:ln w="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497" name="Freeform 33">
                <a:extLst>
                  <a:ext uri="{FF2B5EF4-FFF2-40B4-BE49-F238E27FC236}">
                    <a16:creationId xmlns:a16="http://schemas.microsoft.com/office/drawing/2014/main" id="{013A557F-D399-4A8C-AAFF-AAF5B9DFF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" y="5756"/>
                <a:ext cx="119" cy="161"/>
              </a:xfrm>
              <a:custGeom>
                <a:avLst/>
                <a:gdLst>
                  <a:gd name="T0" fmla="*/ 32 w 119"/>
                  <a:gd name="T1" fmla="*/ 8 h 161"/>
                  <a:gd name="T2" fmla="*/ 118 w 119"/>
                  <a:gd name="T3" fmla="*/ 160 h 161"/>
                  <a:gd name="T4" fmla="*/ 74 w 119"/>
                  <a:gd name="T5" fmla="*/ 127 h 161"/>
                  <a:gd name="T6" fmla="*/ 0 w 119"/>
                  <a:gd name="T7" fmla="*/ 0 h 161"/>
                  <a:gd name="T8" fmla="*/ 32 w 119"/>
                  <a:gd name="T9" fmla="*/ 8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61">
                    <a:moveTo>
                      <a:pt x="32" y="8"/>
                    </a:moveTo>
                    <a:lnTo>
                      <a:pt x="118" y="160"/>
                    </a:lnTo>
                    <a:lnTo>
                      <a:pt x="74" y="127"/>
                    </a:lnTo>
                    <a:lnTo>
                      <a:pt x="0" y="0"/>
                    </a:lnTo>
                    <a:lnTo>
                      <a:pt x="32" y="8"/>
                    </a:lnTo>
                  </a:path>
                </a:pathLst>
              </a:custGeom>
              <a:noFill/>
              <a:ln w="0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16" name="Oval 34">
                <a:extLst>
                  <a:ext uri="{FF2B5EF4-FFF2-40B4-BE49-F238E27FC236}">
                    <a16:creationId xmlns:a16="http://schemas.microsoft.com/office/drawing/2014/main" id="{94271C07-4D15-4775-A1EF-6D1D31476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 flipV="1">
                <a:off x="902" y="5734"/>
                <a:ext cx="13" cy="5"/>
              </a:xfrm>
              <a:prstGeom prst="ellipse">
                <a:avLst/>
              </a:prstGeom>
              <a:noFill/>
              <a:ln w="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205" name="Line 37">
              <a:extLst>
                <a:ext uri="{FF2B5EF4-FFF2-40B4-BE49-F238E27FC236}">
                  <a16:creationId xmlns:a16="http://schemas.microsoft.com/office/drawing/2014/main" id="{8B0B27E6-D8FE-449C-ABCB-C08A9ACAF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8238" y="8413750"/>
              <a:ext cx="1363662" cy="1374775"/>
            </a:xfrm>
            <a:prstGeom prst="line">
              <a:avLst/>
            </a:prstGeom>
            <a:noFill/>
            <a:ln w="342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 spd="med" advTm="10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C71314-4279-4BA5-AF88-08A630761DEF}"/>
              </a:ext>
            </a:extLst>
          </p:cNvPr>
          <p:cNvGrpSpPr/>
          <p:nvPr/>
        </p:nvGrpSpPr>
        <p:grpSpPr>
          <a:xfrm>
            <a:off x="0" y="50800"/>
            <a:ext cx="6813550" cy="9702800"/>
            <a:chOff x="0" y="50800"/>
            <a:chExt cx="6813550" cy="9702800"/>
          </a:xfrm>
        </p:grpSpPr>
        <p:grpSp>
          <p:nvGrpSpPr>
            <p:cNvPr id="7170" name="Group 82">
              <a:extLst>
                <a:ext uri="{FF2B5EF4-FFF2-40B4-BE49-F238E27FC236}">
                  <a16:creationId xmlns:a16="http://schemas.microsoft.com/office/drawing/2014/main" id="{8A76C5A9-726B-4038-9A9B-29324F75D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9225" y="50800"/>
              <a:ext cx="2854325" cy="9702800"/>
              <a:chOff x="2494" y="64"/>
              <a:chExt cx="1798" cy="6112"/>
            </a:xfrm>
          </p:grpSpPr>
          <p:sp>
            <p:nvSpPr>
              <p:cNvPr id="7198" name="Line 13">
                <a:extLst>
                  <a:ext uri="{FF2B5EF4-FFF2-40B4-BE49-F238E27FC236}">
                    <a16:creationId xmlns:a16="http://schemas.microsoft.com/office/drawing/2014/main" id="{3CFA06F8-55F4-4F7E-955F-808303E94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64"/>
                <a:ext cx="0" cy="6112"/>
              </a:xfrm>
              <a:prstGeom prst="line">
                <a:avLst/>
              </a:prstGeom>
              <a:noFill/>
              <a:ln w="3429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9" name="Line 14">
                <a:extLst>
                  <a:ext uri="{FF2B5EF4-FFF2-40B4-BE49-F238E27FC236}">
                    <a16:creationId xmlns:a16="http://schemas.microsoft.com/office/drawing/2014/main" id="{AF7B24DB-2E99-422C-8069-9BEC6479D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0" name="Line 15">
                <a:extLst>
                  <a:ext uri="{FF2B5EF4-FFF2-40B4-BE49-F238E27FC236}">
                    <a16:creationId xmlns:a16="http://schemas.microsoft.com/office/drawing/2014/main" id="{65699B85-AD74-4D93-B37B-66B4949E8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1" name="Line 16">
                <a:extLst>
                  <a:ext uri="{FF2B5EF4-FFF2-40B4-BE49-F238E27FC236}">
                    <a16:creationId xmlns:a16="http://schemas.microsoft.com/office/drawing/2014/main" id="{E61F5BF6-2538-4EF2-9710-4D9BED53F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2" name="Line 17">
                <a:extLst>
                  <a:ext uri="{FF2B5EF4-FFF2-40B4-BE49-F238E27FC236}">
                    <a16:creationId xmlns:a16="http://schemas.microsoft.com/office/drawing/2014/main" id="{CA461DA9-B44A-489F-A037-003C549AD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5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3" name="Line 18">
                <a:extLst>
                  <a:ext uri="{FF2B5EF4-FFF2-40B4-BE49-F238E27FC236}">
                    <a16:creationId xmlns:a16="http://schemas.microsoft.com/office/drawing/2014/main" id="{79359058-371D-4A23-947F-395F3EA7B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4" name="Line 19">
                <a:extLst>
                  <a:ext uri="{FF2B5EF4-FFF2-40B4-BE49-F238E27FC236}">
                    <a16:creationId xmlns:a16="http://schemas.microsoft.com/office/drawing/2014/main" id="{EA3EEF42-9BB5-4BE1-90F7-535B5512D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2" y="64"/>
                <a:ext cx="0" cy="6112"/>
              </a:xfrm>
              <a:prstGeom prst="line">
                <a:avLst/>
              </a:prstGeom>
              <a:noFill/>
              <a:ln w="3429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5" name="Line 20">
                <a:extLst>
                  <a:ext uri="{FF2B5EF4-FFF2-40B4-BE49-F238E27FC236}">
                    <a16:creationId xmlns:a16="http://schemas.microsoft.com/office/drawing/2014/main" id="{D4F8C3BC-6D35-4776-9820-191A814DE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6" name="Line 21">
                <a:extLst>
                  <a:ext uri="{FF2B5EF4-FFF2-40B4-BE49-F238E27FC236}">
                    <a16:creationId xmlns:a16="http://schemas.microsoft.com/office/drawing/2014/main" id="{A9386241-B313-43AC-A34E-65CB38029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7" name="Line 22">
                <a:extLst>
                  <a:ext uri="{FF2B5EF4-FFF2-40B4-BE49-F238E27FC236}">
                    <a16:creationId xmlns:a16="http://schemas.microsoft.com/office/drawing/2014/main" id="{BF212E73-2D41-4DF2-B9CF-DA6C61B07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8" name="Line 23">
                <a:extLst>
                  <a:ext uri="{FF2B5EF4-FFF2-40B4-BE49-F238E27FC236}">
                    <a16:creationId xmlns:a16="http://schemas.microsoft.com/office/drawing/2014/main" id="{49D4073A-A3D6-4E80-BCEE-FA4006287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1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9" name="Line 24">
                <a:extLst>
                  <a:ext uri="{FF2B5EF4-FFF2-40B4-BE49-F238E27FC236}">
                    <a16:creationId xmlns:a16="http://schemas.microsoft.com/office/drawing/2014/main" id="{7E303D6E-B6A3-4C5E-AC46-C0A5D3882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0" name="Line 31">
                <a:extLst>
                  <a:ext uri="{FF2B5EF4-FFF2-40B4-BE49-F238E27FC236}">
                    <a16:creationId xmlns:a16="http://schemas.microsoft.com/office/drawing/2014/main" id="{6AC1A00E-1308-475E-A61D-CCE6CAD11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0" y="1011"/>
                <a:ext cx="2" cy="4639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1" name="Line 34">
                <a:extLst>
                  <a:ext uri="{FF2B5EF4-FFF2-40B4-BE49-F238E27FC236}">
                    <a16:creationId xmlns:a16="http://schemas.microsoft.com/office/drawing/2014/main" id="{DDEB8F6A-3B93-4655-B6FA-93D8BD70D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" y="1011"/>
                <a:ext cx="1" cy="4622"/>
              </a:xfrm>
              <a:prstGeom prst="line">
                <a:avLst/>
              </a:prstGeom>
              <a:noFill/>
              <a:ln w="3429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2" name="Rectangle 38">
                <a:extLst>
                  <a:ext uri="{FF2B5EF4-FFF2-40B4-BE49-F238E27FC236}">
                    <a16:creationId xmlns:a16="http://schemas.microsoft.com/office/drawing/2014/main" id="{36633B84-B296-4CA4-9726-FD2190284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85" y="1890"/>
                <a:ext cx="1401" cy="2645"/>
              </a:xfrm>
              <a:prstGeom prst="rect">
                <a:avLst/>
              </a:prstGeom>
              <a:solidFill>
                <a:srgbClr val="FFFFFF"/>
              </a:solidFill>
              <a:ln w="2032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3" name="Text Box 39">
                <a:extLst>
                  <a:ext uri="{FF2B5EF4-FFF2-40B4-BE49-F238E27FC236}">
                    <a16:creationId xmlns:a16="http://schemas.microsoft.com/office/drawing/2014/main" id="{63747E55-68DD-4504-88CF-87C5E2780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9" y="2211"/>
                <a:ext cx="1295" cy="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GB" altLang="en-US" sz="1100" b="1" i="1">
                    <a:solidFill>
                      <a:schemeClr val="bg1"/>
                    </a:solidFill>
                  </a:rPr>
                  <a:t>This section forms the bridge.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Place flat on the supports and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see how much load it will take.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Now fold up the sides along one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of the pairs of dotted lines into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a U shape and see how much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more load it will take.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Do this for several different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heights of the U.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Plot a graph of load versus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height of U.  Plot a graph of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load versus width of bridge. 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If a car is 1cm wide and 2.5cm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long and weighs the same as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five 2p coins, what is the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greatest number of cars you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can get onto the bridge?</a:t>
                </a:r>
                <a:endParaRPr lang="en-GB" altLang="en-US" sz="2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214" name="Group 41">
                <a:extLst>
                  <a:ext uri="{FF2B5EF4-FFF2-40B4-BE49-F238E27FC236}">
                    <a16:creationId xmlns:a16="http://schemas.microsoft.com/office/drawing/2014/main" id="{D271A11D-719A-4758-87CC-6E06EFF00F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6" y="228"/>
                <a:ext cx="1690" cy="189"/>
                <a:chOff x="2566" y="228"/>
                <a:chExt cx="1690" cy="189"/>
              </a:xfrm>
            </p:grpSpPr>
            <p:sp useBgFill="1">
              <p:nvSpPr>
                <p:cNvPr id="7222" name="Rectangle 42">
                  <a:extLst>
                    <a:ext uri="{FF2B5EF4-FFF2-40B4-BE49-F238E27FC236}">
                      <a16:creationId xmlns:a16="http://schemas.microsoft.com/office/drawing/2014/main" id="{5BE946FA-4BBE-426B-81A0-BD9517598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602" y="248"/>
                  <a:ext cx="1617" cy="167"/>
                </a:xfrm>
                <a:prstGeom prst="rect">
                  <a:avLst/>
                </a:prstGeom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223" name="Text Box 43">
                  <a:extLst>
                    <a:ext uri="{FF2B5EF4-FFF2-40B4-BE49-F238E27FC236}">
                      <a16:creationId xmlns:a16="http://schemas.microsoft.com/office/drawing/2014/main" id="{D2D5D96E-5A70-4DC1-B0CB-C9268C146E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6" y="228"/>
                  <a:ext cx="1690" cy="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85000"/>
                    </a:lnSpc>
                    <a:spcBef>
                      <a:spcPct val="30000"/>
                    </a:spcBef>
                  </a:pPr>
                  <a:r>
                    <a:rPr lang="en-GB" altLang="en-US" sz="16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1  2  3  4  5        5  4  3  2  1</a:t>
                  </a:r>
                  <a:endParaRPr lang="en-GB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215" name="Group 44">
                <a:extLst>
                  <a:ext uri="{FF2B5EF4-FFF2-40B4-BE49-F238E27FC236}">
                    <a16:creationId xmlns:a16="http://schemas.microsoft.com/office/drawing/2014/main" id="{9552B141-9570-4FBF-9BEE-A05C30F46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4" y="5915"/>
                <a:ext cx="1690" cy="189"/>
                <a:chOff x="2554" y="5913"/>
                <a:chExt cx="1690" cy="189"/>
              </a:xfrm>
            </p:grpSpPr>
            <p:sp useBgFill="1">
              <p:nvSpPr>
                <p:cNvPr id="7220" name="Rectangle 45">
                  <a:extLst>
                    <a:ext uri="{FF2B5EF4-FFF2-40B4-BE49-F238E27FC236}">
                      <a16:creationId xmlns:a16="http://schemas.microsoft.com/office/drawing/2014/main" id="{253601C7-8C9C-42AA-830D-C6D833A8A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590" y="5932"/>
                  <a:ext cx="1646" cy="168"/>
                </a:xfrm>
                <a:prstGeom prst="rect">
                  <a:avLst/>
                </a:prstGeom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221" name="Text Box 46">
                  <a:extLst>
                    <a:ext uri="{FF2B5EF4-FFF2-40B4-BE49-F238E27FC236}">
                      <a16:creationId xmlns:a16="http://schemas.microsoft.com/office/drawing/2014/main" id="{10E199C6-1182-4AAD-BCB3-3ECA4EDD6B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54" y="5913"/>
                  <a:ext cx="1690" cy="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85000"/>
                    </a:lnSpc>
                    <a:spcBef>
                      <a:spcPct val="30000"/>
                    </a:spcBef>
                  </a:pPr>
                  <a:r>
                    <a:rPr lang="en-GB" altLang="en-US" sz="16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1  2  3  4  5        5  4  3  2  1</a:t>
                  </a:r>
                  <a:endParaRPr lang="en-GB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171" name="Group 83">
              <a:extLst>
                <a:ext uri="{FF2B5EF4-FFF2-40B4-BE49-F238E27FC236}">
                  <a16:creationId xmlns:a16="http://schemas.microsoft.com/office/drawing/2014/main" id="{51D8F50F-9D31-46C1-87FD-7E24E78EA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0800"/>
              <a:ext cx="2854325" cy="9702800"/>
              <a:chOff x="2494" y="64"/>
              <a:chExt cx="1798" cy="6112"/>
            </a:xfrm>
          </p:grpSpPr>
          <p:sp>
            <p:nvSpPr>
              <p:cNvPr id="7172" name="Line 84">
                <a:extLst>
                  <a:ext uri="{FF2B5EF4-FFF2-40B4-BE49-F238E27FC236}">
                    <a16:creationId xmlns:a16="http://schemas.microsoft.com/office/drawing/2014/main" id="{BEF76C37-2734-4310-9E25-E86F4E674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64"/>
                <a:ext cx="0" cy="6112"/>
              </a:xfrm>
              <a:prstGeom prst="line">
                <a:avLst/>
              </a:prstGeom>
              <a:noFill/>
              <a:ln w="3429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3" name="Line 85">
                <a:extLst>
                  <a:ext uri="{FF2B5EF4-FFF2-40B4-BE49-F238E27FC236}">
                    <a16:creationId xmlns:a16="http://schemas.microsoft.com/office/drawing/2014/main" id="{F19DAA3F-7716-49CA-97EB-F195658D5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4" name="Line 86">
                <a:extLst>
                  <a:ext uri="{FF2B5EF4-FFF2-40B4-BE49-F238E27FC236}">
                    <a16:creationId xmlns:a16="http://schemas.microsoft.com/office/drawing/2014/main" id="{21791ADD-BE00-419C-9A82-50B87DC54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5" name="Line 87">
                <a:extLst>
                  <a:ext uri="{FF2B5EF4-FFF2-40B4-BE49-F238E27FC236}">
                    <a16:creationId xmlns:a16="http://schemas.microsoft.com/office/drawing/2014/main" id="{84A7CC50-B6B2-4EC1-966D-013EB6B59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6" name="Line 88">
                <a:extLst>
                  <a:ext uri="{FF2B5EF4-FFF2-40B4-BE49-F238E27FC236}">
                    <a16:creationId xmlns:a16="http://schemas.microsoft.com/office/drawing/2014/main" id="{DE612D56-5EFB-41EB-8E03-DEBAFB17D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5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7" name="Line 89">
                <a:extLst>
                  <a:ext uri="{FF2B5EF4-FFF2-40B4-BE49-F238E27FC236}">
                    <a16:creationId xmlns:a16="http://schemas.microsoft.com/office/drawing/2014/main" id="{C5287691-FCF2-47A8-986D-C9F9F8439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8" name="Line 90">
                <a:extLst>
                  <a:ext uri="{FF2B5EF4-FFF2-40B4-BE49-F238E27FC236}">
                    <a16:creationId xmlns:a16="http://schemas.microsoft.com/office/drawing/2014/main" id="{B3744B1A-653F-4BB5-852A-825BC62F2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2" y="64"/>
                <a:ext cx="0" cy="6112"/>
              </a:xfrm>
              <a:prstGeom prst="line">
                <a:avLst/>
              </a:prstGeom>
              <a:noFill/>
              <a:ln w="3429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9" name="Line 91">
                <a:extLst>
                  <a:ext uri="{FF2B5EF4-FFF2-40B4-BE49-F238E27FC236}">
                    <a16:creationId xmlns:a16="http://schemas.microsoft.com/office/drawing/2014/main" id="{50C7BC06-9BB4-410C-BA7F-F6526262F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0" name="Line 92">
                <a:extLst>
                  <a:ext uri="{FF2B5EF4-FFF2-40B4-BE49-F238E27FC236}">
                    <a16:creationId xmlns:a16="http://schemas.microsoft.com/office/drawing/2014/main" id="{039AA8B6-AAEB-4FB2-B1F6-4B2D5A37D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1" name="Line 93">
                <a:extLst>
                  <a:ext uri="{FF2B5EF4-FFF2-40B4-BE49-F238E27FC236}">
                    <a16:creationId xmlns:a16="http://schemas.microsoft.com/office/drawing/2014/main" id="{6FA1935D-A984-4716-AF8D-759888EBB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3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2" name="Line 94">
                <a:extLst>
                  <a:ext uri="{FF2B5EF4-FFF2-40B4-BE49-F238E27FC236}">
                    <a16:creationId xmlns:a16="http://schemas.microsoft.com/office/drawing/2014/main" id="{51BE07EB-05DB-4BF9-BB2C-FC05FD7ED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1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3" name="Line 95">
                <a:extLst>
                  <a:ext uri="{FF2B5EF4-FFF2-40B4-BE49-F238E27FC236}">
                    <a16:creationId xmlns:a16="http://schemas.microsoft.com/office/drawing/2014/main" id="{9F2F0582-77F4-4940-91BB-796C8583E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2" y="64"/>
                <a:ext cx="0" cy="6112"/>
              </a:xfrm>
              <a:prstGeom prst="line">
                <a:avLst/>
              </a:prstGeom>
              <a:noFill/>
              <a:ln w="27305">
                <a:solidFill>
                  <a:schemeClr val="bg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4" name="Line 96">
                <a:extLst>
                  <a:ext uri="{FF2B5EF4-FFF2-40B4-BE49-F238E27FC236}">
                    <a16:creationId xmlns:a16="http://schemas.microsoft.com/office/drawing/2014/main" id="{85857588-64EE-4ED0-A62B-B697503CB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0" y="1011"/>
                <a:ext cx="2" cy="4639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5" name="Line 97">
                <a:extLst>
                  <a:ext uri="{FF2B5EF4-FFF2-40B4-BE49-F238E27FC236}">
                    <a16:creationId xmlns:a16="http://schemas.microsoft.com/office/drawing/2014/main" id="{C64F9135-DC6A-4A90-8B42-87C699ADC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" y="1011"/>
                <a:ext cx="1" cy="4622"/>
              </a:xfrm>
              <a:prstGeom prst="line">
                <a:avLst/>
              </a:prstGeom>
              <a:noFill/>
              <a:ln w="3429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6" name="Rectangle 98">
                <a:extLst>
                  <a:ext uri="{FF2B5EF4-FFF2-40B4-BE49-F238E27FC236}">
                    <a16:creationId xmlns:a16="http://schemas.microsoft.com/office/drawing/2014/main" id="{15300727-E7FC-4B79-B6AB-1E71DBC9C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85" y="1890"/>
                <a:ext cx="1401" cy="2645"/>
              </a:xfrm>
              <a:prstGeom prst="rect">
                <a:avLst/>
              </a:prstGeom>
              <a:solidFill>
                <a:srgbClr val="FFFFFF"/>
              </a:solidFill>
              <a:ln w="2032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87" name="Text Box 99">
                <a:extLst>
                  <a:ext uri="{FF2B5EF4-FFF2-40B4-BE49-F238E27FC236}">
                    <a16:creationId xmlns:a16="http://schemas.microsoft.com/office/drawing/2014/main" id="{9D3B44ED-C7D7-45A7-8909-C4BEE0056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9" y="2211"/>
                <a:ext cx="1295" cy="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GB" altLang="en-US" sz="1100" b="1" i="1">
                    <a:solidFill>
                      <a:schemeClr val="bg1"/>
                    </a:solidFill>
                  </a:rPr>
                  <a:t>This section forms the bridge.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Place flat on the supports and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see how much load it will take.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Now fold up the sides along one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of the pairs of dotted lines into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a U shape and see how much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more load it will take.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Do this for several different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heights of the U.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Plot a graph of load versus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height of U.  Plot a graph of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load versus width of bridge. 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If a car is 1cm wide and 2.5cm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long and weighs the same as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five 2p coins, what is the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greatest number of cars you </a:t>
                </a:r>
                <a:br>
                  <a:rPr lang="en-GB" altLang="en-US" sz="1100" b="1" i="1">
                    <a:solidFill>
                      <a:schemeClr val="bg1"/>
                    </a:solidFill>
                  </a:rPr>
                </a:br>
                <a:r>
                  <a:rPr lang="en-GB" altLang="en-US" sz="1100" b="1" i="1">
                    <a:solidFill>
                      <a:schemeClr val="bg1"/>
                    </a:solidFill>
                  </a:rPr>
                  <a:t>can get onto the bridge?</a:t>
                </a:r>
                <a:endParaRPr lang="en-GB" altLang="en-US" sz="2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188" name="Group 100">
                <a:extLst>
                  <a:ext uri="{FF2B5EF4-FFF2-40B4-BE49-F238E27FC236}">
                    <a16:creationId xmlns:a16="http://schemas.microsoft.com/office/drawing/2014/main" id="{CB6EC49D-BC3F-425B-A191-602DF2EE1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6" y="228"/>
                <a:ext cx="1690" cy="189"/>
                <a:chOff x="2566" y="228"/>
                <a:chExt cx="1690" cy="189"/>
              </a:xfrm>
            </p:grpSpPr>
            <p:sp useBgFill="1">
              <p:nvSpPr>
                <p:cNvPr id="7196" name="Rectangle 101">
                  <a:extLst>
                    <a:ext uri="{FF2B5EF4-FFF2-40B4-BE49-F238E27FC236}">
                      <a16:creationId xmlns:a16="http://schemas.microsoft.com/office/drawing/2014/main" id="{21043507-92FB-4A52-BB9B-B6C142112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602" y="248"/>
                  <a:ext cx="1617" cy="167"/>
                </a:xfrm>
                <a:prstGeom prst="rect">
                  <a:avLst/>
                </a:prstGeom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197" name="Text Box 102">
                  <a:extLst>
                    <a:ext uri="{FF2B5EF4-FFF2-40B4-BE49-F238E27FC236}">
                      <a16:creationId xmlns:a16="http://schemas.microsoft.com/office/drawing/2014/main" id="{59594186-94CF-42BD-A66D-AB36236290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66" y="228"/>
                  <a:ext cx="1690" cy="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85000"/>
                    </a:lnSpc>
                    <a:spcBef>
                      <a:spcPct val="30000"/>
                    </a:spcBef>
                  </a:pPr>
                  <a:r>
                    <a:rPr lang="en-GB" altLang="en-US" sz="16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1  2  3  4  5        5  4  3  2  1</a:t>
                  </a:r>
                  <a:endParaRPr lang="en-GB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189" name="Group 103">
                <a:extLst>
                  <a:ext uri="{FF2B5EF4-FFF2-40B4-BE49-F238E27FC236}">
                    <a16:creationId xmlns:a16="http://schemas.microsoft.com/office/drawing/2014/main" id="{7B5D2642-892C-4037-AF4A-8FF81983C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4" y="5915"/>
                <a:ext cx="1690" cy="189"/>
                <a:chOff x="2554" y="5913"/>
                <a:chExt cx="1690" cy="189"/>
              </a:xfrm>
            </p:grpSpPr>
            <p:sp useBgFill="1">
              <p:nvSpPr>
                <p:cNvPr id="7194" name="Rectangle 104">
                  <a:extLst>
                    <a:ext uri="{FF2B5EF4-FFF2-40B4-BE49-F238E27FC236}">
                      <a16:creationId xmlns:a16="http://schemas.microsoft.com/office/drawing/2014/main" id="{85B85872-707E-4650-A8BF-7E92EC1AB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590" y="5932"/>
                  <a:ext cx="1646" cy="168"/>
                </a:xfrm>
                <a:prstGeom prst="rect">
                  <a:avLst/>
                </a:prstGeom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195" name="Text Box 105">
                  <a:extLst>
                    <a:ext uri="{FF2B5EF4-FFF2-40B4-BE49-F238E27FC236}">
                      <a16:creationId xmlns:a16="http://schemas.microsoft.com/office/drawing/2014/main" id="{852FC90A-A686-4FEA-BD2D-BBCAB960A4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54" y="5913"/>
                  <a:ext cx="1690" cy="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lnSpc>
                      <a:spcPct val="85000"/>
                    </a:lnSpc>
                    <a:spcBef>
                      <a:spcPct val="30000"/>
                    </a:spcBef>
                  </a:pPr>
                  <a:r>
                    <a:rPr lang="en-GB" altLang="en-US" sz="16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1  2  3  4  5        5  4  3  2  1</a:t>
                  </a:r>
                  <a:endParaRPr lang="en-GB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 advTm="1000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>
            <a:extLst>
              <a:ext uri="{FF2B5EF4-FFF2-40B4-BE49-F238E27FC236}">
                <a16:creationId xmlns:a16="http://schemas.microsoft.com/office/drawing/2014/main" id="{76686C6C-1ABC-4FCC-94D6-7EFFC0F0AF5B}"/>
              </a:ext>
            </a:extLst>
          </p:cNvPr>
          <p:cNvGrpSpPr>
            <a:grpSpLocks/>
          </p:cNvGrpSpPr>
          <p:nvPr/>
        </p:nvGrpSpPr>
        <p:grpSpPr bwMode="auto">
          <a:xfrm>
            <a:off x="5226050" y="1476375"/>
            <a:ext cx="1439863" cy="792163"/>
            <a:chOff x="4509120" y="1208584"/>
            <a:chExt cx="1440160" cy="79208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4FDD4A7-297F-488D-9189-3D491B2A66E5}"/>
                </a:ext>
              </a:extLst>
            </p:cNvPr>
            <p:cNvSpPr/>
            <p:nvPr/>
          </p:nvSpPr>
          <p:spPr bwMode="auto">
            <a:xfrm>
              <a:off x="5229994" y="1208584"/>
              <a:ext cx="719286" cy="792088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70395C-9D2E-4CF1-9B80-84D0F3B01C96}"/>
                </a:ext>
              </a:extLst>
            </p:cNvPr>
            <p:cNvSpPr/>
            <p:nvPr/>
          </p:nvSpPr>
          <p:spPr bwMode="auto">
            <a:xfrm>
              <a:off x="4509120" y="1208584"/>
              <a:ext cx="720874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19" name="Group 5">
            <a:extLst>
              <a:ext uri="{FF2B5EF4-FFF2-40B4-BE49-F238E27FC236}">
                <a16:creationId xmlns:a16="http://schemas.microsoft.com/office/drawing/2014/main" id="{BEA4C989-C0F5-491A-867F-E261DB020B5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4863" y="1476375"/>
            <a:ext cx="1439862" cy="792163"/>
            <a:chOff x="4509120" y="1208584"/>
            <a:chExt cx="1440160" cy="79208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DFA09C98-BF61-4129-A5D8-CE1D74B78B57}"/>
                </a:ext>
              </a:extLst>
            </p:cNvPr>
            <p:cNvSpPr/>
            <p:nvPr/>
          </p:nvSpPr>
          <p:spPr bwMode="auto">
            <a:xfrm>
              <a:off x="5228406" y="1208584"/>
              <a:ext cx="720874" cy="792088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A79AF4-0A9E-4970-8D5B-74A2F163EE35}"/>
                </a:ext>
              </a:extLst>
            </p:cNvPr>
            <p:cNvSpPr/>
            <p:nvPr/>
          </p:nvSpPr>
          <p:spPr bwMode="auto">
            <a:xfrm>
              <a:off x="4509120" y="1208584"/>
              <a:ext cx="719286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220" name="Straight Connector 11">
            <a:extLst>
              <a:ext uri="{FF2B5EF4-FFF2-40B4-BE49-F238E27FC236}">
                <a16:creationId xmlns:a16="http://schemas.microsoft.com/office/drawing/2014/main" id="{B13F5458-8128-41CD-B22E-762167662C18}"/>
              </a:ext>
            </a:extLst>
          </p:cNvPr>
          <p:cNvCxnSpPr>
            <a:cxnSpLocks noChangeShapeType="1"/>
            <a:stCxn id="10" idx="0"/>
          </p:cNvCxnSpPr>
          <p:nvPr/>
        </p:nvCxnSpPr>
        <p:spPr bwMode="auto">
          <a:xfrm flipV="1">
            <a:off x="4292600" y="1211263"/>
            <a:ext cx="1293813" cy="94456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12">
            <a:extLst>
              <a:ext uri="{FF2B5EF4-FFF2-40B4-BE49-F238E27FC236}">
                <a16:creationId xmlns:a16="http://schemas.microsoft.com/office/drawing/2014/main" id="{5EDCD6C1-769C-4460-938C-93BD0A9DFA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93900" y="1211263"/>
            <a:ext cx="1012825" cy="96202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18">
            <a:extLst>
              <a:ext uri="{FF2B5EF4-FFF2-40B4-BE49-F238E27FC236}">
                <a16:creationId xmlns:a16="http://schemas.microsoft.com/office/drawing/2014/main" id="{0CF9EDEE-B4C3-4745-9466-A5EF00739C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7563" y="2339975"/>
            <a:ext cx="601662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23" name="Picture 20">
            <a:extLst>
              <a:ext uri="{FF2B5EF4-FFF2-40B4-BE49-F238E27FC236}">
                <a16:creationId xmlns:a16="http://schemas.microsoft.com/office/drawing/2014/main" id="{6A3F548D-54F4-41A1-AD36-BB942279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984375"/>
            <a:ext cx="952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Group 36">
            <a:extLst>
              <a:ext uri="{FF2B5EF4-FFF2-40B4-BE49-F238E27FC236}">
                <a16:creationId xmlns:a16="http://schemas.microsoft.com/office/drawing/2014/main" id="{651C5A3F-7BFB-4500-85D5-55F923CE2354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944813"/>
            <a:ext cx="5861050" cy="1290637"/>
            <a:chOff x="575320" y="2582006"/>
            <a:chExt cx="5860826" cy="1290874"/>
          </a:xfrm>
        </p:grpSpPr>
        <p:grpSp>
          <p:nvGrpSpPr>
            <p:cNvPr id="9259" name="Group 22">
              <a:extLst>
                <a:ext uri="{FF2B5EF4-FFF2-40B4-BE49-F238E27FC236}">
                  <a16:creationId xmlns:a16="http://schemas.microsoft.com/office/drawing/2014/main" id="{4D8CD90E-ED11-4942-9CAC-63113FD58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5986" y="3080792"/>
              <a:ext cx="1440160" cy="792088"/>
              <a:chOff x="4509120" y="1208584"/>
              <a:chExt cx="1440160" cy="792088"/>
            </a:xfrm>
          </p:grpSpPr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F2903EB4-2239-4E08-BD2D-1755DECE8937}"/>
                  </a:ext>
                </a:extLst>
              </p:cNvPr>
              <p:cNvSpPr/>
              <p:nvPr/>
            </p:nvSpPr>
            <p:spPr bwMode="auto">
              <a:xfrm>
                <a:off x="5230170" y="1208365"/>
                <a:ext cx="719110" cy="792307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77C60D9-1DE4-4071-9B66-F6A41A91ADB5}"/>
                  </a:ext>
                </a:extLst>
              </p:cNvPr>
              <p:cNvSpPr/>
              <p:nvPr/>
            </p:nvSpPr>
            <p:spPr bwMode="auto">
              <a:xfrm>
                <a:off x="4509473" y="1208365"/>
                <a:ext cx="720697" cy="79230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60" name="Group 25">
              <a:extLst>
                <a:ext uri="{FF2B5EF4-FFF2-40B4-BE49-F238E27FC236}">
                  <a16:creationId xmlns:a16="http://schemas.microsoft.com/office/drawing/2014/main" id="{91CEEA6C-D0A9-4BEE-B5C2-69B5218B8FE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5320" y="3080792"/>
              <a:ext cx="1440160" cy="792088"/>
              <a:chOff x="4509120" y="1208584"/>
              <a:chExt cx="1440160" cy="792088"/>
            </a:xfrm>
          </p:grpSpPr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5F6A3D09-B490-4AC8-A7AB-51A5A399BBF6}"/>
                  </a:ext>
                </a:extLst>
              </p:cNvPr>
              <p:cNvSpPr/>
              <p:nvPr/>
            </p:nvSpPr>
            <p:spPr bwMode="auto">
              <a:xfrm>
                <a:off x="5228583" y="1208365"/>
                <a:ext cx="720697" cy="792307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4EAF9D5-711A-459B-9A0F-14E018C420FC}"/>
                  </a:ext>
                </a:extLst>
              </p:cNvPr>
              <p:cNvSpPr/>
              <p:nvPr/>
            </p:nvSpPr>
            <p:spPr bwMode="auto">
              <a:xfrm>
                <a:off x="4509472" y="1208365"/>
                <a:ext cx="719111" cy="79230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261" name="Straight Connector 28">
              <a:extLst>
                <a:ext uri="{FF2B5EF4-FFF2-40B4-BE49-F238E27FC236}">
                  <a16:creationId xmlns:a16="http://schemas.microsoft.com/office/drawing/2014/main" id="{503B9C11-68E5-497E-A81A-6E39B82130B5}"/>
                </a:ext>
              </a:extLst>
            </p:cNvPr>
            <p:cNvCxnSpPr>
              <a:cxnSpLocks/>
              <a:stCxn id="27" idx="0"/>
              <a:endCxn id="24" idx="0"/>
            </p:cNvCxnSpPr>
            <p:nvPr/>
          </p:nvCxnSpPr>
          <p:spPr bwMode="auto">
            <a:xfrm>
              <a:off x="1295400" y="3080792"/>
              <a:ext cx="4420666" cy="0"/>
            </a:xfrm>
            <a:prstGeom prst="line">
              <a:avLst/>
            </a:prstGeom>
            <a:noFill/>
            <a:ln w="3048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62" name="Picture 33">
              <a:extLst>
                <a:ext uri="{FF2B5EF4-FFF2-40B4-BE49-F238E27FC236}">
                  <a16:creationId xmlns:a16="http://schemas.microsoft.com/office/drawing/2014/main" id="{B4803BAD-9678-403A-9006-2D8469971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183" y="2598668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3" name="Picture 34">
              <a:extLst>
                <a:ext uri="{FF2B5EF4-FFF2-40B4-BE49-F238E27FC236}">
                  <a16:creationId xmlns:a16="http://schemas.microsoft.com/office/drawing/2014/main" id="{9136E071-3BC8-4C0A-939C-83198BCE4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826" y="2582007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4" name="Picture 35">
              <a:extLst>
                <a:ext uri="{FF2B5EF4-FFF2-40B4-BE49-F238E27FC236}">
                  <a16:creationId xmlns:a16="http://schemas.microsoft.com/office/drawing/2014/main" id="{16F7FB55-037F-4E0A-96B6-359BD85CC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469" y="2582006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" name="TextBox 37">
            <a:extLst>
              <a:ext uri="{FF2B5EF4-FFF2-40B4-BE49-F238E27FC236}">
                <a16:creationId xmlns:a16="http://schemas.microsoft.com/office/drawing/2014/main" id="{D5CBF6F8-3333-4D8C-8330-FEE5F777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2346325"/>
            <a:ext cx="1396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Whoops</a:t>
            </a:r>
          </a:p>
        </p:txBody>
      </p:sp>
      <p:sp>
        <p:nvSpPr>
          <p:cNvPr id="9226" name="TextBox 38">
            <a:extLst>
              <a:ext uri="{FF2B5EF4-FFF2-40B4-BE49-F238E27FC236}">
                <a16:creationId xmlns:a16="http://schemas.microsoft.com/office/drawing/2014/main" id="{A82AE198-1AA6-43DF-B57B-193A2166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4225925"/>
            <a:ext cx="2055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Better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019A4ED-8DCC-4D40-AF8A-134B6A0CE099}"/>
              </a:ext>
            </a:extLst>
          </p:cNvPr>
          <p:cNvSpPr/>
          <p:nvPr/>
        </p:nvSpPr>
        <p:spPr bwMode="auto">
          <a:xfrm rot="8150534">
            <a:off x="3476625" y="1476375"/>
            <a:ext cx="1079500" cy="792163"/>
          </a:xfrm>
          <a:prstGeom prst="arc">
            <a:avLst>
              <a:gd name="adj1" fmla="val 16200000"/>
              <a:gd name="adj2" fmla="val 1949594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0557726-348D-4427-A501-9CBF2CC792A9}"/>
              </a:ext>
            </a:extLst>
          </p:cNvPr>
          <p:cNvSpPr/>
          <p:nvPr/>
        </p:nvSpPr>
        <p:spPr bwMode="auto">
          <a:xfrm rot="13449466" flipH="1">
            <a:off x="2728913" y="1476375"/>
            <a:ext cx="1079500" cy="792163"/>
          </a:xfrm>
          <a:prstGeom prst="arc">
            <a:avLst>
              <a:gd name="adj1" fmla="val 16200000"/>
              <a:gd name="adj2" fmla="val 1949594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29" name="Group 73">
            <a:extLst>
              <a:ext uri="{FF2B5EF4-FFF2-40B4-BE49-F238E27FC236}">
                <a16:creationId xmlns:a16="http://schemas.microsoft.com/office/drawing/2014/main" id="{BD72B759-E313-4D42-A208-FDCE737C856B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4364038"/>
            <a:ext cx="5861050" cy="2063568"/>
            <a:chOff x="417331" y="5737259"/>
            <a:chExt cx="5860826" cy="2062753"/>
          </a:xfrm>
        </p:grpSpPr>
        <p:grpSp>
          <p:nvGrpSpPr>
            <p:cNvPr id="9245" name="Group 40">
              <a:extLst>
                <a:ext uri="{FF2B5EF4-FFF2-40B4-BE49-F238E27FC236}">
                  <a16:creationId xmlns:a16="http://schemas.microsoft.com/office/drawing/2014/main" id="{20DD1E9B-D507-4BAA-9D4D-871CC2C67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7997" y="6440545"/>
              <a:ext cx="1440160" cy="792088"/>
              <a:chOff x="4509120" y="1208584"/>
              <a:chExt cx="1440160" cy="792088"/>
            </a:xfrm>
          </p:grpSpPr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1A837935-6DF7-4019-90DE-BDB5E583BDCB}"/>
                  </a:ext>
                </a:extLst>
              </p:cNvPr>
              <p:cNvSpPr/>
              <p:nvPr/>
            </p:nvSpPr>
            <p:spPr bwMode="auto">
              <a:xfrm>
                <a:off x="5230169" y="1208282"/>
                <a:ext cx="719111" cy="79185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EA4E9D5-5F9E-4A1A-A6E6-1E6BEFF4761D}"/>
                  </a:ext>
                </a:extLst>
              </p:cNvPr>
              <p:cNvSpPr/>
              <p:nvPr/>
            </p:nvSpPr>
            <p:spPr bwMode="auto">
              <a:xfrm>
                <a:off x="4509472" y="1208282"/>
                <a:ext cx="720697" cy="7918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46" name="Group 41">
              <a:extLst>
                <a:ext uri="{FF2B5EF4-FFF2-40B4-BE49-F238E27FC236}">
                  <a16:creationId xmlns:a16="http://schemas.microsoft.com/office/drawing/2014/main" id="{8B07A877-9CFF-41DD-A61F-377C6FF17FD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7331" y="6440545"/>
              <a:ext cx="1440160" cy="792088"/>
              <a:chOff x="4509120" y="1208584"/>
              <a:chExt cx="1440160" cy="792088"/>
            </a:xfrm>
          </p:grpSpPr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E8FFC22D-8B32-4B7F-BF53-E963C4867A81}"/>
                  </a:ext>
                </a:extLst>
              </p:cNvPr>
              <p:cNvSpPr/>
              <p:nvPr/>
            </p:nvSpPr>
            <p:spPr bwMode="auto">
              <a:xfrm>
                <a:off x="5228583" y="1208282"/>
                <a:ext cx="720697" cy="79185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44192E7-3141-4858-97C6-13B8DB3F7A0D}"/>
                  </a:ext>
                </a:extLst>
              </p:cNvPr>
              <p:cNvSpPr/>
              <p:nvPr/>
            </p:nvSpPr>
            <p:spPr bwMode="auto">
              <a:xfrm>
                <a:off x="4509473" y="1208282"/>
                <a:ext cx="719110" cy="7918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247" name="Straight Connector 42">
              <a:extLst>
                <a:ext uri="{FF2B5EF4-FFF2-40B4-BE49-F238E27FC236}">
                  <a16:creationId xmlns:a16="http://schemas.microsoft.com/office/drawing/2014/main" id="{1BD8C431-BA77-4D7F-BA69-D206C1C4E5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81046" y="5990719"/>
              <a:ext cx="506703" cy="1122521"/>
            </a:xfrm>
            <a:prstGeom prst="line">
              <a:avLst/>
            </a:prstGeom>
            <a:noFill/>
            <a:ln w="3048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48" name="Picture 43">
              <a:extLst>
                <a:ext uri="{FF2B5EF4-FFF2-40B4-BE49-F238E27FC236}">
                  <a16:creationId xmlns:a16="http://schemas.microsoft.com/office/drawing/2014/main" id="{D77D04A6-7254-4A9E-ADEC-0DBAF0FE4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2320">
              <a:off x="1834240" y="6249835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44">
              <a:extLst>
                <a:ext uri="{FF2B5EF4-FFF2-40B4-BE49-F238E27FC236}">
                  <a16:creationId xmlns:a16="http://schemas.microsoft.com/office/drawing/2014/main" id="{3C32EFBD-6221-4387-AD0D-F6B6F2B8B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126" y="6586405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45">
              <a:extLst>
                <a:ext uri="{FF2B5EF4-FFF2-40B4-BE49-F238E27FC236}">
                  <a16:creationId xmlns:a16="http://schemas.microsoft.com/office/drawing/2014/main" id="{6E626BB6-BC84-4177-B515-CB3752E0F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131" y="6578277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51" name="Straight Connector 63">
              <a:extLst>
                <a:ext uri="{FF2B5EF4-FFF2-40B4-BE49-F238E27FC236}">
                  <a16:creationId xmlns:a16="http://schemas.microsoft.com/office/drawing/2014/main" id="{91FBAEEE-1182-4EAC-A3B7-56D5A1891F8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06135" y="5913265"/>
              <a:ext cx="600901" cy="1256062"/>
            </a:xfrm>
            <a:prstGeom prst="line">
              <a:avLst/>
            </a:prstGeom>
            <a:noFill/>
            <a:ln w="3048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52" name="Straight Connector 65">
              <a:extLst>
                <a:ext uri="{FF2B5EF4-FFF2-40B4-BE49-F238E27FC236}">
                  <a16:creationId xmlns:a16="http://schemas.microsoft.com/office/drawing/2014/main" id="{DCDF9A80-FC78-4C9F-B8CF-05963899368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80761" y="7113240"/>
              <a:ext cx="2389493" cy="0"/>
            </a:xfrm>
            <a:prstGeom prst="line">
              <a:avLst/>
            </a:prstGeom>
            <a:noFill/>
            <a:ln w="3048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53" name="Picture 68">
              <a:extLst>
                <a:ext uri="{FF2B5EF4-FFF2-40B4-BE49-F238E27FC236}">
                  <a16:creationId xmlns:a16="http://schemas.microsoft.com/office/drawing/2014/main" id="{E0929C7F-E088-43B5-8A44-3EF60E142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56716">
              <a:off x="4054434" y="6050518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TextBox 70">
              <a:extLst>
                <a:ext uri="{FF2B5EF4-FFF2-40B4-BE49-F238E27FC236}">
                  <a16:creationId xmlns:a16="http://schemas.microsoft.com/office/drawing/2014/main" id="{5A702825-16EF-4E0C-8928-70CDF164A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7986" y="7338529"/>
              <a:ext cx="2324393" cy="46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Whoops Again</a:t>
              </a:r>
            </a:p>
          </p:txBody>
        </p:sp>
      </p:grpSp>
      <p:sp>
        <p:nvSpPr>
          <p:cNvPr id="9230" name="TextBox 71">
            <a:extLst>
              <a:ext uri="{FF2B5EF4-FFF2-40B4-BE49-F238E27FC236}">
                <a16:creationId xmlns:a16="http://schemas.microsoft.com/office/drawing/2014/main" id="{E09D5704-7AB8-477D-8D22-221775F0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241300"/>
            <a:ext cx="514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bend down the sides the bridge will carry more cars</a:t>
            </a:r>
          </a:p>
        </p:txBody>
      </p:sp>
      <p:sp>
        <p:nvSpPr>
          <p:cNvPr id="9231" name="TextBox 72">
            <a:extLst>
              <a:ext uri="{FF2B5EF4-FFF2-40B4-BE49-F238E27FC236}">
                <a16:creationId xmlns:a16="http://schemas.microsoft.com/office/drawing/2014/main" id="{E52CD593-BE53-4A42-B852-946F7422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374063"/>
            <a:ext cx="595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Dear! It carries more weight but now there is insufficient space for the cars to be on the bridge.</a:t>
            </a:r>
          </a:p>
        </p:txBody>
      </p:sp>
      <p:grpSp>
        <p:nvGrpSpPr>
          <p:cNvPr id="9232" name="Group 75">
            <a:extLst>
              <a:ext uri="{FF2B5EF4-FFF2-40B4-BE49-F238E27FC236}">
                <a16:creationId xmlns:a16="http://schemas.microsoft.com/office/drawing/2014/main" id="{BFCAE087-97B3-4368-B39C-933B473C0FB8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6910388"/>
            <a:ext cx="5861050" cy="1290637"/>
            <a:chOff x="575320" y="2582006"/>
            <a:chExt cx="5860826" cy="1290874"/>
          </a:xfrm>
        </p:grpSpPr>
        <p:grpSp>
          <p:nvGrpSpPr>
            <p:cNvPr id="9235" name="Group 76">
              <a:extLst>
                <a:ext uri="{FF2B5EF4-FFF2-40B4-BE49-F238E27FC236}">
                  <a16:creationId xmlns:a16="http://schemas.microsoft.com/office/drawing/2014/main" id="{43E06478-7884-43CD-87CD-C9E7D1EB8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5986" y="3080792"/>
              <a:ext cx="1440160" cy="792088"/>
              <a:chOff x="4509120" y="1208584"/>
              <a:chExt cx="1440160" cy="792088"/>
            </a:xfrm>
          </p:grpSpPr>
          <p:sp>
            <p:nvSpPr>
              <p:cNvPr id="85" name="Right Triangle 84">
                <a:extLst>
                  <a:ext uri="{FF2B5EF4-FFF2-40B4-BE49-F238E27FC236}">
                    <a16:creationId xmlns:a16="http://schemas.microsoft.com/office/drawing/2014/main" id="{BC1F80DC-6D59-4CDF-9E85-BB33575A05CD}"/>
                  </a:ext>
                </a:extLst>
              </p:cNvPr>
              <p:cNvSpPr/>
              <p:nvPr/>
            </p:nvSpPr>
            <p:spPr bwMode="auto">
              <a:xfrm>
                <a:off x="5230170" y="1208365"/>
                <a:ext cx="719110" cy="792307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222D51A-FDD9-4D39-B5E2-F23240AA3C4A}"/>
                  </a:ext>
                </a:extLst>
              </p:cNvPr>
              <p:cNvSpPr/>
              <p:nvPr/>
            </p:nvSpPr>
            <p:spPr bwMode="auto">
              <a:xfrm>
                <a:off x="4509473" y="1208365"/>
                <a:ext cx="720697" cy="79230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6" name="Group 77">
              <a:extLst>
                <a:ext uri="{FF2B5EF4-FFF2-40B4-BE49-F238E27FC236}">
                  <a16:creationId xmlns:a16="http://schemas.microsoft.com/office/drawing/2014/main" id="{F0916B02-1EFF-4653-BC18-EFBB8175552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5320" y="3080792"/>
              <a:ext cx="1440160" cy="792088"/>
              <a:chOff x="4509120" y="1208584"/>
              <a:chExt cx="1440160" cy="792088"/>
            </a:xfrm>
          </p:grpSpPr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35F9F397-E067-4BAB-952C-513375E1B537}"/>
                  </a:ext>
                </a:extLst>
              </p:cNvPr>
              <p:cNvSpPr/>
              <p:nvPr/>
            </p:nvSpPr>
            <p:spPr bwMode="auto">
              <a:xfrm>
                <a:off x="5228583" y="1208365"/>
                <a:ext cx="720697" cy="792307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D9F69DD-25A6-419D-ABBE-02BC762BF3C7}"/>
                  </a:ext>
                </a:extLst>
              </p:cNvPr>
              <p:cNvSpPr/>
              <p:nvPr/>
            </p:nvSpPr>
            <p:spPr bwMode="auto">
              <a:xfrm>
                <a:off x="4509472" y="1208365"/>
                <a:ext cx="719111" cy="79230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237" name="Straight Connector 78">
              <a:extLst>
                <a:ext uri="{FF2B5EF4-FFF2-40B4-BE49-F238E27FC236}">
                  <a16:creationId xmlns:a16="http://schemas.microsoft.com/office/drawing/2014/main" id="{AA9352AD-7F3B-414F-96D6-2AA3296B4F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77228" y="3255727"/>
              <a:ext cx="4420666" cy="0"/>
            </a:xfrm>
            <a:prstGeom prst="line">
              <a:avLst/>
            </a:prstGeom>
            <a:noFill/>
            <a:ln w="50800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38" name="Picture 79">
              <a:extLst>
                <a:ext uri="{FF2B5EF4-FFF2-40B4-BE49-F238E27FC236}">
                  <a16:creationId xmlns:a16="http://schemas.microsoft.com/office/drawing/2014/main" id="{A611D755-DD08-4A3B-AD6F-B6AC2450F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183" y="2598668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80">
              <a:extLst>
                <a:ext uri="{FF2B5EF4-FFF2-40B4-BE49-F238E27FC236}">
                  <a16:creationId xmlns:a16="http://schemas.microsoft.com/office/drawing/2014/main" id="{52D26FD1-0DDA-4CB6-AA3F-E3862BE38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826" y="2582007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81">
              <a:extLst>
                <a:ext uri="{FF2B5EF4-FFF2-40B4-BE49-F238E27FC236}">
                  <a16:creationId xmlns:a16="http://schemas.microsoft.com/office/drawing/2014/main" id="{028005CE-2A0B-44CC-A668-754A4DBE9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469" y="2582006"/>
              <a:ext cx="952602" cy="32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3" name="Picture 86">
            <a:extLst>
              <a:ext uri="{FF2B5EF4-FFF2-40B4-BE49-F238E27FC236}">
                <a16:creationId xmlns:a16="http://schemas.microsoft.com/office/drawing/2014/main" id="{8B25A46E-3A7C-43D2-9D72-E1D17416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6527800"/>
            <a:ext cx="9525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87">
            <a:extLst>
              <a:ext uri="{FF2B5EF4-FFF2-40B4-BE49-F238E27FC236}">
                <a16:creationId xmlns:a16="http://schemas.microsoft.com/office/drawing/2014/main" id="{9E8AA767-E7C7-419D-8BD3-19EDA5CE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6503988"/>
            <a:ext cx="9525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5">
            <a:extLst>
              <a:ext uri="{FF2B5EF4-FFF2-40B4-BE49-F238E27FC236}">
                <a16:creationId xmlns:a16="http://schemas.microsoft.com/office/drawing/2014/main" id="{8BA021B0-C4F3-49EE-A447-3D6366CF0C45}"/>
              </a:ext>
            </a:extLst>
          </p:cNvPr>
          <p:cNvSpPr>
            <a:spLocks/>
          </p:cNvSpPr>
          <p:nvPr/>
        </p:nvSpPr>
        <p:spPr bwMode="auto">
          <a:xfrm>
            <a:off x="598488" y="522288"/>
            <a:ext cx="1587" cy="6275387"/>
          </a:xfrm>
          <a:custGeom>
            <a:avLst/>
            <a:gdLst>
              <a:gd name="T0" fmla="*/ 0 w 1"/>
              <a:gd name="T1" fmla="*/ 6273800 h 3951"/>
              <a:gd name="T2" fmla="*/ 0 w 1"/>
              <a:gd name="T3" fmla="*/ 0 h 3951"/>
              <a:gd name="T4" fmla="*/ 0 w 1"/>
              <a:gd name="T5" fmla="*/ 0 h 39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3951">
                <a:moveTo>
                  <a:pt x="0" y="3950"/>
                </a:moveTo>
                <a:lnTo>
                  <a:pt x="0" y="0"/>
                </a:lnTo>
              </a:path>
            </a:pathLst>
          </a:custGeom>
          <a:noFill/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6">
            <a:extLst>
              <a:ext uri="{FF2B5EF4-FFF2-40B4-BE49-F238E27FC236}">
                <a16:creationId xmlns:a16="http://schemas.microsoft.com/office/drawing/2014/main" id="{04A5B587-1ABB-4432-AAD1-59A05CD4F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6811963"/>
            <a:ext cx="5624513" cy="0"/>
          </a:xfrm>
          <a:prstGeom prst="line">
            <a:avLst/>
          </a:prstGeom>
          <a:noFill/>
          <a:ln w="4064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F7023888-B15A-4A8B-885A-A801750A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9538"/>
            <a:ext cx="18462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  <a:br>
              <a:rPr lang="en-GB" altLang="en-US" sz="2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GB" altLang="en-US" sz="2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U-Section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78371978-E911-44D9-962F-378177D4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6196013"/>
            <a:ext cx="21415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Of Cars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F2CEDD82-FD5B-410F-86F7-1AA6ECE0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91043"/>
            <a:ext cx="26574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</a:t>
            </a:r>
            <a:b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U-Section</a:t>
            </a:r>
            <a:b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Cars</a:t>
            </a:r>
            <a:b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Weight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D5167B34-F0A5-4C55-AF7A-17894B3B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924" y="3821906"/>
            <a:ext cx="2717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 </a:t>
            </a:r>
            <a:b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 Section </a:t>
            </a:r>
            <a:b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Less Area </a:t>
            </a:r>
            <a:b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Cars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Freeform 11">
            <a:extLst>
              <a:ext uri="{FF2B5EF4-FFF2-40B4-BE49-F238E27FC236}">
                <a16:creationId xmlns:a16="http://schemas.microsoft.com/office/drawing/2014/main" id="{37C8CDCF-3381-4D36-87A5-2608691E0EF0}"/>
              </a:ext>
            </a:extLst>
          </p:cNvPr>
          <p:cNvSpPr>
            <a:spLocks/>
          </p:cNvSpPr>
          <p:nvPr/>
        </p:nvSpPr>
        <p:spPr bwMode="auto">
          <a:xfrm>
            <a:off x="1319213" y="379413"/>
            <a:ext cx="3598862" cy="5575300"/>
          </a:xfrm>
          <a:custGeom>
            <a:avLst/>
            <a:gdLst>
              <a:gd name="T0" fmla="*/ 3594100 w 2267"/>
              <a:gd name="T1" fmla="*/ 26995 h 3511"/>
              <a:gd name="T2" fmla="*/ 3586162 w 2267"/>
              <a:gd name="T3" fmla="*/ 103217 h 3511"/>
              <a:gd name="T4" fmla="*/ 3570287 w 2267"/>
              <a:gd name="T5" fmla="*/ 223901 h 3511"/>
              <a:gd name="T6" fmla="*/ 3546475 w 2267"/>
              <a:gd name="T7" fmla="*/ 387460 h 3511"/>
              <a:gd name="T8" fmla="*/ 3513137 w 2267"/>
              <a:gd name="T9" fmla="*/ 585954 h 3511"/>
              <a:gd name="T10" fmla="*/ 3468687 w 2267"/>
              <a:gd name="T11" fmla="*/ 816207 h 3511"/>
              <a:gd name="T12" fmla="*/ 3414712 w 2267"/>
              <a:gd name="T13" fmla="*/ 1075044 h 3511"/>
              <a:gd name="T14" fmla="*/ 3346450 w 2267"/>
              <a:gd name="T15" fmla="*/ 1356111 h 3511"/>
              <a:gd name="T16" fmla="*/ 3265487 w 2267"/>
              <a:gd name="T17" fmla="*/ 1656234 h 3511"/>
              <a:gd name="T18" fmla="*/ 3170237 w 2267"/>
              <a:gd name="T19" fmla="*/ 1970649 h 3511"/>
              <a:gd name="T20" fmla="*/ 3057525 w 2267"/>
              <a:gd name="T21" fmla="*/ 2294591 h 3511"/>
              <a:gd name="T22" fmla="*/ 2928937 w 2267"/>
              <a:gd name="T23" fmla="*/ 2623297 h 3511"/>
              <a:gd name="T24" fmla="*/ 2782887 w 2267"/>
              <a:gd name="T25" fmla="*/ 2953591 h 3511"/>
              <a:gd name="T26" fmla="*/ 2617787 w 2267"/>
              <a:gd name="T27" fmla="*/ 3280709 h 3511"/>
              <a:gd name="T28" fmla="*/ 2432050 w 2267"/>
              <a:gd name="T29" fmla="*/ 3598300 h 3511"/>
              <a:gd name="T30" fmla="*/ 2224087 w 2267"/>
              <a:gd name="T31" fmla="*/ 3906362 h 3511"/>
              <a:gd name="T32" fmla="*/ 2000250 w 2267"/>
              <a:gd name="T33" fmla="*/ 4185842 h 3511"/>
              <a:gd name="T34" fmla="*/ 1849437 w 2267"/>
              <a:gd name="T35" fmla="*/ 4349401 h 3511"/>
              <a:gd name="T36" fmla="*/ 1698625 w 2267"/>
              <a:gd name="T37" fmla="*/ 4495493 h 3511"/>
              <a:gd name="T38" fmla="*/ 1546225 w 2267"/>
              <a:gd name="T39" fmla="*/ 4625705 h 3511"/>
              <a:gd name="T40" fmla="*/ 1395412 w 2267"/>
              <a:gd name="T41" fmla="*/ 4743213 h 3511"/>
              <a:gd name="T42" fmla="*/ 1246187 w 2267"/>
              <a:gd name="T43" fmla="*/ 4848018 h 3511"/>
              <a:gd name="T44" fmla="*/ 1098550 w 2267"/>
              <a:gd name="T45" fmla="*/ 4943295 h 3511"/>
              <a:gd name="T46" fmla="*/ 952500 w 2267"/>
              <a:gd name="T47" fmla="*/ 5030632 h 3511"/>
              <a:gd name="T48" fmla="*/ 809625 w 2267"/>
              <a:gd name="T49" fmla="*/ 5110030 h 3511"/>
              <a:gd name="T50" fmla="*/ 671512 w 2267"/>
              <a:gd name="T51" fmla="*/ 5183076 h 3511"/>
              <a:gd name="T52" fmla="*/ 536575 w 2267"/>
              <a:gd name="T53" fmla="*/ 5254534 h 3511"/>
              <a:gd name="T54" fmla="*/ 407987 w 2267"/>
              <a:gd name="T55" fmla="*/ 5322816 h 3511"/>
              <a:gd name="T56" fmla="*/ 282575 w 2267"/>
              <a:gd name="T57" fmla="*/ 5392686 h 3511"/>
              <a:gd name="T58" fmla="*/ 165100 w 2267"/>
              <a:gd name="T59" fmla="*/ 5462555 h 3511"/>
              <a:gd name="T60" fmla="*/ 52387 w 2267"/>
              <a:gd name="T61" fmla="*/ 5535601 h 3511"/>
              <a:gd name="T62" fmla="*/ 0 w 2267"/>
              <a:gd name="T63" fmla="*/ 5573712 h 3511"/>
              <a:gd name="T64" fmla="*/ 0 w 2267"/>
              <a:gd name="T65" fmla="*/ 5573712 h 3511"/>
              <a:gd name="T66" fmla="*/ 0 w 2267"/>
              <a:gd name="T67" fmla="*/ 5573712 h 3511"/>
              <a:gd name="T68" fmla="*/ 0 w 2267"/>
              <a:gd name="T69" fmla="*/ 5573712 h 3511"/>
              <a:gd name="T70" fmla="*/ 0 w 2267"/>
              <a:gd name="T71" fmla="*/ 5573712 h 3511"/>
              <a:gd name="T72" fmla="*/ 0 w 2267"/>
              <a:gd name="T73" fmla="*/ 5573712 h 3511"/>
              <a:gd name="T74" fmla="*/ 0 w 2267"/>
              <a:gd name="T75" fmla="*/ 5573712 h 3511"/>
              <a:gd name="T76" fmla="*/ 0 w 2267"/>
              <a:gd name="T77" fmla="*/ 5573712 h 3511"/>
              <a:gd name="T78" fmla="*/ 0 w 2267"/>
              <a:gd name="T79" fmla="*/ 5573712 h 3511"/>
              <a:gd name="T80" fmla="*/ 0 w 2267"/>
              <a:gd name="T81" fmla="*/ 5573712 h 3511"/>
              <a:gd name="T82" fmla="*/ 0 w 2267"/>
              <a:gd name="T83" fmla="*/ 5573712 h 3511"/>
              <a:gd name="T84" fmla="*/ 0 w 2267"/>
              <a:gd name="T85" fmla="*/ 5573712 h 3511"/>
              <a:gd name="T86" fmla="*/ 0 w 2267"/>
              <a:gd name="T87" fmla="*/ 5573712 h 3511"/>
              <a:gd name="T88" fmla="*/ 0 w 2267"/>
              <a:gd name="T89" fmla="*/ 5573712 h 3511"/>
              <a:gd name="T90" fmla="*/ 0 w 2267"/>
              <a:gd name="T91" fmla="*/ 5573712 h 3511"/>
              <a:gd name="T92" fmla="*/ 0 w 2267"/>
              <a:gd name="T93" fmla="*/ 5573712 h 3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67" h="3511">
                <a:moveTo>
                  <a:pt x="2266" y="0"/>
                </a:moveTo>
                <a:lnTo>
                  <a:pt x="2264" y="17"/>
                </a:lnTo>
                <a:lnTo>
                  <a:pt x="2262" y="37"/>
                </a:lnTo>
                <a:lnTo>
                  <a:pt x="2259" y="65"/>
                </a:lnTo>
                <a:lnTo>
                  <a:pt x="2255" y="100"/>
                </a:lnTo>
                <a:lnTo>
                  <a:pt x="2249" y="141"/>
                </a:lnTo>
                <a:lnTo>
                  <a:pt x="2242" y="189"/>
                </a:lnTo>
                <a:lnTo>
                  <a:pt x="2234" y="244"/>
                </a:lnTo>
                <a:lnTo>
                  <a:pt x="2224" y="303"/>
                </a:lnTo>
                <a:lnTo>
                  <a:pt x="2213" y="369"/>
                </a:lnTo>
                <a:lnTo>
                  <a:pt x="2200" y="439"/>
                </a:lnTo>
                <a:lnTo>
                  <a:pt x="2185" y="514"/>
                </a:lnTo>
                <a:lnTo>
                  <a:pt x="2169" y="593"/>
                </a:lnTo>
                <a:lnTo>
                  <a:pt x="2151" y="677"/>
                </a:lnTo>
                <a:lnTo>
                  <a:pt x="2131" y="764"/>
                </a:lnTo>
                <a:lnTo>
                  <a:pt x="2108" y="854"/>
                </a:lnTo>
                <a:lnTo>
                  <a:pt x="2084" y="947"/>
                </a:lnTo>
                <a:lnTo>
                  <a:pt x="2057" y="1043"/>
                </a:lnTo>
                <a:lnTo>
                  <a:pt x="2028" y="1141"/>
                </a:lnTo>
                <a:lnTo>
                  <a:pt x="1997" y="1241"/>
                </a:lnTo>
                <a:lnTo>
                  <a:pt x="1963" y="1342"/>
                </a:lnTo>
                <a:lnTo>
                  <a:pt x="1926" y="1445"/>
                </a:lnTo>
                <a:lnTo>
                  <a:pt x="1887" y="1548"/>
                </a:lnTo>
                <a:lnTo>
                  <a:pt x="1845" y="1652"/>
                </a:lnTo>
                <a:lnTo>
                  <a:pt x="1801" y="1756"/>
                </a:lnTo>
                <a:lnTo>
                  <a:pt x="1753" y="1860"/>
                </a:lnTo>
                <a:lnTo>
                  <a:pt x="1702" y="1964"/>
                </a:lnTo>
                <a:lnTo>
                  <a:pt x="1649" y="2066"/>
                </a:lnTo>
                <a:lnTo>
                  <a:pt x="1592" y="2167"/>
                </a:lnTo>
                <a:lnTo>
                  <a:pt x="1532" y="2266"/>
                </a:lnTo>
                <a:lnTo>
                  <a:pt x="1468" y="2364"/>
                </a:lnTo>
                <a:lnTo>
                  <a:pt x="1401" y="2460"/>
                </a:lnTo>
                <a:lnTo>
                  <a:pt x="1307" y="2580"/>
                </a:lnTo>
                <a:lnTo>
                  <a:pt x="1260" y="2636"/>
                </a:lnTo>
                <a:lnTo>
                  <a:pt x="1213" y="2689"/>
                </a:lnTo>
                <a:lnTo>
                  <a:pt x="1165" y="2739"/>
                </a:lnTo>
                <a:lnTo>
                  <a:pt x="1117" y="2786"/>
                </a:lnTo>
                <a:lnTo>
                  <a:pt x="1070" y="2831"/>
                </a:lnTo>
                <a:lnTo>
                  <a:pt x="1022" y="2873"/>
                </a:lnTo>
                <a:lnTo>
                  <a:pt x="974" y="2913"/>
                </a:lnTo>
                <a:lnTo>
                  <a:pt x="927" y="2951"/>
                </a:lnTo>
                <a:lnTo>
                  <a:pt x="879" y="2987"/>
                </a:lnTo>
                <a:lnTo>
                  <a:pt x="832" y="3021"/>
                </a:lnTo>
                <a:lnTo>
                  <a:pt x="785" y="3053"/>
                </a:lnTo>
                <a:lnTo>
                  <a:pt x="738" y="3084"/>
                </a:lnTo>
                <a:lnTo>
                  <a:pt x="692" y="3113"/>
                </a:lnTo>
                <a:lnTo>
                  <a:pt x="646" y="3141"/>
                </a:lnTo>
                <a:lnTo>
                  <a:pt x="600" y="3168"/>
                </a:lnTo>
                <a:lnTo>
                  <a:pt x="555" y="3193"/>
                </a:lnTo>
                <a:lnTo>
                  <a:pt x="510" y="3218"/>
                </a:lnTo>
                <a:lnTo>
                  <a:pt x="466" y="3241"/>
                </a:lnTo>
                <a:lnTo>
                  <a:pt x="423" y="3264"/>
                </a:lnTo>
                <a:lnTo>
                  <a:pt x="380" y="3287"/>
                </a:lnTo>
                <a:lnTo>
                  <a:pt x="338" y="3309"/>
                </a:lnTo>
                <a:lnTo>
                  <a:pt x="297" y="3331"/>
                </a:lnTo>
                <a:lnTo>
                  <a:pt x="257" y="3352"/>
                </a:lnTo>
                <a:lnTo>
                  <a:pt x="217" y="3374"/>
                </a:lnTo>
                <a:lnTo>
                  <a:pt x="178" y="3396"/>
                </a:lnTo>
                <a:lnTo>
                  <a:pt x="141" y="3418"/>
                </a:lnTo>
                <a:lnTo>
                  <a:pt x="104" y="3440"/>
                </a:lnTo>
                <a:lnTo>
                  <a:pt x="68" y="3462"/>
                </a:lnTo>
                <a:lnTo>
                  <a:pt x="33" y="3486"/>
                </a:lnTo>
                <a:lnTo>
                  <a:pt x="0" y="3510"/>
                </a:lnTo>
              </a:path>
            </a:pathLst>
          </a:custGeom>
          <a:noFill/>
          <a:ln w="40640" cap="flat" cmpd="sng">
            <a:solidFill>
              <a:srgbClr val="008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4" name="Freeform 12">
            <a:extLst>
              <a:ext uri="{FF2B5EF4-FFF2-40B4-BE49-F238E27FC236}">
                <a16:creationId xmlns:a16="http://schemas.microsoft.com/office/drawing/2014/main" id="{E0E815D1-12A0-48C0-93BA-52BEC386D661}"/>
              </a:ext>
            </a:extLst>
          </p:cNvPr>
          <p:cNvSpPr>
            <a:spLocks/>
          </p:cNvSpPr>
          <p:nvPr/>
        </p:nvSpPr>
        <p:spPr bwMode="auto">
          <a:xfrm>
            <a:off x="1352550" y="255588"/>
            <a:ext cx="4808538" cy="5732462"/>
          </a:xfrm>
          <a:custGeom>
            <a:avLst/>
            <a:gdLst>
              <a:gd name="T0" fmla="*/ 1588 w 3029"/>
              <a:gd name="T1" fmla="*/ 28591 h 3609"/>
              <a:gd name="T2" fmla="*/ 7938 w 3029"/>
              <a:gd name="T3" fmla="*/ 114363 h 3609"/>
              <a:gd name="T4" fmla="*/ 20638 w 3029"/>
              <a:gd name="T5" fmla="*/ 250964 h 3609"/>
              <a:gd name="T6" fmla="*/ 41275 w 3029"/>
              <a:gd name="T7" fmla="*/ 432039 h 3609"/>
              <a:gd name="T8" fmla="*/ 73025 w 3029"/>
              <a:gd name="T9" fmla="*/ 654413 h 3609"/>
              <a:gd name="T10" fmla="*/ 117475 w 3029"/>
              <a:gd name="T11" fmla="*/ 908553 h 3609"/>
              <a:gd name="T12" fmla="*/ 174625 w 3029"/>
              <a:gd name="T13" fmla="*/ 1194462 h 3609"/>
              <a:gd name="T14" fmla="*/ 247650 w 3029"/>
              <a:gd name="T15" fmla="*/ 1502607 h 3609"/>
              <a:gd name="T16" fmla="*/ 339725 w 3029"/>
              <a:gd name="T17" fmla="*/ 1829814 h 3609"/>
              <a:gd name="T18" fmla="*/ 449263 w 3029"/>
              <a:gd name="T19" fmla="*/ 2169727 h 3609"/>
              <a:gd name="T20" fmla="*/ 581025 w 3029"/>
              <a:gd name="T21" fmla="*/ 2519170 h 3609"/>
              <a:gd name="T22" fmla="*/ 736600 w 3029"/>
              <a:gd name="T23" fmla="*/ 2870202 h 3609"/>
              <a:gd name="T24" fmla="*/ 917575 w 3029"/>
              <a:gd name="T25" fmla="*/ 3218058 h 3609"/>
              <a:gd name="T26" fmla="*/ 1123950 w 3029"/>
              <a:gd name="T27" fmla="*/ 3557971 h 3609"/>
              <a:gd name="T28" fmla="*/ 1360488 w 3029"/>
              <a:gd name="T29" fmla="*/ 3883589 h 3609"/>
              <a:gd name="T30" fmla="*/ 1627188 w 3029"/>
              <a:gd name="T31" fmla="*/ 4191735 h 3609"/>
              <a:gd name="T32" fmla="*/ 1936750 w 3029"/>
              <a:gd name="T33" fmla="*/ 4483996 h 3609"/>
              <a:gd name="T34" fmla="*/ 2149475 w 3029"/>
              <a:gd name="T35" fmla="*/ 4649188 h 3609"/>
              <a:gd name="T36" fmla="*/ 2363788 w 3029"/>
              <a:gd name="T37" fmla="*/ 4793730 h 3609"/>
              <a:gd name="T38" fmla="*/ 2578100 w 3029"/>
              <a:gd name="T39" fmla="*/ 4920801 h 3609"/>
              <a:gd name="T40" fmla="*/ 2794000 w 3029"/>
              <a:gd name="T41" fmla="*/ 5028811 h 3609"/>
              <a:gd name="T42" fmla="*/ 3008313 w 3029"/>
              <a:gd name="T43" fmla="*/ 5124114 h 3609"/>
              <a:gd name="T44" fmla="*/ 3221038 w 3029"/>
              <a:gd name="T45" fmla="*/ 5206709 h 3609"/>
              <a:gd name="T46" fmla="*/ 3430588 w 3029"/>
              <a:gd name="T47" fmla="*/ 5279775 h 3609"/>
              <a:gd name="T48" fmla="*/ 3636963 w 3029"/>
              <a:gd name="T49" fmla="*/ 5344898 h 3609"/>
              <a:gd name="T50" fmla="*/ 3836988 w 3029"/>
              <a:gd name="T51" fmla="*/ 5403668 h 3609"/>
              <a:gd name="T52" fmla="*/ 4032250 w 3029"/>
              <a:gd name="T53" fmla="*/ 5460850 h 3609"/>
              <a:gd name="T54" fmla="*/ 4219575 w 3029"/>
              <a:gd name="T55" fmla="*/ 5514855 h 3609"/>
              <a:gd name="T56" fmla="*/ 4400550 w 3029"/>
              <a:gd name="T57" fmla="*/ 5572037 h 3609"/>
              <a:gd name="T58" fmla="*/ 4570413 w 3029"/>
              <a:gd name="T59" fmla="*/ 5630807 h 3609"/>
              <a:gd name="T60" fmla="*/ 4730750 w 3029"/>
              <a:gd name="T61" fmla="*/ 5695930 h 3609"/>
              <a:gd name="T62" fmla="*/ 4806950 w 3029"/>
              <a:gd name="T63" fmla="*/ 5730875 h 3609"/>
              <a:gd name="T64" fmla="*/ 4806950 w 3029"/>
              <a:gd name="T65" fmla="*/ 5730875 h 3609"/>
              <a:gd name="T66" fmla="*/ 4806950 w 3029"/>
              <a:gd name="T67" fmla="*/ 5730875 h 3609"/>
              <a:gd name="T68" fmla="*/ 4806950 w 3029"/>
              <a:gd name="T69" fmla="*/ 5730875 h 3609"/>
              <a:gd name="T70" fmla="*/ 4806950 w 3029"/>
              <a:gd name="T71" fmla="*/ 5730875 h 3609"/>
              <a:gd name="T72" fmla="*/ 4806950 w 3029"/>
              <a:gd name="T73" fmla="*/ 5730875 h 3609"/>
              <a:gd name="T74" fmla="*/ 4806950 w 3029"/>
              <a:gd name="T75" fmla="*/ 5730875 h 3609"/>
              <a:gd name="T76" fmla="*/ 4806950 w 3029"/>
              <a:gd name="T77" fmla="*/ 5730875 h 3609"/>
              <a:gd name="T78" fmla="*/ 4806950 w 3029"/>
              <a:gd name="T79" fmla="*/ 5730875 h 3609"/>
              <a:gd name="T80" fmla="*/ 4806950 w 3029"/>
              <a:gd name="T81" fmla="*/ 5730875 h 3609"/>
              <a:gd name="T82" fmla="*/ 4806950 w 3029"/>
              <a:gd name="T83" fmla="*/ 5730875 h 3609"/>
              <a:gd name="T84" fmla="*/ 4806950 w 3029"/>
              <a:gd name="T85" fmla="*/ 5730875 h 3609"/>
              <a:gd name="T86" fmla="*/ 4806950 w 3029"/>
              <a:gd name="T87" fmla="*/ 5730875 h 3609"/>
              <a:gd name="T88" fmla="*/ 4806950 w 3029"/>
              <a:gd name="T89" fmla="*/ 5730875 h 3609"/>
              <a:gd name="T90" fmla="*/ 4806950 w 3029"/>
              <a:gd name="T91" fmla="*/ 5730875 h 3609"/>
              <a:gd name="T92" fmla="*/ 4806950 w 3029"/>
              <a:gd name="T93" fmla="*/ 5730875 h 3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029" h="3609">
                <a:moveTo>
                  <a:pt x="0" y="0"/>
                </a:moveTo>
                <a:lnTo>
                  <a:pt x="1" y="18"/>
                </a:lnTo>
                <a:lnTo>
                  <a:pt x="2" y="41"/>
                </a:lnTo>
                <a:lnTo>
                  <a:pt x="5" y="72"/>
                </a:lnTo>
                <a:lnTo>
                  <a:pt x="8" y="112"/>
                </a:lnTo>
                <a:lnTo>
                  <a:pt x="13" y="158"/>
                </a:lnTo>
                <a:lnTo>
                  <a:pt x="19" y="212"/>
                </a:lnTo>
                <a:lnTo>
                  <a:pt x="26" y="272"/>
                </a:lnTo>
                <a:lnTo>
                  <a:pt x="36" y="339"/>
                </a:lnTo>
                <a:lnTo>
                  <a:pt x="46" y="412"/>
                </a:lnTo>
                <a:lnTo>
                  <a:pt x="59" y="490"/>
                </a:lnTo>
                <a:lnTo>
                  <a:pt x="74" y="572"/>
                </a:lnTo>
                <a:lnTo>
                  <a:pt x="91" y="660"/>
                </a:lnTo>
                <a:lnTo>
                  <a:pt x="110" y="752"/>
                </a:lnTo>
                <a:lnTo>
                  <a:pt x="132" y="847"/>
                </a:lnTo>
                <a:lnTo>
                  <a:pt x="156" y="946"/>
                </a:lnTo>
                <a:lnTo>
                  <a:pt x="184" y="1048"/>
                </a:lnTo>
                <a:lnTo>
                  <a:pt x="214" y="1152"/>
                </a:lnTo>
                <a:lnTo>
                  <a:pt x="247" y="1258"/>
                </a:lnTo>
                <a:lnTo>
                  <a:pt x="283" y="1366"/>
                </a:lnTo>
                <a:lnTo>
                  <a:pt x="323" y="1476"/>
                </a:lnTo>
                <a:lnTo>
                  <a:pt x="366" y="1586"/>
                </a:lnTo>
                <a:lnTo>
                  <a:pt x="413" y="1696"/>
                </a:lnTo>
                <a:lnTo>
                  <a:pt x="464" y="1807"/>
                </a:lnTo>
                <a:lnTo>
                  <a:pt x="519" y="1916"/>
                </a:lnTo>
                <a:lnTo>
                  <a:pt x="578" y="2026"/>
                </a:lnTo>
                <a:lnTo>
                  <a:pt x="640" y="2134"/>
                </a:lnTo>
                <a:lnTo>
                  <a:pt x="708" y="2240"/>
                </a:lnTo>
                <a:lnTo>
                  <a:pt x="780" y="2344"/>
                </a:lnTo>
                <a:lnTo>
                  <a:pt x="857" y="2445"/>
                </a:lnTo>
                <a:lnTo>
                  <a:pt x="938" y="2544"/>
                </a:lnTo>
                <a:lnTo>
                  <a:pt x="1025" y="2639"/>
                </a:lnTo>
                <a:lnTo>
                  <a:pt x="1154" y="2765"/>
                </a:lnTo>
                <a:lnTo>
                  <a:pt x="1220" y="2823"/>
                </a:lnTo>
                <a:lnTo>
                  <a:pt x="1287" y="2877"/>
                </a:lnTo>
                <a:lnTo>
                  <a:pt x="1354" y="2927"/>
                </a:lnTo>
                <a:lnTo>
                  <a:pt x="1421" y="2974"/>
                </a:lnTo>
                <a:lnTo>
                  <a:pt x="1489" y="3018"/>
                </a:lnTo>
                <a:lnTo>
                  <a:pt x="1556" y="3059"/>
                </a:lnTo>
                <a:lnTo>
                  <a:pt x="1624" y="3098"/>
                </a:lnTo>
                <a:lnTo>
                  <a:pt x="1692" y="3133"/>
                </a:lnTo>
                <a:lnTo>
                  <a:pt x="1760" y="3166"/>
                </a:lnTo>
                <a:lnTo>
                  <a:pt x="1828" y="3197"/>
                </a:lnTo>
                <a:lnTo>
                  <a:pt x="1895" y="3226"/>
                </a:lnTo>
                <a:lnTo>
                  <a:pt x="1962" y="3253"/>
                </a:lnTo>
                <a:lnTo>
                  <a:pt x="2029" y="3278"/>
                </a:lnTo>
                <a:lnTo>
                  <a:pt x="2095" y="3302"/>
                </a:lnTo>
                <a:lnTo>
                  <a:pt x="2161" y="3324"/>
                </a:lnTo>
                <a:lnTo>
                  <a:pt x="2226" y="3345"/>
                </a:lnTo>
                <a:lnTo>
                  <a:pt x="2291" y="3365"/>
                </a:lnTo>
                <a:lnTo>
                  <a:pt x="2354" y="3384"/>
                </a:lnTo>
                <a:lnTo>
                  <a:pt x="2417" y="3402"/>
                </a:lnTo>
                <a:lnTo>
                  <a:pt x="2479" y="3420"/>
                </a:lnTo>
                <a:lnTo>
                  <a:pt x="2540" y="3438"/>
                </a:lnTo>
                <a:lnTo>
                  <a:pt x="2600" y="3455"/>
                </a:lnTo>
                <a:lnTo>
                  <a:pt x="2658" y="3472"/>
                </a:lnTo>
                <a:lnTo>
                  <a:pt x="2716" y="3490"/>
                </a:lnTo>
                <a:lnTo>
                  <a:pt x="2772" y="3508"/>
                </a:lnTo>
                <a:lnTo>
                  <a:pt x="2826" y="3526"/>
                </a:lnTo>
                <a:lnTo>
                  <a:pt x="2879" y="3545"/>
                </a:lnTo>
                <a:lnTo>
                  <a:pt x="2930" y="3565"/>
                </a:lnTo>
                <a:lnTo>
                  <a:pt x="2980" y="3586"/>
                </a:lnTo>
                <a:lnTo>
                  <a:pt x="3028" y="3608"/>
                </a:lnTo>
              </a:path>
            </a:pathLst>
          </a:custGeom>
          <a:noFill/>
          <a:ln w="4064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 Box 13">
            <a:extLst>
              <a:ext uri="{FF2B5EF4-FFF2-40B4-BE49-F238E27FC236}">
                <a16:creationId xmlns:a16="http://schemas.microsoft.com/office/drawing/2014/main" id="{3F891AAF-5593-444A-8D2B-E447327C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7118350"/>
            <a:ext cx="47307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Minimising Material Costs </a:t>
            </a:r>
            <a:br>
              <a:rPr lang="en-GB" alt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Whilst Maximising Vehicle </a:t>
            </a:r>
            <a:br>
              <a:rPr lang="en-GB" alt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2" name="Freeform 20">
            <a:extLst>
              <a:ext uri="{FF2B5EF4-FFF2-40B4-BE49-F238E27FC236}">
                <a16:creationId xmlns:a16="http://schemas.microsoft.com/office/drawing/2014/main" id="{22697BBB-2883-41A1-B59D-A81E633E1A8B}"/>
              </a:ext>
            </a:extLst>
          </p:cNvPr>
          <p:cNvSpPr>
            <a:spLocks/>
          </p:cNvSpPr>
          <p:nvPr/>
        </p:nvSpPr>
        <p:spPr bwMode="auto">
          <a:xfrm>
            <a:off x="468313" y="393700"/>
            <a:ext cx="269875" cy="233363"/>
          </a:xfrm>
          <a:custGeom>
            <a:avLst/>
            <a:gdLst>
              <a:gd name="T0" fmla="*/ 0 w 170"/>
              <a:gd name="T1" fmla="*/ 231775 h 147"/>
              <a:gd name="T2" fmla="*/ 133350 w 170"/>
              <a:gd name="T3" fmla="*/ 0 h 147"/>
              <a:gd name="T4" fmla="*/ 268288 w 170"/>
              <a:gd name="T5" fmla="*/ 231775 h 147"/>
              <a:gd name="T6" fmla="*/ 0 w 170"/>
              <a:gd name="T7" fmla="*/ 231775 h 1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147">
                <a:moveTo>
                  <a:pt x="0" y="146"/>
                </a:moveTo>
                <a:lnTo>
                  <a:pt x="84" y="0"/>
                </a:lnTo>
                <a:lnTo>
                  <a:pt x="169" y="146"/>
                </a:lnTo>
                <a:lnTo>
                  <a:pt x="0" y="146"/>
                </a:lnTo>
              </a:path>
            </a:pathLst>
          </a:custGeom>
          <a:solidFill>
            <a:srgbClr val="FF0000"/>
          </a:solidFill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3" name="Freeform 21">
            <a:extLst>
              <a:ext uri="{FF2B5EF4-FFF2-40B4-BE49-F238E27FC236}">
                <a16:creationId xmlns:a16="http://schemas.microsoft.com/office/drawing/2014/main" id="{411D72B6-4A35-4FEF-9ED7-5218DF7B7BF8}"/>
              </a:ext>
            </a:extLst>
          </p:cNvPr>
          <p:cNvSpPr>
            <a:spLocks/>
          </p:cNvSpPr>
          <p:nvPr/>
        </p:nvSpPr>
        <p:spPr bwMode="auto">
          <a:xfrm>
            <a:off x="5946775" y="6681788"/>
            <a:ext cx="233363" cy="268287"/>
          </a:xfrm>
          <a:custGeom>
            <a:avLst/>
            <a:gdLst>
              <a:gd name="T0" fmla="*/ 0 w 147"/>
              <a:gd name="T1" fmla="*/ 0 h 169"/>
              <a:gd name="T2" fmla="*/ 231775 w 147"/>
              <a:gd name="T3" fmla="*/ 133350 h 169"/>
              <a:gd name="T4" fmla="*/ 0 w 147"/>
              <a:gd name="T5" fmla="*/ 266700 h 169"/>
              <a:gd name="T6" fmla="*/ 0 w 147"/>
              <a:gd name="T7" fmla="*/ 0 h 1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69">
                <a:moveTo>
                  <a:pt x="0" y="0"/>
                </a:moveTo>
                <a:lnTo>
                  <a:pt x="146" y="84"/>
                </a:lnTo>
                <a:lnTo>
                  <a:pt x="0" y="1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3" name="TextBox 16">
            <a:extLst>
              <a:ext uri="{FF2B5EF4-FFF2-40B4-BE49-F238E27FC236}">
                <a16:creationId xmlns:a16="http://schemas.microsoft.com/office/drawing/2014/main" id="{974EC286-993E-4F65-928A-045DE945E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9490075"/>
            <a:ext cx="439036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Home For Life ® For Engineers and Technicians </a:t>
            </a:r>
          </a:p>
        </p:txBody>
      </p:sp>
      <p:pic>
        <p:nvPicPr>
          <p:cNvPr id="10254" name="Picture 17">
            <a:extLst>
              <a:ext uri="{FF2B5EF4-FFF2-40B4-BE49-F238E27FC236}">
                <a16:creationId xmlns:a16="http://schemas.microsoft.com/office/drawing/2014/main" id="{6BD4D390-510B-4FB8-B240-0627ECDC4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93456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65F52E43-79D0-4EF7-BFED-1F80DFBF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857375"/>
            <a:ext cx="55133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 can be extended</a:t>
            </a:r>
          </a:p>
          <a:p>
            <a:pPr algn="ctr"/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next slides</a:t>
            </a:r>
          </a:p>
          <a:p>
            <a:pPr algn="ctr"/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18674"/>
      </p:ext>
    </p:extLst>
  </p:cSld>
  <p:clrMapOvr>
    <a:masterClrMapping/>
  </p:clrMapOvr>
  <p:transition spd="med" advTm="1000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0">
            <a:extLst>
              <a:ext uri="{FF2B5EF4-FFF2-40B4-BE49-F238E27FC236}">
                <a16:creationId xmlns:a16="http://schemas.microsoft.com/office/drawing/2014/main" id="{6CA49EB8-0CA2-4612-A554-12451AE9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9" y="1062866"/>
            <a:ext cx="66597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0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A4 Paper, Glue and Sticky Tape Make a Bridge.</a:t>
            </a:r>
            <a:endParaRPr lang="en-GB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ext Box 81">
            <a:extLst>
              <a:ext uri="{FF2B5EF4-FFF2-40B4-BE49-F238E27FC236}">
                <a16:creationId xmlns:a16="http://schemas.microsoft.com/office/drawing/2014/main" id="{67B81448-4496-4D54-A0C1-ED7CD3D2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669" y="351417"/>
            <a:ext cx="5194051" cy="5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3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Bridge Challenge</a:t>
            </a:r>
            <a:endParaRPr lang="en-GB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642" name="Text Box 82">
            <a:extLst>
              <a:ext uri="{FF2B5EF4-FFF2-40B4-BE49-F238E27FC236}">
                <a16:creationId xmlns:a16="http://schemas.microsoft.com/office/drawing/2014/main" id="{B575D7FB-96FA-4413-9DE3-23E2FB0B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52" y="1443866"/>
            <a:ext cx="1107997" cy="35394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lang="en-GB" sz="2000" b="1" i="1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It must:</a:t>
            </a: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6643" name="Text Box 83">
            <a:extLst>
              <a:ext uri="{FF2B5EF4-FFF2-40B4-BE49-F238E27FC236}">
                <a16:creationId xmlns:a16="http://schemas.microsoft.com/office/drawing/2014/main" id="{1A4BD1F6-1935-4BE7-9E92-30B55285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1824302"/>
            <a:ext cx="4233851" cy="7201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GB" sz="2000" b="1" i="1">
                <a:solidFill>
                  <a:schemeClr val="accent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  take the weight of 1Kg</a:t>
            </a:r>
            <a:br>
              <a:rPr lang="en-GB" sz="2000" b="1" i="1">
                <a:solidFill>
                  <a:schemeClr val="accent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lang="en-GB" sz="800" b="1" i="1">
                <a:solidFill>
                  <a:schemeClr val="accent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2000" b="1" i="1">
                <a:solidFill>
                  <a:schemeClr val="accent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  span 60cm between two chairs</a:t>
            </a:r>
            <a:endParaRPr lang="en-GB" sz="2000">
              <a:solidFill>
                <a:schemeClr val="accent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342" name="Text Box 84">
            <a:extLst>
              <a:ext uri="{FF2B5EF4-FFF2-40B4-BE49-F238E27FC236}">
                <a16:creationId xmlns:a16="http://schemas.microsoft.com/office/drawing/2014/main" id="{2BD0DA95-EA81-4784-A6C8-1FC982EB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532" y="7537117"/>
            <a:ext cx="463941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b="1" i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winner will be the lightest </a:t>
            </a:r>
            <a:br>
              <a:rPr lang="en-GB" altLang="en-US" b="1" i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i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that meets the </a:t>
            </a:r>
            <a:br>
              <a:rPr lang="en-GB" altLang="en-US" b="1" i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i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specification.</a:t>
            </a:r>
            <a:endParaRPr lang="en-GB" altLang="en-US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Text Box 85">
            <a:extLst>
              <a:ext uri="{FF2B5EF4-FFF2-40B4-BE49-F238E27FC236}">
                <a16:creationId xmlns:a16="http://schemas.microsoft.com/office/drawing/2014/main" id="{970C1AE9-B0C2-44DE-9B2D-B6B6B4F11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849" y="8583903"/>
            <a:ext cx="1992853" cy="4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7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Luck</a:t>
            </a:r>
            <a:endParaRPr lang="en-GB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TextBox 15">
            <a:extLst>
              <a:ext uri="{FF2B5EF4-FFF2-40B4-BE49-F238E27FC236}">
                <a16:creationId xmlns:a16="http://schemas.microsoft.com/office/drawing/2014/main" id="{A30DA765-F7C2-452F-9DE1-37D85A74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9490075"/>
            <a:ext cx="439036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Home For Life ® For Engineers and Technicians </a:t>
            </a:r>
          </a:p>
        </p:txBody>
      </p:sp>
      <p:pic>
        <p:nvPicPr>
          <p:cNvPr id="14345" name="Picture 16">
            <a:extLst>
              <a:ext uri="{FF2B5EF4-FFF2-40B4-BE49-F238E27FC236}">
                <a16:creationId xmlns:a16="http://schemas.microsoft.com/office/drawing/2014/main" id="{05D6815F-A8F1-482E-A6E3-E5DD9C43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93456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6" name="Object 20">
            <a:extLst>
              <a:ext uri="{FF2B5EF4-FFF2-40B4-BE49-F238E27FC236}">
                <a16:creationId xmlns:a16="http://schemas.microsoft.com/office/drawing/2014/main" id="{1505DE40-7B04-4F03-B6DA-52E092974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04791"/>
              </p:ext>
            </p:extLst>
          </p:nvPr>
        </p:nvGraphicFramePr>
        <p:xfrm>
          <a:off x="609600" y="2667000"/>
          <a:ext cx="563880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360711" imgH="2903472" progId="MSPhotoEd.3">
                  <p:embed/>
                </p:oleObj>
              </mc:Choice>
              <mc:Fallback>
                <p:oleObj name="Photo Editor Photo" r:id="rId3" imgW="3360711" imgH="2903472" progId="MSPhotoEd.3">
                  <p:embed/>
                  <p:pic>
                    <p:nvPicPr>
                      <p:cNvPr id="14346" name="Object 20">
                        <a:extLst>
                          <a:ext uri="{FF2B5EF4-FFF2-40B4-BE49-F238E27FC236}">
                            <a16:creationId xmlns:a16="http://schemas.microsoft.com/office/drawing/2014/main" id="{1505DE40-7B04-4F03-B6DA-52E092974F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0"/>
                        <a:ext cx="5638800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Tm="1000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>
            <a:extLst>
              <a:ext uri="{FF2B5EF4-FFF2-40B4-BE49-F238E27FC236}">
                <a16:creationId xmlns:a16="http://schemas.microsoft.com/office/drawing/2014/main" id="{64979223-A43E-4F44-A866-0F12773B0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20" y="358148"/>
            <a:ext cx="439101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1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a sheet of A4 paper into different </a:t>
            </a:r>
            <a:br>
              <a:rPr lang="en-GB" altLang="en-US" sz="1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shapes and glue.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 Box 9">
            <a:extLst>
              <a:ext uri="{FF2B5EF4-FFF2-40B4-BE49-F238E27FC236}">
                <a16:creationId xmlns:a16="http://schemas.microsoft.com/office/drawing/2014/main" id="{362A51A9-ED52-40DC-A5BB-BF0D049F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118" y="1064585"/>
            <a:ext cx="448071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1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how much weight it will take when </a:t>
            </a:r>
            <a:br>
              <a:rPr lang="en-GB" altLang="en-US" sz="1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only at each end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 Box 12">
            <a:extLst>
              <a:ext uri="{FF2B5EF4-FFF2-40B4-BE49-F238E27FC236}">
                <a16:creationId xmlns:a16="http://schemas.microsoft.com/office/drawing/2014/main" id="{CB31BE34-99CA-4983-A07C-D8266F02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99" y="2881512"/>
            <a:ext cx="11112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000" b="1" i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</a:t>
            </a:r>
            <a:br>
              <a:rPr lang="en-GB" altLang="en-US" sz="2000" b="1" i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i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 Box 13">
            <a:extLst>
              <a:ext uri="{FF2B5EF4-FFF2-40B4-BE49-F238E27FC236}">
                <a16:creationId xmlns:a16="http://schemas.microsoft.com/office/drawing/2014/main" id="{3F7D4DCC-A47E-4287-B324-C436B43D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87" y="5000824"/>
            <a:ext cx="11112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br>
              <a:rPr lang="en-GB" altLang="en-US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Text Box 14">
            <a:extLst>
              <a:ext uri="{FF2B5EF4-FFF2-40B4-BE49-F238E27FC236}">
                <a16:creationId xmlns:a16="http://schemas.microsoft.com/office/drawing/2014/main" id="{782C596E-24F9-48AD-B5C5-6DFA941C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354" y="5000824"/>
            <a:ext cx="117711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000" b="1" i="1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  <a:br>
              <a:rPr lang="en-GB" altLang="en-US" sz="2000" b="1" i="1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i="1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Text Box 15">
            <a:extLst>
              <a:ext uri="{FF2B5EF4-FFF2-40B4-BE49-F238E27FC236}">
                <a16:creationId xmlns:a16="http://schemas.microsoft.com/office/drawing/2014/main" id="{646F82CC-1F6D-4BE4-8664-DFD4F69C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99" y="2881512"/>
            <a:ext cx="11112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</a:t>
            </a:r>
            <a:br>
              <a:rPr lang="en-GB" altLang="en-US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4" name="Freeform 16">
            <a:extLst>
              <a:ext uri="{FF2B5EF4-FFF2-40B4-BE49-F238E27FC236}">
                <a16:creationId xmlns:a16="http://schemas.microsoft.com/office/drawing/2014/main" id="{BFAB0BB2-0DDF-4929-A572-6C120C9EE11B}"/>
              </a:ext>
            </a:extLst>
          </p:cNvPr>
          <p:cNvSpPr>
            <a:spLocks/>
          </p:cNvSpPr>
          <p:nvPr/>
        </p:nvSpPr>
        <p:spPr bwMode="auto">
          <a:xfrm>
            <a:off x="1325563" y="2951163"/>
            <a:ext cx="504825" cy="954087"/>
          </a:xfrm>
          <a:custGeom>
            <a:avLst/>
            <a:gdLst>
              <a:gd name="T0" fmla="*/ 503238 w 318"/>
              <a:gd name="T1" fmla="*/ 0 h 601"/>
              <a:gd name="T2" fmla="*/ 0 w 318"/>
              <a:gd name="T3" fmla="*/ 0 h 601"/>
              <a:gd name="T4" fmla="*/ 0 w 318"/>
              <a:gd name="T5" fmla="*/ 952500 h 601"/>
              <a:gd name="T6" fmla="*/ 0 w 318"/>
              <a:gd name="T7" fmla="*/ 952500 h 6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" h="601">
                <a:moveTo>
                  <a:pt x="317" y="0"/>
                </a:moveTo>
                <a:lnTo>
                  <a:pt x="0" y="0"/>
                </a:lnTo>
                <a:lnTo>
                  <a:pt x="0" y="600"/>
                </a:lnTo>
              </a:path>
            </a:pathLst>
          </a:custGeom>
          <a:noFill/>
          <a:ln w="2730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5" name="Freeform 17">
            <a:extLst>
              <a:ext uri="{FF2B5EF4-FFF2-40B4-BE49-F238E27FC236}">
                <a16:creationId xmlns:a16="http://schemas.microsoft.com/office/drawing/2014/main" id="{8E98DC9A-B58F-42FA-B451-C7044282B43A}"/>
              </a:ext>
            </a:extLst>
          </p:cNvPr>
          <p:cNvSpPr>
            <a:spLocks/>
          </p:cNvSpPr>
          <p:nvPr/>
        </p:nvSpPr>
        <p:spPr bwMode="auto">
          <a:xfrm>
            <a:off x="1317625" y="2944813"/>
            <a:ext cx="506413" cy="954087"/>
          </a:xfrm>
          <a:custGeom>
            <a:avLst/>
            <a:gdLst>
              <a:gd name="T0" fmla="*/ 0 w 319"/>
              <a:gd name="T1" fmla="*/ 952500 h 601"/>
              <a:gd name="T2" fmla="*/ 504825 w 319"/>
              <a:gd name="T3" fmla="*/ 952500 h 601"/>
              <a:gd name="T4" fmla="*/ 504825 w 319"/>
              <a:gd name="T5" fmla="*/ 0 h 601"/>
              <a:gd name="T6" fmla="*/ 504825 w 319"/>
              <a:gd name="T7" fmla="*/ 0 h 6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9" h="601">
                <a:moveTo>
                  <a:pt x="0" y="600"/>
                </a:moveTo>
                <a:lnTo>
                  <a:pt x="318" y="600"/>
                </a:lnTo>
                <a:lnTo>
                  <a:pt x="318" y="0"/>
                </a:lnTo>
              </a:path>
            </a:pathLst>
          </a:custGeom>
          <a:noFill/>
          <a:ln w="2730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6" name="Freeform 18">
            <a:extLst>
              <a:ext uri="{FF2B5EF4-FFF2-40B4-BE49-F238E27FC236}">
                <a16:creationId xmlns:a16="http://schemas.microsoft.com/office/drawing/2014/main" id="{04C543E5-5AB7-4B4F-AF91-CD8BCE5E2A28}"/>
              </a:ext>
            </a:extLst>
          </p:cNvPr>
          <p:cNvSpPr>
            <a:spLocks/>
          </p:cNvSpPr>
          <p:nvPr/>
        </p:nvSpPr>
        <p:spPr bwMode="auto">
          <a:xfrm>
            <a:off x="1325563" y="3860800"/>
            <a:ext cx="225425" cy="1588"/>
          </a:xfrm>
          <a:custGeom>
            <a:avLst/>
            <a:gdLst>
              <a:gd name="T0" fmla="*/ 0 w 142"/>
              <a:gd name="T1" fmla="*/ 0 h 1"/>
              <a:gd name="T2" fmla="*/ 223838 w 142"/>
              <a:gd name="T3" fmla="*/ 0 h 1"/>
              <a:gd name="T4" fmla="*/ 223838 w 14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" h="1">
                <a:moveTo>
                  <a:pt x="0" y="0"/>
                </a:moveTo>
                <a:lnTo>
                  <a:pt x="141" y="0"/>
                </a:lnTo>
              </a:path>
            </a:pathLst>
          </a:custGeom>
          <a:noFill/>
          <a:ln w="13334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7" name="Freeform 19">
            <a:extLst>
              <a:ext uri="{FF2B5EF4-FFF2-40B4-BE49-F238E27FC236}">
                <a16:creationId xmlns:a16="http://schemas.microsoft.com/office/drawing/2014/main" id="{8CF6F25A-95BA-4E26-AA3B-8AB9DC9C7BD9}"/>
              </a:ext>
            </a:extLst>
          </p:cNvPr>
          <p:cNvSpPr>
            <a:spLocks/>
          </p:cNvSpPr>
          <p:nvPr/>
        </p:nvSpPr>
        <p:spPr bwMode="auto">
          <a:xfrm>
            <a:off x="681038" y="2473325"/>
            <a:ext cx="1149350" cy="479425"/>
          </a:xfrm>
          <a:custGeom>
            <a:avLst/>
            <a:gdLst>
              <a:gd name="T0" fmla="*/ 1147763 w 724"/>
              <a:gd name="T1" fmla="*/ 477832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7832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noFill/>
          <a:ln w="2730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8" name="Freeform 20">
            <a:extLst>
              <a:ext uri="{FF2B5EF4-FFF2-40B4-BE49-F238E27FC236}">
                <a16:creationId xmlns:a16="http://schemas.microsoft.com/office/drawing/2014/main" id="{691E079D-38D0-40E8-90AD-073F51598405}"/>
              </a:ext>
            </a:extLst>
          </p:cNvPr>
          <p:cNvSpPr>
            <a:spLocks/>
          </p:cNvSpPr>
          <p:nvPr/>
        </p:nvSpPr>
        <p:spPr bwMode="auto">
          <a:xfrm>
            <a:off x="171450" y="2484438"/>
            <a:ext cx="1149350" cy="476250"/>
          </a:xfrm>
          <a:custGeom>
            <a:avLst/>
            <a:gdLst>
              <a:gd name="T0" fmla="*/ 1147763 w 724"/>
              <a:gd name="T1" fmla="*/ 474663 h 300"/>
              <a:gd name="T2" fmla="*/ 0 w 724"/>
              <a:gd name="T3" fmla="*/ 0 h 300"/>
              <a:gd name="T4" fmla="*/ 0 w 724"/>
              <a:gd name="T5" fmla="*/ 0 h 300"/>
              <a:gd name="T6" fmla="*/ 1147763 w 724"/>
              <a:gd name="T7" fmla="*/ 474663 h 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0">
                <a:moveTo>
                  <a:pt x="723" y="299"/>
                </a:moveTo>
                <a:lnTo>
                  <a:pt x="0" y="0"/>
                </a:lnTo>
                <a:lnTo>
                  <a:pt x="723" y="299"/>
                </a:lnTo>
              </a:path>
            </a:pathLst>
          </a:custGeom>
          <a:noFill/>
          <a:ln w="2730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9" name="Freeform 21">
            <a:extLst>
              <a:ext uri="{FF2B5EF4-FFF2-40B4-BE49-F238E27FC236}">
                <a16:creationId xmlns:a16="http://schemas.microsoft.com/office/drawing/2014/main" id="{7DF901A9-2C6E-4B7C-BC08-454DC30F8D0D}"/>
              </a:ext>
            </a:extLst>
          </p:cNvPr>
          <p:cNvSpPr>
            <a:spLocks/>
          </p:cNvSpPr>
          <p:nvPr/>
        </p:nvSpPr>
        <p:spPr bwMode="auto">
          <a:xfrm>
            <a:off x="179388" y="3429000"/>
            <a:ext cx="1149350" cy="477838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noFill/>
          <a:ln w="2730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0" name="Freeform 22">
            <a:extLst>
              <a:ext uri="{FF2B5EF4-FFF2-40B4-BE49-F238E27FC236}">
                <a16:creationId xmlns:a16="http://schemas.microsoft.com/office/drawing/2014/main" id="{7C8C5529-D95B-48FB-AE6B-72BBD37D0474}"/>
              </a:ext>
            </a:extLst>
          </p:cNvPr>
          <p:cNvSpPr>
            <a:spLocks/>
          </p:cNvSpPr>
          <p:nvPr/>
        </p:nvSpPr>
        <p:spPr bwMode="auto">
          <a:xfrm>
            <a:off x="393700" y="3376613"/>
            <a:ext cx="925513" cy="379412"/>
          </a:xfrm>
          <a:custGeom>
            <a:avLst/>
            <a:gdLst>
              <a:gd name="T0" fmla="*/ 923925 w 583"/>
              <a:gd name="T1" fmla="*/ 377825 h 239"/>
              <a:gd name="T2" fmla="*/ 0 w 583"/>
              <a:gd name="T3" fmla="*/ 0 h 239"/>
              <a:gd name="T4" fmla="*/ 0 w 583"/>
              <a:gd name="T5" fmla="*/ 0 h 2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3" h="239">
                <a:moveTo>
                  <a:pt x="582" y="238"/>
                </a:moveTo>
                <a:lnTo>
                  <a:pt x="0" y="0"/>
                </a:lnTo>
              </a:path>
            </a:pathLst>
          </a:custGeom>
          <a:noFill/>
          <a:ln w="27305" cap="flat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1" name="Freeform 23">
            <a:extLst>
              <a:ext uri="{FF2B5EF4-FFF2-40B4-BE49-F238E27FC236}">
                <a16:creationId xmlns:a16="http://schemas.microsoft.com/office/drawing/2014/main" id="{077C4903-75B7-43ED-8E9D-1C979BC00C3D}"/>
              </a:ext>
            </a:extLst>
          </p:cNvPr>
          <p:cNvSpPr>
            <a:spLocks/>
          </p:cNvSpPr>
          <p:nvPr/>
        </p:nvSpPr>
        <p:spPr bwMode="auto">
          <a:xfrm>
            <a:off x="1317625" y="3760788"/>
            <a:ext cx="225425" cy="93662"/>
          </a:xfrm>
          <a:custGeom>
            <a:avLst/>
            <a:gdLst>
              <a:gd name="T0" fmla="*/ 223838 w 142"/>
              <a:gd name="T1" fmla="*/ 92075 h 59"/>
              <a:gd name="T2" fmla="*/ 0 w 142"/>
              <a:gd name="T3" fmla="*/ 0 h 59"/>
              <a:gd name="T4" fmla="*/ 0 w 142"/>
              <a:gd name="T5" fmla="*/ 0 h 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" h="59">
                <a:moveTo>
                  <a:pt x="141" y="58"/>
                </a:moveTo>
                <a:lnTo>
                  <a:pt x="0" y="0"/>
                </a:lnTo>
              </a:path>
            </a:pathLst>
          </a:custGeom>
          <a:noFill/>
          <a:ln w="13334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2" name="Freeform 24">
            <a:extLst>
              <a:ext uri="{FF2B5EF4-FFF2-40B4-BE49-F238E27FC236}">
                <a16:creationId xmlns:a16="http://schemas.microsoft.com/office/drawing/2014/main" id="{A87AB53A-F2CC-4BDD-B045-7FCC0844C699}"/>
              </a:ext>
            </a:extLst>
          </p:cNvPr>
          <p:cNvSpPr>
            <a:spLocks/>
          </p:cNvSpPr>
          <p:nvPr/>
        </p:nvSpPr>
        <p:spPr bwMode="auto">
          <a:xfrm>
            <a:off x="3660775" y="2416175"/>
            <a:ext cx="1150938" cy="479425"/>
          </a:xfrm>
          <a:custGeom>
            <a:avLst/>
            <a:gdLst>
              <a:gd name="T0" fmla="*/ 1149350 w 725"/>
              <a:gd name="T1" fmla="*/ 477832 h 301"/>
              <a:gd name="T2" fmla="*/ 0 w 725"/>
              <a:gd name="T3" fmla="*/ 0 h 301"/>
              <a:gd name="T4" fmla="*/ 0 w 725"/>
              <a:gd name="T5" fmla="*/ 0 h 301"/>
              <a:gd name="T6" fmla="*/ 1149350 w 725"/>
              <a:gd name="T7" fmla="*/ 477832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5" h="301">
                <a:moveTo>
                  <a:pt x="724" y="300"/>
                </a:moveTo>
                <a:lnTo>
                  <a:pt x="0" y="0"/>
                </a:lnTo>
                <a:lnTo>
                  <a:pt x="724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5" name="Oval 25">
            <a:extLst>
              <a:ext uri="{FF2B5EF4-FFF2-40B4-BE49-F238E27FC236}">
                <a16:creationId xmlns:a16="http://schemas.microsoft.com/office/drawing/2014/main" id="{31454BFB-D251-4334-A262-272EA92DDE4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19588" y="2898775"/>
            <a:ext cx="954087" cy="1063625"/>
          </a:xfrm>
          <a:prstGeom prst="ellipse">
            <a:avLst/>
          </a:prstGeom>
          <a:noFill/>
          <a:ln w="2730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4" name="Freeform 26">
            <a:extLst>
              <a:ext uri="{FF2B5EF4-FFF2-40B4-BE49-F238E27FC236}">
                <a16:creationId xmlns:a16="http://schemas.microsoft.com/office/drawing/2014/main" id="{FA77B860-7AE1-4540-A65A-D2B3D272F473}"/>
              </a:ext>
            </a:extLst>
          </p:cNvPr>
          <p:cNvSpPr>
            <a:spLocks/>
          </p:cNvSpPr>
          <p:nvPr/>
        </p:nvSpPr>
        <p:spPr bwMode="auto">
          <a:xfrm>
            <a:off x="3317875" y="3348038"/>
            <a:ext cx="1149350" cy="477837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15" name="Freeform 27">
            <a:extLst>
              <a:ext uri="{FF2B5EF4-FFF2-40B4-BE49-F238E27FC236}">
                <a16:creationId xmlns:a16="http://schemas.microsoft.com/office/drawing/2014/main" id="{46254FC3-AE7D-4656-BECF-8E2B93849A08}"/>
              </a:ext>
            </a:extLst>
          </p:cNvPr>
          <p:cNvSpPr>
            <a:spLocks/>
          </p:cNvSpPr>
          <p:nvPr/>
        </p:nvSpPr>
        <p:spPr bwMode="auto">
          <a:xfrm>
            <a:off x="3635375" y="3214688"/>
            <a:ext cx="687388" cy="301625"/>
          </a:xfrm>
          <a:custGeom>
            <a:avLst/>
            <a:gdLst>
              <a:gd name="T0" fmla="*/ 685800 w 433"/>
              <a:gd name="T1" fmla="*/ 300038 h 190"/>
              <a:gd name="T2" fmla="*/ 0 w 433"/>
              <a:gd name="T3" fmla="*/ 0 h 190"/>
              <a:gd name="T4" fmla="*/ 0 w 433"/>
              <a:gd name="T5" fmla="*/ 0 h 190"/>
              <a:gd name="T6" fmla="*/ 685800 w 433"/>
              <a:gd name="T7" fmla="*/ 300038 h 1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3" h="190">
                <a:moveTo>
                  <a:pt x="432" y="189"/>
                </a:moveTo>
                <a:lnTo>
                  <a:pt x="0" y="0"/>
                </a:lnTo>
                <a:lnTo>
                  <a:pt x="432" y="189"/>
                </a:lnTo>
              </a:path>
            </a:pathLst>
          </a:custGeom>
          <a:ln w="27305" cap="flat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6" name="Freeform 28">
            <a:extLst>
              <a:ext uri="{FF2B5EF4-FFF2-40B4-BE49-F238E27FC236}">
                <a16:creationId xmlns:a16="http://schemas.microsoft.com/office/drawing/2014/main" id="{3CA7D520-7CB0-4825-A029-DB9EC893C731}"/>
              </a:ext>
            </a:extLst>
          </p:cNvPr>
          <p:cNvSpPr>
            <a:spLocks/>
          </p:cNvSpPr>
          <p:nvPr/>
        </p:nvSpPr>
        <p:spPr bwMode="auto">
          <a:xfrm>
            <a:off x="4384347" y="3556000"/>
            <a:ext cx="666750" cy="306388"/>
          </a:xfrm>
          <a:custGeom>
            <a:avLst/>
            <a:gdLst>
              <a:gd name="T0" fmla="*/ 665163 w 420"/>
              <a:gd name="T1" fmla="*/ 304800 h 193"/>
              <a:gd name="T2" fmla="*/ 0 w 420"/>
              <a:gd name="T3" fmla="*/ 0 h 193"/>
              <a:gd name="T4" fmla="*/ 0 w 420"/>
              <a:gd name="T5" fmla="*/ 0 h 1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0" h="193">
                <a:moveTo>
                  <a:pt x="419" y="192"/>
                </a:moveTo>
                <a:lnTo>
                  <a:pt x="0" y="0"/>
                </a:lnTo>
              </a:path>
            </a:pathLst>
          </a:custGeom>
          <a:noFill/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7" name="Freeform 29">
            <a:extLst>
              <a:ext uri="{FF2B5EF4-FFF2-40B4-BE49-F238E27FC236}">
                <a16:creationId xmlns:a16="http://schemas.microsoft.com/office/drawing/2014/main" id="{EF0CD2CB-6F5D-49CB-8EB0-02BB48DE32D9}"/>
              </a:ext>
            </a:extLst>
          </p:cNvPr>
          <p:cNvSpPr>
            <a:spLocks/>
          </p:cNvSpPr>
          <p:nvPr/>
        </p:nvSpPr>
        <p:spPr bwMode="auto">
          <a:xfrm>
            <a:off x="3587750" y="6734175"/>
            <a:ext cx="1150938" cy="477838"/>
          </a:xfrm>
          <a:custGeom>
            <a:avLst/>
            <a:gdLst>
              <a:gd name="T0" fmla="*/ 1149350 w 725"/>
              <a:gd name="T1" fmla="*/ 476250 h 301"/>
              <a:gd name="T2" fmla="*/ 0 w 725"/>
              <a:gd name="T3" fmla="*/ 0 h 301"/>
              <a:gd name="T4" fmla="*/ 0 w 725"/>
              <a:gd name="T5" fmla="*/ 0 h 301"/>
              <a:gd name="T6" fmla="*/ 1149350 w 725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5" h="301">
                <a:moveTo>
                  <a:pt x="724" y="300"/>
                </a:moveTo>
                <a:lnTo>
                  <a:pt x="0" y="0"/>
                </a:lnTo>
                <a:lnTo>
                  <a:pt x="724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8" name="Freeform 30">
            <a:extLst>
              <a:ext uri="{FF2B5EF4-FFF2-40B4-BE49-F238E27FC236}">
                <a16:creationId xmlns:a16="http://schemas.microsoft.com/office/drawing/2014/main" id="{CA906825-A69F-444F-898F-B23BFE9BECC1}"/>
              </a:ext>
            </a:extLst>
          </p:cNvPr>
          <p:cNvSpPr>
            <a:spLocks/>
          </p:cNvSpPr>
          <p:nvPr/>
        </p:nvSpPr>
        <p:spPr bwMode="auto">
          <a:xfrm>
            <a:off x="4248150" y="6742113"/>
            <a:ext cx="1147763" cy="477837"/>
          </a:xfrm>
          <a:custGeom>
            <a:avLst/>
            <a:gdLst>
              <a:gd name="T0" fmla="*/ 1146175 w 723"/>
              <a:gd name="T1" fmla="*/ 476250 h 301"/>
              <a:gd name="T2" fmla="*/ 0 w 723"/>
              <a:gd name="T3" fmla="*/ 0 h 301"/>
              <a:gd name="T4" fmla="*/ 0 w 723"/>
              <a:gd name="T5" fmla="*/ 0 h 301"/>
              <a:gd name="T6" fmla="*/ 1146175 w 723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3" h="301">
                <a:moveTo>
                  <a:pt x="722" y="300"/>
                </a:moveTo>
                <a:lnTo>
                  <a:pt x="0" y="0"/>
                </a:lnTo>
                <a:lnTo>
                  <a:pt x="722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19" name="Freeform 31">
            <a:extLst>
              <a:ext uri="{FF2B5EF4-FFF2-40B4-BE49-F238E27FC236}">
                <a16:creationId xmlns:a16="http://schemas.microsoft.com/office/drawing/2014/main" id="{6E56C491-3570-4FAE-B0F9-A1D44743C296}"/>
              </a:ext>
            </a:extLst>
          </p:cNvPr>
          <p:cNvSpPr>
            <a:spLocks/>
          </p:cNvSpPr>
          <p:nvPr/>
        </p:nvSpPr>
        <p:spPr bwMode="auto">
          <a:xfrm>
            <a:off x="3736975" y="6881813"/>
            <a:ext cx="1149350" cy="477837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0" name="Freeform 32">
            <a:extLst>
              <a:ext uri="{FF2B5EF4-FFF2-40B4-BE49-F238E27FC236}">
                <a16:creationId xmlns:a16="http://schemas.microsoft.com/office/drawing/2014/main" id="{A226B556-01E7-4A0D-A7D5-1C6E45DB3429}"/>
              </a:ext>
            </a:extLst>
          </p:cNvPr>
          <p:cNvSpPr>
            <a:spLocks/>
          </p:cNvSpPr>
          <p:nvPr/>
        </p:nvSpPr>
        <p:spPr bwMode="auto">
          <a:xfrm>
            <a:off x="3198813" y="7043738"/>
            <a:ext cx="1149350" cy="479425"/>
          </a:xfrm>
          <a:custGeom>
            <a:avLst/>
            <a:gdLst>
              <a:gd name="T0" fmla="*/ 1147763 w 724"/>
              <a:gd name="T1" fmla="*/ 477832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7832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1" name="Freeform 33">
            <a:extLst>
              <a:ext uri="{FF2B5EF4-FFF2-40B4-BE49-F238E27FC236}">
                <a16:creationId xmlns:a16="http://schemas.microsoft.com/office/drawing/2014/main" id="{535B5088-DAE4-436C-91FB-503D1B872E19}"/>
              </a:ext>
            </a:extLst>
          </p:cNvPr>
          <p:cNvSpPr>
            <a:spLocks/>
          </p:cNvSpPr>
          <p:nvPr/>
        </p:nvSpPr>
        <p:spPr bwMode="auto">
          <a:xfrm>
            <a:off x="3522663" y="7226300"/>
            <a:ext cx="1149350" cy="479425"/>
          </a:xfrm>
          <a:custGeom>
            <a:avLst/>
            <a:gdLst>
              <a:gd name="T0" fmla="*/ 1147763 w 724"/>
              <a:gd name="T1" fmla="*/ 477832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7832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2" name="Freeform 34">
            <a:extLst>
              <a:ext uri="{FF2B5EF4-FFF2-40B4-BE49-F238E27FC236}">
                <a16:creationId xmlns:a16="http://schemas.microsoft.com/office/drawing/2014/main" id="{B83A3630-59B5-4F40-9049-A8DC0F9F6AA6}"/>
              </a:ext>
            </a:extLst>
          </p:cNvPr>
          <p:cNvSpPr>
            <a:spLocks/>
          </p:cNvSpPr>
          <p:nvPr/>
        </p:nvSpPr>
        <p:spPr bwMode="auto">
          <a:xfrm>
            <a:off x="3838575" y="7537450"/>
            <a:ext cx="1149350" cy="477838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3" name="Freeform 35">
            <a:extLst>
              <a:ext uri="{FF2B5EF4-FFF2-40B4-BE49-F238E27FC236}">
                <a16:creationId xmlns:a16="http://schemas.microsoft.com/office/drawing/2014/main" id="{A3B9639F-D850-4820-B603-C16E7C041BBA}"/>
              </a:ext>
            </a:extLst>
          </p:cNvPr>
          <p:cNvSpPr>
            <a:spLocks/>
          </p:cNvSpPr>
          <p:nvPr/>
        </p:nvSpPr>
        <p:spPr bwMode="auto">
          <a:xfrm>
            <a:off x="4346575" y="7219950"/>
            <a:ext cx="1033463" cy="801688"/>
          </a:xfrm>
          <a:custGeom>
            <a:avLst/>
            <a:gdLst>
              <a:gd name="T0" fmla="*/ 369888 w 651"/>
              <a:gd name="T1" fmla="*/ 0 h 504"/>
              <a:gd name="T2" fmla="*/ 1031875 w 651"/>
              <a:gd name="T3" fmla="*/ 0 h 504"/>
              <a:gd name="T4" fmla="*/ 766763 w 651"/>
              <a:gd name="T5" fmla="*/ 213147 h 504"/>
              <a:gd name="T6" fmla="*/ 1004888 w 651"/>
              <a:gd name="T7" fmla="*/ 399253 h 504"/>
              <a:gd name="T8" fmla="*/ 635000 w 651"/>
              <a:gd name="T9" fmla="*/ 800097 h 504"/>
              <a:gd name="T10" fmla="*/ 342900 w 651"/>
              <a:gd name="T11" fmla="*/ 480377 h 504"/>
              <a:gd name="T12" fmla="*/ 660400 w 651"/>
              <a:gd name="T13" fmla="*/ 426294 h 504"/>
              <a:gd name="T14" fmla="*/ 0 w 651"/>
              <a:gd name="T15" fmla="*/ 292680 h 504"/>
              <a:gd name="T16" fmla="*/ 581025 w 651"/>
              <a:gd name="T17" fmla="*/ 160656 h 504"/>
              <a:gd name="T18" fmla="*/ 369888 w 651"/>
              <a:gd name="T19" fmla="*/ 0 h 504"/>
              <a:gd name="T20" fmla="*/ 369888 w 651"/>
              <a:gd name="T21" fmla="*/ 0 h 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51" h="504">
                <a:moveTo>
                  <a:pt x="233" y="0"/>
                </a:moveTo>
                <a:lnTo>
                  <a:pt x="650" y="0"/>
                </a:lnTo>
                <a:lnTo>
                  <a:pt x="483" y="134"/>
                </a:lnTo>
                <a:lnTo>
                  <a:pt x="633" y="251"/>
                </a:lnTo>
                <a:lnTo>
                  <a:pt x="400" y="503"/>
                </a:lnTo>
                <a:lnTo>
                  <a:pt x="216" y="302"/>
                </a:lnTo>
                <a:lnTo>
                  <a:pt x="416" y="268"/>
                </a:lnTo>
                <a:lnTo>
                  <a:pt x="0" y="184"/>
                </a:lnTo>
                <a:lnTo>
                  <a:pt x="366" y="101"/>
                </a:lnTo>
                <a:lnTo>
                  <a:pt x="233" y="0"/>
                </a:lnTo>
              </a:path>
            </a:pathLst>
          </a:custGeom>
          <a:noFill/>
          <a:ln w="2730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4" name="Freeform 36">
            <a:extLst>
              <a:ext uri="{FF2B5EF4-FFF2-40B4-BE49-F238E27FC236}">
                <a16:creationId xmlns:a16="http://schemas.microsoft.com/office/drawing/2014/main" id="{2FE94FC1-21A5-4865-BC71-1ACEF024B90B}"/>
              </a:ext>
            </a:extLst>
          </p:cNvPr>
          <p:cNvSpPr>
            <a:spLocks/>
          </p:cNvSpPr>
          <p:nvPr/>
        </p:nvSpPr>
        <p:spPr bwMode="auto">
          <a:xfrm>
            <a:off x="414338" y="6664325"/>
            <a:ext cx="1149350" cy="476250"/>
          </a:xfrm>
          <a:custGeom>
            <a:avLst/>
            <a:gdLst>
              <a:gd name="T0" fmla="*/ 1147763 w 724"/>
              <a:gd name="T1" fmla="*/ 474663 h 300"/>
              <a:gd name="T2" fmla="*/ 0 w 724"/>
              <a:gd name="T3" fmla="*/ 0 h 300"/>
              <a:gd name="T4" fmla="*/ 0 w 724"/>
              <a:gd name="T5" fmla="*/ 0 h 300"/>
              <a:gd name="T6" fmla="*/ 1147763 w 724"/>
              <a:gd name="T7" fmla="*/ 474663 h 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0">
                <a:moveTo>
                  <a:pt x="723" y="299"/>
                </a:moveTo>
                <a:lnTo>
                  <a:pt x="0" y="0"/>
                </a:lnTo>
                <a:lnTo>
                  <a:pt x="723" y="299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5" name="Freeform 37">
            <a:extLst>
              <a:ext uri="{FF2B5EF4-FFF2-40B4-BE49-F238E27FC236}">
                <a16:creationId xmlns:a16="http://schemas.microsoft.com/office/drawing/2014/main" id="{039BC4A3-1867-4E76-8A9B-4D67BBB90250}"/>
              </a:ext>
            </a:extLst>
          </p:cNvPr>
          <p:cNvSpPr>
            <a:spLocks/>
          </p:cNvSpPr>
          <p:nvPr/>
        </p:nvSpPr>
        <p:spPr bwMode="auto">
          <a:xfrm>
            <a:off x="155575" y="7134225"/>
            <a:ext cx="1149350" cy="477838"/>
          </a:xfrm>
          <a:custGeom>
            <a:avLst/>
            <a:gdLst>
              <a:gd name="T0" fmla="*/ 1147763 w 724"/>
              <a:gd name="T1" fmla="*/ 476245 h 300"/>
              <a:gd name="T2" fmla="*/ 0 w 724"/>
              <a:gd name="T3" fmla="*/ 0 h 300"/>
              <a:gd name="T4" fmla="*/ 0 w 724"/>
              <a:gd name="T5" fmla="*/ 0 h 300"/>
              <a:gd name="T6" fmla="*/ 1147763 w 724"/>
              <a:gd name="T7" fmla="*/ 476245 h 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0">
                <a:moveTo>
                  <a:pt x="723" y="299"/>
                </a:moveTo>
                <a:lnTo>
                  <a:pt x="0" y="0"/>
                </a:lnTo>
                <a:lnTo>
                  <a:pt x="723" y="299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6" name="Freeform 38">
            <a:extLst>
              <a:ext uri="{FF2B5EF4-FFF2-40B4-BE49-F238E27FC236}">
                <a16:creationId xmlns:a16="http://schemas.microsoft.com/office/drawing/2014/main" id="{1382649E-01E7-4C2E-AC1F-A66E4FB2FA2D}"/>
              </a:ext>
            </a:extLst>
          </p:cNvPr>
          <p:cNvSpPr>
            <a:spLocks/>
          </p:cNvSpPr>
          <p:nvPr/>
        </p:nvSpPr>
        <p:spPr bwMode="auto">
          <a:xfrm>
            <a:off x="393700" y="7105650"/>
            <a:ext cx="1149350" cy="479425"/>
          </a:xfrm>
          <a:custGeom>
            <a:avLst/>
            <a:gdLst>
              <a:gd name="T0" fmla="*/ 1147763 w 724"/>
              <a:gd name="T1" fmla="*/ 477832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7832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27" name="Freeform 39">
            <a:extLst>
              <a:ext uri="{FF2B5EF4-FFF2-40B4-BE49-F238E27FC236}">
                <a16:creationId xmlns:a16="http://schemas.microsoft.com/office/drawing/2014/main" id="{7B312D9A-4E54-423D-AA97-80D7146977E5}"/>
              </a:ext>
            </a:extLst>
          </p:cNvPr>
          <p:cNvSpPr>
            <a:spLocks/>
          </p:cNvSpPr>
          <p:nvPr/>
        </p:nvSpPr>
        <p:spPr bwMode="auto">
          <a:xfrm>
            <a:off x="403225" y="7612063"/>
            <a:ext cx="1147763" cy="477837"/>
          </a:xfrm>
          <a:custGeom>
            <a:avLst/>
            <a:gdLst>
              <a:gd name="T0" fmla="*/ 1146175 w 723"/>
              <a:gd name="T1" fmla="*/ 476250 h 301"/>
              <a:gd name="T2" fmla="*/ 0 w 723"/>
              <a:gd name="T3" fmla="*/ 0 h 301"/>
              <a:gd name="T4" fmla="*/ 0 w 723"/>
              <a:gd name="T5" fmla="*/ 0 h 301"/>
              <a:gd name="T6" fmla="*/ 1146175 w 723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3" h="301">
                <a:moveTo>
                  <a:pt x="722" y="300"/>
                </a:moveTo>
                <a:lnTo>
                  <a:pt x="0" y="0"/>
                </a:lnTo>
                <a:lnTo>
                  <a:pt x="722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20" name="Group 40">
            <a:extLst>
              <a:ext uri="{FF2B5EF4-FFF2-40B4-BE49-F238E27FC236}">
                <a16:creationId xmlns:a16="http://schemas.microsoft.com/office/drawing/2014/main" id="{A46D7DD5-4BD5-43E6-BB2A-18370873059D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7148513"/>
            <a:ext cx="533400" cy="946150"/>
            <a:chOff x="823" y="4502"/>
            <a:chExt cx="336" cy="595"/>
          </a:xfrm>
        </p:grpSpPr>
        <p:sp>
          <p:nvSpPr>
            <p:cNvPr id="63529" name="Freeform 41">
              <a:extLst>
                <a:ext uri="{FF2B5EF4-FFF2-40B4-BE49-F238E27FC236}">
                  <a16:creationId xmlns:a16="http://schemas.microsoft.com/office/drawing/2014/main" id="{12BC45A2-2AB6-4B05-B3E6-1DF52185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4502"/>
              <a:ext cx="177" cy="302"/>
            </a:xfrm>
            <a:custGeom>
              <a:avLst/>
              <a:gdLst>
                <a:gd name="T0" fmla="*/ 176 w 177"/>
                <a:gd name="T1" fmla="*/ 301 h 302"/>
                <a:gd name="T2" fmla="*/ 176 w 177"/>
                <a:gd name="T3" fmla="*/ 281 h 302"/>
                <a:gd name="T4" fmla="*/ 24 w 177"/>
                <a:gd name="T5" fmla="*/ 281 h 302"/>
                <a:gd name="T6" fmla="*/ 24 w 177"/>
                <a:gd name="T7" fmla="*/ 0 h 302"/>
                <a:gd name="T8" fmla="*/ 0 w 177"/>
                <a:gd name="T9" fmla="*/ 0 h 302"/>
                <a:gd name="T10" fmla="*/ 20 w 177"/>
                <a:gd name="T11" fmla="*/ 0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302">
                  <a:moveTo>
                    <a:pt x="176" y="301"/>
                  </a:moveTo>
                  <a:lnTo>
                    <a:pt x="176" y="281"/>
                  </a:lnTo>
                  <a:lnTo>
                    <a:pt x="24" y="28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 w="2730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530" name="Freeform 42">
              <a:extLst>
                <a:ext uri="{FF2B5EF4-FFF2-40B4-BE49-F238E27FC236}">
                  <a16:creationId xmlns:a16="http://schemas.microsoft.com/office/drawing/2014/main" id="{39B3B52F-10D0-4DB4-940E-886486D89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4502"/>
              <a:ext cx="177" cy="302"/>
            </a:xfrm>
            <a:custGeom>
              <a:avLst/>
              <a:gdLst>
                <a:gd name="T0" fmla="*/ 0 w 177"/>
                <a:gd name="T1" fmla="*/ 301 h 302"/>
                <a:gd name="T2" fmla="*/ 0 w 177"/>
                <a:gd name="T3" fmla="*/ 281 h 302"/>
                <a:gd name="T4" fmla="*/ 152 w 177"/>
                <a:gd name="T5" fmla="*/ 281 h 302"/>
                <a:gd name="T6" fmla="*/ 152 w 177"/>
                <a:gd name="T7" fmla="*/ 0 h 302"/>
                <a:gd name="T8" fmla="*/ 176 w 177"/>
                <a:gd name="T9" fmla="*/ 0 h 302"/>
                <a:gd name="T10" fmla="*/ 156 w 177"/>
                <a:gd name="T11" fmla="*/ 0 h 3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302">
                  <a:moveTo>
                    <a:pt x="0" y="301"/>
                  </a:moveTo>
                  <a:lnTo>
                    <a:pt x="0" y="281"/>
                  </a:lnTo>
                  <a:lnTo>
                    <a:pt x="152" y="281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56" y="0"/>
                  </a:lnTo>
                </a:path>
              </a:pathLst>
            </a:custGeom>
            <a:noFill/>
            <a:ln w="2730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531" name="Freeform 43">
              <a:extLst>
                <a:ext uri="{FF2B5EF4-FFF2-40B4-BE49-F238E27FC236}">
                  <a16:creationId xmlns:a16="http://schemas.microsoft.com/office/drawing/2014/main" id="{9732FB2A-CF90-448A-8247-7C423D92E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4794"/>
              <a:ext cx="177" cy="303"/>
            </a:xfrm>
            <a:custGeom>
              <a:avLst/>
              <a:gdLst>
                <a:gd name="T0" fmla="*/ 176 w 177"/>
                <a:gd name="T1" fmla="*/ 0 h 303"/>
                <a:gd name="T2" fmla="*/ 176 w 177"/>
                <a:gd name="T3" fmla="*/ 20 h 303"/>
                <a:gd name="T4" fmla="*/ 23 w 177"/>
                <a:gd name="T5" fmla="*/ 20 h 303"/>
                <a:gd name="T6" fmla="*/ 23 w 177"/>
                <a:gd name="T7" fmla="*/ 302 h 303"/>
                <a:gd name="T8" fmla="*/ 0 w 177"/>
                <a:gd name="T9" fmla="*/ 302 h 303"/>
                <a:gd name="T10" fmla="*/ 19 w 177"/>
                <a:gd name="T11" fmla="*/ 302 h 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303">
                  <a:moveTo>
                    <a:pt x="176" y="0"/>
                  </a:moveTo>
                  <a:lnTo>
                    <a:pt x="176" y="20"/>
                  </a:lnTo>
                  <a:lnTo>
                    <a:pt x="23" y="20"/>
                  </a:lnTo>
                  <a:lnTo>
                    <a:pt x="23" y="302"/>
                  </a:lnTo>
                  <a:lnTo>
                    <a:pt x="0" y="302"/>
                  </a:lnTo>
                  <a:lnTo>
                    <a:pt x="19" y="302"/>
                  </a:lnTo>
                </a:path>
              </a:pathLst>
            </a:custGeom>
            <a:noFill/>
            <a:ln w="2730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532" name="Freeform 44">
              <a:extLst>
                <a:ext uri="{FF2B5EF4-FFF2-40B4-BE49-F238E27FC236}">
                  <a16:creationId xmlns:a16="http://schemas.microsoft.com/office/drawing/2014/main" id="{0A28C262-1768-433D-B0D9-BB3EBEC53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" y="4794"/>
              <a:ext cx="177" cy="303"/>
            </a:xfrm>
            <a:custGeom>
              <a:avLst/>
              <a:gdLst>
                <a:gd name="T0" fmla="*/ 0 w 177"/>
                <a:gd name="T1" fmla="*/ 0 h 303"/>
                <a:gd name="T2" fmla="*/ 0 w 177"/>
                <a:gd name="T3" fmla="*/ 20 h 303"/>
                <a:gd name="T4" fmla="*/ 152 w 177"/>
                <a:gd name="T5" fmla="*/ 20 h 303"/>
                <a:gd name="T6" fmla="*/ 152 w 177"/>
                <a:gd name="T7" fmla="*/ 302 h 303"/>
                <a:gd name="T8" fmla="*/ 176 w 177"/>
                <a:gd name="T9" fmla="*/ 302 h 303"/>
                <a:gd name="T10" fmla="*/ 156 w 177"/>
                <a:gd name="T11" fmla="*/ 302 h 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303">
                  <a:moveTo>
                    <a:pt x="0" y="0"/>
                  </a:moveTo>
                  <a:lnTo>
                    <a:pt x="0" y="20"/>
                  </a:lnTo>
                  <a:lnTo>
                    <a:pt x="152" y="20"/>
                  </a:lnTo>
                  <a:lnTo>
                    <a:pt x="152" y="302"/>
                  </a:lnTo>
                  <a:lnTo>
                    <a:pt x="176" y="302"/>
                  </a:lnTo>
                  <a:lnTo>
                    <a:pt x="156" y="302"/>
                  </a:lnTo>
                </a:path>
              </a:pathLst>
            </a:custGeom>
            <a:noFill/>
            <a:ln w="2730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533" name="Freeform 45">
            <a:extLst>
              <a:ext uri="{FF2B5EF4-FFF2-40B4-BE49-F238E27FC236}">
                <a16:creationId xmlns:a16="http://schemas.microsoft.com/office/drawing/2014/main" id="{C3868BC9-4F3B-45D1-AB68-51CAFDDC508A}"/>
              </a:ext>
            </a:extLst>
          </p:cNvPr>
          <p:cNvSpPr>
            <a:spLocks/>
          </p:cNvSpPr>
          <p:nvPr/>
        </p:nvSpPr>
        <p:spPr bwMode="auto">
          <a:xfrm>
            <a:off x="704850" y="7123113"/>
            <a:ext cx="849313" cy="352425"/>
          </a:xfrm>
          <a:custGeom>
            <a:avLst/>
            <a:gdLst>
              <a:gd name="T0" fmla="*/ 847725 w 535"/>
              <a:gd name="T1" fmla="*/ 350830 h 221"/>
              <a:gd name="T2" fmla="*/ 0 w 535"/>
              <a:gd name="T3" fmla="*/ 0 h 221"/>
              <a:gd name="T4" fmla="*/ 0 w 535"/>
              <a:gd name="T5" fmla="*/ 0 h 2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5" h="221">
                <a:moveTo>
                  <a:pt x="534" y="220"/>
                </a:moveTo>
                <a:lnTo>
                  <a:pt x="0" y="0"/>
                </a:lnTo>
              </a:path>
            </a:pathLst>
          </a:custGeom>
          <a:noFill/>
          <a:ln w="27305" cap="flat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34" name="Freeform 46">
            <a:extLst>
              <a:ext uri="{FF2B5EF4-FFF2-40B4-BE49-F238E27FC236}">
                <a16:creationId xmlns:a16="http://schemas.microsoft.com/office/drawing/2014/main" id="{8839EED5-4B21-45B3-B7E1-71A747D61756}"/>
              </a:ext>
            </a:extLst>
          </p:cNvPr>
          <p:cNvSpPr>
            <a:spLocks/>
          </p:cNvSpPr>
          <p:nvPr/>
        </p:nvSpPr>
        <p:spPr bwMode="auto">
          <a:xfrm>
            <a:off x="1593850" y="7494588"/>
            <a:ext cx="233363" cy="93662"/>
          </a:xfrm>
          <a:custGeom>
            <a:avLst/>
            <a:gdLst>
              <a:gd name="T0" fmla="*/ 231775 w 147"/>
              <a:gd name="T1" fmla="*/ 92075 h 59"/>
              <a:gd name="T2" fmla="*/ 0 w 147"/>
              <a:gd name="T3" fmla="*/ 0 h 59"/>
              <a:gd name="T4" fmla="*/ 0 w 147"/>
              <a:gd name="T5" fmla="*/ 0 h 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" h="59">
                <a:moveTo>
                  <a:pt x="146" y="58"/>
                </a:moveTo>
                <a:lnTo>
                  <a:pt x="0" y="0"/>
                </a:lnTo>
              </a:path>
            </a:pathLst>
          </a:custGeom>
          <a:noFill/>
          <a:ln w="2730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35" name="Freeform 47">
            <a:extLst>
              <a:ext uri="{FF2B5EF4-FFF2-40B4-BE49-F238E27FC236}">
                <a16:creationId xmlns:a16="http://schemas.microsoft.com/office/drawing/2014/main" id="{240AE7E9-7B51-472A-9271-58B5CE8098FE}"/>
              </a:ext>
            </a:extLst>
          </p:cNvPr>
          <p:cNvSpPr>
            <a:spLocks/>
          </p:cNvSpPr>
          <p:nvPr/>
        </p:nvSpPr>
        <p:spPr bwMode="auto">
          <a:xfrm>
            <a:off x="3195638" y="4556125"/>
            <a:ext cx="1149350" cy="477838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FF8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36" name="Freeform 48">
            <a:extLst>
              <a:ext uri="{FF2B5EF4-FFF2-40B4-BE49-F238E27FC236}">
                <a16:creationId xmlns:a16="http://schemas.microsoft.com/office/drawing/2014/main" id="{904AE0BD-E7A4-49E2-9867-8C55F587C5D2}"/>
              </a:ext>
            </a:extLst>
          </p:cNvPr>
          <p:cNvSpPr>
            <a:spLocks/>
          </p:cNvSpPr>
          <p:nvPr/>
        </p:nvSpPr>
        <p:spPr bwMode="auto">
          <a:xfrm>
            <a:off x="3740150" y="5608638"/>
            <a:ext cx="1149350" cy="476250"/>
          </a:xfrm>
          <a:custGeom>
            <a:avLst/>
            <a:gdLst>
              <a:gd name="T0" fmla="*/ 1147763 w 724"/>
              <a:gd name="T1" fmla="*/ 474663 h 300"/>
              <a:gd name="T2" fmla="*/ 0 w 724"/>
              <a:gd name="T3" fmla="*/ 0 h 300"/>
              <a:gd name="T4" fmla="*/ 0 w 724"/>
              <a:gd name="T5" fmla="*/ 0 h 300"/>
              <a:gd name="T6" fmla="*/ 1147763 w 724"/>
              <a:gd name="T7" fmla="*/ 474663 h 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0">
                <a:moveTo>
                  <a:pt x="723" y="299"/>
                </a:moveTo>
                <a:lnTo>
                  <a:pt x="0" y="0"/>
                </a:lnTo>
                <a:lnTo>
                  <a:pt x="723" y="299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FF8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37" name="Freeform 49">
            <a:extLst>
              <a:ext uri="{FF2B5EF4-FFF2-40B4-BE49-F238E27FC236}">
                <a16:creationId xmlns:a16="http://schemas.microsoft.com/office/drawing/2014/main" id="{A97A4C08-9FF2-488C-99F6-8C228B1657E6}"/>
              </a:ext>
            </a:extLst>
          </p:cNvPr>
          <p:cNvSpPr>
            <a:spLocks/>
          </p:cNvSpPr>
          <p:nvPr/>
        </p:nvSpPr>
        <p:spPr bwMode="auto">
          <a:xfrm>
            <a:off x="4286250" y="4532313"/>
            <a:ext cx="1149350" cy="477837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solidFill>
            <a:srgbClr val="A9A9A9"/>
          </a:solidFill>
          <a:ln w="27305" cap="flat" cmpd="sng">
            <a:solidFill>
              <a:srgbClr val="FF8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38" name="Freeform 50">
            <a:extLst>
              <a:ext uri="{FF2B5EF4-FFF2-40B4-BE49-F238E27FC236}">
                <a16:creationId xmlns:a16="http://schemas.microsoft.com/office/drawing/2014/main" id="{7B7544E9-B223-417E-9F85-81184331BF39}"/>
              </a:ext>
            </a:extLst>
          </p:cNvPr>
          <p:cNvSpPr>
            <a:spLocks/>
          </p:cNvSpPr>
          <p:nvPr/>
        </p:nvSpPr>
        <p:spPr bwMode="auto">
          <a:xfrm>
            <a:off x="3492500" y="4546600"/>
            <a:ext cx="1149350" cy="477838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ln w="27305" cap="flat">
            <a:solidFill>
              <a:srgbClr val="FF82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39" name="Freeform 51">
            <a:extLst>
              <a:ext uri="{FF2B5EF4-FFF2-40B4-BE49-F238E27FC236}">
                <a16:creationId xmlns:a16="http://schemas.microsoft.com/office/drawing/2014/main" id="{61D61CDC-7774-451F-A8ED-1D96E1F22959}"/>
              </a:ext>
            </a:extLst>
          </p:cNvPr>
          <p:cNvSpPr>
            <a:spLocks/>
          </p:cNvSpPr>
          <p:nvPr/>
        </p:nvSpPr>
        <p:spPr bwMode="auto">
          <a:xfrm>
            <a:off x="4344988" y="5014913"/>
            <a:ext cx="1100137" cy="1066800"/>
          </a:xfrm>
          <a:custGeom>
            <a:avLst/>
            <a:gdLst>
              <a:gd name="T0" fmla="*/ 0 w 693"/>
              <a:gd name="T1" fmla="*/ 0 h 672"/>
              <a:gd name="T2" fmla="*/ 1098550 w 693"/>
              <a:gd name="T3" fmla="*/ 0 h 672"/>
              <a:gd name="T4" fmla="*/ 546100 w 693"/>
              <a:gd name="T5" fmla="*/ 1065213 h 672"/>
              <a:gd name="T6" fmla="*/ 6350 w 693"/>
              <a:gd name="T7" fmla="*/ 36513 h 672"/>
              <a:gd name="T8" fmla="*/ 287337 w 693"/>
              <a:gd name="T9" fmla="*/ 36513 h 672"/>
              <a:gd name="T10" fmla="*/ 287337 w 693"/>
              <a:gd name="T11" fmla="*/ 36513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3" h="672">
                <a:moveTo>
                  <a:pt x="0" y="0"/>
                </a:moveTo>
                <a:lnTo>
                  <a:pt x="692" y="0"/>
                </a:lnTo>
                <a:lnTo>
                  <a:pt x="344" y="671"/>
                </a:lnTo>
                <a:lnTo>
                  <a:pt x="4" y="23"/>
                </a:lnTo>
                <a:lnTo>
                  <a:pt x="181" y="23"/>
                </a:lnTo>
              </a:path>
            </a:pathLst>
          </a:custGeom>
          <a:noFill/>
          <a:ln w="27305" cap="flat" cmpd="sng">
            <a:solidFill>
              <a:srgbClr val="FF82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40" name="Freeform 52">
            <a:extLst>
              <a:ext uri="{FF2B5EF4-FFF2-40B4-BE49-F238E27FC236}">
                <a16:creationId xmlns:a16="http://schemas.microsoft.com/office/drawing/2014/main" id="{3189AABB-92ED-460B-8621-D2E224EFF324}"/>
              </a:ext>
            </a:extLst>
          </p:cNvPr>
          <p:cNvSpPr>
            <a:spLocks/>
          </p:cNvSpPr>
          <p:nvPr/>
        </p:nvSpPr>
        <p:spPr bwMode="auto">
          <a:xfrm>
            <a:off x="187325" y="4578350"/>
            <a:ext cx="1149350" cy="477838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ln w="2730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41" name="Freeform 53">
            <a:extLst>
              <a:ext uri="{FF2B5EF4-FFF2-40B4-BE49-F238E27FC236}">
                <a16:creationId xmlns:a16="http://schemas.microsoft.com/office/drawing/2014/main" id="{E420754C-133B-4437-A866-282F3C928E62}"/>
              </a:ext>
            </a:extLst>
          </p:cNvPr>
          <p:cNvSpPr>
            <a:spLocks/>
          </p:cNvSpPr>
          <p:nvPr/>
        </p:nvSpPr>
        <p:spPr bwMode="auto">
          <a:xfrm>
            <a:off x="425450" y="5510213"/>
            <a:ext cx="1149350" cy="477837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ln w="2730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42" name="Freeform 54">
            <a:extLst>
              <a:ext uri="{FF2B5EF4-FFF2-40B4-BE49-F238E27FC236}">
                <a16:creationId xmlns:a16="http://schemas.microsoft.com/office/drawing/2014/main" id="{408EF6FA-339A-47C1-8C29-A0DFB0D83A73}"/>
              </a:ext>
            </a:extLst>
          </p:cNvPr>
          <p:cNvSpPr>
            <a:spLocks/>
          </p:cNvSpPr>
          <p:nvPr/>
        </p:nvSpPr>
        <p:spPr bwMode="auto">
          <a:xfrm>
            <a:off x="625475" y="5467350"/>
            <a:ext cx="938213" cy="404813"/>
          </a:xfrm>
          <a:custGeom>
            <a:avLst/>
            <a:gdLst>
              <a:gd name="T0" fmla="*/ 936625 w 591"/>
              <a:gd name="T1" fmla="*/ 403225 h 255"/>
              <a:gd name="T2" fmla="*/ 0 w 591"/>
              <a:gd name="T3" fmla="*/ 0 h 255"/>
              <a:gd name="T4" fmla="*/ 0 w 591"/>
              <a:gd name="T5" fmla="*/ 0 h 255"/>
              <a:gd name="T6" fmla="*/ 936625 w 591"/>
              <a:gd name="T7" fmla="*/ 403225 h 2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1" h="255">
                <a:moveTo>
                  <a:pt x="590" y="254"/>
                </a:moveTo>
                <a:lnTo>
                  <a:pt x="0" y="0"/>
                </a:lnTo>
                <a:lnTo>
                  <a:pt x="590" y="254"/>
                </a:lnTo>
              </a:path>
            </a:pathLst>
          </a:custGeom>
          <a:ln w="2730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43" name="Freeform 55">
            <a:extLst>
              <a:ext uri="{FF2B5EF4-FFF2-40B4-BE49-F238E27FC236}">
                <a16:creationId xmlns:a16="http://schemas.microsoft.com/office/drawing/2014/main" id="{A91EE37B-1F0D-45FC-A1E9-1700BBF8F6A6}"/>
              </a:ext>
            </a:extLst>
          </p:cNvPr>
          <p:cNvSpPr>
            <a:spLocks/>
          </p:cNvSpPr>
          <p:nvPr/>
        </p:nvSpPr>
        <p:spPr bwMode="auto">
          <a:xfrm>
            <a:off x="709613" y="4581525"/>
            <a:ext cx="1149350" cy="477838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ln w="2730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44" name="Freeform 56">
            <a:extLst>
              <a:ext uri="{FF2B5EF4-FFF2-40B4-BE49-F238E27FC236}">
                <a16:creationId xmlns:a16="http://schemas.microsoft.com/office/drawing/2014/main" id="{86C19B8A-33F2-4AE7-8A75-7B90EA4202DE}"/>
              </a:ext>
            </a:extLst>
          </p:cNvPr>
          <p:cNvSpPr>
            <a:spLocks/>
          </p:cNvSpPr>
          <p:nvPr/>
        </p:nvSpPr>
        <p:spPr bwMode="auto">
          <a:xfrm>
            <a:off x="188913" y="5549900"/>
            <a:ext cx="1149350" cy="477838"/>
          </a:xfrm>
          <a:custGeom>
            <a:avLst/>
            <a:gdLst>
              <a:gd name="T0" fmla="*/ 1147763 w 724"/>
              <a:gd name="T1" fmla="*/ 476250 h 301"/>
              <a:gd name="T2" fmla="*/ 0 w 724"/>
              <a:gd name="T3" fmla="*/ 0 h 301"/>
              <a:gd name="T4" fmla="*/ 0 w 724"/>
              <a:gd name="T5" fmla="*/ 0 h 301"/>
              <a:gd name="T6" fmla="*/ 1147763 w 724"/>
              <a:gd name="T7" fmla="*/ 476250 h 3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301">
                <a:moveTo>
                  <a:pt x="723" y="300"/>
                </a:moveTo>
                <a:lnTo>
                  <a:pt x="0" y="0"/>
                </a:lnTo>
                <a:lnTo>
                  <a:pt x="723" y="300"/>
                </a:lnTo>
              </a:path>
            </a:pathLst>
          </a:custGeom>
          <a:ln w="2730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45" name="Freeform 57">
            <a:extLst>
              <a:ext uri="{FF2B5EF4-FFF2-40B4-BE49-F238E27FC236}">
                <a16:creationId xmlns:a16="http://schemas.microsoft.com/office/drawing/2014/main" id="{4805FC3E-F030-4194-8934-3E211D55C911}"/>
              </a:ext>
            </a:extLst>
          </p:cNvPr>
          <p:cNvSpPr>
            <a:spLocks/>
          </p:cNvSpPr>
          <p:nvPr/>
        </p:nvSpPr>
        <p:spPr bwMode="auto">
          <a:xfrm>
            <a:off x="1357313" y="5062538"/>
            <a:ext cx="506412" cy="981075"/>
          </a:xfrm>
          <a:custGeom>
            <a:avLst/>
            <a:gdLst>
              <a:gd name="T0" fmla="*/ 0 w 319"/>
              <a:gd name="T1" fmla="*/ 0 h 618"/>
              <a:gd name="T2" fmla="*/ 504825 w 319"/>
              <a:gd name="T3" fmla="*/ 0 h 618"/>
              <a:gd name="T4" fmla="*/ 504825 w 319"/>
              <a:gd name="T5" fmla="*/ 41275 h 618"/>
              <a:gd name="T6" fmla="*/ 258762 w 319"/>
              <a:gd name="T7" fmla="*/ 41275 h 618"/>
              <a:gd name="T8" fmla="*/ 258762 w 319"/>
              <a:gd name="T9" fmla="*/ 936625 h 618"/>
              <a:gd name="T10" fmla="*/ 504825 w 319"/>
              <a:gd name="T11" fmla="*/ 936625 h 618"/>
              <a:gd name="T12" fmla="*/ 504825 w 319"/>
              <a:gd name="T13" fmla="*/ 979488 h 618"/>
              <a:gd name="T14" fmla="*/ 203200 w 319"/>
              <a:gd name="T15" fmla="*/ 979488 h 618"/>
              <a:gd name="T16" fmla="*/ 203200 w 319"/>
              <a:gd name="T17" fmla="*/ 979488 h 6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9" h="618">
                <a:moveTo>
                  <a:pt x="0" y="0"/>
                </a:moveTo>
                <a:lnTo>
                  <a:pt x="318" y="0"/>
                </a:lnTo>
                <a:lnTo>
                  <a:pt x="318" y="26"/>
                </a:lnTo>
                <a:lnTo>
                  <a:pt x="163" y="26"/>
                </a:lnTo>
                <a:lnTo>
                  <a:pt x="163" y="590"/>
                </a:lnTo>
                <a:lnTo>
                  <a:pt x="318" y="590"/>
                </a:lnTo>
                <a:lnTo>
                  <a:pt x="318" y="617"/>
                </a:lnTo>
                <a:lnTo>
                  <a:pt x="128" y="617"/>
                </a:lnTo>
              </a:path>
            </a:pathLst>
          </a:custGeom>
          <a:noFill/>
          <a:ln w="2730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46" name="Freeform 58">
            <a:extLst>
              <a:ext uri="{FF2B5EF4-FFF2-40B4-BE49-F238E27FC236}">
                <a16:creationId xmlns:a16="http://schemas.microsoft.com/office/drawing/2014/main" id="{976D30C8-A81E-4D08-BBA2-6540AC3FC303}"/>
              </a:ext>
            </a:extLst>
          </p:cNvPr>
          <p:cNvSpPr>
            <a:spLocks/>
          </p:cNvSpPr>
          <p:nvPr/>
        </p:nvSpPr>
        <p:spPr bwMode="auto">
          <a:xfrm>
            <a:off x="1330325" y="5062538"/>
            <a:ext cx="504825" cy="981075"/>
          </a:xfrm>
          <a:custGeom>
            <a:avLst/>
            <a:gdLst>
              <a:gd name="T0" fmla="*/ 503238 w 318"/>
              <a:gd name="T1" fmla="*/ 0 h 618"/>
              <a:gd name="T2" fmla="*/ 0 w 318"/>
              <a:gd name="T3" fmla="*/ 0 h 618"/>
              <a:gd name="T4" fmla="*/ 0 w 318"/>
              <a:gd name="T5" fmla="*/ 41275 h 618"/>
              <a:gd name="T6" fmla="*/ 244475 w 318"/>
              <a:gd name="T7" fmla="*/ 41275 h 618"/>
              <a:gd name="T8" fmla="*/ 244475 w 318"/>
              <a:gd name="T9" fmla="*/ 936625 h 618"/>
              <a:gd name="T10" fmla="*/ 0 w 318"/>
              <a:gd name="T11" fmla="*/ 936625 h 618"/>
              <a:gd name="T12" fmla="*/ 0 w 318"/>
              <a:gd name="T13" fmla="*/ 979488 h 618"/>
              <a:gd name="T14" fmla="*/ 300038 w 318"/>
              <a:gd name="T15" fmla="*/ 979488 h 618"/>
              <a:gd name="T16" fmla="*/ 300038 w 318"/>
              <a:gd name="T17" fmla="*/ 979488 h 6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8" h="618">
                <a:moveTo>
                  <a:pt x="317" y="0"/>
                </a:moveTo>
                <a:lnTo>
                  <a:pt x="0" y="0"/>
                </a:lnTo>
                <a:lnTo>
                  <a:pt x="0" y="26"/>
                </a:lnTo>
                <a:lnTo>
                  <a:pt x="154" y="26"/>
                </a:lnTo>
                <a:lnTo>
                  <a:pt x="154" y="590"/>
                </a:lnTo>
                <a:lnTo>
                  <a:pt x="0" y="590"/>
                </a:lnTo>
                <a:lnTo>
                  <a:pt x="0" y="617"/>
                </a:lnTo>
                <a:lnTo>
                  <a:pt x="189" y="617"/>
                </a:lnTo>
              </a:path>
            </a:pathLst>
          </a:custGeom>
          <a:noFill/>
          <a:ln w="2730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63547" name="Freeform 59">
            <a:extLst>
              <a:ext uri="{FF2B5EF4-FFF2-40B4-BE49-F238E27FC236}">
                <a16:creationId xmlns:a16="http://schemas.microsoft.com/office/drawing/2014/main" id="{D987D350-D09D-4C91-A647-734887E2A5F8}"/>
              </a:ext>
            </a:extLst>
          </p:cNvPr>
          <p:cNvSpPr>
            <a:spLocks/>
          </p:cNvSpPr>
          <p:nvPr/>
        </p:nvSpPr>
        <p:spPr bwMode="auto">
          <a:xfrm>
            <a:off x="1625600" y="5894388"/>
            <a:ext cx="238125" cy="109537"/>
          </a:xfrm>
          <a:custGeom>
            <a:avLst/>
            <a:gdLst>
              <a:gd name="T0" fmla="*/ 236538 w 150"/>
              <a:gd name="T1" fmla="*/ 107950 h 69"/>
              <a:gd name="T2" fmla="*/ 0 w 150"/>
              <a:gd name="T3" fmla="*/ 0 h 69"/>
              <a:gd name="T4" fmla="*/ 0 w 150"/>
              <a:gd name="T5" fmla="*/ 0 h 69"/>
              <a:gd name="T6" fmla="*/ 236538 w 150"/>
              <a:gd name="T7" fmla="*/ 107950 h 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" h="69">
                <a:moveTo>
                  <a:pt x="149" y="68"/>
                </a:moveTo>
                <a:lnTo>
                  <a:pt x="0" y="0"/>
                </a:lnTo>
                <a:lnTo>
                  <a:pt x="149" y="68"/>
                </a:lnTo>
              </a:path>
            </a:pathLst>
          </a:custGeom>
          <a:ln w="2730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36" name="Text Box 60">
            <a:extLst>
              <a:ext uri="{FF2B5EF4-FFF2-40B4-BE49-F238E27FC236}">
                <a16:creationId xmlns:a16="http://schemas.microsoft.com/office/drawing/2014/main" id="{9E24CC4F-6B2A-4693-99C6-CEF285257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193" y="7057050"/>
            <a:ext cx="1157689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1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br>
              <a:rPr lang="en-GB" altLang="en-US" sz="21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1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37" name="Text Box 61">
            <a:extLst>
              <a:ext uri="{FF2B5EF4-FFF2-40B4-BE49-F238E27FC236}">
                <a16:creationId xmlns:a16="http://schemas.microsoft.com/office/drawing/2014/main" id="{3AACC0EF-9CC5-46D7-A1FB-14C98750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166" y="6782359"/>
            <a:ext cx="1247457" cy="11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100" b="1" i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</a:t>
            </a:r>
            <a:br>
              <a:rPr lang="en-GB" altLang="en-US" sz="2100" b="1" i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100" b="1" i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br>
              <a:rPr lang="en-GB" altLang="en-US" sz="2100" b="1" i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100" b="1" i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br>
              <a:rPr lang="en-GB" altLang="en-US" sz="2100" b="1" i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100" b="1" i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Section!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39" name="Text Box 63">
            <a:extLst>
              <a:ext uri="{FF2B5EF4-FFF2-40B4-BE49-F238E27FC236}">
                <a16:creationId xmlns:a16="http://schemas.microsoft.com/office/drawing/2014/main" id="{BEA3BCEE-6066-44E0-B220-1BED07ED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33" y="1774198"/>
            <a:ext cx="6481261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1800" b="1" i="1">
                <a:solidFill>
                  <a:srgbClr val="00B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you have used the same amount of material for </a:t>
            </a:r>
            <a:br>
              <a:rPr lang="en-GB" altLang="en-US" sz="1800" b="1" i="1">
                <a:solidFill>
                  <a:srgbClr val="00B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b="1" i="1">
                <a:solidFill>
                  <a:srgbClr val="00B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shape but some are stronger than others.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40" name="TextBox 60">
            <a:extLst>
              <a:ext uri="{FF2B5EF4-FFF2-40B4-BE49-F238E27FC236}">
                <a16:creationId xmlns:a16="http://schemas.microsoft.com/office/drawing/2014/main" id="{C6F902E9-C4E3-4B54-ABF7-2AEF60E34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9490075"/>
            <a:ext cx="439036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Home For Life ® For Engineers and Technicians </a:t>
            </a:r>
          </a:p>
        </p:txBody>
      </p:sp>
      <p:pic>
        <p:nvPicPr>
          <p:cNvPr id="12341" name="Picture 61">
            <a:extLst>
              <a:ext uri="{FF2B5EF4-FFF2-40B4-BE49-F238E27FC236}">
                <a16:creationId xmlns:a16="http://schemas.microsoft.com/office/drawing/2014/main" id="{3470FA11-10C5-498A-91EC-57767EC02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93456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77C56E27-6994-4C31-93F4-D536016CF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631825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4" name="Picture 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AE3F6CC-41DC-45FE-A848-7B2B31F5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24" y="1939434"/>
            <a:ext cx="2881248" cy="2881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ED0CFB-25D0-4700-B05F-C3C3DCCD6028}"/>
              </a:ext>
            </a:extLst>
          </p:cNvPr>
          <p:cNvSpPr txBox="1"/>
          <p:nvPr/>
        </p:nvSpPr>
        <p:spPr>
          <a:xfrm>
            <a:off x="980728" y="5241032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  <p:transition spd="med" advTm="10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79910-6630-466C-8901-A7AEFF3B8A8E}"/>
              </a:ext>
            </a:extLst>
          </p:cNvPr>
          <p:cNvSpPr txBox="1"/>
          <p:nvPr/>
        </p:nvSpPr>
        <p:spPr>
          <a:xfrm>
            <a:off x="2960762" y="704528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E137E-2D2A-4C12-BFEB-7D38E729615F}"/>
              </a:ext>
            </a:extLst>
          </p:cNvPr>
          <p:cNvSpPr txBox="1"/>
          <p:nvPr/>
        </p:nvSpPr>
        <p:spPr>
          <a:xfrm>
            <a:off x="570051" y="1560971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simple bridge is made from A4 paper.</a:t>
            </a:r>
          </a:p>
          <a:p>
            <a:endParaRPr lang="en-GB" sz="1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copy the appropriate slide for the pupils to use.</a:t>
            </a:r>
          </a:p>
          <a:p>
            <a:endParaRPr lang="en-GB" sz="1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building some bridges and testing them the pupils should create a table of results and draw graphs of these results.</a:t>
            </a:r>
          </a:p>
          <a:p>
            <a:endParaRPr lang="en-GB" sz="1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 pupils to bring in some model cars.</a:t>
            </a:r>
          </a:p>
          <a:p>
            <a:endParaRPr lang="en-GB" altLang="en-US" sz="1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 use coins or plastic bricks.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2497E-1B48-4590-A405-6E403B1CC9A7}"/>
              </a:ext>
            </a:extLst>
          </p:cNvPr>
          <p:cNvSpPr txBox="1"/>
          <p:nvPr/>
        </p:nvSpPr>
        <p:spPr>
          <a:xfrm>
            <a:off x="570051" y="5018126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F1C446-8E67-44BE-A642-4B20B4CFA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592619"/>
              </p:ext>
            </p:extLst>
          </p:nvPr>
        </p:nvGraphicFramePr>
        <p:xfrm>
          <a:off x="543495" y="6289840"/>
          <a:ext cx="5915025" cy="2920132"/>
        </p:xfrm>
        <a:graphic>
          <a:graphicData uri="http://schemas.openxmlformats.org/drawingml/2006/table">
            <a:tbl>
              <a:tblPr firstRow="1" firstCol="1" bandRow="1"/>
              <a:tblGrid>
                <a:gridCol w="1525989">
                  <a:extLst>
                    <a:ext uri="{9D8B030D-6E8A-4147-A177-3AD203B41FA5}">
                      <a16:colId xmlns:a16="http://schemas.microsoft.com/office/drawing/2014/main" val="1057967728"/>
                    </a:ext>
                  </a:extLst>
                </a:gridCol>
                <a:gridCol w="2194518">
                  <a:extLst>
                    <a:ext uri="{9D8B030D-6E8A-4147-A177-3AD203B41FA5}">
                      <a16:colId xmlns:a16="http://schemas.microsoft.com/office/drawing/2014/main" val="1571747046"/>
                    </a:ext>
                  </a:extLst>
                </a:gridCol>
                <a:gridCol w="2194518">
                  <a:extLst>
                    <a:ext uri="{9D8B030D-6E8A-4147-A177-3AD203B41FA5}">
                      <a16:colId xmlns:a16="http://schemas.microsoft.com/office/drawing/2014/main" val="2637561704"/>
                    </a:ext>
                  </a:extLst>
                </a:gridCol>
              </a:tblGrid>
              <a:tr h="731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5540" marR="6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65540" marR="6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65540" marR="655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329891"/>
                  </a:ext>
                </a:extLst>
              </a:tr>
              <a:tr h="238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Scissors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698426"/>
                  </a:ext>
                </a:extLst>
              </a:tr>
              <a:tr h="2382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Hands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Water to clean hands and clothes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681153"/>
                  </a:ext>
                </a:extLst>
              </a:tr>
              <a:tr h="4876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 on clothes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to clean hands and clothes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50451"/>
                  </a:ext>
                </a:extLst>
              </a:tr>
              <a:tr h="487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glue is ingested rinse mouth with water and give water to drink.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84310"/>
                  </a:ext>
                </a:extLst>
              </a:tr>
              <a:tr h="736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pupils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65540" marR="65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149528"/>
                  </a:ext>
                </a:extLst>
              </a:tr>
            </a:tbl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570051" y="5730927"/>
            <a:ext cx="410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464882332"/>
      </p:ext>
    </p:extLst>
  </p:cSld>
  <p:clrMapOvr>
    <a:masterClrMapping/>
  </p:clrMapOvr>
  <p:transition spd="med" advTm="10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>
            <a:extLst>
              <a:ext uri="{FF2B5EF4-FFF2-40B4-BE49-F238E27FC236}">
                <a16:creationId xmlns:a16="http://schemas.microsoft.com/office/drawing/2014/main" id="{F6490A44-5E85-405F-BDE4-9EFBB23C412E}"/>
              </a:ext>
            </a:extLst>
          </p:cNvPr>
          <p:cNvSpPr/>
          <p:nvPr/>
        </p:nvSpPr>
        <p:spPr bwMode="auto">
          <a:xfrm rot="9840640">
            <a:off x="1670692" y="3706608"/>
            <a:ext cx="615991" cy="764422"/>
          </a:xfrm>
          <a:prstGeom prst="parallelogram">
            <a:avLst>
              <a:gd name="adj" fmla="val 21499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54D38328-8FAC-4943-8E99-467DDCE075C1}"/>
              </a:ext>
            </a:extLst>
          </p:cNvPr>
          <p:cNvSpPr/>
          <p:nvPr/>
        </p:nvSpPr>
        <p:spPr bwMode="auto">
          <a:xfrm rot="20901050" flipH="1">
            <a:off x="5413867" y="3586052"/>
            <a:ext cx="1360197" cy="970147"/>
          </a:xfrm>
          <a:prstGeom prst="parallelogram">
            <a:avLst>
              <a:gd name="adj" fmla="val 52942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74721-B78C-48A8-99F8-62C347D1B4B4}"/>
              </a:ext>
            </a:extLst>
          </p:cNvPr>
          <p:cNvSpPr txBox="1"/>
          <p:nvPr/>
        </p:nvSpPr>
        <p:spPr>
          <a:xfrm>
            <a:off x="333980" y="823786"/>
            <a:ext cx="6270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photocopy of the next slides.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out the bridge supports and glue them together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 the bridge paper onto the two supports</a:t>
            </a:r>
          </a:p>
          <a:p>
            <a:endParaRPr lang="en-GB" b="1" dirty="0">
              <a:solidFill>
                <a:srgbClr val="4B1E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4B1E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2BA0C1C-88DF-49AF-B35A-D43E699D73F9}"/>
              </a:ext>
            </a:extLst>
          </p:cNvPr>
          <p:cNvGrpSpPr>
            <a:grpSpLocks/>
          </p:cNvGrpSpPr>
          <p:nvPr/>
        </p:nvGrpSpPr>
        <p:grpSpPr bwMode="auto">
          <a:xfrm>
            <a:off x="4797152" y="3727312"/>
            <a:ext cx="1439863" cy="792163"/>
            <a:chOff x="4509120" y="1208584"/>
            <a:chExt cx="1440160" cy="792088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B934337-753B-49C9-92C0-E924F3E99D5D}"/>
                </a:ext>
              </a:extLst>
            </p:cNvPr>
            <p:cNvSpPr/>
            <p:nvPr/>
          </p:nvSpPr>
          <p:spPr bwMode="auto">
            <a:xfrm>
              <a:off x="5229994" y="1208584"/>
              <a:ext cx="719286" cy="792088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C5C38E-DD98-4A24-B918-D63358DFFC14}"/>
                </a:ext>
              </a:extLst>
            </p:cNvPr>
            <p:cNvSpPr/>
            <p:nvPr/>
          </p:nvSpPr>
          <p:spPr bwMode="auto">
            <a:xfrm>
              <a:off x="4509120" y="1208584"/>
              <a:ext cx="720874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FD5EBC-B34A-40EF-AFD9-2D2F93B542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5965" y="3727312"/>
            <a:ext cx="1439862" cy="792163"/>
            <a:chOff x="4509120" y="1208584"/>
            <a:chExt cx="1440160" cy="79208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1FC19DAE-915F-4861-A107-FFD748697936}"/>
                </a:ext>
              </a:extLst>
            </p:cNvPr>
            <p:cNvSpPr/>
            <p:nvPr/>
          </p:nvSpPr>
          <p:spPr bwMode="auto">
            <a:xfrm>
              <a:off x="5228406" y="1208584"/>
              <a:ext cx="720874" cy="792088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714E70-070B-4BDA-A2E9-CB014D64B491}"/>
                </a:ext>
              </a:extLst>
            </p:cNvPr>
            <p:cNvSpPr/>
            <p:nvPr/>
          </p:nvSpPr>
          <p:spPr bwMode="auto">
            <a:xfrm>
              <a:off x="4509120" y="1208584"/>
              <a:ext cx="719286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62832AA-3F40-4B72-BD07-6BFAB231949C}"/>
              </a:ext>
            </a:extLst>
          </p:cNvPr>
          <p:cNvSpPr txBox="1"/>
          <p:nvPr/>
        </p:nvSpPr>
        <p:spPr>
          <a:xfrm>
            <a:off x="375965" y="5204639"/>
            <a:ext cx="6077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place wrights onto the bridge such as a model car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happens?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4DFB8087-B34D-49B0-B95E-8B89455E6FAF}"/>
              </a:ext>
            </a:extLst>
          </p:cNvPr>
          <p:cNvGrpSpPr>
            <a:grpSpLocks/>
          </p:cNvGrpSpPr>
          <p:nvPr/>
        </p:nvGrpSpPr>
        <p:grpSpPr bwMode="auto">
          <a:xfrm>
            <a:off x="4763424" y="7182219"/>
            <a:ext cx="1439863" cy="792163"/>
            <a:chOff x="4509120" y="1208584"/>
            <a:chExt cx="1440160" cy="792088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2DDF80BC-E9F5-4284-B5B5-220262EB594D}"/>
                </a:ext>
              </a:extLst>
            </p:cNvPr>
            <p:cNvSpPr/>
            <p:nvPr/>
          </p:nvSpPr>
          <p:spPr bwMode="auto">
            <a:xfrm>
              <a:off x="5229994" y="1208584"/>
              <a:ext cx="719286" cy="792088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0028D3-D1C5-4D3C-AB2E-6DB43376C869}"/>
                </a:ext>
              </a:extLst>
            </p:cNvPr>
            <p:cNvSpPr/>
            <p:nvPr/>
          </p:nvSpPr>
          <p:spPr bwMode="auto">
            <a:xfrm>
              <a:off x="4509120" y="1208584"/>
              <a:ext cx="720874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364CD302-80F3-417A-8840-0D3453AD9C4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2237" y="7182219"/>
            <a:ext cx="1439862" cy="792163"/>
            <a:chOff x="4509120" y="1208584"/>
            <a:chExt cx="1440160" cy="79208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C6BC7C2C-3B7F-4C55-B959-BB067611D5A2}"/>
                </a:ext>
              </a:extLst>
            </p:cNvPr>
            <p:cNvSpPr/>
            <p:nvPr/>
          </p:nvSpPr>
          <p:spPr bwMode="auto">
            <a:xfrm>
              <a:off x="5228406" y="1208584"/>
              <a:ext cx="720874" cy="792088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CDFDC8-2FBE-4833-ABD1-69699FB3B82A}"/>
                </a:ext>
              </a:extLst>
            </p:cNvPr>
            <p:cNvSpPr/>
            <p:nvPr/>
          </p:nvSpPr>
          <p:spPr bwMode="auto">
            <a:xfrm>
              <a:off x="4509120" y="1208584"/>
              <a:ext cx="719286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8EED95E2-B92D-41A9-9E5E-1697BB7C50B9}"/>
              </a:ext>
            </a:extLst>
          </p:cNvPr>
          <p:cNvCxnSpPr>
            <a:cxnSpLocks noChangeShapeType="1"/>
            <a:stCxn id="23" idx="0"/>
          </p:cNvCxnSpPr>
          <p:nvPr/>
        </p:nvCxnSpPr>
        <p:spPr bwMode="auto">
          <a:xfrm flipV="1">
            <a:off x="3829974" y="6917107"/>
            <a:ext cx="1293813" cy="944562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32D4DBC7-DDFB-4DC0-9AAA-82FF9584C5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31274" y="6917107"/>
            <a:ext cx="1012825" cy="962025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C643191E-3B67-4F3B-A023-6A9415035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4937" y="8045819"/>
            <a:ext cx="601662" cy="0"/>
          </a:xfrm>
          <a:prstGeom prst="lin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71E6EFE-C94A-4FC4-B928-7E5BC4BE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18" y="7622646"/>
            <a:ext cx="9525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7">
            <a:extLst>
              <a:ext uri="{FF2B5EF4-FFF2-40B4-BE49-F238E27FC236}">
                <a16:creationId xmlns:a16="http://schemas.microsoft.com/office/drawing/2014/main" id="{0A321DD0-92B7-4D4F-BD23-FB1157FD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099" y="8052169"/>
            <a:ext cx="1396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Whoops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2894FD7-43C8-4032-A0D3-053350976D75}"/>
              </a:ext>
            </a:extLst>
          </p:cNvPr>
          <p:cNvSpPr/>
          <p:nvPr/>
        </p:nvSpPr>
        <p:spPr bwMode="auto">
          <a:xfrm rot="8150534">
            <a:off x="3013999" y="7182219"/>
            <a:ext cx="1079500" cy="792163"/>
          </a:xfrm>
          <a:prstGeom prst="arc">
            <a:avLst>
              <a:gd name="adj1" fmla="val 16200000"/>
              <a:gd name="adj2" fmla="val 19495942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8B615598-FBB0-4804-BB67-FD52BFBD2BE1}"/>
              </a:ext>
            </a:extLst>
          </p:cNvPr>
          <p:cNvSpPr/>
          <p:nvPr/>
        </p:nvSpPr>
        <p:spPr bwMode="auto">
          <a:xfrm rot="13449466" flipH="1">
            <a:off x="2266287" y="7182219"/>
            <a:ext cx="1079500" cy="792163"/>
          </a:xfrm>
          <a:prstGeom prst="arc">
            <a:avLst>
              <a:gd name="adj1" fmla="val 16200000"/>
              <a:gd name="adj2" fmla="val 19495942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6F3161-E659-41E7-A302-1EB5B41BECFB}"/>
              </a:ext>
            </a:extLst>
          </p:cNvPr>
          <p:cNvSpPr txBox="1"/>
          <p:nvPr/>
        </p:nvSpPr>
        <p:spPr>
          <a:xfrm>
            <a:off x="2142882" y="8985448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this result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14E901-04EC-4B1A-BDC6-2AF5A2C8E108}"/>
              </a:ext>
            </a:extLst>
          </p:cNvPr>
          <p:cNvSpPr/>
          <p:nvPr/>
        </p:nvSpPr>
        <p:spPr bwMode="auto">
          <a:xfrm rot="20136939">
            <a:off x="6043454" y="4393655"/>
            <a:ext cx="1008112" cy="2516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B08A77-AD7B-4309-90C3-7CB98406BA58}"/>
              </a:ext>
            </a:extLst>
          </p:cNvPr>
          <p:cNvSpPr/>
          <p:nvPr/>
        </p:nvSpPr>
        <p:spPr bwMode="auto">
          <a:xfrm>
            <a:off x="5373390" y="4545080"/>
            <a:ext cx="1008112" cy="25163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9639331A-01F5-4646-8E47-01F5BD2C2866}"/>
              </a:ext>
            </a:extLst>
          </p:cNvPr>
          <p:cNvSpPr/>
          <p:nvPr/>
        </p:nvSpPr>
        <p:spPr bwMode="auto">
          <a:xfrm>
            <a:off x="989131" y="3511612"/>
            <a:ext cx="5214156" cy="324490"/>
          </a:xfrm>
          <a:prstGeom prst="parallelogram">
            <a:avLst>
              <a:gd name="adj" fmla="val 92795"/>
            </a:avLst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6282"/>
      </p:ext>
    </p:extLst>
  </p:cSld>
  <p:clrMapOvr>
    <a:masterClrMapping/>
  </p:clrMapOvr>
  <p:transition spd="med" advTm="10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C2FDA5E-0E11-46E0-8E69-C570E688A79C}"/>
              </a:ext>
            </a:extLst>
          </p:cNvPr>
          <p:cNvGrpSpPr/>
          <p:nvPr/>
        </p:nvGrpSpPr>
        <p:grpSpPr>
          <a:xfrm>
            <a:off x="1736812" y="2720752"/>
            <a:ext cx="3384376" cy="720080"/>
            <a:chOff x="1736812" y="2720752"/>
            <a:chExt cx="3384376" cy="7200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956C24-8E02-486F-ACC2-74D2559811F0}"/>
                </a:ext>
              </a:extLst>
            </p:cNvPr>
            <p:cNvSpPr/>
            <p:nvPr/>
          </p:nvSpPr>
          <p:spPr bwMode="auto">
            <a:xfrm>
              <a:off x="4402425" y="2720752"/>
              <a:ext cx="718763" cy="2160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853FE3D-2030-4CA1-AE6C-5B87ADC56F90}"/>
                </a:ext>
              </a:extLst>
            </p:cNvPr>
            <p:cNvSpPr/>
            <p:nvPr/>
          </p:nvSpPr>
          <p:spPr bwMode="auto">
            <a:xfrm>
              <a:off x="1736812" y="2720752"/>
              <a:ext cx="3384376" cy="504056"/>
            </a:xfrm>
            <a:prstGeom prst="parallelogram">
              <a:avLst>
                <a:gd name="adj" fmla="val 99274"/>
              </a:avLst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085B10-B0ED-46A5-B4CB-6048036F947D}"/>
                </a:ext>
              </a:extLst>
            </p:cNvPr>
            <p:cNvSpPr/>
            <p:nvPr/>
          </p:nvSpPr>
          <p:spPr bwMode="auto">
            <a:xfrm>
              <a:off x="1736812" y="3224808"/>
              <a:ext cx="2881637" cy="2160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703A67-4696-4BC2-B73F-4F9A2D40B0EA}"/>
              </a:ext>
            </a:extLst>
          </p:cNvPr>
          <p:cNvSpPr txBox="1"/>
          <p:nvPr/>
        </p:nvSpPr>
        <p:spPr>
          <a:xfrm>
            <a:off x="1376436" y="114166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fold the bridge section into a U shape using the first dotted lines, arrowed.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3DA8D5-3267-43CF-9DD1-E6C5C4B735A6}"/>
              </a:ext>
            </a:extLst>
          </p:cNvPr>
          <p:cNvCxnSpPr/>
          <p:nvPr/>
        </p:nvCxnSpPr>
        <p:spPr bwMode="auto">
          <a:xfrm flipH="1">
            <a:off x="4783631" y="3731118"/>
            <a:ext cx="7835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2BDCB4-1497-4C6D-BB04-B228CB560DDF}"/>
              </a:ext>
            </a:extLst>
          </p:cNvPr>
          <p:cNvCxnSpPr/>
          <p:nvPr/>
        </p:nvCxnSpPr>
        <p:spPr bwMode="auto">
          <a:xfrm flipH="1">
            <a:off x="4766378" y="5054380"/>
            <a:ext cx="7835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A657D69-87F4-4323-8909-C64C1D77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22496" y="2990340"/>
            <a:ext cx="893619" cy="28816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436284-AE29-486C-AA8A-7830D4839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386312" y="3862283"/>
            <a:ext cx="1637633" cy="112020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BC2D818-930C-42BE-A4AC-6F7E5A3524CE}"/>
              </a:ext>
            </a:extLst>
          </p:cNvPr>
          <p:cNvGrpSpPr>
            <a:grpSpLocks/>
          </p:cNvGrpSpPr>
          <p:nvPr/>
        </p:nvGrpSpPr>
        <p:grpSpPr bwMode="auto">
          <a:xfrm>
            <a:off x="4847098" y="6328781"/>
            <a:ext cx="1440215" cy="791943"/>
            <a:chOff x="4509120" y="1208584"/>
            <a:chExt cx="1440160" cy="792088"/>
          </a:xfrm>
        </p:grpSpPr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5FFE2B0E-E870-45E4-B97B-5EDC929649E4}"/>
                </a:ext>
              </a:extLst>
            </p:cNvPr>
            <p:cNvSpPr/>
            <p:nvPr/>
          </p:nvSpPr>
          <p:spPr bwMode="auto">
            <a:xfrm>
              <a:off x="5230170" y="1208365"/>
              <a:ext cx="719110" cy="79230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B0E585-7996-4E21-B5FD-5C97B8AB24AB}"/>
                </a:ext>
              </a:extLst>
            </p:cNvPr>
            <p:cNvSpPr/>
            <p:nvPr/>
          </p:nvSpPr>
          <p:spPr bwMode="auto">
            <a:xfrm>
              <a:off x="4509473" y="1208365"/>
              <a:ext cx="720697" cy="792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AC316D0E-E0C6-4651-9659-8F458887F8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6263" y="6328781"/>
            <a:ext cx="1440215" cy="791943"/>
            <a:chOff x="4509120" y="1208584"/>
            <a:chExt cx="1440160" cy="792088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B29C169-3880-46D6-B985-A70913948B88}"/>
                </a:ext>
              </a:extLst>
            </p:cNvPr>
            <p:cNvSpPr/>
            <p:nvPr/>
          </p:nvSpPr>
          <p:spPr bwMode="auto">
            <a:xfrm>
              <a:off x="5228583" y="1208365"/>
              <a:ext cx="720697" cy="79230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DDA0FE-1FC6-4408-9EE4-2E5668022F8B}"/>
                </a:ext>
              </a:extLst>
            </p:cNvPr>
            <p:cNvSpPr/>
            <p:nvPr/>
          </p:nvSpPr>
          <p:spPr bwMode="auto">
            <a:xfrm>
              <a:off x="4509472" y="1208365"/>
              <a:ext cx="719111" cy="792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3">
            <a:extLst>
              <a:ext uri="{FF2B5EF4-FFF2-40B4-BE49-F238E27FC236}">
                <a16:creationId xmlns:a16="http://schemas.microsoft.com/office/drawing/2014/main" id="{B58D4631-4576-44A0-91D3-8AB8EAB9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92" y="5851519"/>
            <a:ext cx="952638" cy="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">
            <a:extLst>
              <a:ext uri="{FF2B5EF4-FFF2-40B4-BE49-F238E27FC236}">
                <a16:creationId xmlns:a16="http://schemas.microsoft.com/office/drawing/2014/main" id="{09438F90-9E7E-4D9A-AB1F-6DFDB164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72" y="5832712"/>
            <a:ext cx="952638" cy="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0EA310-320F-43C3-A2CA-27BC403EDCA4}"/>
              </a:ext>
            </a:extLst>
          </p:cNvPr>
          <p:cNvSpPr txBox="1"/>
          <p:nvPr/>
        </p:nvSpPr>
        <p:spPr>
          <a:xfrm>
            <a:off x="1040250" y="7529170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 it will hold one or two cars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324AFF-3E4E-4C4C-B511-8C24988B2F0E}"/>
              </a:ext>
            </a:extLst>
          </p:cNvPr>
          <p:cNvSpPr txBox="1"/>
          <p:nvPr/>
        </p:nvSpPr>
        <p:spPr>
          <a:xfrm>
            <a:off x="2142882" y="8985448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this result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7BDB39-0FDE-4227-84A2-63B6439DD0DB}"/>
              </a:ext>
            </a:extLst>
          </p:cNvPr>
          <p:cNvSpPr/>
          <p:nvPr/>
        </p:nvSpPr>
        <p:spPr bwMode="auto">
          <a:xfrm>
            <a:off x="1146988" y="6158735"/>
            <a:ext cx="4402965" cy="1698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solidFill>
                  <a:srgbClr val="008000"/>
                </a:solidFill>
              </a:ln>
              <a:blipFill>
                <a:blip r:embed="rId2"/>
                <a:tile tx="0" ty="0" sx="100000" sy="100000" flip="none" algn="tl"/>
              </a:blip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62555"/>
      </p:ext>
    </p:extLst>
  </p:cSld>
  <p:clrMapOvr>
    <a:masterClrMapping/>
  </p:clrMapOvr>
  <p:transition spd="med" advTm="10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6703A67-4696-4BC2-B73F-4F9A2D40B0EA}"/>
              </a:ext>
            </a:extLst>
          </p:cNvPr>
          <p:cNvSpPr txBox="1"/>
          <p:nvPr/>
        </p:nvSpPr>
        <p:spPr>
          <a:xfrm>
            <a:off x="928486" y="1108452"/>
            <a:ext cx="5220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fold the bridge section into a U shape using the second, then third and up to the fifth dotted lines.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657D69-87F4-4323-8909-C64C1D77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22496" y="2990340"/>
            <a:ext cx="893619" cy="28816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436284-AE29-486C-AA8A-7830D483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86312" y="3862283"/>
            <a:ext cx="1637633" cy="112020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BC2D818-930C-42BE-A4AC-6F7E5A3524CE}"/>
              </a:ext>
            </a:extLst>
          </p:cNvPr>
          <p:cNvGrpSpPr>
            <a:grpSpLocks/>
          </p:cNvGrpSpPr>
          <p:nvPr/>
        </p:nvGrpSpPr>
        <p:grpSpPr bwMode="auto">
          <a:xfrm>
            <a:off x="4847098" y="6328781"/>
            <a:ext cx="1440215" cy="791943"/>
            <a:chOff x="4509120" y="1208584"/>
            <a:chExt cx="1440160" cy="792088"/>
          </a:xfrm>
        </p:grpSpPr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5FFE2B0E-E870-45E4-B97B-5EDC929649E4}"/>
                </a:ext>
              </a:extLst>
            </p:cNvPr>
            <p:cNvSpPr/>
            <p:nvPr/>
          </p:nvSpPr>
          <p:spPr bwMode="auto">
            <a:xfrm>
              <a:off x="5230170" y="1208365"/>
              <a:ext cx="719110" cy="79230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B0E585-7996-4E21-B5FD-5C97B8AB24AB}"/>
                </a:ext>
              </a:extLst>
            </p:cNvPr>
            <p:cNvSpPr/>
            <p:nvPr/>
          </p:nvSpPr>
          <p:spPr bwMode="auto">
            <a:xfrm>
              <a:off x="4509473" y="1208365"/>
              <a:ext cx="720697" cy="792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AC316D0E-E0C6-4651-9659-8F458887F8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6263" y="6328781"/>
            <a:ext cx="1440215" cy="791943"/>
            <a:chOff x="4509120" y="1208584"/>
            <a:chExt cx="1440160" cy="792088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B29C169-3880-46D6-B985-A70913948B88}"/>
                </a:ext>
              </a:extLst>
            </p:cNvPr>
            <p:cNvSpPr/>
            <p:nvPr/>
          </p:nvSpPr>
          <p:spPr bwMode="auto">
            <a:xfrm>
              <a:off x="5228583" y="1208365"/>
              <a:ext cx="720697" cy="792307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DDA0FE-1FC6-4408-9EE4-2E5668022F8B}"/>
                </a:ext>
              </a:extLst>
            </p:cNvPr>
            <p:cNvSpPr/>
            <p:nvPr/>
          </p:nvSpPr>
          <p:spPr bwMode="auto">
            <a:xfrm>
              <a:off x="4509472" y="1208365"/>
              <a:ext cx="719111" cy="792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3">
            <a:extLst>
              <a:ext uri="{FF2B5EF4-FFF2-40B4-BE49-F238E27FC236}">
                <a16:creationId xmlns:a16="http://schemas.microsoft.com/office/drawing/2014/main" id="{B58D4631-4576-44A0-91D3-8AB8EAB9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12" y="5774948"/>
            <a:ext cx="952638" cy="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">
            <a:extLst>
              <a:ext uri="{FF2B5EF4-FFF2-40B4-BE49-F238E27FC236}">
                <a16:creationId xmlns:a16="http://schemas.microsoft.com/office/drawing/2014/main" id="{114B0EE3-E9AE-4DC5-8386-A6A56706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94" y="5807333"/>
            <a:ext cx="952638" cy="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">
            <a:extLst>
              <a:ext uri="{FF2B5EF4-FFF2-40B4-BE49-F238E27FC236}">
                <a16:creationId xmlns:a16="http://schemas.microsoft.com/office/drawing/2014/main" id="{09438F90-9E7E-4D9A-AB1F-6DFDB164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08" y="5780309"/>
            <a:ext cx="952638" cy="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0EA310-320F-43C3-A2CA-27BC403EDCA4}"/>
              </a:ext>
            </a:extLst>
          </p:cNvPr>
          <p:cNvSpPr txBox="1"/>
          <p:nvPr/>
        </p:nvSpPr>
        <p:spPr>
          <a:xfrm>
            <a:off x="416712" y="7565870"/>
            <a:ext cx="625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time it will hold more and more cars</a:t>
            </a:r>
          </a:p>
        </p:txBody>
      </p:sp>
      <p:pic>
        <p:nvPicPr>
          <p:cNvPr id="21" name="Picture 35">
            <a:extLst>
              <a:ext uri="{FF2B5EF4-FFF2-40B4-BE49-F238E27FC236}">
                <a16:creationId xmlns:a16="http://schemas.microsoft.com/office/drawing/2014/main" id="{D1CD2EF8-24C8-455E-A43A-0C43C894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75" y="5555210"/>
            <a:ext cx="952638" cy="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5">
            <a:extLst>
              <a:ext uri="{FF2B5EF4-FFF2-40B4-BE49-F238E27FC236}">
                <a16:creationId xmlns:a16="http://schemas.microsoft.com/office/drawing/2014/main" id="{9657CA93-3EE3-492A-8A0F-597B23B7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88" y="5518260"/>
            <a:ext cx="952638" cy="32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28CED10-0EF7-4E93-BE5B-91D74931D58E}"/>
              </a:ext>
            </a:extLst>
          </p:cNvPr>
          <p:cNvSpPr txBox="1"/>
          <p:nvPr/>
        </p:nvSpPr>
        <p:spPr>
          <a:xfrm>
            <a:off x="2142882" y="8985448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these results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6D79B3-5245-4029-93AB-A1AADF74D5A8}"/>
              </a:ext>
            </a:extLst>
          </p:cNvPr>
          <p:cNvGrpSpPr/>
          <p:nvPr/>
        </p:nvGrpSpPr>
        <p:grpSpPr>
          <a:xfrm>
            <a:off x="1736812" y="2720752"/>
            <a:ext cx="3384376" cy="720080"/>
            <a:chOff x="1736812" y="2720752"/>
            <a:chExt cx="3384376" cy="72008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DC1CB7-896D-4EFC-B839-1FAC145B91BD}"/>
                </a:ext>
              </a:extLst>
            </p:cNvPr>
            <p:cNvSpPr/>
            <p:nvPr/>
          </p:nvSpPr>
          <p:spPr bwMode="auto">
            <a:xfrm>
              <a:off x="4402425" y="2720752"/>
              <a:ext cx="718763" cy="216024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9162B5A8-CA7C-4C75-A3E4-BA5432EB7C63}"/>
                </a:ext>
              </a:extLst>
            </p:cNvPr>
            <p:cNvSpPr/>
            <p:nvPr/>
          </p:nvSpPr>
          <p:spPr bwMode="auto">
            <a:xfrm>
              <a:off x="1736812" y="2720752"/>
              <a:ext cx="3384376" cy="504056"/>
            </a:xfrm>
            <a:prstGeom prst="parallelogram">
              <a:avLst>
                <a:gd name="adj" fmla="val 99274"/>
              </a:avLst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72802E-670D-4EF3-A19C-F1108B961936}"/>
                </a:ext>
              </a:extLst>
            </p:cNvPr>
            <p:cNvSpPr/>
            <p:nvPr/>
          </p:nvSpPr>
          <p:spPr bwMode="auto">
            <a:xfrm>
              <a:off x="1736812" y="3224808"/>
              <a:ext cx="2881637" cy="216024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A3D9021-F005-46A4-ABA8-3C7C2DB2A3FD}"/>
              </a:ext>
            </a:extLst>
          </p:cNvPr>
          <p:cNvSpPr/>
          <p:nvPr/>
        </p:nvSpPr>
        <p:spPr bwMode="auto">
          <a:xfrm>
            <a:off x="1146988" y="6158735"/>
            <a:ext cx="4402965" cy="45440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solidFill>
                  <a:srgbClr val="008000"/>
                </a:solidFill>
              </a:ln>
              <a:blipFill>
                <a:blip r:embed="rId5"/>
                <a:tile tx="0" ty="0" sx="100000" sy="100000" flip="none" algn="tl"/>
              </a:blip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69301"/>
      </p:ext>
    </p:extLst>
  </p:cSld>
  <p:clrMapOvr>
    <a:masterClrMapping/>
  </p:clrMapOvr>
  <p:transition spd="med" advTm="10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FF1C9-F3C4-4415-90FA-80F5973014CA}"/>
              </a:ext>
            </a:extLst>
          </p:cNvPr>
          <p:cNvSpPr txBox="1"/>
          <p:nvPr/>
        </p:nvSpPr>
        <p:spPr>
          <a:xfrm>
            <a:off x="764704" y="99256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create a table of results recording the depth of the U shape and the number of cars the bridge held and also the width of the bridge.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0624AB-DB20-4D4C-A02D-2DE17A25D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83173"/>
              </p:ext>
            </p:extLst>
          </p:nvPr>
        </p:nvGraphicFramePr>
        <p:xfrm>
          <a:off x="728662" y="4059285"/>
          <a:ext cx="5400675" cy="3130905"/>
        </p:xfrm>
        <a:graphic>
          <a:graphicData uri="http://schemas.openxmlformats.org/drawingml/2006/table">
            <a:tbl>
              <a:tblPr firstRow="1" firstCol="1" bandRow="1"/>
              <a:tblGrid>
                <a:gridCol w="1800225">
                  <a:extLst>
                    <a:ext uri="{9D8B030D-6E8A-4147-A177-3AD203B41FA5}">
                      <a16:colId xmlns:a16="http://schemas.microsoft.com/office/drawing/2014/main" val="380379677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37109488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81163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Depth of U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of Cars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Width of Bridge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38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170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67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170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0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954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9962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0DE858-BC56-4B73-BFC5-AA8F98EB49EB}"/>
              </a:ext>
            </a:extLst>
          </p:cNvPr>
          <p:cNvSpPr txBox="1"/>
          <p:nvPr/>
        </p:nvSpPr>
        <p:spPr>
          <a:xfrm>
            <a:off x="1844824" y="307992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62690-5703-4A6A-8570-E4D86DC73808}"/>
              </a:ext>
            </a:extLst>
          </p:cNvPr>
          <p:cNvSpPr txBox="1"/>
          <p:nvPr/>
        </p:nvSpPr>
        <p:spPr>
          <a:xfrm>
            <a:off x="324717" y="7959047"/>
            <a:ext cx="6470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we will create some graphs</a:t>
            </a:r>
          </a:p>
        </p:txBody>
      </p:sp>
    </p:spTree>
    <p:extLst>
      <p:ext uri="{BB962C8B-B14F-4D97-AF65-F5344CB8AC3E}">
        <p14:creationId xmlns:p14="http://schemas.microsoft.com/office/powerpoint/2010/main" val="4104797175"/>
      </p:ext>
    </p:extLst>
  </p:cSld>
  <p:clrMapOvr>
    <a:masterClrMapping/>
  </p:clrMapOvr>
  <p:transition spd="med" advTm="10000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5">
            <a:extLst>
              <a:ext uri="{FF2B5EF4-FFF2-40B4-BE49-F238E27FC236}">
                <a16:creationId xmlns:a16="http://schemas.microsoft.com/office/drawing/2014/main" id="{8BA021B0-C4F3-49EE-A447-3D6366CF0C45}"/>
              </a:ext>
            </a:extLst>
          </p:cNvPr>
          <p:cNvSpPr>
            <a:spLocks/>
          </p:cNvSpPr>
          <p:nvPr/>
        </p:nvSpPr>
        <p:spPr bwMode="auto">
          <a:xfrm>
            <a:off x="554356" y="233368"/>
            <a:ext cx="45719" cy="6564308"/>
          </a:xfrm>
          <a:custGeom>
            <a:avLst/>
            <a:gdLst>
              <a:gd name="T0" fmla="*/ 0 w 1"/>
              <a:gd name="T1" fmla="*/ 6273800 h 3951"/>
              <a:gd name="T2" fmla="*/ 0 w 1"/>
              <a:gd name="T3" fmla="*/ 0 h 3951"/>
              <a:gd name="T4" fmla="*/ 0 w 1"/>
              <a:gd name="T5" fmla="*/ 0 h 39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3951">
                <a:moveTo>
                  <a:pt x="0" y="3950"/>
                </a:moveTo>
                <a:lnTo>
                  <a:pt x="0" y="0"/>
                </a:lnTo>
              </a:path>
            </a:pathLst>
          </a:custGeom>
          <a:noFill/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243" name="Line 6">
            <a:extLst>
              <a:ext uri="{FF2B5EF4-FFF2-40B4-BE49-F238E27FC236}">
                <a16:creationId xmlns:a16="http://schemas.microsoft.com/office/drawing/2014/main" id="{04A5B587-1ABB-4432-AAD1-59A05CD4F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6811962"/>
            <a:ext cx="5789612" cy="3869"/>
          </a:xfrm>
          <a:prstGeom prst="line">
            <a:avLst/>
          </a:prstGeom>
          <a:noFill/>
          <a:ln w="4064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F7023888-B15A-4A8B-885A-A801750A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36" y="587305"/>
            <a:ext cx="1846263" cy="1182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>Height</a:t>
            </a:r>
            <a:b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>Of</a:t>
            </a:r>
            <a:b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>U-Section</a:t>
            </a: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78371978-E911-44D9-962F-378177D4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6196013"/>
            <a:ext cx="21415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008000"/>
                </a:solidFill>
                <a:latin typeface="Arial" panose="020B0604020202020204" pitchFamily="34" charset="0"/>
              </a:rPr>
              <a:t>No. Of Cars</a:t>
            </a:r>
            <a:endParaRPr lang="en-GB" altLang="en-US" sz="2800" dirty="0">
              <a:solidFill>
                <a:srgbClr val="008000"/>
              </a:solidFill>
            </a:endParaRPr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F2CEDD82-FD5B-410F-86F7-1AA6ECE0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346" y="394487"/>
            <a:ext cx="2682145" cy="11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</a:rPr>
              <a:t>The Higher</a:t>
            </a:r>
            <a:b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</a:rPr>
              <a:t>The U-Section</a:t>
            </a:r>
            <a:b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8200"/>
                </a:solidFill>
                <a:latin typeface="Arial" panose="020B0604020202020204" pitchFamily="34" charset="0"/>
              </a:rPr>
              <a:t>The More Cars</a:t>
            </a:r>
            <a:endParaRPr lang="en-GB" altLang="en-US" dirty="0"/>
          </a:p>
        </p:txBody>
      </p:sp>
      <p:sp>
        <p:nvSpPr>
          <p:cNvPr id="18452" name="Freeform 20">
            <a:extLst>
              <a:ext uri="{FF2B5EF4-FFF2-40B4-BE49-F238E27FC236}">
                <a16:creationId xmlns:a16="http://schemas.microsoft.com/office/drawing/2014/main" id="{22697BBB-2883-41A1-B59D-A81E633E1A8B}"/>
              </a:ext>
            </a:extLst>
          </p:cNvPr>
          <p:cNvSpPr>
            <a:spLocks/>
          </p:cNvSpPr>
          <p:nvPr/>
        </p:nvSpPr>
        <p:spPr bwMode="auto">
          <a:xfrm>
            <a:off x="419418" y="277383"/>
            <a:ext cx="269875" cy="233363"/>
          </a:xfrm>
          <a:custGeom>
            <a:avLst/>
            <a:gdLst>
              <a:gd name="T0" fmla="*/ 0 w 170"/>
              <a:gd name="T1" fmla="*/ 231775 h 147"/>
              <a:gd name="T2" fmla="*/ 133350 w 170"/>
              <a:gd name="T3" fmla="*/ 0 h 147"/>
              <a:gd name="T4" fmla="*/ 268288 w 170"/>
              <a:gd name="T5" fmla="*/ 231775 h 147"/>
              <a:gd name="T6" fmla="*/ 0 w 170"/>
              <a:gd name="T7" fmla="*/ 231775 h 1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147">
                <a:moveTo>
                  <a:pt x="0" y="146"/>
                </a:moveTo>
                <a:lnTo>
                  <a:pt x="84" y="0"/>
                </a:lnTo>
                <a:lnTo>
                  <a:pt x="169" y="146"/>
                </a:lnTo>
                <a:lnTo>
                  <a:pt x="0" y="146"/>
                </a:lnTo>
              </a:path>
            </a:pathLst>
          </a:custGeom>
          <a:solidFill>
            <a:srgbClr val="FF0000"/>
          </a:solidFill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453" name="Freeform 21">
            <a:extLst>
              <a:ext uri="{FF2B5EF4-FFF2-40B4-BE49-F238E27FC236}">
                <a16:creationId xmlns:a16="http://schemas.microsoft.com/office/drawing/2014/main" id="{411D72B6-4A35-4FEF-9ED7-5218DF7B7BF8}"/>
              </a:ext>
            </a:extLst>
          </p:cNvPr>
          <p:cNvSpPr>
            <a:spLocks/>
          </p:cNvSpPr>
          <p:nvPr/>
        </p:nvSpPr>
        <p:spPr bwMode="auto">
          <a:xfrm>
            <a:off x="6311285" y="6651625"/>
            <a:ext cx="233363" cy="268287"/>
          </a:xfrm>
          <a:custGeom>
            <a:avLst/>
            <a:gdLst>
              <a:gd name="T0" fmla="*/ 0 w 147"/>
              <a:gd name="T1" fmla="*/ 0 h 169"/>
              <a:gd name="T2" fmla="*/ 231775 w 147"/>
              <a:gd name="T3" fmla="*/ 133350 h 169"/>
              <a:gd name="T4" fmla="*/ 0 w 147"/>
              <a:gd name="T5" fmla="*/ 266700 h 169"/>
              <a:gd name="T6" fmla="*/ 0 w 147"/>
              <a:gd name="T7" fmla="*/ 0 h 1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69">
                <a:moveTo>
                  <a:pt x="0" y="0"/>
                </a:moveTo>
                <a:lnTo>
                  <a:pt x="146" y="84"/>
                </a:lnTo>
                <a:lnTo>
                  <a:pt x="0" y="1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1E9366-A327-4F63-9632-CCF3DF2DA6D4}"/>
              </a:ext>
            </a:extLst>
          </p:cNvPr>
          <p:cNvSpPr/>
          <p:nvPr/>
        </p:nvSpPr>
        <p:spPr bwMode="auto">
          <a:xfrm>
            <a:off x="468313" y="6651625"/>
            <a:ext cx="269875" cy="29845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83F7C-A545-4865-973D-E30197AECD36}"/>
              </a:ext>
            </a:extLst>
          </p:cNvPr>
          <p:cNvSpPr/>
          <p:nvPr/>
        </p:nvSpPr>
        <p:spPr bwMode="auto">
          <a:xfrm>
            <a:off x="870842" y="5662230"/>
            <a:ext cx="269875" cy="29845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86BAE-2D02-4E5E-8B63-2BF19C041E8C}"/>
              </a:ext>
            </a:extLst>
          </p:cNvPr>
          <p:cNvSpPr txBox="1"/>
          <p:nvPr/>
        </p:nvSpPr>
        <p:spPr>
          <a:xfrm>
            <a:off x="89201" y="1595354"/>
            <a:ext cx="41229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EC064-FD93-4277-BF53-953FB3FB5840}"/>
              </a:ext>
            </a:extLst>
          </p:cNvPr>
          <p:cNvSpPr txBox="1"/>
          <p:nvPr/>
        </p:nvSpPr>
        <p:spPr>
          <a:xfrm>
            <a:off x="447938" y="7191694"/>
            <a:ext cx="665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0  1  2  3  4  5  6  7  8  9 10 11 12 13 14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B7521AE-BA2C-448A-B2D1-E3DA7CE10D4A}"/>
              </a:ext>
            </a:extLst>
          </p:cNvPr>
          <p:cNvSpPr/>
          <p:nvPr/>
        </p:nvSpPr>
        <p:spPr bwMode="auto">
          <a:xfrm>
            <a:off x="1391937" y="4633841"/>
            <a:ext cx="269875" cy="29845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92339E-D897-440B-B100-C7C1B4A6C0E0}"/>
              </a:ext>
            </a:extLst>
          </p:cNvPr>
          <p:cNvSpPr/>
          <p:nvPr/>
        </p:nvSpPr>
        <p:spPr bwMode="auto">
          <a:xfrm>
            <a:off x="2113624" y="3672681"/>
            <a:ext cx="269875" cy="29845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317F30-73FD-4EAE-8DDD-9F10D277F1F9}"/>
              </a:ext>
            </a:extLst>
          </p:cNvPr>
          <p:cNvSpPr/>
          <p:nvPr/>
        </p:nvSpPr>
        <p:spPr bwMode="auto">
          <a:xfrm>
            <a:off x="3225006" y="2710321"/>
            <a:ext cx="269875" cy="29845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D951BF-6E2F-42EE-B3EF-ACF607D014DB}"/>
              </a:ext>
            </a:extLst>
          </p:cNvPr>
          <p:cNvSpPr/>
          <p:nvPr/>
        </p:nvSpPr>
        <p:spPr bwMode="auto">
          <a:xfrm>
            <a:off x="4653136" y="1901816"/>
            <a:ext cx="269875" cy="29845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9F604A-4BDC-495F-BB67-4C05FC0691AA}"/>
              </a:ext>
            </a:extLst>
          </p:cNvPr>
          <p:cNvSpPr/>
          <p:nvPr/>
        </p:nvSpPr>
        <p:spPr bwMode="auto">
          <a:xfrm>
            <a:off x="535800" y="1846551"/>
            <a:ext cx="4692770" cy="5003321"/>
          </a:xfrm>
          <a:custGeom>
            <a:avLst/>
            <a:gdLst>
              <a:gd name="connsiteX0" fmla="*/ 0 w 4692770"/>
              <a:gd name="connsiteY0" fmla="*/ 5003321 h 5003321"/>
              <a:gd name="connsiteX1" fmla="*/ 483079 w 4692770"/>
              <a:gd name="connsiteY1" fmla="*/ 3830128 h 5003321"/>
              <a:gd name="connsiteX2" fmla="*/ 1017917 w 4692770"/>
              <a:gd name="connsiteY2" fmla="*/ 2932981 h 5003321"/>
              <a:gd name="connsiteX3" fmla="*/ 1725283 w 4692770"/>
              <a:gd name="connsiteY3" fmla="*/ 1949570 h 5003321"/>
              <a:gd name="connsiteX4" fmla="*/ 3260785 w 4692770"/>
              <a:gd name="connsiteY4" fmla="*/ 690113 h 5003321"/>
              <a:gd name="connsiteX5" fmla="*/ 4692770 w 4692770"/>
              <a:gd name="connsiteY5" fmla="*/ 0 h 500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2770" h="5003321">
                <a:moveTo>
                  <a:pt x="0" y="5003321"/>
                </a:moveTo>
                <a:cubicBezTo>
                  <a:pt x="156713" y="4589253"/>
                  <a:pt x="313426" y="4175185"/>
                  <a:pt x="483079" y="3830128"/>
                </a:cubicBezTo>
                <a:cubicBezTo>
                  <a:pt x="652732" y="3485071"/>
                  <a:pt x="810883" y="3246407"/>
                  <a:pt x="1017917" y="2932981"/>
                </a:cubicBezTo>
                <a:cubicBezTo>
                  <a:pt x="1224951" y="2619555"/>
                  <a:pt x="1351472" y="2323381"/>
                  <a:pt x="1725283" y="1949570"/>
                </a:cubicBezTo>
                <a:cubicBezTo>
                  <a:pt x="2099094" y="1575759"/>
                  <a:pt x="2766204" y="1015041"/>
                  <a:pt x="3260785" y="690113"/>
                </a:cubicBezTo>
                <a:cubicBezTo>
                  <a:pt x="3755366" y="365185"/>
                  <a:pt x="4474234" y="115019"/>
                  <a:pt x="4692770" y="0"/>
                </a:cubicBezTo>
              </a:path>
            </a:pathLst>
          </a:cu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351638"/>
      </p:ext>
    </p:extLst>
  </p:cSld>
  <p:clrMapOvr>
    <a:masterClrMapping/>
  </p:clrMapOvr>
  <p:transition spd="med" advTm="10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reeform 5">
            <a:extLst>
              <a:ext uri="{FF2B5EF4-FFF2-40B4-BE49-F238E27FC236}">
                <a16:creationId xmlns:a16="http://schemas.microsoft.com/office/drawing/2014/main" id="{8BA021B0-C4F3-49EE-A447-3D6366CF0C45}"/>
              </a:ext>
            </a:extLst>
          </p:cNvPr>
          <p:cNvSpPr>
            <a:spLocks/>
          </p:cNvSpPr>
          <p:nvPr/>
        </p:nvSpPr>
        <p:spPr bwMode="auto">
          <a:xfrm>
            <a:off x="554356" y="233368"/>
            <a:ext cx="45719" cy="6564308"/>
          </a:xfrm>
          <a:custGeom>
            <a:avLst/>
            <a:gdLst>
              <a:gd name="T0" fmla="*/ 0 w 1"/>
              <a:gd name="T1" fmla="*/ 6273800 h 3951"/>
              <a:gd name="T2" fmla="*/ 0 w 1"/>
              <a:gd name="T3" fmla="*/ 0 h 3951"/>
              <a:gd name="T4" fmla="*/ 0 w 1"/>
              <a:gd name="T5" fmla="*/ 0 h 39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3951">
                <a:moveTo>
                  <a:pt x="0" y="3950"/>
                </a:moveTo>
                <a:lnTo>
                  <a:pt x="0" y="0"/>
                </a:lnTo>
              </a:path>
            </a:pathLst>
          </a:custGeom>
          <a:noFill/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243" name="Line 6">
            <a:extLst>
              <a:ext uri="{FF2B5EF4-FFF2-40B4-BE49-F238E27FC236}">
                <a16:creationId xmlns:a16="http://schemas.microsoft.com/office/drawing/2014/main" id="{04A5B587-1ABB-4432-AAD1-59A05CD4F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" y="6811962"/>
            <a:ext cx="5789612" cy="3869"/>
          </a:xfrm>
          <a:prstGeom prst="line">
            <a:avLst/>
          </a:prstGeom>
          <a:noFill/>
          <a:ln w="4064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F7023888-B15A-4A8B-885A-A801750A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7" y="546534"/>
            <a:ext cx="1846263" cy="1182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>Height</a:t>
            </a:r>
            <a:b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>Of</a:t>
            </a:r>
            <a:b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C00000"/>
                </a:solidFill>
                <a:latin typeface="Arial" panose="020B0604020202020204" pitchFamily="34" charset="0"/>
              </a:rPr>
              <a:t>U-Section</a:t>
            </a: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D5167B34-F0A5-4C55-AF7A-17894B3B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065" y="1639526"/>
            <a:ext cx="3852583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The Higher </a:t>
            </a:r>
            <a:b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The U Section </a:t>
            </a:r>
            <a:b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The Less Width and the area for cars </a:t>
            </a:r>
            <a:endParaRPr lang="en-GB" altLang="en-US" dirty="0"/>
          </a:p>
        </p:txBody>
      </p:sp>
      <p:sp>
        <p:nvSpPr>
          <p:cNvPr id="10250" name="Text Box 13">
            <a:extLst>
              <a:ext uri="{FF2B5EF4-FFF2-40B4-BE49-F238E27FC236}">
                <a16:creationId xmlns:a16="http://schemas.microsoft.com/office/drawing/2014/main" id="{3F891AAF-5593-444A-8D2B-E447327C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306" y="8585798"/>
            <a:ext cx="47307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Minimising Material Costs </a:t>
            </a:r>
            <a:br>
              <a:rPr lang="en-GB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Whilst Maximising Vehicle </a:t>
            </a:r>
            <a:br>
              <a:rPr lang="en-GB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GB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Throughput</a:t>
            </a:r>
            <a:endParaRPr lang="en-GB" altLang="en-US" dirty="0"/>
          </a:p>
        </p:txBody>
      </p:sp>
      <p:sp>
        <p:nvSpPr>
          <p:cNvPr id="18452" name="Freeform 20">
            <a:extLst>
              <a:ext uri="{FF2B5EF4-FFF2-40B4-BE49-F238E27FC236}">
                <a16:creationId xmlns:a16="http://schemas.microsoft.com/office/drawing/2014/main" id="{22697BBB-2883-41A1-B59D-A81E633E1A8B}"/>
              </a:ext>
            </a:extLst>
          </p:cNvPr>
          <p:cNvSpPr>
            <a:spLocks/>
          </p:cNvSpPr>
          <p:nvPr/>
        </p:nvSpPr>
        <p:spPr bwMode="auto">
          <a:xfrm>
            <a:off x="419418" y="277383"/>
            <a:ext cx="269875" cy="233363"/>
          </a:xfrm>
          <a:custGeom>
            <a:avLst/>
            <a:gdLst>
              <a:gd name="T0" fmla="*/ 0 w 170"/>
              <a:gd name="T1" fmla="*/ 231775 h 147"/>
              <a:gd name="T2" fmla="*/ 133350 w 170"/>
              <a:gd name="T3" fmla="*/ 0 h 147"/>
              <a:gd name="T4" fmla="*/ 268288 w 170"/>
              <a:gd name="T5" fmla="*/ 231775 h 147"/>
              <a:gd name="T6" fmla="*/ 0 w 170"/>
              <a:gd name="T7" fmla="*/ 231775 h 1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147">
                <a:moveTo>
                  <a:pt x="0" y="146"/>
                </a:moveTo>
                <a:lnTo>
                  <a:pt x="84" y="0"/>
                </a:lnTo>
                <a:lnTo>
                  <a:pt x="169" y="146"/>
                </a:lnTo>
                <a:lnTo>
                  <a:pt x="0" y="146"/>
                </a:lnTo>
              </a:path>
            </a:pathLst>
          </a:custGeom>
          <a:solidFill>
            <a:srgbClr val="FF0000"/>
          </a:solidFill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453" name="Freeform 21">
            <a:extLst>
              <a:ext uri="{FF2B5EF4-FFF2-40B4-BE49-F238E27FC236}">
                <a16:creationId xmlns:a16="http://schemas.microsoft.com/office/drawing/2014/main" id="{411D72B6-4A35-4FEF-9ED7-5218DF7B7BF8}"/>
              </a:ext>
            </a:extLst>
          </p:cNvPr>
          <p:cNvSpPr>
            <a:spLocks/>
          </p:cNvSpPr>
          <p:nvPr/>
        </p:nvSpPr>
        <p:spPr bwMode="auto">
          <a:xfrm>
            <a:off x="6311285" y="6651625"/>
            <a:ext cx="233363" cy="268287"/>
          </a:xfrm>
          <a:custGeom>
            <a:avLst/>
            <a:gdLst>
              <a:gd name="T0" fmla="*/ 0 w 147"/>
              <a:gd name="T1" fmla="*/ 0 h 169"/>
              <a:gd name="T2" fmla="*/ 231775 w 147"/>
              <a:gd name="T3" fmla="*/ 133350 h 169"/>
              <a:gd name="T4" fmla="*/ 0 w 147"/>
              <a:gd name="T5" fmla="*/ 266700 h 169"/>
              <a:gd name="T6" fmla="*/ 0 w 147"/>
              <a:gd name="T7" fmla="*/ 0 h 1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69">
                <a:moveTo>
                  <a:pt x="0" y="0"/>
                </a:moveTo>
                <a:lnTo>
                  <a:pt x="146" y="84"/>
                </a:lnTo>
                <a:lnTo>
                  <a:pt x="0" y="1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174742B3-1227-47A9-9D78-32A2A1C31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367" y="6297665"/>
            <a:ext cx="2855333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GB" altLang="en-US"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Width of Bridge</a:t>
            </a:r>
            <a:endParaRPr lang="en-GB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86BAE-2D02-4E5E-8B63-2BF19C041E8C}"/>
              </a:ext>
            </a:extLst>
          </p:cNvPr>
          <p:cNvSpPr txBox="1"/>
          <p:nvPr/>
        </p:nvSpPr>
        <p:spPr>
          <a:xfrm>
            <a:off x="89201" y="1595354"/>
            <a:ext cx="41229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EC064-FD93-4277-BF53-953FB3FB5840}"/>
              </a:ext>
            </a:extLst>
          </p:cNvPr>
          <p:cNvSpPr txBox="1"/>
          <p:nvPr/>
        </p:nvSpPr>
        <p:spPr>
          <a:xfrm>
            <a:off x="447938" y="7191694"/>
            <a:ext cx="665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0  1  2  3  4  5  6  7  8  9 10 11 12 13 14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20C215-01CC-4A8F-ABD3-A93146860FBD}"/>
              </a:ext>
            </a:extLst>
          </p:cNvPr>
          <p:cNvSpPr/>
          <p:nvPr/>
        </p:nvSpPr>
        <p:spPr bwMode="auto">
          <a:xfrm>
            <a:off x="6389687" y="6621462"/>
            <a:ext cx="269875" cy="29845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677BF36-898C-4713-AA36-CDCC8C406E9F}"/>
              </a:ext>
            </a:extLst>
          </p:cNvPr>
          <p:cNvSpPr/>
          <p:nvPr/>
        </p:nvSpPr>
        <p:spPr bwMode="auto">
          <a:xfrm>
            <a:off x="5470991" y="5612447"/>
            <a:ext cx="269875" cy="29845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3C5576-55EC-4DB2-BCFE-6410F11E0900}"/>
              </a:ext>
            </a:extLst>
          </p:cNvPr>
          <p:cNvSpPr/>
          <p:nvPr/>
        </p:nvSpPr>
        <p:spPr bwMode="auto">
          <a:xfrm>
            <a:off x="3729448" y="3800906"/>
            <a:ext cx="335851" cy="28628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514A8A-B033-481D-9D22-F8A9206D1300}"/>
              </a:ext>
            </a:extLst>
          </p:cNvPr>
          <p:cNvSpPr/>
          <p:nvPr/>
        </p:nvSpPr>
        <p:spPr bwMode="auto">
          <a:xfrm>
            <a:off x="4573650" y="4752511"/>
            <a:ext cx="269875" cy="29845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F00434-801E-4BB5-A330-7071F641B450}"/>
              </a:ext>
            </a:extLst>
          </p:cNvPr>
          <p:cNvSpPr/>
          <p:nvPr/>
        </p:nvSpPr>
        <p:spPr bwMode="auto">
          <a:xfrm>
            <a:off x="2704076" y="2710034"/>
            <a:ext cx="335851" cy="28628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B7AA1B0-3E2A-4ADF-84B0-719D92612DA9}"/>
              </a:ext>
            </a:extLst>
          </p:cNvPr>
          <p:cNvSpPr/>
          <p:nvPr/>
        </p:nvSpPr>
        <p:spPr bwMode="auto">
          <a:xfrm>
            <a:off x="1926081" y="1805536"/>
            <a:ext cx="335851" cy="28628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D7334C-D557-41A2-9319-718F950BF9AF}"/>
              </a:ext>
            </a:extLst>
          </p:cNvPr>
          <p:cNvCxnSpPr/>
          <p:nvPr/>
        </p:nvCxnSpPr>
        <p:spPr bwMode="auto">
          <a:xfrm>
            <a:off x="1915909" y="1749939"/>
            <a:ext cx="4687461" cy="516997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642703"/>
      </p:ext>
    </p:extLst>
  </p:cSld>
  <p:clrMapOvr>
    <a:masterClrMapping/>
  </p:clrMapOvr>
  <p:transition spd="med" advTm="10000">
    <p:cut/>
  </p:transition>
</p:sld>
</file>

<file path=ppt/theme/theme1.xml><?xml version="1.0" encoding="utf-8"?>
<a:theme xmlns:a="http://schemas.openxmlformats.org/drawingml/2006/main" name="Office Theme">
  <a:themeElements>
    <a:clrScheme name="">
      <a:dk1>
        <a:srgbClr val="808080"/>
      </a:dk1>
      <a:lt1>
        <a:srgbClr val="80FFFF"/>
      </a:lt1>
      <a:dk2>
        <a:srgbClr val="000000"/>
      </a:dk2>
      <a:lt2>
        <a:srgbClr val="000000"/>
      </a:lt2>
      <a:accent1>
        <a:srgbClr val="000000"/>
      </a:accent1>
      <a:accent2>
        <a:srgbClr val="3333CC"/>
      </a:accent2>
      <a:accent3>
        <a:srgbClr val="AAAAAA"/>
      </a:accent3>
      <a:accent4>
        <a:srgbClr val="6CDADA"/>
      </a:accent4>
      <a:accent5>
        <a:srgbClr val="AA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1555</Words>
  <Application>Microsoft Office PowerPoint</Application>
  <PresentationFormat>A4 Paper (210x297 mm)</PresentationFormat>
  <Paragraphs>185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Graham Bryce</dc:creator>
  <cp:lastModifiedBy>Derrick Willer</cp:lastModifiedBy>
  <cp:revision>62</cp:revision>
  <cp:lastPrinted>2011-06-07T11:37:27Z</cp:lastPrinted>
  <dcterms:created xsi:type="dcterms:W3CDTF">2002-03-15T11:04:31Z</dcterms:created>
  <dcterms:modified xsi:type="dcterms:W3CDTF">2023-06-29T09:35:05Z</dcterms:modified>
  <cp:contentStatus/>
</cp:coreProperties>
</file>