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76" r:id="rId2"/>
    <p:sldId id="358" r:id="rId3"/>
    <p:sldId id="377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311" r:id="rId14"/>
    <p:sldId id="310" r:id="rId15"/>
    <p:sldId id="305" r:id="rId16"/>
    <p:sldId id="306" r:id="rId17"/>
    <p:sldId id="307" r:id="rId18"/>
    <p:sldId id="308" r:id="rId19"/>
    <p:sldId id="309" r:id="rId20"/>
    <p:sldId id="265" r:id="rId21"/>
    <p:sldId id="30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yQagZaEoiHxSyxw4iBd1JA==" hashData="eXGwzo8H2bpR7h9ucmdWG1r7SMg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5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D7B77-C34D-4B36-8AF3-AEE0D0CBF9DF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6BC7A-B281-42DB-A6AE-72F2AB17BB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89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2BA8118-E176-4F27-A409-54F6D7DC3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2A881B6-DF72-43E4-85C3-FEBFDA3EF55C}" type="slidenum">
              <a:rPr lang="en-GB" altLang="en-US" sz="1200"/>
              <a:pPr/>
              <a:t>3</a:t>
            </a:fld>
            <a:endParaRPr lang="en-GB" altLang="en-US" sz="1200" dirty="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210D141-BEB4-4304-91E1-4FA77AD8D4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A3423E2-641F-4EF6-9CAA-AD22E72AD7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en-US" dirty="0"/>
          </a:p>
          <a:p>
            <a:endParaRPr lang="en-GB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B1D8D-3D41-415D-BFF7-6812A0433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830868-626D-4021-A087-CEA1B71553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715E-1F3B-437F-8FEF-F050B1D5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74F90-9FAC-4723-B687-54A4EACC4BB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D8FCD-E132-46E9-BC6E-6B754681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D38CF-C696-4FD9-B449-D699D9E0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B2145C-2599-4643-B8A5-EA075CEB5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700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00F60-6DBE-4288-BA23-38543E6E4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D12FC-802C-435A-9263-CD19FD3E3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4C444-18ED-4E2F-A7C1-2F3FD6391B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74F90-9FAC-4723-B687-54A4EACC4BB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FDA9-4F95-4FEA-BE9C-F123E2C7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740DA-8B7C-405D-A562-10B173200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B2145C-2599-4643-B8A5-EA075CEB5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4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4F6F63-E2BF-40AB-AB05-40D3FEBDE9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193C7-A1C8-43CF-9C7E-D8FA864FB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9F027-1630-4979-96A3-A6E2C9E721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74F90-9FAC-4723-B687-54A4EACC4BB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27359-F6D1-403D-9E80-1659D7556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E2F40-3339-47C5-8D26-A663A342A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B2145C-2599-4643-B8A5-EA075CEB5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86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2956B-887F-43C5-99A5-8936F695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37A87-44FA-44E2-840A-E627E3B0C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37327-0D1D-40E6-A084-48DD75F65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74F90-9FAC-4723-B687-54A4EACC4BB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12118-1134-4FAE-A560-4BFBB9BB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758A5-6158-469A-99C3-F9E7F46BD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B2145C-2599-4643-B8A5-EA075CEB5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51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80590-B2F2-47C8-A96B-20C96CCF1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CC1E9-C011-4916-97A2-84F570C13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DF952-2996-49A7-8094-1C043945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74F90-9FAC-4723-B687-54A4EACC4BB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2A79D-B88E-4A6F-AEE8-05643916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680B4-21D7-4BBC-86DA-9EC193758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B2145C-2599-4643-B8A5-EA075CEB5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18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DAC7F-7D48-49E3-95B2-5BF191BD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9D7E1-6324-470B-9B32-68048CE78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331FB-0478-4701-8A6C-9F5621FAF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E4E15-52DD-4087-9CBC-687F214DF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74F90-9FAC-4723-B687-54A4EACC4BB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3995FC-D28A-4640-9B70-8792B3B19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FAEAA-F82A-4447-87C7-848D5D86C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B2145C-2599-4643-B8A5-EA075CEB5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95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3DA22-5BFF-4636-A3C4-2A5BD54B3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086C2-F0BA-4EF7-98B1-82AD255A3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0F82C-2C6D-40CD-A08F-F9400175C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A54D51-0F4B-4C96-981A-02E587D7B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FA2AAA-DEFD-4ED4-BF14-D593B76C3B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9DB85A-C97E-41F3-9C03-2CF2E6C639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74F90-9FAC-4723-B687-54A4EACC4BB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7D7B5A-DC47-4FFF-B351-E0D8A5BDB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CC5B20-349A-42CD-8F47-D85033958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B2145C-2599-4643-B8A5-EA075CEB5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199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EACB-3ECB-48F7-94A0-E94F0F2C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229B3A-63B8-4362-8AD3-4A09FDC6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74F90-9FAC-4723-B687-54A4EACC4BB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B6BC-E890-4468-8BFC-5862A87EB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7F8DE-901A-4EC3-993F-9D4409C3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B2145C-2599-4643-B8A5-EA075CEB5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91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582E1-48AD-4DFB-A58F-E4625F660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74F90-9FAC-4723-B687-54A4EACC4BB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3ECB78-43FA-403F-BE59-0853D4278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99B5C-D420-4783-A8FD-A06DE4CF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B2145C-2599-4643-B8A5-EA075CEB5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21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94327-9434-4AB8-A3C2-8E8996CE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4B0EE-1956-4503-BD3D-293A589CD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64F3C-AA0D-42F6-A4B7-1447A3E28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A25CF-ACCF-46DF-87F0-3FA4CC1FD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74F90-9FAC-4723-B687-54A4EACC4BB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B0727-3160-40C7-A3A7-6AA467566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1B9A3-AF46-4918-A1D8-9EF3DAE6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B2145C-2599-4643-B8A5-EA075CEB5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934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09BAB-9A74-4920-8405-2A9C846D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716926-F01C-4B2A-8D55-CFD71448F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ABDBD-CFC6-4FF5-A565-6C68A82B0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84169-CE7C-463C-A9D8-255288623F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74F90-9FAC-4723-B687-54A4EACC4BB1}" type="datetimeFigureOut">
              <a:rPr lang="en-GB" smtClean="0"/>
              <a:t>29/06/2023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4A4A7-91EF-4870-B8AB-D3DE5E86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04FE3-ECEF-4CF6-BA45-5E3CE828F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B2145C-2599-4643-B8A5-EA075CEB50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05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dwiller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FA4E9E5-E7D9-4BEC-B4DA-28EEF1950A9F}"/>
              </a:ext>
            </a:extLst>
          </p:cNvPr>
          <p:cNvSpPr/>
          <p:nvPr userDrawn="1"/>
        </p:nvSpPr>
        <p:spPr>
          <a:xfrm>
            <a:off x="4749086" y="441037"/>
            <a:ext cx="1292145" cy="5847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B3DE65-DE71-4DEB-847D-A1B79BE7C4E9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1674E-8DCE-4449-BECA-B7B9761A8F38}"/>
              </a:ext>
            </a:extLst>
          </p:cNvPr>
          <p:cNvSpPr txBox="1"/>
          <p:nvPr userDrawn="1"/>
        </p:nvSpPr>
        <p:spPr>
          <a:xfrm>
            <a:off x="10860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3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slide" Target="slide10.xml"/><Relationship Id="rId26" Type="http://schemas.openxmlformats.org/officeDocument/2006/relationships/slide" Target="slide18.xml"/><Relationship Id="rId3" Type="http://schemas.openxmlformats.org/officeDocument/2006/relationships/slide" Target="slide9.xml"/><Relationship Id="rId21" Type="http://schemas.openxmlformats.org/officeDocument/2006/relationships/image" Target="../media/image12.png"/><Relationship Id="rId7" Type="http://schemas.openxmlformats.org/officeDocument/2006/relationships/slide" Target="slide13.xml"/><Relationship Id="rId12" Type="http://schemas.openxmlformats.org/officeDocument/2006/relationships/slide" Target="slide11.xml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slide" Target="slide20.xml"/><Relationship Id="rId16" Type="http://schemas.openxmlformats.org/officeDocument/2006/relationships/slide" Target="slide15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slide" Target="slide16.xml"/><Relationship Id="rId5" Type="http://schemas.openxmlformats.org/officeDocument/2006/relationships/slide" Target="slide17.xml"/><Relationship Id="rId15" Type="http://schemas.openxmlformats.org/officeDocument/2006/relationships/image" Target="../media/image9.png"/><Relationship Id="rId23" Type="http://schemas.openxmlformats.org/officeDocument/2006/relationships/image" Target="../media/image13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14.xml"/><Relationship Id="rId27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5641C39-768F-4AAF-BD43-157470676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595" y="533471"/>
            <a:ext cx="6480175" cy="11509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8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2051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4D94F19-0667-4C98-865F-84CA83D80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358" y="2189233"/>
            <a:ext cx="2879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Box 3">
            <a:extLst>
              <a:ext uri="{FF2B5EF4-FFF2-40B4-BE49-F238E27FC236}">
                <a16:creationId xmlns:a16="http://schemas.microsoft.com/office/drawing/2014/main" id="{9D87D27A-7C1B-4B2E-93F4-9B6687614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08" y="2189233"/>
            <a:ext cx="5329237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challenges were developed by Derrick Willer MBE and colleagues.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free to download and use in an education environment.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ensure that there is adult supervision, complete adherence to Health and Safety, and adequate PPE.</a:t>
            </a:r>
          </a:p>
          <a:p>
            <a:pPr>
              <a:spcBef>
                <a:spcPts val="1200"/>
              </a:spcBef>
            </a:pPr>
            <a:r>
              <a:rPr lang="en-GB" sz="12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Derrick is a STEM Ambassador and volunteer Liaison Officer for Schools.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supported education in schools and colleges for over 30 years, initially as a Neighbourhood Engineer in the 1980’s, leading the local Year of Engineering Success campaign in 1996 and the Campaign to Promote Engineering from 1997 to 2004. </a:t>
            </a:r>
          </a:p>
          <a:p>
            <a:pPr>
              <a:spcBef>
                <a:spcPts val="1200"/>
              </a:spcBef>
            </a:pPr>
            <a:r>
              <a:rPr lang="en-GB" altLang="en-US" sz="1200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was awarded an MBE for services to Education in 2018.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E40DD1B0-95D6-4539-B42B-4363FD7A6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46" y="1387923"/>
            <a:ext cx="3542157" cy="31820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05F678-EB11-4A1C-90CD-E59DF388ACFA}"/>
              </a:ext>
            </a:extLst>
          </p:cNvPr>
          <p:cNvSpPr txBox="1"/>
          <p:nvPr/>
        </p:nvSpPr>
        <p:spPr>
          <a:xfrm>
            <a:off x="119066" y="4761955"/>
            <a:ext cx="4543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Solar Panels Generating Electricity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FEB8D7-C103-4714-AF74-2E2420A6CC15}"/>
              </a:ext>
            </a:extLst>
          </p:cNvPr>
          <p:cNvSpPr txBox="1"/>
          <p:nvPr/>
        </p:nvSpPr>
        <p:spPr>
          <a:xfrm>
            <a:off x="4738870" y="1567543"/>
            <a:ext cx="6192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Solar panels a quite efficient at generating electricity so can help reduce global warming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CB3BA-1274-4DC1-9C36-B9750B9ED67F}"/>
              </a:ext>
            </a:extLst>
          </p:cNvPr>
          <p:cNvSpPr txBox="1"/>
          <p:nvPr/>
        </p:nvSpPr>
        <p:spPr>
          <a:xfrm>
            <a:off x="4738869" y="2563445"/>
            <a:ext cx="6192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However a lot of energy is need to make them, transport and install them.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B02DE-14CB-46FB-865B-66D6703579F3}"/>
              </a:ext>
            </a:extLst>
          </p:cNvPr>
          <p:cNvSpPr txBox="1"/>
          <p:nvPr/>
        </p:nvSpPr>
        <p:spPr>
          <a:xfrm>
            <a:off x="4796118" y="3638570"/>
            <a:ext cx="607833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And if they get dirty they become far less efficient.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So you must keep them clean.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F7B69D-D289-47F9-B020-CD82309CD86D}"/>
              </a:ext>
            </a:extLst>
          </p:cNvPr>
          <p:cNvSpPr txBox="1"/>
          <p:nvPr/>
        </p:nvSpPr>
        <p:spPr>
          <a:xfrm>
            <a:off x="4853368" y="5154690"/>
            <a:ext cx="6192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50000"/>
                  </a:schemeClr>
                </a:solidFill>
              </a:rPr>
              <a:t>So they need to work for several years before they give a net contribution to reducing global warming.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A951E4-54A5-4D75-8BF6-BA0DA9FAB9DA}"/>
              </a:ext>
            </a:extLst>
          </p:cNvPr>
          <p:cNvSpPr txBox="1"/>
          <p:nvPr/>
        </p:nvSpPr>
        <p:spPr>
          <a:xfrm rot="20878676">
            <a:off x="2513804" y="2417317"/>
            <a:ext cx="6894773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008000"/>
                </a:solidFill>
              </a:rPr>
              <a:t>Definitely a benefit to </a:t>
            </a:r>
            <a:r>
              <a:rPr lang="en-GB" sz="4800" b="1" dirty="0" err="1">
                <a:solidFill>
                  <a:srgbClr val="008000"/>
                </a:solidFill>
              </a:rPr>
              <a:t>Giai</a:t>
            </a:r>
            <a:endParaRPr lang="en-GB" sz="4800" b="1" dirty="0">
              <a:solidFill>
                <a:srgbClr val="008000"/>
              </a:solidFill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id="{EDDABBB3-6127-40BC-8B32-96BB4305546E}"/>
              </a:ext>
            </a:extLst>
          </p:cNvPr>
          <p:cNvSpPr txBox="1"/>
          <p:nvPr/>
        </p:nvSpPr>
        <p:spPr>
          <a:xfrm>
            <a:off x="6683065" y="5149621"/>
            <a:ext cx="2151936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Click to go back</a:t>
            </a:r>
          </a:p>
        </p:txBody>
      </p:sp>
    </p:spTree>
    <p:extLst>
      <p:ext uri="{BB962C8B-B14F-4D97-AF65-F5344CB8AC3E}">
        <p14:creationId xmlns:p14="http://schemas.microsoft.com/office/powerpoint/2010/main" val="419945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6E385D-3756-4A5F-9B57-207E06513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17" y="1297378"/>
            <a:ext cx="3960476" cy="2543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A0B9BF-8ABF-4681-91E9-203FDD81D7EA}"/>
              </a:ext>
            </a:extLst>
          </p:cNvPr>
          <p:cNvSpPr txBox="1"/>
          <p:nvPr/>
        </p:nvSpPr>
        <p:spPr>
          <a:xfrm>
            <a:off x="539352" y="3841275"/>
            <a:ext cx="34494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Air Travel</a:t>
            </a:r>
            <a:b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Passenger and Freight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0B2D0-7FCD-4C50-9D2F-5E67ACB2EBDB}"/>
              </a:ext>
            </a:extLst>
          </p:cNvPr>
          <p:cNvSpPr txBox="1"/>
          <p:nvPr/>
        </p:nvSpPr>
        <p:spPr>
          <a:xfrm>
            <a:off x="4953335" y="1485883"/>
            <a:ext cx="6237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Jet engines produce Carbon Dioxide, CO</a:t>
            </a:r>
            <a:r>
              <a:rPr lang="en-GB" sz="2400" b="1" baseline="-25000" dirty="0">
                <a:solidFill>
                  <a:srgbClr val="008000"/>
                </a:solidFill>
              </a:rPr>
              <a:t>2</a:t>
            </a:r>
            <a:r>
              <a:rPr lang="en-GB" sz="2400" b="1" dirty="0">
                <a:solidFill>
                  <a:srgbClr val="008000"/>
                </a:solidFill>
              </a:rPr>
              <a:t>, Nitrous Oxide, NO, Sulphur Dioxide, SO</a:t>
            </a:r>
            <a:r>
              <a:rPr lang="en-GB" sz="2400" b="1" baseline="-25000" dirty="0">
                <a:solidFill>
                  <a:srgbClr val="008000"/>
                </a:solidFill>
              </a:rPr>
              <a:t>2</a:t>
            </a:r>
            <a:r>
              <a:rPr lang="en-GB" sz="2400" b="1" dirty="0">
                <a:solidFill>
                  <a:srgbClr val="008000"/>
                </a:solidFill>
              </a:rPr>
              <a:t> and Sulphur Trioxide, SO</a:t>
            </a:r>
            <a:r>
              <a:rPr lang="en-GB" sz="2400" b="1" baseline="-25000" dirty="0">
                <a:solidFill>
                  <a:srgbClr val="008000"/>
                </a:solidFill>
              </a:rPr>
              <a:t>3</a:t>
            </a:r>
            <a:r>
              <a:rPr lang="en-GB" sz="2400" b="1" dirty="0">
                <a:solidFill>
                  <a:srgbClr val="008000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06FE80-51AA-4665-8037-912B3BEA1349}"/>
              </a:ext>
            </a:extLst>
          </p:cNvPr>
          <p:cNvSpPr txBox="1"/>
          <p:nvPr/>
        </p:nvSpPr>
        <p:spPr>
          <a:xfrm>
            <a:off x="4953335" y="3106879"/>
            <a:ext cx="6237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Sulphur Trioxide and Carbon Dioxide create acids which contaminate the air and then the sea.</a:t>
            </a:r>
            <a:endParaRPr lang="en-GB" sz="2400" b="1" baseline="-25000" dirty="0">
              <a:solidFill>
                <a:srgbClr val="00206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A80AB0-A717-4AF8-A679-5666213AA44A}"/>
              </a:ext>
            </a:extLst>
          </p:cNvPr>
          <p:cNvSpPr/>
          <p:nvPr/>
        </p:nvSpPr>
        <p:spPr>
          <a:xfrm>
            <a:off x="4953335" y="2665713"/>
            <a:ext cx="5169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Carbon Dioxide creates global warming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098BBB-6C61-4647-A003-378747BA1E01}"/>
              </a:ext>
            </a:extLst>
          </p:cNvPr>
          <p:cNvSpPr/>
          <p:nvPr/>
        </p:nvSpPr>
        <p:spPr>
          <a:xfrm>
            <a:off x="4900273" y="4286709"/>
            <a:ext cx="66059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If the sea becomes more acid it causes corals to die and prevents shellfish from growing shells so they too die, as do the fish that feed on them. </a:t>
            </a:r>
            <a:endParaRPr lang="en-GB" sz="2400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63A7E-3CD2-4F87-888A-DF95DDCB4747}"/>
              </a:ext>
            </a:extLst>
          </p:cNvPr>
          <p:cNvSpPr txBox="1"/>
          <p:nvPr/>
        </p:nvSpPr>
        <p:spPr>
          <a:xfrm>
            <a:off x="4900273" y="5466538"/>
            <a:ext cx="6237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 countries with the greatest air travel are USA and the EU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68C376-5401-4075-A967-91A8746950FA}"/>
              </a:ext>
            </a:extLst>
          </p:cNvPr>
          <p:cNvSpPr txBox="1"/>
          <p:nvPr/>
        </p:nvSpPr>
        <p:spPr>
          <a:xfrm rot="20878676">
            <a:off x="842530" y="2480856"/>
            <a:ext cx="663816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Definitely a threat to </a:t>
            </a:r>
            <a:r>
              <a:rPr lang="en-GB" sz="4800" b="1" dirty="0" err="1">
                <a:solidFill>
                  <a:srgbClr val="FF0000"/>
                </a:solidFill>
              </a:rPr>
              <a:t>Giai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hlinkClick r:id="rId3" action="ppaction://hlinksldjump"/>
            <a:extLst>
              <a:ext uri="{FF2B5EF4-FFF2-40B4-BE49-F238E27FC236}">
                <a16:creationId xmlns:a16="http://schemas.microsoft.com/office/drawing/2014/main" id="{BA684596-1234-4D35-9B93-F8CA0F8371A4}"/>
              </a:ext>
            </a:extLst>
          </p:cNvPr>
          <p:cNvSpPr txBox="1"/>
          <p:nvPr/>
        </p:nvSpPr>
        <p:spPr>
          <a:xfrm>
            <a:off x="5778827" y="4929276"/>
            <a:ext cx="2151936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Click to go back</a:t>
            </a:r>
          </a:p>
        </p:txBody>
      </p:sp>
    </p:spTree>
    <p:extLst>
      <p:ext uri="{BB962C8B-B14F-4D97-AF65-F5344CB8AC3E}">
        <p14:creationId xmlns:p14="http://schemas.microsoft.com/office/powerpoint/2010/main" val="110441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DDEE55-0312-4D81-82B5-82C0940D4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89" y="1375686"/>
            <a:ext cx="3620238" cy="35751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2FABF6-9000-4842-A1E6-DF4A19FD0EAC}"/>
              </a:ext>
            </a:extLst>
          </p:cNvPr>
          <p:cNvSpPr txBox="1"/>
          <p:nvPr/>
        </p:nvSpPr>
        <p:spPr>
          <a:xfrm>
            <a:off x="1093476" y="5112982"/>
            <a:ext cx="224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2">
                    <a:lumMod val="50000"/>
                  </a:schemeClr>
                </a:solidFill>
              </a:rPr>
              <a:t>Electric Cars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266AA-D526-42F7-91C2-34ED51AA5D27}"/>
              </a:ext>
            </a:extLst>
          </p:cNvPr>
          <p:cNvSpPr txBox="1"/>
          <p:nvPr/>
        </p:nvSpPr>
        <p:spPr>
          <a:xfrm>
            <a:off x="4592216" y="1375686"/>
            <a:ext cx="6506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Electric cars should help counter global warming because they can use electricity generated from solar cells and wind-power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B61A52-6602-4DAA-9575-397AEEBEEBC3}"/>
              </a:ext>
            </a:extLst>
          </p:cNvPr>
          <p:cNvSpPr txBox="1"/>
          <p:nvPr/>
        </p:nvSpPr>
        <p:spPr>
          <a:xfrm>
            <a:off x="4592216" y="2719739"/>
            <a:ext cx="6506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However there is a problem, the batteries deteriorate reducing the range that the car can go without recharging.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B9889A-53C2-4344-8463-2A5829617C99}"/>
              </a:ext>
            </a:extLst>
          </p:cNvPr>
          <p:cNvSpPr txBox="1"/>
          <p:nvPr/>
        </p:nvSpPr>
        <p:spPr>
          <a:xfrm>
            <a:off x="4592216" y="4063792"/>
            <a:ext cx="6506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So we need to replace the batteries which have a very high need for energy to make and distribute them.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4248D3-97C7-42CF-A5A9-63D0970B55BD}"/>
              </a:ext>
            </a:extLst>
          </p:cNvPr>
          <p:cNvSpPr txBox="1"/>
          <p:nvPr/>
        </p:nvSpPr>
        <p:spPr>
          <a:xfrm>
            <a:off x="4592216" y="5407845"/>
            <a:ext cx="6506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We are searching for better batteries and should solve this problem within a few years.</a:t>
            </a:r>
          </a:p>
        </p:txBody>
      </p:sp>
      <p:sp>
        <p:nvSpPr>
          <p:cNvPr id="10" name="TextBox 9">
            <a:hlinkClick r:id="rId3" action="ppaction://hlinksldjump"/>
            <a:extLst>
              <a:ext uri="{FF2B5EF4-FFF2-40B4-BE49-F238E27FC236}">
                <a16:creationId xmlns:a16="http://schemas.microsoft.com/office/drawing/2014/main" id="{51CBF3E9-31DD-4E76-8480-8830BCD6C3B4}"/>
              </a:ext>
            </a:extLst>
          </p:cNvPr>
          <p:cNvSpPr txBox="1"/>
          <p:nvPr/>
        </p:nvSpPr>
        <p:spPr>
          <a:xfrm>
            <a:off x="6096000" y="3501401"/>
            <a:ext cx="2813527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Click to go back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E41BD-E876-4965-B820-E8E8C2C669AA}"/>
              </a:ext>
            </a:extLst>
          </p:cNvPr>
          <p:cNvSpPr txBox="1"/>
          <p:nvPr/>
        </p:nvSpPr>
        <p:spPr>
          <a:xfrm rot="20878676">
            <a:off x="1305283" y="2057069"/>
            <a:ext cx="760105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008000"/>
                </a:solidFill>
              </a:rPr>
              <a:t>Will become a benefit to </a:t>
            </a:r>
            <a:r>
              <a:rPr lang="en-GB" sz="4800" b="1" dirty="0" err="1">
                <a:solidFill>
                  <a:srgbClr val="008000"/>
                </a:solidFill>
              </a:rPr>
              <a:t>Giai</a:t>
            </a:r>
            <a:endParaRPr lang="en-GB" sz="4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0EED9-3CD0-4F1E-B4B2-5A7A9955C1A3}"/>
              </a:ext>
            </a:extLst>
          </p:cNvPr>
          <p:cNvSpPr txBox="1"/>
          <p:nvPr/>
        </p:nvSpPr>
        <p:spPr>
          <a:xfrm>
            <a:off x="4687777" y="1328559"/>
            <a:ext cx="589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Many millions of farms exist around the world created to feed the human population and the farm animals which give us food.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F03F9A-ECB9-4125-A455-5F0CA4D8553B}"/>
              </a:ext>
            </a:extLst>
          </p:cNvPr>
          <p:cNvSpPr txBox="1"/>
          <p:nvPr/>
        </p:nvSpPr>
        <p:spPr>
          <a:xfrm>
            <a:off x="4687777" y="2727838"/>
            <a:ext cx="589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But every farm was created from wild forest, woodland and grassy plain conditions.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EBE19B-EE1E-4A0B-935A-E7F317F42FB4}"/>
              </a:ext>
            </a:extLst>
          </p:cNvPr>
          <p:cNvSpPr txBox="1"/>
          <p:nvPr/>
        </p:nvSpPr>
        <p:spPr>
          <a:xfrm>
            <a:off x="4687777" y="3757785"/>
            <a:ext cx="589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This severely limited the habitat of all other animals and plants.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D363D8-DE96-4F6A-89A0-096F0D2634E0}"/>
              </a:ext>
            </a:extLst>
          </p:cNvPr>
          <p:cNvSpPr txBox="1"/>
          <p:nvPr/>
        </p:nvSpPr>
        <p:spPr>
          <a:xfrm>
            <a:off x="4687777" y="4787732"/>
            <a:ext cx="589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And also enabled the numbers of humans to increase because of more and better food, so demanding even more farms.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A9D83B-3538-4BC5-84E6-BABCC5774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47" y="1120479"/>
            <a:ext cx="3270456" cy="3217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B3A740-712D-4FC3-AEB5-4B5062B3068B}"/>
              </a:ext>
            </a:extLst>
          </p:cNvPr>
          <p:cNvSpPr txBox="1"/>
          <p:nvPr/>
        </p:nvSpPr>
        <p:spPr>
          <a:xfrm>
            <a:off x="529550" y="4588782"/>
            <a:ext cx="3427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4">
                    <a:lumMod val="50000"/>
                  </a:schemeClr>
                </a:solidFill>
              </a:rPr>
              <a:t>Feeding the Billions of People and all the Farm Animals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DB736-AC5F-4750-BE5F-7534F11EE276}"/>
              </a:ext>
            </a:extLst>
          </p:cNvPr>
          <p:cNvSpPr txBox="1"/>
          <p:nvPr/>
        </p:nvSpPr>
        <p:spPr>
          <a:xfrm rot="20878676">
            <a:off x="842530" y="2480856"/>
            <a:ext cx="663816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Definitely a threat to </a:t>
            </a:r>
            <a:r>
              <a:rPr lang="en-GB" sz="4800" b="1" dirty="0" err="1">
                <a:solidFill>
                  <a:srgbClr val="FF0000"/>
                </a:solidFill>
              </a:rPr>
              <a:t>Giai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hlinkClick r:id="rId3" action="ppaction://hlinksldjump"/>
            <a:extLst>
              <a:ext uri="{FF2B5EF4-FFF2-40B4-BE49-F238E27FC236}">
                <a16:creationId xmlns:a16="http://schemas.microsoft.com/office/drawing/2014/main" id="{A6665283-EC6F-475D-A313-111676915752}"/>
              </a:ext>
            </a:extLst>
          </p:cNvPr>
          <p:cNvSpPr txBox="1"/>
          <p:nvPr/>
        </p:nvSpPr>
        <p:spPr>
          <a:xfrm>
            <a:off x="6082663" y="3595365"/>
            <a:ext cx="2151936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Click to go back</a:t>
            </a:r>
          </a:p>
        </p:txBody>
      </p:sp>
    </p:spTree>
    <p:extLst>
      <p:ext uri="{BB962C8B-B14F-4D97-AF65-F5344CB8AC3E}">
        <p14:creationId xmlns:p14="http://schemas.microsoft.com/office/powerpoint/2010/main" val="346442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E20F20-9984-4F6C-AD3E-9D010236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63" y="1561513"/>
            <a:ext cx="3642516" cy="2838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08248A-E9FA-4286-AD4F-0889F2E5BBAE}"/>
              </a:ext>
            </a:extLst>
          </p:cNvPr>
          <p:cNvSpPr txBox="1"/>
          <p:nvPr/>
        </p:nvSpPr>
        <p:spPr>
          <a:xfrm>
            <a:off x="529550" y="4588782"/>
            <a:ext cx="3427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4">
                    <a:lumMod val="50000"/>
                  </a:schemeClr>
                </a:solidFill>
              </a:rPr>
              <a:t>Feeding the Billions of People through Fishing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242CAF-7767-4987-A631-90ECC3CAE097}"/>
              </a:ext>
            </a:extLst>
          </p:cNvPr>
          <p:cNvSpPr txBox="1"/>
          <p:nvPr/>
        </p:nvSpPr>
        <p:spPr>
          <a:xfrm>
            <a:off x="5070639" y="1561513"/>
            <a:ext cx="6292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Fishing is important to provide food for the billions of humans.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4A4D19-B499-4F03-B6E6-C60425C1E726}"/>
              </a:ext>
            </a:extLst>
          </p:cNvPr>
          <p:cNvSpPr txBox="1"/>
          <p:nvPr/>
        </p:nvSpPr>
        <p:spPr>
          <a:xfrm>
            <a:off x="5070639" y="2573919"/>
            <a:ext cx="6292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However, more humans means more fish is needed to feed them.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5C8A07-679D-449A-BB44-9FDC935B5F5F}"/>
              </a:ext>
            </a:extLst>
          </p:cNvPr>
          <p:cNvSpPr txBox="1"/>
          <p:nvPr/>
        </p:nvSpPr>
        <p:spPr>
          <a:xfrm>
            <a:off x="5070639" y="3586325"/>
            <a:ext cx="6487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So we overfish and the fish population is severely reduced.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805519-A430-48BC-AF4D-80439C79CA7A}"/>
              </a:ext>
            </a:extLst>
          </p:cNvPr>
          <p:cNvSpPr txBox="1"/>
          <p:nvPr/>
        </p:nvSpPr>
        <p:spPr>
          <a:xfrm>
            <a:off x="5070639" y="4598731"/>
            <a:ext cx="6190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So we introduce quotas so that we do not overfish.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6DD71B-6DE2-4CE5-80ED-6276110DCBE1}"/>
              </a:ext>
            </a:extLst>
          </p:cNvPr>
          <p:cNvSpPr txBox="1"/>
          <p:nvPr/>
        </p:nvSpPr>
        <p:spPr>
          <a:xfrm>
            <a:off x="5070639" y="5611139"/>
            <a:ext cx="6190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But many countries do not introduce a quota system so fish numbers continue to decline.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0ECF3E-EFC0-4379-9109-D7F211E4617B}"/>
              </a:ext>
            </a:extLst>
          </p:cNvPr>
          <p:cNvSpPr txBox="1"/>
          <p:nvPr/>
        </p:nvSpPr>
        <p:spPr>
          <a:xfrm rot="20878676">
            <a:off x="842530" y="2480856"/>
            <a:ext cx="663816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Definitely a threat to </a:t>
            </a:r>
            <a:r>
              <a:rPr lang="en-GB" sz="4800" b="1" dirty="0" err="1">
                <a:solidFill>
                  <a:srgbClr val="FF0000"/>
                </a:solidFill>
              </a:rPr>
              <a:t>Giai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06D51422-37EC-4901-8382-7ADD5EA22464}"/>
              </a:ext>
            </a:extLst>
          </p:cNvPr>
          <p:cNvSpPr txBox="1"/>
          <p:nvPr/>
        </p:nvSpPr>
        <p:spPr>
          <a:xfrm>
            <a:off x="5778827" y="4929276"/>
            <a:ext cx="2151936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Click to go back</a:t>
            </a:r>
          </a:p>
        </p:txBody>
      </p:sp>
    </p:spTree>
    <p:extLst>
      <p:ext uri="{BB962C8B-B14F-4D97-AF65-F5344CB8AC3E}">
        <p14:creationId xmlns:p14="http://schemas.microsoft.com/office/powerpoint/2010/main" val="414677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00CA73-8DE2-4C75-9005-305884B1D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52" y="1359984"/>
            <a:ext cx="3492756" cy="34533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B45216-C6A5-4BF6-94C1-A850112F32CE}"/>
              </a:ext>
            </a:extLst>
          </p:cNvPr>
          <p:cNvSpPr txBox="1"/>
          <p:nvPr/>
        </p:nvSpPr>
        <p:spPr>
          <a:xfrm>
            <a:off x="727552" y="4897851"/>
            <a:ext cx="3427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4">
                    <a:lumMod val="50000"/>
                  </a:schemeClr>
                </a:solidFill>
              </a:rPr>
              <a:t>Windfarms to Generate Electricity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2862AC-A865-4162-87D0-750DD01EAF6D}"/>
              </a:ext>
            </a:extLst>
          </p:cNvPr>
          <p:cNvSpPr txBox="1"/>
          <p:nvPr/>
        </p:nvSpPr>
        <p:spPr>
          <a:xfrm>
            <a:off x="5105810" y="1641570"/>
            <a:ext cx="502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We are building </a:t>
            </a:r>
            <a:r>
              <a:rPr lang="en-GB" sz="2400" b="1" dirty="0" err="1">
                <a:solidFill>
                  <a:srgbClr val="008000"/>
                </a:solidFill>
              </a:rPr>
              <a:t>winfarms</a:t>
            </a:r>
            <a:r>
              <a:rPr lang="en-GB" sz="2400" b="1" dirty="0">
                <a:solidFill>
                  <a:srgbClr val="008000"/>
                </a:solidFill>
              </a:rPr>
              <a:t> to generate electricity from wind-power.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79246C-4D2D-4934-AA00-4DDA62F087FC}"/>
              </a:ext>
            </a:extLst>
          </p:cNvPr>
          <p:cNvSpPr txBox="1"/>
          <p:nvPr/>
        </p:nvSpPr>
        <p:spPr>
          <a:xfrm>
            <a:off x="5105810" y="2756771"/>
            <a:ext cx="606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Winds are crated by the sun whose energy is free as long as the sun can last.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931141-DF1F-4CE2-8CB9-D5A7B780537A}"/>
              </a:ext>
            </a:extLst>
          </p:cNvPr>
          <p:cNvSpPr txBox="1"/>
          <p:nvPr/>
        </p:nvSpPr>
        <p:spPr>
          <a:xfrm>
            <a:off x="5105810" y="3871972"/>
            <a:ext cx="606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Scientists are sure that the sun will continue to shine for several billion years.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97DCCA-A2B9-4501-86DA-15FA39E1B737}"/>
              </a:ext>
            </a:extLst>
          </p:cNvPr>
          <p:cNvSpPr txBox="1"/>
          <p:nvPr/>
        </p:nvSpPr>
        <p:spPr>
          <a:xfrm>
            <a:off x="5105810" y="4987172"/>
            <a:ext cx="57380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However it does take energy to make, transport, install and maintain the turbines, so there is a delay before they provide a pay-back.</a:t>
            </a:r>
          </a:p>
        </p:txBody>
      </p:sp>
      <p:sp>
        <p:nvSpPr>
          <p:cNvPr id="3" name="TextBox 2">
            <a:hlinkClick r:id="rId3" action="ppaction://hlinksldjump"/>
            <a:extLst>
              <a:ext uri="{FF2B5EF4-FFF2-40B4-BE49-F238E27FC236}">
                <a16:creationId xmlns:a16="http://schemas.microsoft.com/office/drawing/2014/main" id="{E57348C8-E880-4DA7-AD4D-3FFB0953F586}"/>
              </a:ext>
            </a:extLst>
          </p:cNvPr>
          <p:cNvSpPr txBox="1"/>
          <p:nvPr/>
        </p:nvSpPr>
        <p:spPr>
          <a:xfrm>
            <a:off x="6096000" y="3501401"/>
            <a:ext cx="2813527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FF00"/>
                </a:solidFill>
              </a:rPr>
              <a:t>Click to go back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4EEF19-187B-4CD6-A9ED-240F1169EDED}"/>
              </a:ext>
            </a:extLst>
          </p:cNvPr>
          <p:cNvSpPr txBox="1"/>
          <p:nvPr/>
        </p:nvSpPr>
        <p:spPr>
          <a:xfrm rot="20878676">
            <a:off x="1305283" y="2057069"/>
            <a:ext cx="760105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008000"/>
                </a:solidFill>
              </a:rPr>
              <a:t>Will become a benefit to </a:t>
            </a:r>
            <a:r>
              <a:rPr lang="en-GB" sz="4800" b="1" dirty="0" err="1">
                <a:solidFill>
                  <a:srgbClr val="008000"/>
                </a:solidFill>
              </a:rPr>
              <a:t>Giai</a:t>
            </a:r>
            <a:endParaRPr lang="en-GB" sz="48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1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AA4DBE-BA39-4847-BDEC-2EC12D084A4F}"/>
              </a:ext>
            </a:extLst>
          </p:cNvPr>
          <p:cNvGrpSpPr/>
          <p:nvPr/>
        </p:nvGrpSpPr>
        <p:grpSpPr>
          <a:xfrm>
            <a:off x="754634" y="1540834"/>
            <a:ext cx="3463036" cy="2413946"/>
            <a:chOff x="3000001" y="4045817"/>
            <a:chExt cx="1496998" cy="10795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205716-3FE9-41CA-84E1-86509170B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00001" y="4214107"/>
              <a:ext cx="399689" cy="68638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A51B01-8153-4C5E-85B9-A6D0EE98D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425960" y="4045817"/>
              <a:ext cx="512993" cy="104267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C8343E-19DB-485D-9713-AC10962AF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965220" y="4082653"/>
              <a:ext cx="531779" cy="1042679"/>
            </a:xfrm>
            <a:prstGeom prst="rect">
              <a:avLst/>
            </a:prstGeom>
          </p:spPr>
        </p:pic>
      </p:grp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C034FF12-7B5F-46B7-ACF6-93FC0ADA2806}"/>
              </a:ext>
            </a:extLst>
          </p:cNvPr>
          <p:cNvSpPr txBox="1"/>
          <p:nvPr/>
        </p:nvSpPr>
        <p:spPr>
          <a:xfrm>
            <a:off x="5878451" y="5417390"/>
            <a:ext cx="2151936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Click to go back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A0A067-8F6A-4F2A-A0DA-6FA757B204EE}"/>
              </a:ext>
            </a:extLst>
          </p:cNvPr>
          <p:cNvSpPr txBox="1"/>
          <p:nvPr/>
        </p:nvSpPr>
        <p:spPr>
          <a:xfrm>
            <a:off x="4810849" y="1467059"/>
            <a:ext cx="6439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Every human family should be able to see at night, heat their houses and cook their food.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D099DF-0401-493C-9551-310FB0254ABB}"/>
              </a:ext>
            </a:extLst>
          </p:cNvPr>
          <p:cNvSpPr txBox="1"/>
          <p:nvPr/>
        </p:nvSpPr>
        <p:spPr>
          <a:xfrm>
            <a:off x="4810849" y="2789327"/>
            <a:ext cx="6439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So it is important that lights, fires and cookers use as little energy as possible.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6FF444-F0F1-4B0A-B144-4E387CE58B79}"/>
              </a:ext>
            </a:extLst>
          </p:cNvPr>
          <p:cNvSpPr txBox="1"/>
          <p:nvPr/>
        </p:nvSpPr>
        <p:spPr>
          <a:xfrm>
            <a:off x="4810849" y="4034109"/>
            <a:ext cx="6439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And it is important that as much energy as possible is generated using solar cells and wind farms.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D157B8-66F7-416E-B168-48442EC6FCE4}"/>
              </a:ext>
            </a:extLst>
          </p:cNvPr>
          <p:cNvSpPr txBox="1"/>
          <p:nvPr/>
        </p:nvSpPr>
        <p:spPr>
          <a:xfrm rot="20878676">
            <a:off x="958364" y="2480856"/>
            <a:ext cx="6406497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Could be a threat to </a:t>
            </a:r>
            <a:r>
              <a:rPr lang="en-GB" sz="4800" b="1" dirty="0" err="1">
                <a:solidFill>
                  <a:srgbClr val="FF0000"/>
                </a:solidFill>
              </a:rPr>
              <a:t>Giai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6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4BBFC4-A39C-456D-B40F-D0F21C4DC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3047" y="1248066"/>
            <a:ext cx="2858812" cy="28265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DD0F9F-2C79-48E4-B59A-84AC75495DF4}"/>
              </a:ext>
            </a:extLst>
          </p:cNvPr>
          <p:cNvSpPr txBox="1"/>
          <p:nvPr/>
        </p:nvSpPr>
        <p:spPr>
          <a:xfrm>
            <a:off x="1337310" y="4357534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50000"/>
                  </a:schemeClr>
                </a:solidFill>
              </a:rPr>
              <a:t>Houses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8EB809-62C2-4633-A6B2-A1FFD5C9EFF9}"/>
              </a:ext>
            </a:extLst>
          </p:cNvPr>
          <p:cNvSpPr txBox="1"/>
          <p:nvPr/>
        </p:nvSpPr>
        <p:spPr>
          <a:xfrm>
            <a:off x="4161612" y="1429310"/>
            <a:ext cx="6630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Every human family should have a house to live in.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922FA-E14C-41AA-821A-807F4EE3F6DC}"/>
              </a:ext>
            </a:extLst>
          </p:cNvPr>
          <p:cNvSpPr txBox="1"/>
          <p:nvPr/>
        </p:nvSpPr>
        <p:spPr>
          <a:xfrm>
            <a:off x="4161612" y="2019479"/>
            <a:ext cx="743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But the increasing human population means we need more houses.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0A2CEF-51F2-4A1B-93B4-4BE42B6AAD60}"/>
              </a:ext>
            </a:extLst>
          </p:cNvPr>
          <p:cNvSpPr txBox="1"/>
          <p:nvPr/>
        </p:nvSpPr>
        <p:spPr>
          <a:xfrm>
            <a:off x="4161612" y="2978980"/>
            <a:ext cx="743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So we build more houses where there used to be forests, woodland, grassy plains, etc.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7D607E-120E-4D4E-AE60-627936AA8155}"/>
              </a:ext>
            </a:extLst>
          </p:cNvPr>
          <p:cNvSpPr txBox="1"/>
          <p:nvPr/>
        </p:nvSpPr>
        <p:spPr>
          <a:xfrm>
            <a:off x="4161612" y="3938481"/>
            <a:ext cx="7437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This encroaches even more on the habitat.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F377C-5E90-46CA-82E5-1512E002F090}"/>
              </a:ext>
            </a:extLst>
          </p:cNvPr>
          <p:cNvSpPr txBox="1"/>
          <p:nvPr/>
        </p:nvSpPr>
        <p:spPr>
          <a:xfrm>
            <a:off x="4161612" y="4528650"/>
            <a:ext cx="743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But we do not like the temperature inside the house so we heat it in winter and cool it in summer – using energy.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C2AD65-76C4-461A-9F35-629E8C8F79AA}"/>
              </a:ext>
            </a:extLst>
          </p:cNvPr>
          <p:cNvSpPr txBox="1"/>
          <p:nvPr/>
        </p:nvSpPr>
        <p:spPr>
          <a:xfrm>
            <a:off x="4161612" y="5488150"/>
            <a:ext cx="7437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This creates additional global warming.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E2DAA-473D-43E6-86A6-916E304CABC0}"/>
              </a:ext>
            </a:extLst>
          </p:cNvPr>
          <p:cNvSpPr txBox="1"/>
          <p:nvPr/>
        </p:nvSpPr>
        <p:spPr>
          <a:xfrm rot="20878676">
            <a:off x="1026055" y="2280544"/>
            <a:ext cx="663816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Definitely a threat to </a:t>
            </a:r>
            <a:r>
              <a:rPr lang="en-GB" sz="4800" b="1" dirty="0" err="1">
                <a:solidFill>
                  <a:srgbClr val="FF0000"/>
                </a:solidFill>
              </a:rPr>
              <a:t>Giai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hlinkClick r:id="rId3" action="ppaction://hlinksldjump"/>
            <a:extLst>
              <a:ext uri="{FF2B5EF4-FFF2-40B4-BE49-F238E27FC236}">
                <a16:creationId xmlns:a16="http://schemas.microsoft.com/office/drawing/2014/main" id="{3C7FBE98-8FFD-4695-9A46-12FF661B144C}"/>
              </a:ext>
            </a:extLst>
          </p:cNvPr>
          <p:cNvSpPr txBox="1"/>
          <p:nvPr/>
        </p:nvSpPr>
        <p:spPr>
          <a:xfrm>
            <a:off x="5778827" y="4929276"/>
            <a:ext cx="2151936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Click to go back</a:t>
            </a:r>
          </a:p>
        </p:txBody>
      </p:sp>
    </p:spTree>
    <p:extLst>
      <p:ext uri="{BB962C8B-B14F-4D97-AF65-F5344CB8AC3E}">
        <p14:creationId xmlns:p14="http://schemas.microsoft.com/office/powerpoint/2010/main" val="428921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0D0F1-0ECD-4004-A64D-5619CF80D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95" y="1247482"/>
            <a:ext cx="3609975" cy="3181350"/>
          </a:xfrm>
          <a:prstGeom prst="rect">
            <a:avLst/>
          </a:prstGeom>
        </p:spPr>
      </p:pic>
      <p:sp>
        <p:nvSpPr>
          <p:cNvPr id="4" name="TextBox 3">
            <a:hlinkClick r:id="rId3" action="ppaction://hlinksldjump"/>
            <a:extLst>
              <a:ext uri="{FF2B5EF4-FFF2-40B4-BE49-F238E27FC236}">
                <a16:creationId xmlns:a16="http://schemas.microsoft.com/office/drawing/2014/main" id="{D59ED784-CAE2-4B7F-BFC5-FE1A21398964}"/>
              </a:ext>
            </a:extLst>
          </p:cNvPr>
          <p:cNvSpPr txBox="1"/>
          <p:nvPr/>
        </p:nvSpPr>
        <p:spPr>
          <a:xfrm>
            <a:off x="7392453" y="5337140"/>
            <a:ext cx="2151936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Click to go back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44CE13-5286-4D8F-9512-69B0405BF08B}"/>
              </a:ext>
            </a:extLst>
          </p:cNvPr>
          <p:cNvSpPr txBox="1"/>
          <p:nvPr/>
        </p:nvSpPr>
        <p:spPr>
          <a:xfrm>
            <a:off x="828782" y="4665604"/>
            <a:ext cx="3440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50000"/>
                  </a:schemeClr>
                </a:solidFill>
              </a:rPr>
              <a:t>Coal Fired Power Stations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16A60-A17F-4E43-A946-B6B4C587A8B9}"/>
              </a:ext>
            </a:extLst>
          </p:cNvPr>
          <p:cNvSpPr txBox="1"/>
          <p:nvPr/>
        </p:nvSpPr>
        <p:spPr>
          <a:xfrm>
            <a:off x="5454838" y="1177221"/>
            <a:ext cx="602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We all need energy to heat our homes, cook our food, etc.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1B619-FA70-4E87-B485-58FC500EA86F}"/>
              </a:ext>
            </a:extLst>
          </p:cNvPr>
          <p:cNvSpPr txBox="1"/>
          <p:nvPr/>
        </p:nvSpPr>
        <p:spPr>
          <a:xfrm>
            <a:off x="5454838" y="2181081"/>
            <a:ext cx="602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4">
                    <a:lumMod val="50000"/>
                  </a:schemeClr>
                </a:solidFill>
              </a:rPr>
              <a:t>But coal fired </a:t>
            </a:r>
            <a:r>
              <a:rPr lang="en-GB" sz="2400" b="1" dirty="0">
                <a:solidFill>
                  <a:srgbClr val="002060"/>
                </a:solidFill>
              </a:rPr>
              <a:t>power</a:t>
            </a:r>
            <a:r>
              <a:rPr lang="en-GB" sz="2400" b="1" dirty="0">
                <a:solidFill>
                  <a:schemeClr val="accent4">
                    <a:lumMod val="50000"/>
                  </a:schemeClr>
                </a:solidFill>
              </a:rPr>
              <a:t> stations create smoke and carbon dioxide.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2A2D2-2F22-46F0-BCCA-335B09A62302}"/>
              </a:ext>
            </a:extLst>
          </p:cNvPr>
          <p:cNvSpPr txBox="1"/>
          <p:nvPr/>
        </p:nvSpPr>
        <p:spPr>
          <a:xfrm>
            <a:off x="5454838" y="3184941"/>
            <a:ext cx="602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The smoke contains killer poisons and the carbon dioxide creates global warming.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264F9F-19DB-45DD-A1C6-6DFF32D737C9}"/>
              </a:ext>
            </a:extLst>
          </p:cNvPr>
          <p:cNvSpPr txBox="1"/>
          <p:nvPr/>
        </p:nvSpPr>
        <p:spPr>
          <a:xfrm>
            <a:off x="5454838" y="4188802"/>
            <a:ext cx="602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 worst countries for using coal fired power stations are China, then India, then USA.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3BAD1-E3F6-4140-8456-F7A844792BE7}"/>
              </a:ext>
            </a:extLst>
          </p:cNvPr>
          <p:cNvSpPr txBox="1"/>
          <p:nvPr/>
        </p:nvSpPr>
        <p:spPr>
          <a:xfrm rot="20878676">
            <a:off x="842530" y="2480856"/>
            <a:ext cx="663816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Definitely a threat to </a:t>
            </a:r>
            <a:r>
              <a:rPr lang="en-GB" sz="4800" b="1" dirty="0" err="1">
                <a:solidFill>
                  <a:srgbClr val="FF0000"/>
                </a:solidFill>
              </a:rPr>
              <a:t>Giai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2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  <a:extLst>
              <a:ext uri="{FF2B5EF4-FFF2-40B4-BE49-F238E27FC236}">
                <a16:creationId xmlns:a16="http://schemas.microsoft.com/office/drawing/2014/main" id="{7C0023EC-ECD1-4093-8127-BAE1273081E2}"/>
              </a:ext>
            </a:extLst>
          </p:cNvPr>
          <p:cNvSpPr txBox="1"/>
          <p:nvPr/>
        </p:nvSpPr>
        <p:spPr>
          <a:xfrm>
            <a:off x="2016369" y="1652954"/>
            <a:ext cx="7528020" cy="25853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5400" b="1" dirty="0">
              <a:solidFill>
                <a:srgbClr val="FFFF00"/>
              </a:solidFill>
            </a:endParaRPr>
          </a:p>
          <a:p>
            <a:pPr algn="ctr"/>
            <a:r>
              <a:rPr lang="en-GB" sz="5400" b="1" dirty="0">
                <a:solidFill>
                  <a:srgbClr val="FFFF00"/>
                </a:solidFill>
              </a:rPr>
              <a:t>Click to go back</a:t>
            </a:r>
          </a:p>
          <a:p>
            <a:pPr algn="ctr"/>
            <a:endParaRPr lang="en-GB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6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>
            <a:extLst>
              <a:ext uri="{FF2B5EF4-FFF2-40B4-BE49-F238E27FC236}">
                <a16:creationId xmlns:a16="http://schemas.microsoft.com/office/drawing/2014/main" id="{0E3212F2-20C1-4B1E-A2DF-780138883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1661" y="1525380"/>
            <a:ext cx="1344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3075" name="TextBox 2">
            <a:extLst>
              <a:ext uri="{FF2B5EF4-FFF2-40B4-BE49-F238E27FC236}">
                <a16:creationId xmlns:a16="http://schemas.microsoft.com/office/drawing/2014/main" id="{7514E0C3-2BEF-48E7-BE06-28378F88E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365" y="2585037"/>
            <a:ext cx="81502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4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activity is for pupils to discover threats and benefits to our planet. </a:t>
            </a:r>
          </a:p>
        </p:txBody>
      </p:sp>
      <p:sp>
        <p:nvSpPr>
          <p:cNvPr id="3076" name="TextBox 3">
            <a:extLst>
              <a:ext uri="{FF2B5EF4-FFF2-40B4-BE49-F238E27FC236}">
                <a16:creationId xmlns:a16="http://schemas.microsoft.com/office/drawing/2014/main" id="{F6C53D29-7FE3-49A7-9B1E-C7F384951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149" y="3122406"/>
            <a:ext cx="100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5E4E55-5097-40C5-B815-6BFE9EC0A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873466"/>
              </p:ext>
            </p:extLst>
          </p:nvPr>
        </p:nvGraphicFramePr>
        <p:xfrm>
          <a:off x="3051864" y="4325767"/>
          <a:ext cx="5761037" cy="1006853"/>
        </p:xfrm>
        <a:graphic>
          <a:graphicData uri="http://schemas.openxmlformats.org/drawingml/2006/table">
            <a:tbl>
              <a:tblPr firstRow="1" firstCol="1" bandRow="1"/>
              <a:tblGrid>
                <a:gridCol w="1641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80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0714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Avoidance Action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39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Aggression between those present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action to defuse aggression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10" marR="65410" marT="952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6">
            <a:extLst>
              <a:ext uri="{FF2B5EF4-FFF2-40B4-BE49-F238E27FC236}">
                <a16:creationId xmlns:a16="http://schemas.microsoft.com/office/drawing/2014/main" id="{044E5F48-A2AC-76EF-E4A7-CFFAE00A98DF}"/>
              </a:ext>
            </a:extLst>
          </p:cNvPr>
          <p:cNvSpPr txBox="1"/>
          <p:nvPr/>
        </p:nvSpPr>
        <p:spPr>
          <a:xfrm>
            <a:off x="3989493" y="3691864"/>
            <a:ext cx="4007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rgbClr val="FF0000"/>
                </a:solidFill>
              </a:rPr>
              <a:t>Mandatory: close supervision by a competent adult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B021EB-0FDF-4D38-B951-4FCB444F73A9}"/>
              </a:ext>
            </a:extLst>
          </p:cNvPr>
          <p:cNvSpPr txBox="1"/>
          <p:nvPr/>
        </p:nvSpPr>
        <p:spPr>
          <a:xfrm>
            <a:off x="545864" y="1483630"/>
            <a:ext cx="52389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Humans and Gaia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BF95EF-72D5-4BB4-A9A9-4E0D647F0639}"/>
              </a:ext>
            </a:extLst>
          </p:cNvPr>
          <p:cNvSpPr txBox="1"/>
          <p:nvPr/>
        </p:nvSpPr>
        <p:spPr>
          <a:xfrm>
            <a:off x="9834324" y="605914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Click for next slide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50785-9AF8-4F0F-A5B0-C57096C6028B}"/>
              </a:ext>
            </a:extLst>
          </p:cNvPr>
          <p:cNvSpPr txBox="1"/>
          <p:nvPr/>
        </p:nvSpPr>
        <p:spPr>
          <a:xfrm>
            <a:off x="1778558" y="2662813"/>
            <a:ext cx="76877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Strangely, we humans are obeying the Gaia rule to make the planet better for ourselves.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More food and more energy to make our lives easier.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But we are making it worse for everything else.</a:t>
            </a:r>
          </a:p>
          <a:p>
            <a:endParaRPr lang="en-GB" sz="2400" b="1" dirty="0">
              <a:solidFill>
                <a:srgbClr val="008000"/>
              </a:solidFill>
            </a:endParaRPr>
          </a:p>
          <a:p>
            <a:r>
              <a:rPr lang="en-GB" sz="2400" b="1" dirty="0">
                <a:solidFill>
                  <a:srgbClr val="008000"/>
                </a:solidFill>
              </a:rPr>
              <a:t>So, in the end, we will make it worse for ourselves.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E2D411-914B-4972-BB5A-69C882369906}"/>
              </a:ext>
            </a:extLst>
          </p:cNvPr>
          <p:cNvSpPr txBox="1"/>
          <p:nvPr/>
        </p:nvSpPr>
        <p:spPr>
          <a:xfrm rot="20878676">
            <a:off x="1440215" y="2760189"/>
            <a:ext cx="747865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Gaia needs your help NOW!!</a:t>
            </a:r>
          </a:p>
        </p:txBody>
      </p:sp>
    </p:spTree>
    <p:extLst>
      <p:ext uri="{BB962C8B-B14F-4D97-AF65-F5344CB8AC3E}">
        <p14:creationId xmlns:p14="http://schemas.microsoft.com/office/powerpoint/2010/main" val="113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E802A1FC-3171-48B6-A240-86A0894AA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 flipH="1">
            <a:off x="2148375" y="2275542"/>
            <a:ext cx="7685949" cy="43233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B021EB-0FDF-4D38-B951-4FCB444F73A9}"/>
              </a:ext>
            </a:extLst>
          </p:cNvPr>
          <p:cNvSpPr txBox="1"/>
          <p:nvPr/>
        </p:nvSpPr>
        <p:spPr>
          <a:xfrm>
            <a:off x="1560748" y="1604210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</p:spTree>
    <p:extLst>
      <p:ext uri="{BB962C8B-B14F-4D97-AF65-F5344CB8AC3E}">
        <p14:creationId xmlns:p14="http://schemas.microsoft.com/office/powerpoint/2010/main" val="2899731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AE954A38-2C8A-407F-8366-7E68B576FE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208213" y="1125539"/>
            <a:ext cx="7772400" cy="1150937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z="8800" b="1" dirty="0">
                <a:solidFill>
                  <a:srgbClr val="000099"/>
                </a:solidFill>
                <a:latin typeface="Arial Black" panose="020B0A04020102020204" pitchFamily="34" charset="0"/>
              </a:rPr>
              <a:t>Welcome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0D9FE8D-12FE-4E99-8DEE-591228B51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225" y="280987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dirty="0"/>
          </a:p>
        </p:txBody>
      </p:sp>
      <p:pic>
        <p:nvPicPr>
          <p:cNvPr id="8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BFDC54A7-E2EE-4665-9933-4FEA4EF9B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1" y="2732860"/>
            <a:ext cx="2879725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BFCBB-0FC1-417B-AFB3-0185872A1488}"/>
              </a:ext>
            </a:extLst>
          </p:cNvPr>
          <p:cNvSpPr txBox="1"/>
          <p:nvPr/>
        </p:nvSpPr>
        <p:spPr>
          <a:xfrm>
            <a:off x="5638800" y="2978332"/>
            <a:ext cx="3841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 very much hope that you will enjoy discovering about planet Earth and our ecosystems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B0FFCA-EAC9-427B-908D-60C67E42C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465" y="1759132"/>
            <a:ext cx="3443654" cy="4057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9F839C-4F23-4F9D-BEB9-D0BD9A0303FC}"/>
              </a:ext>
            </a:extLst>
          </p:cNvPr>
          <p:cNvSpPr/>
          <p:nvPr/>
        </p:nvSpPr>
        <p:spPr>
          <a:xfrm>
            <a:off x="4749086" y="155244"/>
            <a:ext cx="2101419" cy="101398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00579-F957-499C-9461-AFB9555C666D}"/>
              </a:ext>
            </a:extLst>
          </p:cNvPr>
          <p:cNvSpPr txBox="1"/>
          <p:nvPr/>
        </p:nvSpPr>
        <p:spPr>
          <a:xfrm>
            <a:off x="890954" y="1699846"/>
            <a:ext cx="3824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Who or what is Gaia?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522EDF-234B-48D5-83B0-5E008F3190F6}"/>
              </a:ext>
            </a:extLst>
          </p:cNvPr>
          <p:cNvSpPr/>
          <p:nvPr/>
        </p:nvSpPr>
        <p:spPr>
          <a:xfrm>
            <a:off x="754505" y="2967335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Gaia is Greek goddess of the Earth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5A938-2AB6-463C-8640-076CE3617630}"/>
              </a:ext>
            </a:extLst>
          </p:cNvPr>
          <p:cNvSpPr/>
          <p:nvPr/>
        </p:nvSpPr>
        <p:spPr>
          <a:xfrm>
            <a:off x="836567" y="3830132"/>
            <a:ext cx="68228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Gaia philosophy is the idea that living organisms on a planet will affect the nature of their environment in order to make the environment more suitable for life.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F9ECDD-DE69-448E-9AFE-3B7D3A116677}"/>
              </a:ext>
            </a:extLst>
          </p:cNvPr>
          <p:cNvSpPr txBox="1"/>
          <p:nvPr/>
        </p:nvSpPr>
        <p:spPr>
          <a:xfrm rot="20666781">
            <a:off x="697498" y="2295389"/>
            <a:ext cx="635783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So what is going wrong?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7CA5B9-35FC-43DA-A2F3-D350DF3C46F7}"/>
              </a:ext>
            </a:extLst>
          </p:cNvPr>
          <p:cNvSpPr txBox="1"/>
          <p:nvPr/>
        </p:nvSpPr>
        <p:spPr>
          <a:xfrm>
            <a:off x="9351282" y="6060831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Click for next slide</a:t>
            </a:r>
          </a:p>
        </p:txBody>
      </p:sp>
    </p:spTree>
    <p:extLst>
      <p:ext uri="{BB962C8B-B14F-4D97-AF65-F5344CB8AC3E}">
        <p14:creationId xmlns:p14="http://schemas.microsoft.com/office/powerpoint/2010/main" val="29152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  <a:extLst>
              <a:ext uri="{FF2B5EF4-FFF2-40B4-BE49-F238E27FC236}">
                <a16:creationId xmlns:a16="http://schemas.microsoft.com/office/drawing/2014/main" id="{0AFD7D5C-D5F0-4F97-8381-5C897D11F52B}"/>
              </a:ext>
            </a:extLst>
          </p:cNvPr>
          <p:cNvSpPr txBox="1"/>
          <p:nvPr/>
        </p:nvSpPr>
        <p:spPr>
          <a:xfrm>
            <a:off x="9351282" y="6060831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Click for next slide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5E6EE3-AC95-48A0-93CB-0CA896DD96BE}"/>
              </a:ext>
            </a:extLst>
          </p:cNvPr>
          <p:cNvSpPr txBox="1"/>
          <p:nvPr/>
        </p:nvSpPr>
        <p:spPr>
          <a:xfrm rot="20878676">
            <a:off x="754621" y="1705111"/>
            <a:ext cx="635783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So what is going wrong?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AB9E69-0741-4080-89B7-0AF62B05EA71}"/>
              </a:ext>
            </a:extLst>
          </p:cNvPr>
          <p:cNvSpPr txBox="1"/>
          <p:nvPr/>
        </p:nvSpPr>
        <p:spPr>
          <a:xfrm>
            <a:off x="2590800" y="3189125"/>
            <a:ext cx="701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8000"/>
                </a:solidFill>
              </a:rPr>
              <a:t>Please list all problems and their causes you can think of and also list the solutions.</a:t>
            </a:r>
          </a:p>
        </p:txBody>
      </p:sp>
    </p:spTree>
    <p:extLst>
      <p:ext uri="{BB962C8B-B14F-4D97-AF65-F5344CB8AC3E}">
        <p14:creationId xmlns:p14="http://schemas.microsoft.com/office/powerpoint/2010/main" val="399193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  <a:extLst>
              <a:ext uri="{FF2B5EF4-FFF2-40B4-BE49-F238E27FC236}">
                <a16:creationId xmlns:a16="http://schemas.microsoft.com/office/drawing/2014/main" id="{627FEBDD-A22A-4297-AB58-09D04C8B9840}"/>
              </a:ext>
            </a:extLst>
          </p:cNvPr>
          <p:cNvSpPr txBox="1"/>
          <p:nvPr/>
        </p:nvSpPr>
        <p:spPr>
          <a:xfrm>
            <a:off x="4384989" y="6207092"/>
            <a:ext cx="262865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C00000"/>
                </a:solidFill>
              </a:rPr>
              <a:t>Click to 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6928A1-2110-4798-AD63-CFE45010C24B}"/>
              </a:ext>
            </a:extLst>
          </p:cNvPr>
          <p:cNvSpPr txBox="1"/>
          <p:nvPr/>
        </p:nvSpPr>
        <p:spPr>
          <a:xfrm>
            <a:off x="402165" y="1223205"/>
            <a:ext cx="10800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Please click on the problem or solution to see if you are correct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015E10FC-EF8E-49B8-94EF-274DBBB7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10" y="2188883"/>
            <a:ext cx="1365255" cy="123584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89134BBA-FDB7-45BF-837D-E0E80387A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688973" y="3788350"/>
            <a:ext cx="1249955" cy="123584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FC68E781-1001-4B30-A300-822C255CC5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2960" y="2188883"/>
            <a:ext cx="1220287" cy="120053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A78E0F3-83CF-46B8-A3CA-A761081D2829}"/>
              </a:ext>
            </a:extLst>
          </p:cNvPr>
          <p:cNvGrpSpPr/>
          <p:nvPr/>
        </p:nvGrpSpPr>
        <p:grpSpPr>
          <a:xfrm>
            <a:off x="2133800" y="2188883"/>
            <a:ext cx="1210934" cy="1200535"/>
            <a:chOff x="8558076" y="2365863"/>
            <a:chExt cx="1596232" cy="1485901"/>
          </a:xfrm>
        </p:grpSpPr>
        <p:pic>
          <p:nvPicPr>
            <p:cNvPr id="8" name="Picture 7">
              <a:hlinkClick r:id="rId9" action="ppaction://hlinksldjump"/>
              <a:extLst>
                <a:ext uri="{FF2B5EF4-FFF2-40B4-BE49-F238E27FC236}">
                  <a16:creationId xmlns:a16="http://schemas.microsoft.com/office/drawing/2014/main" id="{AE3751D7-3D4E-4A33-9CF3-33C1B05E5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58076" y="2365863"/>
              <a:ext cx="904875" cy="1485900"/>
            </a:xfrm>
            <a:prstGeom prst="rect">
              <a:avLst/>
            </a:prstGeom>
          </p:spPr>
        </p:pic>
        <p:pic>
          <p:nvPicPr>
            <p:cNvPr id="9" name="Picture 8">
              <a:hlinkClick r:id="rId9" action="ppaction://hlinksldjump"/>
              <a:extLst>
                <a:ext uri="{FF2B5EF4-FFF2-40B4-BE49-F238E27FC236}">
                  <a16:creationId xmlns:a16="http://schemas.microsoft.com/office/drawing/2014/main" id="{88DEE241-E370-4498-9D12-7FC54EC12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462952" y="2365864"/>
              <a:ext cx="691356" cy="1485900"/>
            </a:xfrm>
            <a:prstGeom prst="rect">
              <a:avLst/>
            </a:prstGeom>
          </p:spPr>
        </p:pic>
      </p:grpSp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5EE16D4D-6753-4B7E-9AC4-1ECFA39C94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9903" y="3788350"/>
            <a:ext cx="1494654" cy="1141162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  <a:extLst>
              <a:ext uri="{FF2B5EF4-FFF2-40B4-BE49-F238E27FC236}">
                <a16:creationId xmlns:a16="http://schemas.microsoft.com/office/drawing/2014/main" id="{7E5FEBBF-6B9A-406C-AE2C-8D2F21AF4C5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98869" y="2188883"/>
            <a:ext cx="1249956" cy="1235840"/>
          </a:xfrm>
          <a:prstGeom prst="rect">
            <a:avLst/>
          </a:prstGeom>
        </p:spPr>
      </p:pic>
      <p:pic>
        <p:nvPicPr>
          <p:cNvPr id="17" name="Picture 16">
            <a:hlinkClick r:id="rId16" action="ppaction://hlinksldjump"/>
            <a:extLst>
              <a:ext uri="{FF2B5EF4-FFF2-40B4-BE49-F238E27FC236}">
                <a16:creationId xmlns:a16="http://schemas.microsoft.com/office/drawing/2014/main" id="{B530E749-4CDF-42FA-86D2-1133389425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26172" y="2188883"/>
            <a:ext cx="1249955" cy="1235840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D609DA3D-3C12-4E8F-B66C-3B0DAA2E6C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2165" y="3788350"/>
            <a:ext cx="1375702" cy="1235841"/>
          </a:xfrm>
          <a:prstGeom prst="rect">
            <a:avLst/>
          </a:prstGeom>
        </p:spPr>
      </p:pic>
      <p:pic>
        <p:nvPicPr>
          <p:cNvPr id="19" name="Picture 18">
            <a:hlinkClick r:id="rId20" action="ppaction://hlinksldjump"/>
            <a:extLst>
              <a:ext uri="{FF2B5EF4-FFF2-40B4-BE49-F238E27FC236}">
                <a16:creationId xmlns:a16="http://schemas.microsoft.com/office/drawing/2014/main" id="{F9107048-8A7A-4936-8F39-210324EBCC3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877382" y="2188883"/>
            <a:ext cx="1494654" cy="1184089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:a16="http://schemas.microsoft.com/office/drawing/2014/main" id="{0110E424-81CA-4A02-BDD7-BDA1BB69B75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64175" y="3788350"/>
            <a:ext cx="1338490" cy="1235840"/>
          </a:xfrm>
          <a:prstGeom prst="rect">
            <a:avLst/>
          </a:prstGeom>
        </p:spPr>
      </p:pic>
      <p:pic>
        <p:nvPicPr>
          <p:cNvPr id="21" name="Picture 20">
            <a:hlinkClick r:id="rId24" action="ppaction://hlinksldjump"/>
            <a:extLst>
              <a:ext uri="{FF2B5EF4-FFF2-40B4-BE49-F238E27FC236}">
                <a16:creationId xmlns:a16="http://schemas.microsoft.com/office/drawing/2014/main" id="{BD313350-F310-4592-A68B-886A2FB6244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25236" y="3788350"/>
            <a:ext cx="1378359" cy="1196312"/>
          </a:xfrm>
          <a:prstGeom prst="rect">
            <a:avLst/>
          </a:prstGeom>
        </p:spPr>
      </p:pic>
      <p:pic>
        <p:nvPicPr>
          <p:cNvPr id="22" name="Picture 21">
            <a:hlinkClick r:id="rId26" action="ppaction://hlinksldjump"/>
            <a:extLst>
              <a:ext uri="{FF2B5EF4-FFF2-40B4-BE49-F238E27FC236}">
                <a16:creationId xmlns:a16="http://schemas.microsoft.com/office/drawing/2014/main" id="{4552EFEE-011A-43DB-A73B-5D164A54353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670867" y="3788350"/>
            <a:ext cx="1297140" cy="1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3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E213D4D-C911-43E9-B48D-0A440D028A2F}"/>
              </a:ext>
            </a:extLst>
          </p:cNvPr>
          <p:cNvGrpSpPr/>
          <p:nvPr/>
        </p:nvGrpSpPr>
        <p:grpSpPr>
          <a:xfrm>
            <a:off x="700914" y="1192996"/>
            <a:ext cx="3249762" cy="2757680"/>
            <a:chOff x="8558076" y="2365863"/>
            <a:chExt cx="1596232" cy="14859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1D5A01-E7EE-4C99-9797-03013BE34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58076" y="2365863"/>
              <a:ext cx="904875" cy="14859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B562FD-BEB2-49FC-8868-4DBF453EE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2952" y="2365864"/>
              <a:ext cx="691356" cy="1485900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ACE8EF31-57E1-43BC-9A08-B90984444014}"/>
              </a:ext>
            </a:extLst>
          </p:cNvPr>
          <p:cNvSpPr txBox="1"/>
          <p:nvPr/>
        </p:nvSpPr>
        <p:spPr>
          <a:xfrm>
            <a:off x="4747843" y="1255749"/>
            <a:ext cx="674324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Cows produce milk and meat..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2060"/>
                </a:solidFill>
              </a:rPr>
              <a:t>From the milk we get butter, yoghurt, cheese,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ice-cream and is used for milk chocolate.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F9082C-4F58-4CF4-9A07-2E79AC9DFBBC}"/>
              </a:ext>
            </a:extLst>
          </p:cNvPr>
          <p:cNvSpPr txBox="1"/>
          <p:nvPr/>
        </p:nvSpPr>
        <p:spPr>
          <a:xfrm>
            <a:off x="4747843" y="2891333"/>
            <a:ext cx="706901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The problem is we eat far too much beef, cheese and butter.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008000"/>
                </a:solidFill>
              </a:rPr>
              <a:t>So there are too many cows which takes up too much land, causing forests to be cut down for farms.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C120E-50AF-44AF-9F92-F20272CAF676}"/>
              </a:ext>
            </a:extLst>
          </p:cNvPr>
          <p:cNvSpPr txBox="1"/>
          <p:nvPr/>
        </p:nvSpPr>
        <p:spPr>
          <a:xfrm>
            <a:off x="4747844" y="4896250"/>
            <a:ext cx="686332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However, cows pass wind and burp methane, CH</a:t>
            </a:r>
            <a:r>
              <a:rPr lang="en-GB" sz="2400" b="1" baseline="-25000" dirty="0">
                <a:solidFill>
                  <a:srgbClr val="FF0000"/>
                </a:solidFill>
              </a:rPr>
              <a:t>4</a:t>
            </a:r>
            <a:r>
              <a:rPr lang="en-GB" sz="2400" b="1" dirty="0">
                <a:solidFill>
                  <a:srgbClr val="FF0000"/>
                </a:solidFill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solidFill>
                  <a:srgbClr val="FF0000"/>
                </a:solidFill>
              </a:rPr>
              <a:t>Methane is about 25 times worse than carbon dioxide, CO</a:t>
            </a:r>
            <a:r>
              <a:rPr lang="en-GB" sz="2400" b="1" baseline="-25000" dirty="0">
                <a:solidFill>
                  <a:srgbClr val="FF0000"/>
                </a:solidFill>
              </a:rPr>
              <a:t>2</a:t>
            </a:r>
            <a:r>
              <a:rPr lang="en-GB" sz="2400" b="1" dirty="0">
                <a:solidFill>
                  <a:srgbClr val="FF0000"/>
                </a:solidFill>
              </a:rPr>
              <a:t>, for global warming.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9092BE-E04C-42B1-8DF1-9E105638550E}"/>
              </a:ext>
            </a:extLst>
          </p:cNvPr>
          <p:cNvSpPr txBox="1"/>
          <p:nvPr/>
        </p:nvSpPr>
        <p:spPr>
          <a:xfrm>
            <a:off x="730692" y="4168607"/>
            <a:ext cx="3219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Cows, farmland, CH</a:t>
            </a:r>
            <a:r>
              <a:rPr lang="en-GB" sz="2800" b="1" baseline="-25000" dirty="0">
                <a:solidFill>
                  <a:schemeClr val="accent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DB17FC-5C33-429E-8526-FAF855C32C41}"/>
              </a:ext>
            </a:extLst>
          </p:cNvPr>
          <p:cNvSpPr txBox="1"/>
          <p:nvPr/>
        </p:nvSpPr>
        <p:spPr>
          <a:xfrm rot="20878676">
            <a:off x="1983367" y="2734824"/>
            <a:ext cx="663816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Definitely a threat to </a:t>
            </a:r>
            <a:r>
              <a:rPr lang="en-GB" sz="4800" b="1" dirty="0" err="1">
                <a:solidFill>
                  <a:srgbClr val="FF0000"/>
                </a:solidFill>
              </a:rPr>
              <a:t>Giai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hlinkClick r:id="rId4" action="ppaction://hlinksldjump"/>
            <a:extLst>
              <a:ext uri="{FF2B5EF4-FFF2-40B4-BE49-F238E27FC236}">
                <a16:creationId xmlns:a16="http://schemas.microsoft.com/office/drawing/2014/main" id="{FCBC8C39-A7B6-4E1F-BBFB-2EC41E8C20C9}"/>
              </a:ext>
            </a:extLst>
          </p:cNvPr>
          <p:cNvSpPr txBox="1"/>
          <p:nvPr/>
        </p:nvSpPr>
        <p:spPr>
          <a:xfrm>
            <a:off x="6230890" y="3980080"/>
            <a:ext cx="2151936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Click to go back</a:t>
            </a:r>
          </a:p>
        </p:txBody>
      </p:sp>
    </p:spTree>
    <p:extLst>
      <p:ext uri="{BB962C8B-B14F-4D97-AF65-F5344CB8AC3E}">
        <p14:creationId xmlns:p14="http://schemas.microsoft.com/office/powerpoint/2010/main" val="15842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B93DEB-7683-44B1-BA38-505C434FC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61" y="1426317"/>
            <a:ext cx="3667971" cy="28206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E8D1D-75C0-448F-B725-BC693086438C}"/>
              </a:ext>
            </a:extLst>
          </p:cNvPr>
          <p:cNvSpPr txBox="1"/>
          <p:nvPr/>
        </p:nvSpPr>
        <p:spPr>
          <a:xfrm>
            <a:off x="598443" y="4391129"/>
            <a:ext cx="34282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Petrol and Diesel Cars</a:t>
            </a:r>
            <a:b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GB" sz="2800" b="1" dirty="0">
                <a:solidFill>
                  <a:schemeClr val="accent2">
                    <a:lumMod val="50000"/>
                  </a:schemeClr>
                </a:solidFill>
              </a:rPr>
              <a:t>Gasses NO and CO</a:t>
            </a:r>
            <a:r>
              <a:rPr lang="en-GB" sz="2800" b="1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A0066F-B806-4553-9274-643C412ACEB0}"/>
              </a:ext>
            </a:extLst>
          </p:cNvPr>
          <p:cNvSpPr txBox="1"/>
          <p:nvPr/>
        </p:nvSpPr>
        <p:spPr>
          <a:xfrm>
            <a:off x="4836704" y="1607737"/>
            <a:ext cx="6676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Petrol and diesel cars produce nitrous oxide, NO, and carbon dioxide,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400" b="1" dirty="0">
                <a:solidFill>
                  <a:srgbClr val="002060"/>
                </a:solidFill>
              </a:rPr>
              <a:t>CO</a:t>
            </a:r>
            <a:r>
              <a:rPr lang="en-GB" sz="2400" b="1" baseline="-25000" dirty="0">
                <a:solidFill>
                  <a:srgbClr val="002060"/>
                </a:solidFill>
              </a:rPr>
              <a:t>2</a:t>
            </a:r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C39440-FFE1-4954-BB23-453FA8EC172A}"/>
              </a:ext>
            </a:extLst>
          </p:cNvPr>
          <p:cNvSpPr txBox="1"/>
          <p:nvPr/>
        </p:nvSpPr>
        <p:spPr>
          <a:xfrm>
            <a:off x="4836704" y="2694633"/>
            <a:ext cx="6676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Nitrous oxide, NO, is poisonous and can cause dizziness and even death. It can lead to bone marrow and neurological (brain) problems.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09414-9FA5-4FEB-A519-75F93C797529}"/>
              </a:ext>
            </a:extLst>
          </p:cNvPr>
          <p:cNvSpPr txBox="1"/>
          <p:nvPr/>
        </p:nvSpPr>
        <p:spPr>
          <a:xfrm>
            <a:off x="4826945" y="4146899"/>
            <a:ext cx="6676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Carbon dioxide, CO</a:t>
            </a:r>
            <a:r>
              <a:rPr lang="en-GB" sz="2400" b="1" baseline="-25000" dirty="0">
                <a:solidFill>
                  <a:srgbClr val="FF0000"/>
                </a:solidFill>
              </a:rPr>
              <a:t>2 </a:t>
            </a:r>
            <a:r>
              <a:rPr lang="en-GB" sz="2400" b="1" dirty="0">
                <a:solidFill>
                  <a:srgbClr val="FF0000"/>
                </a:solidFill>
              </a:rPr>
              <a:t>, is a major contributor to global warming.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966578-BE4F-4BA1-8D62-6B0FF96ED41E}"/>
              </a:ext>
            </a:extLst>
          </p:cNvPr>
          <p:cNvSpPr txBox="1"/>
          <p:nvPr/>
        </p:nvSpPr>
        <p:spPr>
          <a:xfrm>
            <a:off x="4836704" y="5187628"/>
            <a:ext cx="6676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The worst countries for using petrol and diesel are USA and Europe.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1163B6-39B6-49A3-B079-BE8DFB9DDEE5}"/>
              </a:ext>
            </a:extLst>
          </p:cNvPr>
          <p:cNvSpPr txBox="1"/>
          <p:nvPr/>
        </p:nvSpPr>
        <p:spPr>
          <a:xfrm rot="20878676">
            <a:off x="2354432" y="2734824"/>
            <a:ext cx="663816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Definitely a threat to </a:t>
            </a:r>
            <a:r>
              <a:rPr lang="en-GB" sz="4800" b="1" dirty="0" err="1">
                <a:solidFill>
                  <a:srgbClr val="FF0000"/>
                </a:solidFill>
              </a:rPr>
              <a:t>Giai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hlinkClick r:id="rId3" action="ppaction://hlinksldjump"/>
            <a:extLst>
              <a:ext uri="{FF2B5EF4-FFF2-40B4-BE49-F238E27FC236}">
                <a16:creationId xmlns:a16="http://schemas.microsoft.com/office/drawing/2014/main" id="{C339532F-80F0-4B99-B737-13E595962E29}"/>
              </a:ext>
            </a:extLst>
          </p:cNvPr>
          <p:cNvSpPr txBox="1"/>
          <p:nvPr/>
        </p:nvSpPr>
        <p:spPr>
          <a:xfrm>
            <a:off x="7099103" y="3578940"/>
            <a:ext cx="2151936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Click to go back</a:t>
            </a:r>
          </a:p>
        </p:txBody>
      </p:sp>
    </p:spTree>
    <p:extLst>
      <p:ext uri="{BB962C8B-B14F-4D97-AF65-F5344CB8AC3E}">
        <p14:creationId xmlns:p14="http://schemas.microsoft.com/office/powerpoint/2010/main" val="276953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77CDC0-278B-404C-96DE-23C4E7E55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10" y="1358209"/>
            <a:ext cx="2754675" cy="2493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460554-A840-412D-AAFF-75B462715E46}"/>
              </a:ext>
            </a:extLst>
          </p:cNvPr>
          <p:cNvSpPr txBox="1"/>
          <p:nvPr/>
        </p:nvSpPr>
        <p:spPr>
          <a:xfrm>
            <a:off x="571899" y="4009292"/>
            <a:ext cx="2597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4">
                    <a:lumMod val="50000"/>
                  </a:schemeClr>
                </a:solidFill>
              </a:rPr>
              <a:t>Palm Oil Trees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9BBD08-51E8-4226-8FB2-FB5B0A638B2D}"/>
              </a:ext>
            </a:extLst>
          </p:cNvPr>
          <p:cNvSpPr txBox="1"/>
          <p:nvPr/>
        </p:nvSpPr>
        <p:spPr>
          <a:xfrm>
            <a:off x="4009293" y="1467059"/>
            <a:ext cx="7353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8000"/>
                </a:solidFill>
              </a:rPr>
              <a:t>Palm oil is used to produce diesel for cars, lorries, trains and ships.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35CA32-4812-4B62-A2A0-6E895B13A8BD}"/>
              </a:ext>
            </a:extLst>
          </p:cNvPr>
          <p:cNvSpPr txBox="1"/>
          <p:nvPr/>
        </p:nvSpPr>
        <p:spPr>
          <a:xfrm>
            <a:off x="4009292" y="2582661"/>
            <a:ext cx="7353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Forests are cut down to grow palm oil trees so there is a loss of habitat.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B573A4-1168-4A6C-8C1D-34E0FB166857}"/>
              </a:ext>
            </a:extLst>
          </p:cNvPr>
          <p:cNvSpPr txBox="1"/>
          <p:nvPr/>
        </p:nvSpPr>
        <p:spPr>
          <a:xfrm>
            <a:off x="4009292" y="3698263"/>
            <a:ext cx="7353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But the diesel is a pollutant, producing NO, a poison, and CO</a:t>
            </a:r>
            <a:r>
              <a:rPr lang="en-GB" sz="2400" b="1" baseline="-25000" dirty="0">
                <a:solidFill>
                  <a:srgbClr val="FF0000"/>
                </a:solidFill>
              </a:rPr>
              <a:t>2 </a:t>
            </a:r>
            <a:r>
              <a:rPr lang="en-GB" sz="2400" b="1" dirty="0">
                <a:solidFill>
                  <a:srgbClr val="FF0000"/>
                </a:solidFill>
              </a:rPr>
              <a:t>which causes global warming.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257CD4-A5FE-41AC-8EEB-9F0A51FC8412}"/>
              </a:ext>
            </a:extLst>
          </p:cNvPr>
          <p:cNvSpPr txBox="1"/>
          <p:nvPr/>
        </p:nvSpPr>
        <p:spPr>
          <a:xfrm rot="20878676">
            <a:off x="842530" y="2480856"/>
            <a:ext cx="6638164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rgbClr val="FF0000"/>
                </a:solidFill>
              </a:rPr>
              <a:t>Definitely a threat to </a:t>
            </a:r>
            <a:r>
              <a:rPr lang="en-GB" sz="4800" b="1" dirty="0" err="1">
                <a:solidFill>
                  <a:srgbClr val="FF0000"/>
                </a:solidFill>
              </a:rPr>
              <a:t>Giai</a:t>
            </a: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hlinkClick r:id="rId3" action="ppaction://hlinksldjump"/>
            <a:extLst>
              <a:ext uri="{FF2B5EF4-FFF2-40B4-BE49-F238E27FC236}">
                <a16:creationId xmlns:a16="http://schemas.microsoft.com/office/drawing/2014/main" id="{CC679E06-0B5C-41D8-A576-B00E27DCB2AE}"/>
              </a:ext>
            </a:extLst>
          </p:cNvPr>
          <p:cNvSpPr txBox="1"/>
          <p:nvPr/>
        </p:nvSpPr>
        <p:spPr>
          <a:xfrm>
            <a:off x="5778827" y="4929276"/>
            <a:ext cx="2151936" cy="46166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FF00"/>
                </a:solidFill>
              </a:rPr>
              <a:t>Click to go back</a:t>
            </a:r>
          </a:p>
        </p:txBody>
      </p:sp>
    </p:spTree>
    <p:extLst>
      <p:ext uri="{BB962C8B-B14F-4D97-AF65-F5344CB8AC3E}">
        <p14:creationId xmlns:p14="http://schemas.microsoft.com/office/powerpoint/2010/main" val="149773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1338</Words>
  <Application>Microsoft Office PowerPoint</Application>
  <PresentationFormat>Widescreen</PresentationFormat>
  <Paragraphs>132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Derrick Willer</dc:creator>
  <cp:lastModifiedBy>Derrick Willer</cp:lastModifiedBy>
  <cp:revision>51</cp:revision>
  <dcterms:created xsi:type="dcterms:W3CDTF">2020-05-05T10:12:22Z</dcterms:created>
  <dcterms:modified xsi:type="dcterms:W3CDTF">2023-06-29T08:59:00Z</dcterms:modified>
</cp:coreProperties>
</file>