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57" r:id="rId2"/>
    <p:sldId id="358" r:id="rId3"/>
    <p:sldId id="256" r:id="rId4"/>
    <p:sldId id="359" r:id="rId5"/>
    <p:sldId id="268" r:id="rId6"/>
    <p:sldId id="269" r:id="rId7"/>
    <p:sldId id="257" r:id="rId8"/>
    <p:sldId id="274" r:id="rId9"/>
    <p:sldId id="275" r:id="rId10"/>
    <p:sldId id="276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7" r:id="rId20"/>
    <p:sldId id="270" r:id="rId21"/>
    <p:sldId id="271" r:id="rId22"/>
    <p:sldId id="272" r:id="rId23"/>
    <p:sldId id="363" r:id="rId24"/>
    <p:sldId id="273" r:id="rId25"/>
    <p:sldId id="279" r:id="rId26"/>
    <p:sldId id="278" r:id="rId27"/>
    <p:sldId id="280" r:id="rId28"/>
    <p:sldId id="277" r:id="rId29"/>
    <p:sldId id="283" r:id="rId30"/>
    <p:sldId id="281" r:id="rId31"/>
    <p:sldId id="282" r:id="rId32"/>
    <p:sldId id="284" r:id="rId33"/>
    <p:sldId id="285" r:id="rId34"/>
    <p:sldId id="286" r:id="rId35"/>
    <p:sldId id="287" r:id="rId36"/>
    <p:sldId id="288" r:id="rId37"/>
    <p:sldId id="360" r:id="rId38"/>
    <p:sldId id="361" r:id="rId39"/>
    <p:sldId id="362" r:id="rId40"/>
    <p:sldId id="265" r:id="rId4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modifyVerifier cryptProviderType="rsaFull" cryptAlgorithmClass="hash" cryptAlgorithmType="typeAny" cryptAlgorithmSid="4" spinCount="100000" saltData="+J8mUDidoGR/NI7ztvIzRA==" hashData="szN0ceBGVXlDYVuFHgZAZCMziMc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8870A"/>
    <a:srgbClr val="FEBE09"/>
    <a:srgbClr val="FFFA0A"/>
    <a:srgbClr val="4AEA59"/>
    <a:srgbClr val="EF9415"/>
    <a:srgbClr val="5C00FD"/>
    <a:srgbClr val="B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15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6E9D06-0AEB-4EF0-BAF0-FB372F16EC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2FBCA8-7135-4247-B45C-5D26F5B1BD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19DC654-B08E-4C5C-AE82-A07FEBCCB048}" type="datetimeFigureOut">
              <a:rPr lang="en-US" altLang="en-US"/>
              <a:pPr/>
              <a:t>10/26/2023</a:t>
            </a:fld>
            <a:endParaRPr lang="en-GB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F714344-58BE-4CE1-865D-DD41940A66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82B21BE-4CD1-428A-9BD1-659102E67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8161F-49F3-43C5-B498-3EF2B79C36F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F3F824-CD92-4423-858B-F77615A36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E756E5E-493E-449E-A865-56687A1A35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6821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3EA040F6-120F-4BF3-B5C7-F804CBACC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F78A867F-CCC5-40C6-B46B-633258B412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7CE1618F-9964-4124-AEE9-9E6C32C80B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A704971-2C0D-4585-BC14-D74CFBDEBB8E}" type="slidenum">
              <a:rPr lang="en-GB" altLang="en-US" sz="1200"/>
              <a:pPr eaLnBrk="1" hangingPunct="1"/>
              <a:t>11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8BA1506E-0B5F-4F01-B1F8-B58A9BBF0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377E1891-9249-4F94-A894-C48A809D31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35257137-2480-4F14-97D2-0FD5DEB113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E0341C3A-B4CB-4F2C-95FF-98BF3F38A9EF}" type="slidenum">
              <a:rPr lang="en-GB" altLang="en-US" sz="1200"/>
              <a:pPr eaLnBrk="1" hangingPunct="1"/>
              <a:t>12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A4ABBED5-CC15-45C6-904C-50FA5A480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D6BA47EB-5EEE-4709-9B12-BD9E201781C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911D3C7D-BE14-40C7-B9BF-02DCE297C5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DA6B9477-4AA3-4335-9444-9E83DDF44742}" type="slidenum">
              <a:rPr lang="en-GB" altLang="en-US" sz="1200"/>
              <a:pPr eaLnBrk="1" hangingPunct="1"/>
              <a:t>13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1541D718-091F-408F-AFE5-F66DD86465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57108741-288B-4A4C-B461-5BD46F957E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ACD3A3CA-F8B9-4A47-A2E1-A772A2E7A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B64D5B8E-DF99-448B-9908-9311D085E6AB}" type="slidenum">
              <a:rPr lang="en-GB" altLang="en-US" sz="1200"/>
              <a:pPr eaLnBrk="1" hangingPunct="1"/>
              <a:t>14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598C61DA-50B6-4FB4-9F4A-BA9F476009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4CA26AE7-3A2F-4846-8B0C-FBA3A3E7DC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04E62ACA-6843-4FE5-BA2D-67AB257BBA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5764846-A9C3-42AA-B12E-6B38404FCFA7}" type="slidenum">
              <a:rPr lang="en-GB" altLang="en-US" sz="1200"/>
              <a:pPr eaLnBrk="1" hangingPunct="1"/>
              <a:t>15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026C8AA1-A269-41B4-A021-698289605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BF997E67-3475-4AED-AD67-A0A1E8688C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A07838F1-2600-4194-8187-0C284E599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2566D12B-28AB-4DA1-818A-AA88A46CE251}" type="slidenum">
              <a:rPr lang="en-GB" altLang="en-US" sz="1200"/>
              <a:pPr eaLnBrk="1" hangingPunct="1"/>
              <a:t>16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53856558-F4D2-4D1F-916D-0F6F600AB2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2AE4E220-AE04-4672-8DDD-869C60851B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546A1A4F-7EB7-4B75-8ABE-CB7B63AE5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77FB2B4C-F496-40F7-8053-9D0191DD2668}" type="slidenum">
              <a:rPr lang="en-GB" altLang="en-US" sz="1200"/>
              <a:pPr eaLnBrk="1" hangingPunct="1"/>
              <a:t>17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222CEDD4-C0F4-4E5D-BEC3-44D8BB2ADA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F0259B38-89F4-44A3-8CF9-4549CE514E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D1BB1673-111E-40FB-A98A-9F4AEDA9C0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8E30A7C5-212C-4F5D-82B2-6FF8AC4917E6}" type="slidenum">
              <a:rPr lang="en-GB" altLang="en-US" sz="1200"/>
              <a:pPr eaLnBrk="1" hangingPunct="1"/>
              <a:t>18</a:t>
            </a:fld>
            <a:endParaRPr lang="en-GB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>
            <a:extLst>
              <a:ext uri="{FF2B5EF4-FFF2-40B4-BE49-F238E27FC236}">
                <a16:creationId xmlns:a16="http://schemas.microsoft.com/office/drawing/2014/main" id="{1D676C90-554F-494C-A371-0F8AFFC06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2" name="Notes Placeholder 2">
            <a:extLst>
              <a:ext uri="{FF2B5EF4-FFF2-40B4-BE49-F238E27FC236}">
                <a16:creationId xmlns:a16="http://schemas.microsoft.com/office/drawing/2014/main" id="{254BA1BC-F428-48EA-8B7E-A725C55EA4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56323" name="Slide Number Placeholder 3">
            <a:extLst>
              <a:ext uri="{FF2B5EF4-FFF2-40B4-BE49-F238E27FC236}">
                <a16:creationId xmlns:a16="http://schemas.microsoft.com/office/drawing/2014/main" id="{3EBB06F9-9B67-4EB2-AAA8-C6BC2612C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66BD22FC-62AB-4E8B-87D9-4EBBB2E14215}" type="slidenum">
              <a:rPr lang="en-GB" altLang="en-US" sz="1200"/>
              <a:pPr eaLnBrk="1" hangingPunct="1"/>
              <a:t>40</a:t>
            </a:fld>
            <a:endParaRPr lang="en-GB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willer.com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12078D1-40D6-4E2C-88F3-67D8A2CF5A28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FB0C67-31D5-4A5A-A234-E2762081DD4B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8B7E02-08EF-4F6F-98CF-2B9C29246232}"/>
              </a:ext>
            </a:extLst>
          </p:cNvPr>
          <p:cNvSpPr txBox="1"/>
          <p:nvPr userDrawn="1"/>
        </p:nvSpPr>
        <p:spPr>
          <a:xfrm>
            <a:off x="7812360" y="6578956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4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EA2492F-9D8C-4502-804C-C06CE4DD3EE0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096E95-7566-4D3D-AC93-67314DD9B1BA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B2A6C9-76B3-47CB-BF33-16918975E41A}"/>
              </a:ext>
            </a:extLst>
          </p:cNvPr>
          <p:cNvSpPr txBox="1"/>
          <p:nvPr userDrawn="1"/>
        </p:nvSpPr>
        <p:spPr>
          <a:xfrm>
            <a:off x="7812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170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003507-90D8-43F7-97A3-25275531D8BD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311356-7B06-44C1-A10E-663C87F58FA0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CBEA2C-B28D-4B73-8434-6D93D0FC683F}"/>
              </a:ext>
            </a:extLst>
          </p:cNvPr>
          <p:cNvSpPr txBox="1"/>
          <p:nvPr userDrawn="1"/>
        </p:nvSpPr>
        <p:spPr>
          <a:xfrm>
            <a:off x="7812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41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17EB9F-6C39-4B77-A445-29D359F5377F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2B49FB-15CC-4494-8AFD-FBD18AFED60D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2B4242-9582-40B6-A4FC-064FFC9CC0D1}"/>
              </a:ext>
            </a:extLst>
          </p:cNvPr>
          <p:cNvSpPr txBox="1"/>
          <p:nvPr userDrawn="1"/>
        </p:nvSpPr>
        <p:spPr>
          <a:xfrm>
            <a:off x="7812360" y="6578956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2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0FCB82-DD29-46A7-BA4A-60CB2A31486C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7D425B-7E83-40B0-9BCC-BE430BDCA249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A0D7219-66DC-40C9-A790-F90543AE3A10}"/>
              </a:ext>
            </a:extLst>
          </p:cNvPr>
          <p:cNvSpPr txBox="1"/>
          <p:nvPr userDrawn="1"/>
        </p:nvSpPr>
        <p:spPr>
          <a:xfrm>
            <a:off x="7812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619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DBCA631-341D-4F34-AD7F-D3D704DC17A7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1500B7-0B82-443A-89CF-D5832DA128C7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87DFDA-0B04-4830-BA70-214518AE9B44}"/>
              </a:ext>
            </a:extLst>
          </p:cNvPr>
          <p:cNvSpPr txBox="1"/>
          <p:nvPr userDrawn="1"/>
        </p:nvSpPr>
        <p:spPr>
          <a:xfrm>
            <a:off x="7812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27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82560D-C50E-4A99-97C4-6158A72A21E6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B0D3CE-0AE2-4BCA-B91F-64E6FAD1FD91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0D9F35-519C-48B2-AEC5-D75403353F0F}"/>
              </a:ext>
            </a:extLst>
          </p:cNvPr>
          <p:cNvSpPr txBox="1"/>
          <p:nvPr userDrawn="1"/>
        </p:nvSpPr>
        <p:spPr>
          <a:xfrm>
            <a:off x="7812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6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4A8C34-E003-4BA7-8EDD-80414A9C3B45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07923E-573D-4D71-B738-DE8837ACE632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A8054-8AD1-4456-A75F-CA2345100039}"/>
              </a:ext>
            </a:extLst>
          </p:cNvPr>
          <p:cNvSpPr txBox="1"/>
          <p:nvPr userDrawn="1"/>
        </p:nvSpPr>
        <p:spPr>
          <a:xfrm>
            <a:off x="7812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420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D8C32D-8456-4E34-907D-72AF8A9E4A79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1A6F50-B548-496D-956C-B6507E33CC1A}"/>
              </a:ext>
            </a:extLst>
          </p:cNvPr>
          <p:cNvSpPr txBox="1"/>
          <p:nvPr userDrawn="1"/>
        </p:nvSpPr>
        <p:spPr>
          <a:xfrm>
            <a:off x="107504" y="6496456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7A1862-8931-45E9-8472-4D78E407397A}"/>
              </a:ext>
            </a:extLst>
          </p:cNvPr>
          <p:cNvSpPr txBox="1"/>
          <p:nvPr userDrawn="1"/>
        </p:nvSpPr>
        <p:spPr>
          <a:xfrm>
            <a:off x="7919864" y="6496456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423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0E2652-1026-4AAC-812E-86779AF81DCD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F27049-A180-48D2-884A-161EE02475AD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35D4AF-6EC2-4343-962F-6DAD45FB1F58}"/>
              </a:ext>
            </a:extLst>
          </p:cNvPr>
          <p:cNvSpPr txBox="1"/>
          <p:nvPr userDrawn="1"/>
        </p:nvSpPr>
        <p:spPr>
          <a:xfrm>
            <a:off x="7812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56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0BAFCC-0376-4A3F-A120-B30ED8414405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E65CF9-3C73-4452-981A-9B8965BFEAE9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249E86-ADDD-47C9-A384-D16105337480}"/>
              </a:ext>
            </a:extLst>
          </p:cNvPr>
          <p:cNvSpPr txBox="1"/>
          <p:nvPr userDrawn="1"/>
        </p:nvSpPr>
        <p:spPr>
          <a:xfrm>
            <a:off x="7812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68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dwiller.com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4DD7E4-0502-4AAC-8D02-72C813721350}"/>
              </a:ext>
            </a:extLst>
          </p:cNvPr>
          <p:cNvSpPr/>
          <p:nvPr userDrawn="1"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</a:rPr>
              <a:t>Let’s Crumble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BAE436-DF2E-4928-B3F6-63C2B1341B63}"/>
              </a:ext>
            </a:extLst>
          </p:cNvPr>
          <p:cNvSpPr txBox="1"/>
          <p:nvPr userDrawn="1"/>
        </p:nvSpPr>
        <p:spPr>
          <a:xfrm>
            <a:off x="-5984377" y="4268751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42ED5C-1E3C-4DBF-BF05-430669617251}"/>
              </a:ext>
            </a:extLst>
          </p:cNvPr>
          <p:cNvSpPr txBox="1"/>
          <p:nvPr userDrawn="1"/>
        </p:nvSpPr>
        <p:spPr>
          <a:xfrm>
            <a:off x="107504" y="6604178"/>
            <a:ext cx="51708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Copyright </a:t>
            </a:r>
            <a:r>
              <a:rPr lang="en-GB" altLang="en-US" sz="800" b="1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Derrick Willer 2016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218E0B-59C7-4348-925A-EFF0D69BF454}"/>
              </a:ext>
            </a:extLst>
          </p:cNvPr>
          <p:cNvSpPr txBox="1"/>
          <p:nvPr userDrawn="1"/>
        </p:nvSpPr>
        <p:spPr>
          <a:xfrm>
            <a:off x="7812360" y="6604178"/>
            <a:ext cx="122413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www.dwiller.com</a:t>
            </a:r>
            <a:endParaRPr lang="en-GB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4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2.gif"/><Relationship Id="rId5" Type="http://schemas.openxmlformats.org/officeDocument/2006/relationships/image" Target="../media/image56.png"/><Relationship Id="rId10" Type="http://schemas.openxmlformats.org/officeDocument/2006/relationships/image" Target="../media/image61.gif"/><Relationship Id="rId4" Type="http://schemas.openxmlformats.org/officeDocument/2006/relationships/image" Target="../media/image55.png"/><Relationship Id="rId9" Type="http://schemas.openxmlformats.org/officeDocument/2006/relationships/image" Target="../media/image60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redfernelectronics.co.uk/crumble-software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8FF1197-1248-42CB-8207-9E15C33B7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701" y="998730"/>
            <a:ext cx="4860131" cy="86320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6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</a:t>
            </a:r>
          </a:p>
        </p:txBody>
      </p:sp>
      <p:pic>
        <p:nvPicPr>
          <p:cNvPr id="3" name="Picture 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4B865105-B9F8-41E4-B57B-16E91B1F3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658" y="2240868"/>
            <a:ext cx="2160936" cy="2160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188E2B-9176-4D59-A99E-7BC1390EAFF4}"/>
              </a:ext>
            </a:extLst>
          </p:cNvPr>
          <p:cNvSpPr txBox="1"/>
          <p:nvPr/>
        </p:nvSpPr>
        <p:spPr>
          <a:xfrm>
            <a:off x="4004556" y="2240868"/>
            <a:ext cx="399644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900"/>
              </a:spcBef>
            </a:pPr>
            <a:r>
              <a:rPr lang="en-GB" sz="9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challenges were developed by Derrick Willer MBE and colleagues.</a:t>
            </a:r>
          </a:p>
          <a:p>
            <a:pPr>
              <a:spcBef>
                <a:spcPts val="900"/>
              </a:spcBef>
            </a:pPr>
            <a:r>
              <a:rPr lang="en-GB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are free to download and use in an education environment.</a:t>
            </a:r>
          </a:p>
          <a:p>
            <a:pPr>
              <a:spcBef>
                <a:spcPts val="900"/>
              </a:spcBef>
            </a:pPr>
            <a:r>
              <a:rPr lang="en-GB" sz="9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ensure that there is adult supervision, complete adherence to Health and Safety, and adequate PPE.</a:t>
            </a:r>
          </a:p>
          <a:p>
            <a:pPr>
              <a:spcBef>
                <a:spcPts val="1200"/>
              </a:spcBef>
            </a:pPr>
            <a:r>
              <a:rPr lang="en-GB" sz="9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Derrick is a STEM Ambassador and volunteer Liaison Officer for Schools.</a:t>
            </a:r>
          </a:p>
          <a:p>
            <a:pPr>
              <a:spcBef>
                <a:spcPts val="900"/>
              </a:spcBef>
            </a:pPr>
            <a:r>
              <a:rPr lang="en-GB" sz="9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has supported education in schools and colleges for over 30 years, initially as a Neighbourhood Engineer in the 1980’s, leading the local Year of Engineering Success campaign in 1996 and the Campaign to Promote Engineering from 1997 to 2004. </a:t>
            </a:r>
          </a:p>
          <a:p>
            <a:pPr>
              <a:spcBef>
                <a:spcPts val="900"/>
              </a:spcBef>
            </a:pPr>
            <a:r>
              <a:rPr lang="en-GB" sz="900" b="1" dirty="0">
                <a:solidFill>
                  <a:srgbClr val="4B1E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was awarded an MBE for services to Education in 2018.</a:t>
            </a:r>
          </a:p>
        </p:txBody>
      </p:sp>
    </p:spTree>
    <p:extLst>
      <p:ext uri="{BB962C8B-B14F-4D97-AF65-F5344CB8AC3E}">
        <p14:creationId xmlns:p14="http://schemas.microsoft.com/office/powerpoint/2010/main" val="2104745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6882BEB-85A1-45E0-B016-B0C65FEA31C8}"/>
              </a:ext>
            </a:extLst>
          </p:cNvPr>
          <p:cNvCxnSpPr/>
          <p:nvPr/>
        </p:nvCxnSpPr>
        <p:spPr>
          <a:xfrm>
            <a:off x="4960938" y="3956050"/>
            <a:ext cx="939800" cy="127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D01258-29F7-4E91-8E4B-617A49FFF4BD}"/>
              </a:ext>
            </a:extLst>
          </p:cNvPr>
          <p:cNvCxnSpPr/>
          <p:nvPr/>
        </p:nvCxnSpPr>
        <p:spPr>
          <a:xfrm>
            <a:off x="4960938" y="3962400"/>
            <a:ext cx="9398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1" name="TextBox 2">
            <a:extLst>
              <a:ext uri="{FF2B5EF4-FFF2-40B4-BE49-F238E27FC236}">
                <a16:creationId xmlns:a16="http://schemas.microsoft.com/office/drawing/2014/main" id="{EE89ADBF-B087-4F54-898A-2F45CAA61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5725" y="1270000"/>
            <a:ext cx="436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600" dirty="0"/>
              <a:t>Automatic Money Box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28A50D-C423-4BB9-9BED-1D22F6E03281}"/>
              </a:ext>
            </a:extLst>
          </p:cNvPr>
          <p:cNvSpPr/>
          <p:nvPr/>
        </p:nvSpPr>
        <p:spPr>
          <a:xfrm>
            <a:off x="1644650" y="3505200"/>
            <a:ext cx="12192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9271EC4-A277-4B8B-8033-C4DE7702610E}"/>
              </a:ext>
            </a:extLst>
          </p:cNvPr>
          <p:cNvCxnSpPr/>
          <p:nvPr/>
        </p:nvCxnSpPr>
        <p:spPr>
          <a:xfrm>
            <a:off x="704850" y="3956050"/>
            <a:ext cx="939800" cy="127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B1D93BD-C844-4E9D-9F40-9ED024A81B85}"/>
              </a:ext>
            </a:extLst>
          </p:cNvPr>
          <p:cNvSpPr/>
          <p:nvPr/>
        </p:nvSpPr>
        <p:spPr>
          <a:xfrm>
            <a:off x="3741737" y="3505200"/>
            <a:ext cx="1556469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0BE918-0E10-4953-846B-C17B1CEEE6F9}"/>
              </a:ext>
            </a:extLst>
          </p:cNvPr>
          <p:cNvCxnSpPr/>
          <p:nvPr/>
        </p:nvCxnSpPr>
        <p:spPr>
          <a:xfrm>
            <a:off x="2851150" y="3956050"/>
            <a:ext cx="890588" cy="127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E2E13A8-14CA-4704-A585-F4E539C4505B}"/>
              </a:ext>
            </a:extLst>
          </p:cNvPr>
          <p:cNvCxnSpPr/>
          <p:nvPr/>
        </p:nvCxnSpPr>
        <p:spPr>
          <a:xfrm>
            <a:off x="7097713" y="3962400"/>
            <a:ext cx="9398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88" name="TextBox 9">
            <a:extLst>
              <a:ext uri="{FF2B5EF4-FFF2-40B4-BE49-F238E27FC236}">
                <a16:creationId xmlns:a16="http://schemas.microsoft.com/office/drawing/2014/main" id="{78DC094C-70A5-42ED-A99E-3B6126B591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" y="3270250"/>
            <a:ext cx="65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Coin</a:t>
            </a:r>
          </a:p>
        </p:txBody>
      </p:sp>
      <p:sp>
        <p:nvSpPr>
          <p:cNvPr id="20489" name="TextBox 10">
            <a:extLst>
              <a:ext uri="{FF2B5EF4-FFF2-40B4-BE49-F238E27FC236}">
                <a16:creationId xmlns:a16="http://schemas.microsoft.com/office/drawing/2014/main" id="{CE8516A7-AF5F-4816-ADE6-27F8A2CB61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785" y="3638550"/>
            <a:ext cx="9669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Coin</a:t>
            </a:r>
          </a:p>
          <a:p>
            <a:pPr algn="ctr" eaLnBrk="1" hangingPunct="1"/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</p:txBody>
      </p:sp>
      <p:sp>
        <p:nvSpPr>
          <p:cNvPr id="20491" name="TextBox 12">
            <a:extLst>
              <a:ext uri="{FF2B5EF4-FFF2-40B4-BE49-F238E27FC236}">
                <a16:creationId xmlns:a16="http://schemas.microsoft.com/office/drawing/2014/main" id="{00921189-B18E-4C43-8C75-ADCC5D077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3650" y="3645584"/>
            <a:ext cx="1467068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</a:p>
          <a:p>
            <a:pPr algn="ctr" eaLnBrk="1" hangingPunct="1"/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</a:p>
        </p:txBody>
      </p:sp>
      <p:sp>
        <p:nvSpPr>
          <p:cNvPr id="20492" name="TextBox 14">
            <a:extLst>
              <a:ext uri="{FF2B5EF4-FFF2-40B4-BE49-F238E27FC236}">
                <a16:creationId xmlns:a16="http://schemas.microsoft.com/office/drawing/2014/main" id="{6484E141-8D8C-4522-8981-754E325AD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2878138"/>
            <a:ext cx="12414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Coin Delivered Into Box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63FCCB-302C-4864-B731-412AA93973DC}"/>
              </a:ext>
            </a:extLst>
          </p:cNvPr>
          <p:cNvSpPr/>
          <p:nvPr/>
        </p:nvSpPr>
        <p:spPr>
          <a:xfrm>
            <a:off x="5900738" y="3505200"/>
            <a:ext cx="1219200" cy="914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94" name="TextBox 16">
            <a:extLst>
              <a:ext uri="{FF2B5EF4-FFF2-40B4-BE49-F238E27FC236}">
                <a16:creationId xmlns:a16="http://schemas.microsoft.com/office/drawing/2014/main" id="{ACBFB82C-3D86-44CB-AD69-78E634E57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3778250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4">
            <a:extLst>
              <a:ext uri="{FF2B5EF4-FFF2-40B4-BE49-F238E27FC236}">
                <a16:creationId xmlns:a16="http://schemas.microsoft.com/office/drawing/2014/main" id="{C2F2B623-F997-4673-B823-3DDD73A6C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1179513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Some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D7A353-4931-4838-9388-4B95D758D6C8}"/>
              </a:ext>
            </a:extLst>
          </p:cNvPr>
          <p:cNvSpPr/>
          <p:nvPr/>
        </p:nvSpPr>
        <p:spPr>
          <a:xfrm>
            <a:off x="1004888" y="1835150"/>
            <a:ext cx="1144587" cy="879475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65AF03-5950-493D-A8A5-A8590EDF637D}"/>
              </a:ext>
            </a:extLst>
          </p:cNvPr>
          <p:cNvSpPr/>
          <p:nvPr/>
        </p:nvSpPr>
        <p:spPr>
          <a:xfrm>
            <a:off x="3878263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4F53AD-DA37-4F02-BDEA-22EE40D29A9C}"/>
              </a:ext>
            </a:extLst>
          </p:cNvPr>
          <p:cNvSpPr/>
          <p:nvPr/>
        </p:nvSpPr>
        <p:spPr>
          <a:xfrm>
            <a:off x="6751638" y="1833563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46B465-F761-430E-9A91-380E85133613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149475" y="2274888"/>
            <a:ext cx="1728788" cy="0"/>
          </a:xfrm>
          <a:prstGeom prst="straightConnector1">
            <a:avLst/>
          </a:prstGeom>
          <a:ln w="57150" cmpd="sng">
            <a:solidFill>
              <a:srgbClr val="D99694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33F589-35CA-46E7-82DF-544D0F795F81}"/>
              </a:ext>
            </a:extLst>
          </p:cNvPr>
          <p:cNvCxnSpPr/>
          <p:nvPr/>
        </p:nvCxnSpPr>
        <p:spPr>
          <a:xfrm>
            <a:off x="5022850" y="2274888"/>
            <a:ext cx="1728788" cy="0"/>
          </a:xfrm>
          <a:prstGeom prst="straightConnector1">
            <a:avLst/>
          </a:prstGeom>
          <a:ln w="57150" cmpd="sng">
            <a:solidFill>
              <a:srgbClr val="D99694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511" name="TextBox 11">
            <a:extLst>
              <a:ext uri="{FF2B5EF4-FFF2-40B4-BE49-F238E27FC236}">
                <a16:creationId xmlns:a16="http://schemas.microsoft.com/office/drawing/2014/main" id="{AD32B71D-A57D-41EB-871A-40154D29F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2986088"/>
            <a:ext cx="26789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Inputs?</a:t>
            </a:r>
          </a:p>
        </p:txBody>
      </p:sp>
      <p:sp>
        <p:nvSpPr>
          <p:cNvPr id="21512" name="TextBox 15">
            <a:extLst>
              <a:ext uri="{FF2B5EF4-FFF2-40B4-BE49-F238E27FC236}">
                <a16:creationId xmlns:a16="http://schemas.microsoft.com/office/drawing/2014/main" id="{2E8D9DBE-1053-41E3-88EB-F0FDD5714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2984500"/>
            <a:ext cx="46618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of these are are Inputs?</a:t>
            </a:r>
          </a:p>
        </p:txBody>
      </p:sp>
      <p:pic>
        <p:nvPicPr>
          <p:cNvPr id="21513" name="Picture 2" descr="Screen Shot 2016-05-23 at 08.56.04.png">
            <a:extLst>
              <a:ext uri="{FF2B5EF4-FFF2-40B4-BE49-F238E27FC236}">
                <a16:creationId xmlns:a16="http://schemas.microsoft.com/office/drawing/2014/main" id="{E586FBF6-31A4-4F22-859F-4124506E5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6106">
            <a:off x="2159795" y="3495972"/>
            <a:ext cx="4889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8">
            <a:extLst>
              <a:ext uri="{FF2B5EF4-FFF2-40B4-BE49-F238E27FC236}">
                <a16:creationId xmlns:a16="http://schemas.microsoft.com/office/drawing/2014/main" id="{BA4823BD-6052-4B08-9459-D6E6B1D82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332" y="3468985"/>
            <a:ext cx="94456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7">
            <a:extLst>
              <a:ext uri="{FF2B5EF4-FFF2-40B4-BE49-F238E27FC236}">
                <a16:creationId xmlns:a16="http://schemas.microsoft.com/office/drawing/2014/main" id="{7BC210B1-7DEE-4DFC-B8A3-B4E19779D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382" y="3465810"/>
            <a:ext cx="8429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8" descr="Screen Shot 2016-05-23 at 08.57.45.png">
            <a:extLst>
              <a:ext uri="{FF2B5EF4-FFF2-40B4-BE49-F238E27FC236}">
                <a16:creationId xmlns:a16="http://schemas.microsoft.com/office/drawing/2014/main" id="{2D94CC50-25CE-43E2-963E-CA9FA4541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22825" y="4639767"/>
            <a:ext cx="8477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9">
            <a:extLst>
              <a:ext uri="{FF2B5EF4-FFF2-40B4-BE49-F238E27FC236}">
                <a16:creationId xmlns:a16="http://schemas.microsoft.com/office/drawing/2014/main" id="{9F654898-E51A-48E6-9C50-8C7D53B8E9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07" y="5658148"/>
            <a:ext cx="9382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21">
            <a:extLst>
              <a:ext uri="{FF2B5EF4-FFF2-40B4-BE49-F238E27FC236}">
                <a16:creationId xmlns:a16="http://schemas.microsoft.com/office/drawing/2014/main" id="{1EC02A2E-E536-4BCC-8941-CBFED69A0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44" y="3545185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Picture 22">
            <a:extLst>
              <a:ext uri="{FF2B5EF4-FFF2-40B4-BE49-F238E27FC236}">
                <a16:creationId xmlns:a16="http://schemas.microsoft.com/office/drawing/2014/main" id="{7CBFE5CB-638D-4E86-A37B-29B5F5247E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07" y="4670723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Picture 23">
            <a:extLst>
              <a:ext uri="{FF2B5EF4-FFF2-40B4-BE49-F238E27FC236}">
                <a16:creationId xmlns:a16="http://schemas.microsoft.com/office/drawing/2014/main" id="{A1320D3F-EFA1-456C-B9E5-E6973717C5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44" y="3346748"/>
            <a:ext cx="8699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24">
            <a:extLst>
              <a:ext uri="{FF2B5EF4-FFF2-40B4-BE49-F238E27FC236}">
                <a16:creationId xmlns:a16="http://schemas.microsoft.com/office/drawing/2014/main" id="{DB6A2357-94B5-4AD0-B713-777B003101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32" y="5810548"/>
            <a:ext cx="8842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25">
            <a:extLst>
              <a:ext uri="{FF2B5EF4-FFF2-40B4-BE49-F238E27FC236}">
                <a16:creationId xmlns:a16="http://schemas.microsoft.com/office/drawing/2014/main" id="{1E4C577A-0EC6-4C69-A7BC-3FA924B34D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944" y="5415260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26">
            <a:extLst>
              <a:ext uri="{FF2B5EF4-FFF2-40B4-BE49-F238E27FC236}">
                <a16:creationId xmlns:a16="http://schemas.microsoft.com/office/drawing/2014/main" id="{78E86E30-DC65-48DD-A6A7-87213DA051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482" y="5658148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7">
            <a:extLst>
              <a:ext uri="{FF2B5EF4-FFF2-40B4-BE49-F238E27FC236}">
                <a16:creationId xmlns:a16="http://schemas.microsoft.com/office/drawing/2014/main" id="{504AE899-95D6-445E-BAB3-AB68FA1A47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44" y="4508798"/>
            <a:ext cx="12080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5" name="Picture 28">
            <a:extLst>
              <a:ext uri="{FF2B5EF4-FFF2-40B4-BE49-F238E27FC236}">
                <a16:creationId xmlns:a16="http://schemas.microsoft.com/office/drawing/2014/main" id="{62589486-AFA6-43E8-AA02-83A6FCAA9C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19" y="4750098"/>
            <a:ext cx="1000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33">
            <a:extLst>
              <a:ext uri="{FF2B5EF4-FFF2-40B4-BE49-F238E27FC236}">
                <a16:creationId xmlns:a16="http://schemas.microsoft.com/office/drawing/2014/main" id="{7E0850AD-9EBD-4341-9FEA-67567239DA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244" y="4491335"/>
            <a:ext cx="900113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7" name="Picture 38" descr="Screen Shot 2016-05-23 at 09.32.46.png">
            <a:extLst>
              <a:ext uri="{FF2B5EF4-FFF2-40B4-BE49-F238E27FC236}">
                <a16:creationId xmlns:a16="http://schemas.microsoft.com/office/drawing/2014/main" id="{173E6EEE-70C6-4069-BE35-AC9788A96F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132" y="5712123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4">
            <a:extLst>
              <a:ext uri="{FF2B5EF4-FFF2-40B4-BE49-F238E27FC236}">
                <a16:creationId xmlns:a16="http://schemas.microsoft.com/office/drawing/2014/main" id="{C3ACE280-B803-40A2-989E-38BEB7D8B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1179513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Some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C66326-B289-4FE8-9300-F002A55D0B4B}"/>
              </a:ext>
            </a:extLst>
          </p:cNvPr>
          <p:cNvSpPr/>
          <p:nvPr/>
        </p:nvSpPr>
        <p:spPr>
          <a:xfrm>
            <a:off x="1004888" y="1835150"/>
            <a:ext cx="1144587" cy="879475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CB881E-7660-4B43-BF5F-2C6D439D2035}"/>
              </a:ext>
            </a:extLst>
          </p:cNvPr>
          <p:cNvSpPr/>
          <p:nvPr/>
        </p:nvSpPr>
        <p:spPr>
          <a:xfrm>
            <a:off x="3878263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5876C0-7498-4649-92F6-4C7671089B70}"/>
              </a:ext>
            </a:extLst>
          </p:cNvPr>
          <p:cNvSpPr/>
          <p:nvPr/>
        </p:nvSpPr>
        <p:spPr>
          <a:xfrm>
            <a:off x="6751638" y="1833563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D2A6BA9-5874-4451-B0ED-6FD5842DF4E4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149475" y="2274888"/>
            <a:ext cx="1728788" cy="0"/>
          </a:xfrm>
          <a:prstGeom prst="straightConnector1">
            <a:avLst/>
          </a:prstGeom>
          <a:ln w="57150" cmpd="sng">
            <a:solidFill>
              <a:srgbClr val="D99694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BD7EDF5-4545-4FEA-A547-BA3275F76E25}"/>
              </a:ext>
            </a:extLst>
          </p:cNvPr>
          <p:cNvCxnSpPr/>
          <p:nvPr/>
        </p:nvCxnSpPr>
        <p:spPr>
          <a:xfrm>
            <a:off x="5022850" y="2274888"/>
            <a:ext cx="1728788" cy="0"/>
          </a:xfrm>
          <a:prstGeom prst="straightConnector1">
            <a:avLst/>
          </a:prstGeom>
          <a:ln w="57150" cmpd="sng">
            <a:solidFill>
              <a:srgbClr val="D99694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559" name="TextBox 11">
            <a:extLst>
              <a:ext uri="{FF2B5EF4-FFF2-40B4-BE49-F238E27FC236}">
                <a16:creationId xmlns:a16="http://schemas.microsoft.com/office/drawing/2014/main" id="{E8D776AF-275B-4C2F-ABB9-7864D01A8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2986088"/>
            <a:ext cx="25282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Inputs?</a:t>
            </a:r>
          </a:p>
        </p:txBody>
      </p:sp>
      <p:sp>
        <p:nvSpPr>
          <p:cNvPr id="23560" name="TextBox 15">
            <a:extLst>
              <a:ext uri="{FF2B5EF4-FFF2-40B4-BE49-F238E27FC236}">
                <a16:creationId xmlns:a16="http://schemas.microsoft.com/office/drawing/2014/main" id="{0A3077D6-A970-4949-A44F-59EFCFD85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2984500"/>
            <a:ext cx="4376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of these are are Inputs?</a:t>
            </a:r>
          </a:p>
        </p:txBody>
      </p:sp>
      <p:pic>
        <p:nvPicPr>
          <p:cNvPr id="23561" name="Picture 2" descr="Screen Shot 2016-05-23 at 08.56.04.png">
            <a:extLst>
              <a:ext uri="{FF2B5EF4-FFF2-40B4-BE49-F238E27FC236}">
                <a16:creationId xmlns:a16="http://schemas.microsoft.com/office/drawing/2014/main" id="{66ED8804-12F3-457F-9263-70CBB4389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6106">
            <a:off x="2130426" y="3524963"/>
            <a:ext cx="4889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8">
            <a:extLst>
              <a:ext uri="{FF2B5EF4-FFF2-40B4-BE49-F238E27FC236}">
                <a16:creationId xmlns:a16="http://schemas.microsoft.com/office/drawing/2014/main" id="{FA0288FB-5A39-417D-BFA9-ED72948DF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3499563"/>
            <a:ext cx="944562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Picture 17">
            <a:extLst>
              <a:ext uri="{FF2B5EF4-FFF2-40B4-BE49-F238E27FC236}">
                <a16:creationId xmlns:a16="http://schemas.microsoft.com/office/drawing/2014/main" id="{D03E9ED9-B2C8-4CE3-B01F-82BD84CFAF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3496388"/>
            <a:ext cx="8429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Picture 18" descr="Screen Shot 2016-05-23 at 08.57.45.png">
            <a:extLst>
              <a:ext uri="{FF2B5EF4-FFF2-40B4-BE49-F238E27FC236}">
                <a16:creationId xmlns:a16="http://schemas.microsoft.com/office/drawing/2014/main" id="{EEE8532B-F15F-434A-8B67-8E9112B07C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93456" y="4670345"/>
            <a:ext cx="8477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19">
            <a:extLst>
              <a:ext uri="{FF2B5EF4-FFF2-40B4-BE49-F238E27FC236}">
                <a16:creationId xmlns:a16="http://schemas.microsoft.com/office/drawing/2014/main" id="{1D4F7D85-D038-45E0-A82B-97DDEA55D6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688726"/>
            <a:ext cx="9382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Picture 21">
            <a:extLst>
              <a:ext uri="{FF2B5EF4-FFF2-40B4-BE49-F238E27FC236}">
                <a16:creationId xmlns:a16="http://schemas.microsoft.com/office/drawing/2014/main" id="{4E43C0AB-5A7E-47D3-94AB-FE65EEECC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975" y="3575763"/>
            <a:ext cx="7477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22">
            <a:extLst>
              <a:ext uri="{FF2B5EF4-FFF2-40B4-BE49-F238E27FC236}">
                <a16:creationId xmlns:a16="http://schemas.microsoft.com/office/drawing/2014/main" id="{4B3DF9F5-0FDE-44CB-9DC0-0755CECB51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701301"/>
            <a:ext cx="7143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23">
            <a:extLst>
              <a:ext uri="{FF2B5EF4-FFF2-40B4-BE49-F238E27FC236}">
                <a16:creationId xmlns:a16="http://schemas.microsoft.com/office/drawing/2014/main" id="{B9550C6F-E87A-4DF3-A54C-20F441DA9F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5" y="3411538"/>
            <a:ext cx="8699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9" name="Picture 24">
            <a:extLst>
              <a:ext uri="{FF2B5EF4-FFF2-40B4-BE49-F238E27FC236}">
                <a16:creationId xmlns:a16="http://schemas.microsoft.com/office/drawing/2014/main" id="{C25CA904-F045-4EF5-B437-5062DAA93F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5841126"/>
            <a:ext cx="8842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0" name="Picture 25">
            <a:extLst>
              <a:ext uri="{FF2B5EF4-FFF2-40B4-BE49-F238E27FC236}">
                <a16:creationId xmlns:a16="http://schemas.microsoft.com/office/drawing/2014/main" id="{1CF98283-0B5B-488C-AFC0-69680A7857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575" y="5445838"/>
            <a:ext cx="9239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1" name="Picture 26">
            <a:extLst>
              <a:ext uri="{FF2B5EF4-FFF2-40B4-BE49-F238E27FC236}">
                <a16:creationId xmlns:a16="http://schemas.microsoft.com/office/drawing/2014/main" id="{9387527B-DCF3-4C7A-ADFE-C7488DABD6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3" y="5722938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Picture 27">
            <a:extLst>
              <a:ext uri="{FF2B5EF4-FFF2-40B4-BE49-F238E27FC236}">
                <a16:creationId xmlns:a16="http://schemas.microsoft.com/office/drawing/2014/main" id="{9AACEADA-365E-43A0-ACD1-01B31C576F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5" y="4539376"/>
            <a:ext cx="12080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28">
            <a:extLst>
              <a:ext uri="{FF2B5EF4-FFF2-40B4-BE49-F238E27FC236}">
                <a16:creationId xmlns:a16="http://schemas.microsoft.com/office/drawing/2014/main" id="{E43F01A7-50E3-48ED-9B8B-FB5D15617B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4780676"/>
            <a:ext cx="10001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33">
            <a:extLst>
              <a:ext uri="{FF2B5EF4-FFF2-40B4-BE49-F238E27FC236}">
                <a16:creationId xmlns:a16="http://schemas.microsoft.com/office/drawing/2014/main" id="{6C29B1CF-0645-4039-82D4-CF51B0BD9D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728288"/>
            <a:ext cx="898525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TextBox 1">
            <a:extLst>
              <a:ext uri="{FF2B5EF4-FFF2-40B4-BE49-F238E27FC236}">
                <a16:creationId xmlns:a16="http://schemas.microsoft.com/office/drawing/2014/main" id="{A6298D5A-6D9D-4D65-A2DE-AB500D6EF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338" y="3647201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6" name="TextBox 29">
            <a:extLst>
              <a:ext uri="{FF2B5EF4-FFF2-40B4-BE49-F238E27FC236}">
                <a16:creationId xmlns:a16="http://schemas.microsoft.com/office/drawing/2014/main" id="{23E56566-AEBC-49C9-8571-58536703D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4780676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7" name="TextBox 30">
            <a:extLst>
              <a:ext uri="{FF2B5EF4-FFF2-40B4-BE49-F238E27FC236}">
                <a16:creationId xmlns:a16="http://schemas.microsoft.com/office/drawing/2014/main" id="{10BAF2D1-E5FE-455A-A084-873E07D61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3661488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8" name="TextBox 31">
            <a:extLst>
              <a:ext uri="{FF2B5EF4-FFF2-40B4-BE49-F238E27FC236}">
                <a16:creationId xmlns:a16="http://schemas.microsoft.com/office/drawing/2014/main" id="{BCA742B2-A423-4443-8F7E-1F69DABEF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5900" y="5841126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79" name="TextBox 32">
            <a:extLst>
              <a:ext uri="{FF2B5EF4-FFF2-40B4-BE49-F238E27FC236}">
                <a16:creationId xmlns:a16="http://schemas.microsoft.com/office/drawing/2014/main" id="{20A74BA0-5AA2-45E7-8B8D-59E450C98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4780676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80" name="TextBox 34">
            <a:extLst>
              <a:ext uri="{FF2B5EF4-FFF2-40B4-BE49-F238E27FC236}">
                <a16:creationId xmlns:a16="http://schemas.microsoft.com/office/drawing/2014/main" id="{4CC0C3A2-B659-46D0-81E5-8C76673A2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0663" y="3571001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81" name="TextBox 35">
            <a:extLst>
              <a:ext uri="{FF2B5EF4-FFF2-40B4-BE49-F238E27FC236}">
                <a16:creationId xmlns:a16="http://schemas.microsoft.com/office/drawing/2014/main" id="{C1081CA6-B42C-461A-8C6D-3E66E1A29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475" y="5766513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82" name="TextBox 36">
            <a:extLst>
              <a:ext uri="{FF2B5EF4-FFF2-40B4-BE49-F238E27FC236}">
                <a16:creationId xmlns:a16="http://schemas.microsoft.com/office/drawing/2014/main" id="{C40391E3-6ACB-4096-BD6F-4E7AF19B7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4325" y="5785563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83" name="TextBox 37">
            <a:extLst>
              <a:ext uri="{FF2B5EF4-FFF2-40B4-BE49-F238E27FC236}">
                <a16:creationId xmlns:a16="http://schemas.microsoft.com/office/drawing/2014/main" id="{B7B438F7-C519-4DF8-923A-06206F31D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0025" y="3671013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84" name="Picture 38" descr="Screen Shot 2016-05-23 at 09.32.46.png">
            <a:extLst>
              <a:ext uri="{FF2B5EF4-FFF2-40B4-BE49-F238E27FC236}">
                <a16:creationId xmlns:a16="http://schemas.microsoft.com/office/drawing/2014/main" id="{5B95592D-4CFC-44A5-9F3E-0AF1EC64F2F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5807788"/>
            <a:ext cx="9715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4">
            <a:extLst>
              <a:ext uri="{FF2B5EF4-FFF2-40B4-BE49-F238E27FC236}">
                <a16:creationId xmlns:a16="http://schemas.microsoft.com/office/drawing/2014/main" id="{62943731-8E4F-4EFA-B275-1B987EC64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1179513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Some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6E2B1-047F-4D2E-817E-85D364EA1135}"/>
              </a:ext>
            </a:extLst>
          </p:cNvPr>
          <p:cNvSpPr/>
          <p:nvPr/>
        </p:nvSpPr>
        <p:spPr>
          <a:xfrm>
            <a:off x="1004888" y="1835150"/>
            <a:ext cx="1144587" cy="879475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22E798-264D-407A-955A-F78E2F998C81}"/>
              </a:ext>
            </a:extLst>
          </p:cNvPr>
          <p:cNvSpPr/>
          <p:nvPr/>
        </p:nvSpPr>
        <p:spPr>
          <a:xfrm>
            <a:off x="3878263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D4A6B7-03D2-455B-A172-74C37EAB0B64}"/>
              </a:ext>
            </a:extLst>
          </p:cNvPr>
          <p:cNvSpPr/>
          <p:nvPr/>
        </p:nvSpPr>
        <p:spPr>
          <a:xfrm>
            <a:off x="6751638" y="1833563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79777C-CDE2-44CD-8DB8-D022F358EAE3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149475" y="2274888"/>
            <a:ext cx="1728788" cy="0"/>
          </a:xfrm>
          <a:prstGeom prst="straightConnector1">
            <a:avLst/>
          </a:prstGeom>
          <a:ln w="57150" cmpd="sng">
            <a:solidFill>
              <a:srgbClr val="D99694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06B93F8-A063-4371-BB9F-107C8095DB8D}"/>
              </a:ext>
            </a:extLst>
          </p:cNvPr>
          <p:cNvCxnSpPr/>
          <p:nvPr/>
        </p:nvCxnSpPr>
        <p:spPr>
          <a:xfrm>
            <a:off x="5022850" y="2274888"/>
            <a:ext cx="1728788" cy="0"/>
          </a:xfrm>
          <a:prstGeom prst="straightConnector1">
            <a:avLst/>
          </a:prstGeom>
          <a:ln w="57150" cmpd="sng">
            <a:solidFill>
              <a:srgbClr val="D99694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607" name="Picture 2" descr="Screen Shot 2016-05-23 at 08.56.04.png">
            <a:extLst>
              <a:ext uri="{FF2B5EF4-FFF2-40B4-BE49-F238E27FC236}">
                <a16:creationId xmlns:a16="http://schemas.microsoft.com/office/drawing/2014/main" id="{43F6E2EF-F26A-49B2-925F-0DDE8700F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6106">
            <a:off x="1116013" y="3475037"/>
            <a:ext cx="4889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33">
            <a:extLst>
              <a:ext uri="{FF2B5EF4-FFF2-40B4-BE49-F238E27FC236}">
                <a16:creationId xmlns:a16="http://schemas.microsoft.com/office/drawing/2014/main" id="{29085830-7978-4095-96CD-897EE8745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3617913"/>
            <a:ext cx="90011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">
            <a:extLst>
              <a:ext uri="{FF2B5EF4-FFF2-40B4-BE49-F238E27FC236}">
                <a16:creationId xmlns:a16="http://schemas.microsoft.com/office/drawing/2014/main" id="{1B61731A-A16D-4C24-A522-9F2625A40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3622675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0" name="TextBox 29">
            <a:extLst>
              <a:ext uri="{FF2B5EF4-FFF2-40B4-BE49-F238E27FC236}">
                <a16:creationId xmlns:a16="http://schemas.microsoft.com/office/drawing/2014/main" id="{8B0D1B2A-216A-46B8-9013-03090CFED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3670300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11" name="TextBox 12">
            <a:extLst>
              <a:ext uri="{FF2B5EF4-FFF2-40B4-BE49-F238E27FC236}">
                <a16:creationId xmlns:a16="http://schemas.microsoft.com/office/drawing/2014/main" id="{2277595C-D79F-4293-A1BA-9FB486CD0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781425"/>
            <a:ext cx="188166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Way Switch</a:t>
            </a:r>
          </a:p>
        </p:txBody>
      </p:sp>
      <p:sp>
        <p:nvSpPr>
          <p:cNvPr id="25612" name="TextBox 38">
            <a:extLst>
              <a:ext uri="{FF2B5EF4-FFF2-40B4-BE49-F238E27FC236}">
                <a16:creationId xmlns:a16="http://schemas.microsoft.com/office/drawing/2014/main" id="{BDAAF937-1170-47FF-84ED-0DE3D7721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63" y="3622675"/>
            <a:ext cx="318548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Toggle Switch</a:t>
            </a:r>
          </a:p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Pin  is </a:t>
            </a:r>
            <a:r>
              <a:rPr lang="en-GB" altLang="en-GB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en-GB" altLang="en-GB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GB" altLang="en-US" sz="18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Lever to Right then Centre is </a:t>
            </a:r>
          </a:p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Connected to Right Pin </a:t>
            </a:r>
          </a:p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Left Pin is Open</a:t>
            </a:r>
          </a:p>
          <a:p>
            <a:pPr eaLnBrk="1" hangingPunct="1"/>
            <a:endParaRPr lang="en-GB" altLang="en-US" sz="18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4">
            <a:extLst>
              <a:ext uri="{FF2B5EF4-FFF2-40B4-BE49-F238E27FC236}">
                <a16:creationId xmlns:a16="http://schemas.microsoft.com/office/drawing/2014/main" id="{7A241CA5-A447-42E0-8EB6-D2D97AB17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1179513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Some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C5E4BC-E91A-4647-BEEA-39BA7CE4E3AB}"/>
              </a:ext>
            </a:extLst>
          </p:cNvPr>
          <p:cNvSpPr/>
          <p:nvPr/>
        </p:nvSpPr>
        <p:spPr>
          <a:xfrm>
            <a:off x="1004888" y="1835150"/>
            <a:ext cx="1144587" cy="879475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1299C7-B0F7-4299-837C-5B9D3DC5601D}"/>
              </a:ext>
            </a:extLst>
          </p:cNvPr>
          <p:cNvSpPr/>
          <p:nvPr/>
        </p:nvSpPr>
        <p:spPr>
          <a:xfrm>
            <a:off x="3878263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A51CCD-18F5-40B9-998F-2810D17D7EC1}"/>
              </a:ext>
            </a:extLst>
          </p:cNvPr>
          <p:cNvSpPr/>
          <p:nvPr/>
        </p:nvSpPr>
        <p:spPr>
          <a:xfrm>
            <a:off x="6751638" y="1833563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307BF3-ADF6-453D-B365-76354D8B4084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149475" y="2274888"/>
            <a:ext cx="1728788" cy="0"/>
          </a:xfrm>
          <a:prstGeom prst="straightConnector1">
            <a:avLst/>
          </a:prstGeom>
          <a:ln w="57150" cmpd="sng">
            <a:solidFill>
              <a:srgbClr val="D99694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4648D9-2D44-45A3-9B3B-898DBAF53EC7}"/>
              </a:ext>
            </a:extLst>
          </p:cNvPr>
          <p:cNvCxnSpPr/>
          <p:nvPr/>
        </p:nvCxnSpPr>
        <p:spPr>
          <a:xfrm>
            <a:off x="5022850" y="2274888"/>
            <a:ext cx="1728788" cy="0"/>
          </a:xfrm>
          <a:prstGeom prst="straightConnector1">
            <a:avLst/>
          </a:prstGeom>
          <a:ln w="57150" cmpd="sng">
            <a:solidFill>
              <a:srgbClr val="D99694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655" name="Picture 19">
            <a:extLst>
              <a:ext uri="{FF2B5EF4-FFF2-40B4-BE49-F238E27FC236}">
                <a16:creationId xmlns:a16="http://schemas.microsoft.com/office/drawing/2014/main" id="{386D654D-62B1-40E1-B771-350844BD6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31" y="3047145"/>
            <a:ext cx="1170275" cy="117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21">
            <a:extLst>
              <a:ext uri="{FF2B5EF4-FFF2-40B4-BE49-F238E27FC236}">
                <a16:creationId xmlns:a16="http://schemas.microsoft.com/office/drawing/2014/main" id="{C73130BD-BD5A-4120-BC8A-503940071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" y="3362991"/>
            <a:ext cx="747713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7" name="TextBox 31">
            <a:extLst>
              <a:ext uri="{FF2B5EF4-FFF2-40B4-BE49-F238E27FC236}">
                <a16:creationId xmlns:a16="http://schemas.microsoft.com/office/drawing/2014/main" id="{081E6560-CD86-47CC-9F89-0D3FDD69E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2343" y="3376441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8" name="TextBox 37">
            <a:extLst>
              <a:ext uri="{FF2B5EF4-FFF2-40B4-BE49-F238E27FC236}">
                <a16:creationId xmlns:a16="http://schemas.microsoft.com/office/drawing/2014/main" id="{707BD44A-3533-4E18-9CF0-62BDCEB84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6518" y="3458241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9" name="TextBox 12">
            <a:extLst>
              <a:ext uri="{FF2B5EF4-FFF2-40B4-BE49-F238E27FC236}">
                <a16:creationId xmlns:a16="http://schemas.microsoft.com/office/drawing/2014/main" id="{FF254B15-8221-4D15-ADCE-5771D7114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833" y="4266017"/>
            <a:ext cx="32988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Light Sensitive Resistor</a:t>
            </a:r>
          </a:p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 when Dark</a:t>
            </a:r>
          </a:p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when Light</a:t>
            </a:r>
          </a:p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Lighter it is The Less the Resistance</a:t>
            </a:r>
          </a:p>
        </p:txBody>
      </p:sp>
      <p:sp>
        <p:nvSpPr>
          <p:cNvPr id="27660" name="TextBox 13">
            <a:extLst>
              <a:ext uri="{FF2B5EF4-FFF2-40B4-BE49-F238E27FC236}">
                <a16:creationId xmlns:a16="http://schemas.microsoft.com/office/drawing/2014/main" id="{17A9CA95-1C27-495E-810B-48F996DE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968" y="4732166"/>
            <a:ext cx="287771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These are Push Switches</a:t>
            </a:r>
          </a:p>
          <a:p>
            <a:pPr eaLnBrk="1" hangingPunct="1"/>
            <a:r>
              <a:rPr lang="en-GB" altLang="en-US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can be:</a:t>
            </a:r>
          </a:p>
          <a:p>
            <a:pPr eaLnBrk="1" hangingPunct="1"/>
            <a:r>
              <a:rPr lang="en-GB" altLang="en-US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Push to Make the Circuit</a:t>
            </a:r>
          </a:p>
          <a:p>
            <a:pPr eaLnBrk="1" hangingPunct="1"/>
            <a:r>
              <a:rPr lang="en-GB" altLang="en-US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Push to Break the Circuit</a:t>
            </a:r>
          </a:p>
        </p:txBody>
      </p:sp>
      <p:pic>
        <p:nvPicPr>
          <p:cNvPr id="27661" name="Picture 38" descr="Screen Shot 2016-05-23 at 09.32.46.png">
            <a:extLst>
              <a:ext uri="{FF2B5EF4-FFF2-40B4-BE49-F238E27FC236}">
                <a16:creationId xmlns:a16="http://schemas.microsoft.com/office/drawing/2014/main" id="{A723DD3C-DCBF-4E87-BA43-2D864ED5EE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118" y="3839583"/>
            <a:ext cx="1213913" cy="89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TextBox 35">
            <a:extLst>
              <a:ext uri="{FF2B5EF4-FFF2-40B4-BE49-F238E27FC236}">
                <a16:creationId xmlns:a16="http://schemas.microsoft.com/office/drawing/2014/main" id="{9E25BCE6-7755-4312-826E-9719AB945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568" y="4020966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Box 4">
            <a:extLst>
              <a:ext uri="{FF2B5EF4-FFF2-40B4-BE49-F238E27FC236}">
                <a16:creationId xmlns:a16="http://schemas.microsoft.com/office/drawing/2014/main" id="{C1B9BD3D-968A-4DCD-89E9-B45C076EF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1179513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Some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52A5C81-BDE2-4C0E-B677-D14C76B27DB8}"/>
              </a:ext>
            </a:extLst>
          </p:cNvPr>
          <p:cNvSpPr/>
          <p:nvPr/>
        </p:nvSpPr>
        <p:spPr>
          <a:xfrm>
            <a:off x="1004888" y="1835150"/>
            <a:ext cx="1144587" cy="879475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A6362B-E24F-41FF-9B07-BDC467E6C152}"/>
              </a:ext>
            </a:extLst>
          </p:cNvPr>
          <p:cNvSpPr/>
          <p:nvPr/>
        </p:nvSpPr>
        <p:spPr>
          <a:xfrm>
            <a:off x="3878263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A67646-F181-487F-A0FA-B146153659F1}"/>
              </a:ext>
            </a:extLst>
          </p:cNvPr>
          <p:cNvSpPr/>
          <p:nvPr/>
        </p:nvSpPr>
        <p:spPr>
          <a:xfrm>
            <a:off x="6751638" y="1833563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A14383A-1F44-4A38-A9F3-D44E3CEAA514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149475" y="2274888"/>
            <a:ext cx="1728788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CCE8DEE-84C3-46D7-97F2-C95A7CD025B8}"/>
              </a:ext>
            </a:extLst>
          </p:cNvPr>
          <p:cNvCxnSpPr/>
          <p:nvPr/>
        </p:nvCxnSpPr>
        <p:spPr>
          <a:xfrm>
            <a:off x="5022850" y="2274888"/>
            <a:ext cx="1728788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703" name="Picture 25">
            <a:extLst>
              <a:ext uri="{FF2B5EF4-FFF2-40B4-BE49-F238E27FC236}">
                <a16:creationId xmlns:a16="http://schemas.microsoft.com/office/drawing/2014/main" id="{C1DF6548-4411-453B-AAF9-BC91CEE5B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02" y="3082831"/>
            <a:ext cx="92233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36">
            <a:extLst>
              <a:ext uri="{FF2B5EF4-FFF2-40B4-BE49-F238E27FC236}">
                <a16:creationId xmlns:a16="http://schemas.microsoft.com/office/drawing/2014/main" id="{111E603E-1C0F-4A46-818D-406957C61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077" y="3239993"/>
            <a:ext cx="5950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  <a:sym typeface="Zapf Dingbats" charset="2"/>
              </a:rPr>
              <a:t>✓</a:t>
            </a:r>
            <a:endParaRPr lang="en-GB" altLang="en-US" sz="320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5" name="TextBox 12">
            <a:extLst>
              <a:ext uri="{FF2B5EF4-FFF2-40B4-BE49-F238E27FC236}">
                <a16:creationId xmlns:a16="http://schemas.microsoft.com/office/drawing/2014/main" id="{7DBA0D7F-A150-4670-B864-4E2811DF5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891" y="3982947"/>
            <a:ext cx="420730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a Microswitch</a:t>
            </a:r>
          </a:p>
          <a:p>
            <a:pPr eaLnBrk="1" hangingPunct="1"/>
            <a:r>
              <a:rPr lang="en-GB" altLang="en-US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Tag Underneath is Common</a:t>
            </a:r>
          </a:p>
          <a:p>
            <a:pPr eaLnBrk="1" hangingPunct="1"/>
            <a:r>
              <a:rPr lang="en-GB" altLang="en-US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Top Tag is Made when Operated</a:t>
            </a:r>
          </a:p>
          <a:p>
            <a:pPr eaLnBrk="1" hangingPunct="1"/>
            <a:r>
              <a:rPr lang="en-GB" altLang="en-US" sz="1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Lower Tag is Open when Operated</a:t>
            </a:r>
          </a:p>
        </p:txBody>
      </p:sp>
      <p:pic>
        <p:nvPicPr>
          <p:cNvPr id="29706" name="Picture 1">
            <a:extLst>
              <a:ext uri="{FF2B5EF4-FFF2-40B4-BE49-F238E27FC236}">
                <a16:creationId xmlns:a16="http://schemas.microsoft.com/office/drawing/2014/main" id="{388DA2F0-E57A-4145-B544-96B90FB61D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12" y="3213005"/>
            <a:ext cx="14176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5">
            <a:extLst>
              <a:ext uri="{FF2B5EF4-FFF2-40B4-BE49-F238E27FC236}">
                <a16:creationId xmlns:a16="http://schemas.microsoft.com/office/drawing/2014/main" id="{1BE49558-00A7-4377-9E71-BA8459F1C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478587" y="3239993"/>
            <a:ext cx="14176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8" name="TextBox 4">
            <a:extLst>
              <a:ext uri="{FF2B5EF4-FFF2-40B4-BE49-F238E27FC236}">
                <a16:creationId xmlns:a16="http://schemas.microsoft.com/office/drawing/2014/main" id="{062D0718-F1F7-4759-80B5-8F122C4C3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5550" y="3403505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OFF</a:t>
            </a:r>
          </a:p>
        </p:txBody>
      </p:sp>
      <p:sp>
        <p:nvSpPr>
          <p:cNvPr id="29709" name="TextBox 8">
            <a:extLst>
              <a:ext uri="{FF2B5EF4-FFF2-40B4-BE49-F238E27FC236}">
                <a16:creationId xmlns:a16="http://schemas.microsoft.com/office/drawing/2014/main" id="{9871F730-EC65-480C-9B29-81788AA54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0912" y="3413030"/>
            <a:ext cx="5309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</a:p>
        </p:txBody>
      </p:sp>
      <p:pic>
        <p:nvPicPr>
          <p:cNvPr id="29710" name="Picture 11">
            <a:extLst>
              <a:ext uri="{FF2B5EF4-FFF2-40B4-BE49-F238E27FC236}">
                <a16:creationId xmlns:a16="http://schemas.microsoft.com/office/drawing/2014/main" id="{741F6ACA-A674-44D5-8AEA-3C8F6830B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5575061"/>
            <a:ext cx="84137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TextBox 2">
            <a:extLst>
              <a:ext uri="{FF2B5EF4-FFF2-40B4-BE49-F238E27FC236}">
                <a16:creationId xmlns:a16="http://schemas.microsoft.com/office/drawing/2014/main" id="{8AAF1FD5-DF5D-4BF5-AF79-E0ABC4A88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935" y="4371880"/>
            <a:ext cx="405341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also suggest you buy a Tilt Switch</a:t>
            </a:r>
          </a:p>
          <a:p>
            <a:pPr algn="ctr" eaLnBrk="1" hangingPunct="1"/>
            <a:endParaRPr lang="en-GB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GB" altLang="en-U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not buy the Mercury variety</a:t>
            </a:r>
          </a:p>
          <a:p>
            <a:pPr algn="ctr" eaLnBrk="1" hangingPunct="1"/>
            <a:r>
              <a:rPr lang="en-GB" altLang="en-U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Mercury is Poisonous</a:t>
            </a:r>
          </a:p>
          <a:p>
            <a:pPr algn="ctr" eaLnBrk="1" hangingPunct="1"/>
            <a:endParaRPr lang="en-GB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Box 4">
            <a:extLst>
              <a:ext uri="{FF2B5EF4-FFF2-40B4-BE49-F238E27FC236}">
                <a16:creationId xmlns:a16="http://schemas.microsoft.com/office/drawing/2014/main" id="{DA64571B-2070-4531-9E5B-3C0882F41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1179513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Some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9B0F1E-4562-4B27-872D-FA0D10ECDEA1}"/>
              </a:ext>
            </a:extLst>
          </p:cNvPr>
          <p:cNvSpPr/>
          <p:nvPr/>
        </p:nvSpPr>
        <p:spPr>
          <a:xfrm>
            <a:off x="1004888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434A85-67B3-4906-BCE1-B445B7E17034}"/>
              </a:ext>
            </a:extLst>
          </p:cNvPr>
          <p:cNvSpPr/>
          <p:nvPr/>
        </p:nvSpPr>
        <p:spPr>
          <a:xfrm>
            <a:off x="3878263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4CB34E-BB47-4F29-87C7-C3AD5672AF27}"/>
              </a:ext>
            </a:extLst>
          </p:cNvPr>
          <p:cNvSpPr/>
          <p:nvPr/>
        </p:nvSpPr>
        <p:spPr>
          <a:xfrm>
            <a:off x="6751638" y="1833563"/>
            <a:ext cx="1144587" cy="87947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DC6180-F0FF-41E6-83A3-6AD20694A048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149475" y="2274888"/>
            <a:ext cx="1728788" cy="0"/>
          </a:xfrm>
          <a:prstGeom prst="straightConnector1">
            <a:avLst/>
          </a:prstGeom>
          <a:ln w="57150" cmpd="sng">
            <a:solidFill>
              <a:schemeClr val="accent2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2E0AD5F-8DE5-423C-800C-D8EFE72A3457}"/>
              </a:ext>
            </a:extLst>
          </p:cNvPr>
          <p:cNvCxnSpPr/>
          <p:nvPr/>
        </p:nvCxnSpPr>
        <p:spPr>
          <a:xfrm>
            <a:off x="5022850" y="2274888"/>
            <a:ext cx="1728788" cy="0"/>
          </a:xfrm>
          <a:prstGeom prst="straightConnector1">
            <a:avLst/>
          </a:prstGeom>
          <a:ln w="57150" cmpd="sng">
            <a:solidFill>
              <a:schemeClr val="accent2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751" name="TextBox 15">
            <a:extLst>
              <a:ext uri="{FF2B5EF4-FFF2-40B4-BE49-F238E27FC236}">
                <a16:creationId xmlns:a16="http://schemas.microsoft.com/office/drawing/2014/main" id="{34E00E06-C2AB-4FF4-88DA-E33B9F749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0275" y="3105448"/>
            <a:ext cx="3892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all these are Outputs?</a:t>
            </a:r>
          </a:p>
        </p:txBody>
      </p:sp>
      <p:pic>
        <p:nvPicPr>
          <p:cNvPr id="31752" name="Picture 22">
            <a:extLst>
              <a:ext uri="{FF2B5EF4-FFF2-40B4-BE49-F238E27FC236}">
                <a16:creationId xmlns:a16="http://schemas.microsoft.com/office/drawing/2014/main" id="{6CC0CE8C-862C-4AEA-AABB-7B5B7D075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75" y="3688061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23">
            <a:extLst>
              <a:ext uri="{FF2B5EF4-FFF2-40B4-BE49-F238E27FC236}">
                <a16:creationId xmlns:a16="http://schemas.microsoft.com/office/drawing/2014/main" id="{09A9F528-B035-4012-93A8-E42D2B81A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3568998"/>
            <a:ext cx="8699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24">
            <a:extLst>
              <a:ext uri="{FF2B5EF4-FFF2-40B4-BE49-F238E27FC236}">
                <a16:creationId xmlns:a16="http://schemas.microsoft.com/office/drawing/2014/main" id="{953E93E9-3B1C-49CB-9CF7-988DE95BEB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694536"/>
            <a:ext cx="8842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5" name="Picture 26">
            <a:extLst>
              <a:ext uri="{FF2B5EF4-FFF2-40B4-BE49-F238E27FC236}">
                <a16:creationId xmlns:a16="http://schemas.microsoft.com/office/drawing/2014/main" id="{CF5C7F9E-823C-408D-B57C-EC77F8CB3F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5659736"/>
            <a:ext cx="11239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6" name="Picture 27">
            <a:extLst>
              <a:ext uri="{FF2B5EF4-FFF2-40B4-BE49-F238E27FC236}">
                <a16:creationId xmlns:a16="http://schemas.microsoft.com/office/drawing/2014/main" id="{35097627-0823-4E6B-8DA6-3681EDDBC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5677198"/>
            <a:ext cx="12065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28">
            <a:extLst>
              <a:ext uri="{FF2B5EF4-FFF2-40B4-BE49-F238E27FC236}">
                <a16:creationId xmlns:a16="http://schemas.microsoft.com/office/drawing/2014/main" id="{2F82887F-B3C9-4F21-8DF1-E1D78EC8E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75" y="4600873"/>
            <a:ext cx="998538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8" name="TextBox 12">
            <a:extLst>
              <a:ext uri="{FF2B5EF4-FFF2-40B4-BE49-F238E27FC236}">
                <a16:creationId xmlns:a16="http://schemas.microsoft.com/office/drawing/2014/main" id="{408040CC-932E-4CE8-BFBF-93886EECB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846811"/>
            <a:ext cx="31470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LEDs (Light Emitting Diodes)</a:t>
            </a:r>
          </a:p>
        </p:txBody>
      </p:sp>
      <p:sp>
        <p:nvSpPr>
          <p:cNvPr id="31759" name="TextBox 13">
            <a:extLst>
              <a:ext uri="{FF2B5EF4-FFF2-40B4-BE49-F238E27FC236}">
                <a16:creationId xmlns:a16="http://schemas.microsoft.com/office/drawing/2014/main" id="{63B36968-8F0E-45C3-8DEE-BE17CA8B3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8513" y="4935836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</a:t>
            </a:r>
          </a:p>
        </p:txBody>
      </p:sp>
      <p:sp>
        <p:nvSpPr>
          <p:cNvPr id="31760" name="TextBox 14">
            <a:extLst>
              <a:ext uri="{FF2B5EF4-FFF2-40B4-BE49-F238E27FC236}">
                <a16:creationId xmlns:a16="http://schemas.microsoft.com/office/drawing/2014/main" id="{59220326-8BC3-4517-9A98-86D201011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5910561"/>
            <a:ext cx="782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</a:p>
        </p:txBody>
      </p:sp>
      <p:sp>
        <p:nvSpPr>
          <p:cNvPr id="31761" name="TextBox 38">
            <a:extLst>
              <a:ext uri="{FF2B5EF4-FFF2-40B4-BE49-F238E27FC236}">
                <a16:creationId xmlns:a16="http://schemas.microsoft.com/office/drawing/2014/main" id="{5E03D854-F8F3-4372-B98F-5EE3C086C0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5677198"/>
            <a:ext cx="18902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Motor Actuator</a:t>
            </a:r>
          </a:p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the Centre </a:t>
            </a:r>
          </a:p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Turns 90°</a:t>
            </a:r>
          </a:p>
        </p:txBody>
      </p:sp>
      <p:sp>
        <p:nvSpPr>
          <p:cNvPr id="31762" name="TextBox 39">
            <a:extLst>
              <a:ext uri="{FF2B5EF4-FFF2-40B4-BE49-F238E27FC236}">
                <a16:creationId xmlns:a16="http://schemas.microsoft.com/office/drawing/2014/main" id="{BE717D2C-6038-4FF1-A3E9-C62C050AB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8075" y="4232573"/>
            <a:ext cx="232627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Actuator</a:t>
            </a:r>
          </a:p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Centre Pin </a:t>
            </a:r>
          </a:p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Pushed Out when </a:t>
            </a:r>
            <a:b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Activated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07E7A35-B1D0-45AC-AB45-5C0466FB59D7}"/>
              </a:ext>
            </a:extLst>
          </p:cNvPr>
          <p:cNvSpPr/>
          <p:nvPr/>
        </p:nvSpPr>
        <p:spPr>
          <a:xfrm>
            <a:off x="3195692" y="116027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Crumble</a:t>
            </a:r>
          </a:p>
        </p:txBody>
      </p:sp>
      <p:sp>
        <p:nvSpPr>
          <p:cNvPr id="33794" name="TextBox 4">
            <a:extLst>
              <a:ext uri="{FF2B5EF4-FFF2-40B4-BE49-F238E27FC236}">
                <a16:creationId xmlns:a16="http://schemas.microsoft.com/office/drawing/2014/main" id="{D342C675-E07F-4D20-8B24-A79BC5926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1179513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Some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B64118-0348-4781-B1FD-11B310186740}"/>
              </a:ext>
            </a:extLst>
          </p:cNvPr>
          <p:cNvSpPr/>
          <p:nvPr/>
        </p:nvSpPr>
        <p:spPr>
          <a:xfrm>
            <a:off x="1004888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62DCA7-1CC5-4250-8C06-127F0BDB35D1}"/>
              </a:ext>
            </a:extLst>
          </p:cNvPr>
          <p:cNvSpPr/>
          <p:nvPr/>
        </p:nvSpPr>
        <p:spPr>
          <a:xfrm>
            <a:off x="3878263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B26655-5E97-4B44-B963-263DBFF9AAE4}"/>
              </a:ext>
            </a:extLst>
          </p:cNvPr>
          <p:cNvSpPr/>
          <p:nvPr/>
        </p:nvSpPr>
        <p:spPr>
          <a:xfrm>
            <a:off x="6751638" y="1833563"/>
            <a:ext cx="1144587" cy="87947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DC99ED2-8CD4-472B-9B71-F24C08822035}"/>
              </a:ext>
            </a:extLst>
          </p:cNvPr>
          <p:cNvCxnSpPr>
            <a:stCxn id="6" idx="3"/>
            <a:endCxn id="7" idx="1"/>
          </p:cNvCxnSpPr>
          <p:nvPr/>
        </p:nvCxnSpPr>
        <p:spPr>
          <a:xfrm>
            <a:off x="2149475" y="2274888"/>
            <a:ext cx="1728788" cy="0"/>
          </a:xfrm>
          <a:prstGeom prst="straightConnector1">
            <a:avLst/>
          </a:prstGeom>
          <a:ln w="57150" cmpd="sng">
            <a:solidFill>
              <a:schemeClr val="accent2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66039F-0F0F-455D-9142-DFD290DF14D6}"/>
              </a:ext>
            </a:extLst>
          </p:cNvPr>
          <p:cNvCxnSpPr/>
          <p:nvPr/>
        </p:nvCxnSpPr>
        <p:spPr>
          <a:xfrm>
            <a:off x="5022850" y="2274888"/>
            <a:ext cx="1728788" cy="0"/>
          </a:xfrm>
          <a:prstGeom prst="straightConnector1">
            <a:avLst/>
          </a:prstGeom>
          <a:ln w="57150" cmpd="sng">
            <a:solidFill>
              <a:schemeClr val="accent2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800" name="TextBox 15">
            <a:extLst>
              <a:ext uri="{FF2B5EF4-FFF2-40B4-BE49-F238E27FC236}">
                <a16:creationId xmlns:a16="http://schemas.microsoft.com/office/drawing/2014/main" id="{6AE5C64E-9DCC-4C5D-97DB-AFC890FEA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2984500"/>
            <a:ext cx="38924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all these are Outputs?</a:t>
            </a:r>
          </a:p>
        </p:txBody>
      </p:sp>
      <p:pic>
        <p:nvPicPr>
          <p:cNvPr id="33801" name="Picture 22">
            <a:extLst>
              <a:ext uri="{FF2B5EF4-FFF2-40B4-BE49-F238E27FC236}">
                <a16:creationId xmlns:a16="http://schemas.microsoft.com/office/drawing/2014/main" id="{7617C512-BE9D-4F26-AC62-38D42B40A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3567113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23">
            <a:extLst>
              <a:ext uri="{FF2B5EF4-FFF2-40B4-BE49-F238E27FC236}">
                <a16:creationId xmlns:a16="http://schemas.microsoft.com/office/drawing/2014/main" id="{7CFA1DA7-E66B-4CA0-BB53-F8F7363C5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3448050"/>
            <a:ext cx="86995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3" name="TextBox 12">
            <a:extLst>
              <a:ext uri="{FF2B5EF4-FFF2-40B4-BE49-F238E27FC236}">
                <a16:creationId xmlns:a16="http://schemas.microsoft.com/office/drawing/2014/main" id="{B2410C16-14BD-4A7E-BCE3-84790B2EF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725863"/>
            <a:ext cx="30400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LEDs (Light Emitting Diodes)</a:t>
            </a:r>
          </a:p>
          <a:p>
            <a:pPr eaLnBrk="1" hangingPunct="1"/>
            <a:endParaRPr lang="en-GB" altLang="en-US" sz="180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buying these ensure they have built in resistors to stop them </a:t>
            </a:r>
            <a:r>
              <a:rPr lang="en-GB" altLang="en-GB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altLang="en-U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popping</a:t>
            </a:r>
            <a:r>
              <a:rPr lang="en-GB" altLang="en-GB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GB" altLang="en-US" sz="1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2F25F3-8111-417B-A106-B31135DF3369}"/>
              </a:ext>
            </a:extLst>
          </p:cNvPr>
          <p:cNvCxnSpPr/>
          <p:nvPr/>
        </p:nvCxnSpPr>
        <p:spPr>
          <a:xfrm>
            <a:off x="5022850" y="2274888"/>
            <a:ext cx="1728788" cy="0"/>
          </a:xfrm>
          <a:prstGeom prst="straightConnector1">
            <a:avLst/>
          </a:prstGeom>
          <a:ln w="57150" cmpd="sng">
            <a:solidFill>
              <a:schemeClr val="accent2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96A8D4D-6108-4805-AE5C-DDFA0437793A}"/>
              </a:ext>
            </a:extLst>
          </p:cNvPr>
          <p:cNvSpPr/>
          <p:nvPr/>
        </p:nvSpPr>
        <p:spPr>
          <a:xfrm>
            <a:off x="3195692" y="116027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Crumble</a:t>
            </a:r>
          </a:p>
        </p:txBody>
      </p:sp>
      <p:sp>
        <p:nvSpPr>
          <p:cNvPr id="35842" name="TextBox 4">
            <a:extLst>
              <a:ext uri="{FF2B5EF4-FFF2-40B4-BE49-F238E27FC236}">
                <a16:creationId xmlns:a16="http://schemas.microsoft.com/office/drawing/2014/main" id="{78CAE00C-C1D5-422F-8F77-D3EFEA30D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1179513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Some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3F0BA4D-B848-46C7-91F9-D9FBAE539BD4}"/>
              </a:ext>
            </a:extLst>
          </p:cNvPr>
          <p:cNvSpPr/>
          <p:nvPr/>
        </p:nvSpPr>
        <p:spPr>
          <a:xfrm>
            <a:off x="1004888" y="1835150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12D239-E49B-4E14-97E2-DB84D0405162}"/>
              </a:ext>
            </a:extLst>
          </p:cNvPr>
          <p:cNvSpPr/>
          <p:nvPr/>
        </p:nvSpPr>
        <p:spPr>
          <a:xfrm>
            <a:off x="3794922" y="1819189"/>
            <a:ext cx="1728788" cy="879475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261DA9-C923-4CF5-8AC5-5AABF50E149D}"/>
              </a:ext>
            </a:extLst>
          </p:cNvPr>
          <p:cNvSpPr/>
          <p:nvPr/>
        </p:nvSpPr>
        <p:spPr>
          <a:xfrm>
            <a:off x="6751638" y="1833563"/>
            <a:ext cx="1144587" cy="879475"/>
          </a:xfrm>
          <a:prstGeom prst="rect">
            <a:avLst/>
          </a:prstGeom>
          <a:ln w="38100" cmpd="sng">
            <a:solidFill>
              <a:schemeClr val="bg1">
                <a:lumMod val="6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887622-E500-4A3F-82AC-551D04A9B8BB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2149475" y="2258927"/>
            <a:ext cx="1645447" cy="15961"/>
          </a:xfrm>
          <a:prstGeom prst="straightConnector1">
            <a:avLst/>
          </a:prstGeom>
          <a:ln w="57150" cmpd="sng">
            <a:solidFill>
              <a:schemeClr val="accent2">
                <a:lumMod val="60000"/>
                <a:lumOff val="40000"/>
              </a:schemeClr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848" name="TextBox 1">
            <a:extLst>
              <a:ext uri="{FF2B5EF4-FFF2-40B4-BE49-F238E27FC236}">
                <a16:creationId xmlns:a16="http://schemas.microsoft.com/office/drawing/2014/main" id="{9CC847F7-7222-4E50-8C30-4C48F912B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0675" y="3098800"/>
            <a:ext cx="346075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  <a:p>
            <a:pPr eaLnBrk="1" hangingPunct="1"/>
            <a:endParaRPr lang="en-GB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Inputs</a:t>
            </a:r>
          </a:p>
          <a:p>
            <a:pPr eaLnBrk="1" hangingPunct="1"/>
            <a:endParaRPr lang="en-GB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</a:p>
          <a:p>
            <a:pPr eaLnBrk="1" hangingPunct="1"/>
            <a:endParaRPr lang="en-GB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Decide What Outputs to Activate </a:t>
            </a:r>
          </a:p>
          <a:p>
            <a:pPr eaLnBrk="1" hangingPunct="1"/>
            <a:endParaRPr lang="en-GB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pPr eaLnBrk="1" hangingPunct="1"/>
            <a:endParaRPr lang="en-GB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8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What Level (e.g. % of Voltage)</a:t>
            </a:r>
          </a:p>
          <a:p>
            <a:pPr eaLnBrk="1" hangingPunct="1"/>
            <a:endParaRPr lang="en-GB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by Your Programme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D774B6-39CA-418C-A2E0-0CB95562FD2B}"/>
              </a:ext>
            </a:extLst>
          </p:cNvPr>
          <p:cNvSpPr/>
          <p:nvPr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Crumble</a:t>
            </a:r>
          </a:p>
        </p:txBody>
      </p:sp>
      <p:sp>
        <p:nvSpPr>
          <p:cNvPr id="37890" name="TextBox 4">
            <a:extLst>
              <a:ext uri="{FF2B5EF4-FFF2-40B4-BE49-F238E27FC236}">
                <a16:creationId xmlns:a16="http://schemas.microsoft.com/office/drawing/2014/main" id="{FDC7B25D-5432-4C30-9439-56A4CB9C3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725" y="1206500"/>
            <a:ext cx="2767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Health and Safety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5D2800-F5D7-4189-BF72-5E39C99703D7}"/>
              </a:ext>
            </a:extLst>
          </p:cNvPr>
          <p:cNvSpPr txBox="1"/>
          <p:nvPr/>
        </p:nvSpPr>
        <p:spPr>
          <a:xfrm>
            <a:off x="920750" y="2120900"/>
            <a:ext cx="7494588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Remind children about mains electricity and electric shock</a:t>
            </a:r>
          </a:p>
          <a:p>
            <a:pPr marL="285750" indent="-285750">
              <a:buFontTx/>
              <a:buChar char="-"/>
              <a:defRPr/>
            </a:pPr>
            <a:endParaRPr lang="en-GB" b="1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</a:t>
            </a:r>
            <a:r>
              <a:rPr lang="en-GB" b="1" dirty="0">
                <a:solidFill>
                  <a:srgbClr val="008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-	All sockets switched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OFF</a:t>
            </a:r>
            <a:r>
              <a:rPr lang="en-GB" b="1" dirty="0">
                <a:solidFill>
                  <a:srgbClr val="008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when not in use</a:t>
            </a:r>
          </a:p>
          <a:p>
            <a:pPr>
              <a:defRPr/>
            </a:pPr>
            <a:endParaRPr lang="en-GB" b="1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Teach children how to avoid making short circuits</a:t>
            </a:r>
          </a:p>
          <a:p>
            <a:pPr marL="285750" indent="-285750">
              <a:buFontTx/>
              <a:buChar char="-"/>
              <a:defRPr/>
            </a:pPr>
            <a:endParaRPr lang="en-GB" b="1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</a:t>
            </a:r>
            <a:r>
              <a:rPr lang="en-GB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-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</a:t>
            </a:r>
            <a:r>
              <a:rPr lang="en-GB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Why? The Batteries Get Very Hot! Can </a:t>
            </a: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BURN</a:t>
            </a:r>
            <a:r>
              <a:rPr lang="en-GB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you!</a:t>
            </a:r>
          </a:p>
          <a:p>
            <a:pPr marL="285750" indent="-285750">
              <a:buFontTx/>
              <a:buChar char="-"/>
              <a:defRPr/>
            </a:pPr>
            <a:endParaRPr lang="en-GB" b="1" dirty="0">
              <a:solidFill>
                <a:srgbClr val="FF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Switch off the Battery Box when not in use </a:t>
            </a:r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  <a:endParaRPr lang="en-GB" b="1" dirty="0">
              <a:solidFill>
                <a:srgbClr val="0000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-	Why	? To avoid discharging the battery and getting </a:t>
            </a:r>
          </a:p>
          <a:p>
            <a:pPr>
              <a:defRPr/>
            </a:pPr>
            <a:r>
              <a:rPr lang="en-GB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		short circuits by mistake</a:t>
            </a:r>
          </a:p>
        </p:txBody>
      </p:sp>
      <p:pic>
        <p:nvPicPr>
          <p:cNvPr id="37892" name="Picture 6">
            <a:extLst>
              <a:ext uri="{FF2B5EF4-FFF2-40B4-BE49-F238E27FC236}">
                <a16:creationId xmlns:a16="http://schemas.microsoft.com/office/drawing/2014/main" id="{7A79F8D5-33DC-4B05-A385-24C5AF8F0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1963248"/>
            <a:ext cx="6715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6B7A3-4A07-4C19-B42B-ACD2E77CB7AE}"/>
              </a:ext>
            </a:extLst>
          </p:cNvPr>
          <p:cNvSpPr txBox="1"/>
          <p:nvPr/>
        </p:nvSpPr>
        <p:spPr>
          <a:xfrm>
            <a:off x="3847623" y="2015496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D429AC-39DC-421A-BD61-FD9C04A98ABB}"/>
              </a:ext>
            </a:extLst>
          </p:cNvPr>
          <p:cNvSpPr txBox="1"/>
          <p:nvPr/>
        </p:nvSpPr>
        <p:spPr>
          <a:xfrm>
            <a:off x="1799796" y="2539304"/>
            <a:ext cx="61135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activity is for pupils to write computer programmed and then use the kit to make a mock-up of a fun product also using recycled materials.</a:t>
            </a:r>
            <a:endParaRPr lang="en-GB" altLang="en-US" sz="105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94D9E-21A8-4D31-9F52-9C29EBB0B276}"/>
              </a:ext>
            </a:extLst>
          </p:cNvPr>
          <p:cNvSpPr txBox="1"/>
          <p:nvPr/>
        </p:nvSpPr>
        <p:spPr>
          <a:xfrm>
            <a:off x="3975061" y="3011632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29CBE8B-061F-4AA3-A767-CFCF2462C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056798"/>
              </p:ext>
            </p:extLst>
          </p:nvPr>
        </p:nvGraphicFramePr>
        <p:xfrm>
          <a:off x="2313407" y="4117897"/>
          <a:ext cx="4320480" cy="1272541"/>
        </p:xfrm>
        <a:graphic>
          <a:graphicData uri="http://schemas.openxmlformats.org/drawingml/2006/table">
            <a:tbl>
              <a:tblPr firstRow="1" firstCol="1" bandRow="1"/>
              <a:tblGrid>
                <a:gridCol w="1231223">
                  <a:extLst>
                    <a:ext uri="{9D8B030D-6E8A-4147-A177-3AD203B41FA5}">
                      <a16:colId xmlns:a16="http://schemas.microsoft.com/office/drawing/2014/main" val="162625019"/>
                    </a:ext>
                  </a:extLst>
                </a:gridCol>
                <a:gridCol w="638412">
                  <a:extLst>
                    <a:ext uri="{9D8B030D-6E8A-4147-A177-3AD203B41FA5}">
                      <a16:colId xmlns:a16="http://schemas.microsoft.com/office/drawing/2014/main" val="1057469218"/>
                    </a:ext>
                  </a:extLst>
                </a:gridCol>
                <a:gridCol w="2450845">
                  <a:extLst>
                    <a:ext uri="{9D8B030D-6E8A-4147-A177-3AD203B41FA5}">
                      <a16:colId xmlns:a16="http://schemas.microsoft.com/office/drawing/2014/main" val="544918842"/>
                    </a:ext>
                  </a:extLst>
                </a:gridCol>
              </a:tblGrid>
              <a:tr h="458153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4" marR="4905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Risk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4" marR="4905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Avoidance Action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4" marR="49054" marT="714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402617"/>
                  </a:ext>
                </a:extLst>
              </a:tr>
              <a:tr h="258604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Tools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4" marR="49054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Misuse</a:t>
                      </a:r>
                    </a:p>
                    <a:p>
                      <a:pPr algn="ctr"/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4" marR="49054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4" marR="49054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822380"/>
                  </a:ext>
                </a:extLst>
              </a:tr>
              <a:tr h="258604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Computers</a:t>
                      </a:r>
                    </a:p>
                  </a:txBody>
                  <a:tcPr marL="49054" marR="49054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Misuse</a:t>
                      </a:r>
                    </a:p>
                  </a:txBody>
                  <a:tcPr marL="49054" marR="49054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</a:t>
                      </a:r>
                    </a:p>
                  </a:txBody>
                  <a:tcPr marL="49054" marR="49054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213152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Aggression between those present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4" marR="49054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Injury</a:t>
                      </a:r>
                      <a:endParaRPr lang="en-GB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4" marR="49054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Close supervision and immediate action to defuse aggression</a:t>
                      </a:r>
                      <a:endParaRPr lang="en-GB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054" marR="49054" marT="7144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9188344"/>
                  </a:ext>
                </a:extLst>
              </a:tr>
            </a:tbl>
          </a:graphicData>
        </a:graphic>
      </p:graphicFrame>
      <p:sp>
        <p:nvSpPr>
          <p:cNvPr id="5" name="TextBox 6">
            <a:extLst>
              <a:ext uri="{FF2B5EF4-FFF2-40B4-BE49-F238E27FC236}">
                <a16:creationId xmlns:a16="http://schemas.microsoft.com/office/drawing/2014/main" id="{044E5F48-A2AC-76EF-E4A7-CFFAE00A98DF}"/>
              </a:ext>
            </a:extLst>
          </p:cNvPr>
          <p:cNvSpPr txBox="1"/>
          <p:nvPr/>
        </p:nvSpPr>
        <p:spPr>
          <a:xfrm>
            <a:off x="2313407" y="3499498"/>
            <a:ext cx="4007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1" dirty="0">
                <a:solidFill>
                  <a:srgbClr val="FF0000"/>
                </a:solidFill>
              </a:rPr>
              <a:t>Mandatory: close supervision by a competent adult</a:t>
            </a:r>
          </a:p>
        </p:txBody>
      </p:sp>
    </p:spTree>
    <p:extLst>
      <p:ext uri="{BB962C8B-B14F-4D97-AF65-F5344CB8AC3E}">
        <p14:creationId xmlns:p14="http://schemas.microsoft.com/office/powerpoint/2010/main" val="1705898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Screen Shot 2016-06-09 at 11.57.54.png">
            <a:extLst>
              <a:ext uri="{FF2B5EF4-FFF2-40B4-BE49-F238E27FC236}">
                <a16:creationId xmlns:a16="http://schemas.microsoft.com/office/drawing/2014/main" id="{118B9013-7207-4566-BF11-1D8B54AB8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481138"/>
            <a:ext cx="8321675" cy="506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1">
            <a:extLst>
              <a:ext uri="{FF2B5EF4-FFF2-40B4-BE49-F238E27FC236}">
                <a16:creationId xmlns:a16="http://schemas.microsoft.com/office/drawing/2014/main" id="{4765A185-EAE7-47A7-8D47-56E74759B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75" y="890588"/>
            <a:ext cx="5057731" cy="64633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 – 240 Volts AC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22.jpeg">
            <a:extLst>
              <a:ext uri="{FF2B5EF4-FFF2-40B4-BE49-F238E27FC236}">
                <a16:creationId xmlns:a16="http://schemas.microsoft.com/office/drawing/2014/main" id="{A9B8A5B4-A074-4837-A96B-CF2811364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1574800"/>
            <a:ext cx="36322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3">
            <a:extLst>
              <a:ext uri="{FF2B5EF4-FFF2-40B4-BE49-F238E27FC236}">
                <a16:creationId xmlns:a16="http://schemas.microsoft.com/office/drawing/2014/main" id="{CBB30A2A-31DF-417A-84FB-95D645F97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1385888"/>
            <a:ext cx="596265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Each kit includes: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1 x Crumble controller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1 x Sparkle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2 x Gearboxes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8 x Crocodile Clip leads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1 x Light Dependent Resistor (LDR) 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1 x Micro switch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2 x Ultra-bright Light Emitting Diodes (LEDs) 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1 x Buzzer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1 x Switched Battery Box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1 x USB to Micro USB lead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34159719-A021-485A-880F-990269A83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801688"/>
            <a:ext cx="4059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Crumble Starter Kit </a:t>
            </a:r>
            <a:endParaRPr lang="en-GB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TextBox 5">
            <a:extLst>
              <a:ext uri="{FF2B5EF4-FFF2-40B4-BE49-F238E27FC236}">
                <a16:creationId xmlns:a16="http://schemas.microsoft.com/office/drawing/2014/main" id="{73F8CA27-08AE-4F43-B29C-5F372AC2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25" y="4179888"/>
            <a:ext cx="590841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Extras to make the kit suitable for KS2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2 x 4.5v bulb, 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2 x bulb holder, 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3 x LEDs with internal resistors (red, yellow, green), 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6 x 1.5v AA zinc carbon batteries, 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1 x tilt switch, 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1 x toggle switch</a:t>
            </a:r>
            <a:endParaRPr lang="en-GB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87798E29-6E6D-4B76-83B4-D54897CDB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" y="1231900"/>
            <a:ext cx="5876925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Crumble Vocabulary</a:t>
            </a:r>
          </a:p>
          <a:p>
            <a:pPr eaLnBrk="1" hangingPunct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Micro USB – To connect to a computer</a:t>
            </a:r>
          </a:p>
          <a:p>
            <a:pPr eaLnBrk="1" hangingPunct="1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Pads – terminals where crocodile clips are connected</a:t>
            </a:r>
          </a:p>
          <a:p>
            <a:pPr eaLnBrk="1" hangingPunct="1"/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I/O – Inputs/Outputs</a:t>
            </a:r>
          </a:p>
          <a:p>
            <a:pPr eaLnBrk="1" hangingPunct="1"/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Motor 1 Driver</a:t>
            </a:r>
          </a:p>
          <a:p>
            <a:pPr eaLnBrk="1" hangingPunct="1"/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Sparkles – full-</a:t>
            </a:r>
            <a:r>
              <a:rPr lang="en-US" alt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LEDs</a:t>
            </a:r>
          </a:p>
          <a:p>
            <a:pPr eaLnBrk="1" hangingPunct="1"/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Blocks – instructions in the programming software </a:t>
            </a:r>
            <a:endParaRPr lang="en-GB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12" descr="Screen Shot 2016-05-23 at 08.24.03.png">
            <a:extLst>
              <a:ext uri="{FF2B5EF4-FFF2-40B4-BE49-F238E27FC236}">
                <a16:creationId xmlns:a16="http://schemas.microsoft.com/office/drawing/2014/main" id="{CED7EB3B-F6FF-42FD-BDC4-A8BA6D5C4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09217" y="2953857"/>
            <a:ext cx="2484438" cy="156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AFAAD1-3EFB-4A2F-8C40-F8C11CC154EE}"/>
              </a:ext>
            </a:extLst>
          </p:cNvPr>
          <p:cNvCxnSpPr>
            <a:cxnSpLocks/>
          </p:cNvCxnSpPr>
          <p:nvPr/>
        </p:nvCxnSpPr>
        <p:spPr>
          <a:xfrm>
            <a:off x="5436524" y="3003550"/>
            <a:ext cx="161832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72A0194-7385-40E4-882D-36774D2D1D13}"/>
              </a:ext>
            </a:extLst>
          </p:cNvPr>
          <p:cNvCxnSpPr/>
          <p:nvPr/>
        </p:nvCxnSpPr>
        <p:spPr>
          <a:xfrm>
            <a:off x="2922588" y="3841057"/>
            <a:ext cx="4138612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65" name="Picture 10" descr="Screen Shot 2016-09-17 at 11.52.25.png">
            <a:extLst>
              <a:ext uri="{FF2B5EF4-FFF2-40B4-BE49-F238E27FC236}">
                <a16:creationId xmlns:a16="http://schemas.microsoft.com/office/drawing/2014/main" id="{AF3EA35D-C1F8-4382-8BAF-6CA9ACB2F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67844"/>
            <a:ext cx="950912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1B52151-5A19-467A-9E02-1BE78D0D2577}"/>
              </a:ext>
            </a:extLst>
          </p:cNvPr>
          <p:cNvCxnSpPr/>
          <p:nvPr/>
        </p:nvCxnSpPr>
        <p:spPr>
          <a:xfrm flipV="1">
            <a:off x="3676650" y="4947257"/>
            <a:ext cx="895350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967" name="Picture 14">
            <a:extLst>
              <a:ext uri="{FF2B5EF4-FFF2-40B4-BE49-F238E27FC236}">
                <a16:creationId xmlns:a16="http://schemas.microsoft.com/office/drawing/2014/main" id="{ADECA7C2-58C6-436C-BDBA-829E19BBC0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4648200"/>
            <a:ext cx="15367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732387-2E16-4DDC-8DD2-5BA416086838}"/>
              </a:ext>
            </a:extLst>
          </p:cNvPr>
          <p:cNvCxnSpPr>
            <a:cxnSpLocks/>
          </p:cNvCxnSpPr>
          <p:nvPr/>
        </p:nvCxnSpPr>
        <p:spPr>
          <a:xfrm>
            <a:off x="5086350" y="2492375"/>
            <a:ext cx="227872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B2E1D19-FD8C-48B0-9A01-DD2FBB00788F}"/>
              </a:ext>
            </a:extLst>
          </p:cNvPr>
          <p:cNvCxnSpPr>
            <a:cxnSpLocks/>
          </p:cNvCxnSpPr>
          <p:nvPr/>
        </p:nvCxnSpPr>
        <p:spPr>
          <a:xfrm>
            <a:off x="2294313" y="4399106"/>
            <a:ext cx="4760537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2" descr="Screen Shot 2016-05-23 at 08.24.03.png">
            <a:extLst>
              <a:ext uri="{FF2B5EF4-FFF2-40B4-BE49-F238E27FC236}">
                <a16:creationId xmlns:a16="http://schemas.microsoft.com/office/drawing/2014/main" id="{CED7EB3B-F6FF-42FD-BDC4-A8BA6D5C4E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2594" y="2924401"/>
            <a:ext cx="2484438" cy="156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DAFAAD1-3EFB-4A2F-8C40-F8C11CC154EE}"/>
              </a:ext>
            </a:extLst>
          </p:cNvPr>
          <p:cNvCxnSpPr>
            <a:cxnSpLocks/>
          </p:cNvCxnSpPr>
          <p:nvPr/>
        </p:nvCxnSpPr>
        <p:spPr>
          <a:xfrm flipH="1">
            <a:off x="2386417" y="3018811"/>
            <a:ext cx="161832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AA2D544-1798-6BBA-5A9E-8BF87CF6D2D7}"/>
              </a:ext>
            </a:extLst>
          </p:cNvPr>
          <p:cNvSpPr txBox="1"/>
          <p:nvPr/>
        </p:nvSpPr>
        <p:spPr>
          <a:xfrm>
            <a:off x="741363" y="1227289"/>
            <a:ext cx="81714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Crumble Vocabulary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1F2681-DD72-538C-B611-CC60162187C4}"/>
              </a:ext>
            </a:extLst>
          </p:cNvPr>
          <p:cNvSpPr txBox="1"/>
          <p:nvPr/>
        </p:nvSpPr>
        <p:spPr>
          <a:xfrm>
            <a:off x="4004743" y="2823001"/>
            <a:ext cx="8154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Power Out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14367D-4D86-0A75-C982-6CAF60E07904}"/>
              </a:ext>
            </a:extLst>
          </p:cNvPr>
          <p:cNvCxnSpPr>
            <a:cxnSpLocks/>
          </p:cNvCxnSpPr>
          <p:nvPr/>
        </p:nvCxnSpPr>
        <p:spPr>
          <a:xfrm flipH="1">
            <a:off x="2415550" y="3775060"/>
            <a:ext cx="161832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A41294-A631-250D-CEED-C377AA47C2BE}"/>
              </a:ext>
            </a:extLst>
          </p:cNvPr>
          <p:cNvSpPr txBox="1"/>
          <p:nvPr/>
        </p:nvSpPr>
        <p:spPr>
          <a:xfrm>
            <a:off x="4122637" y="3520224"/>
            <a:ext cx="8154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I/O Input / Output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32DBE91-8726-C184-DC0F-E87964AE0D93}"/>
              </a:ext>
            </a:extLst>
          </p:cNvPr>
          <p:cNvCxnSpPr>
            <a:cxnSpLocks/>
          </p:cNvCxnSpPr>
          <p:nvPr/>
        </p:nvCxnSpPr>
        <p:spPr>
          <a:xfrm flipH="1">
            <a:off x="2479189" y="4353344"/>
            <a:ext cx="1618326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00A7469-46A5-F093-4079-D974ABA0A6D0}"/>
              </a:ext>
            </a:extLst>
          </p:cNvPr>
          <p:cNvSpPr txBox="1"/>
          <p:nvPr/>
        </p:nvSpPr>
        <p:spPr>
          <a:xfrm>
            <a:off x="4186276" y="4098508"/>
            <a:ext cx="8154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Motor No 2</a:t>
            </a:r>
            <a:endParaRPr lang="en-US" alt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718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age24.jpeg">
            <a:extLst>
              <a:ext uri="{FF2B5EF4-FFF2-40B4-BE49-F238E27FC236}">
                <a16:creationId xmlns:a16="http://schemas.microsoft.com/office/drawing/2014/main" id="{8EDE3711-893B-42E9-8C85-5029D5372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477963"/>
            <a:ext cx="6140450" cy="427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image26.jpeg">
            <a:extLst>
              <a:ext uri="{FF2B5EF4-FFF2-40B4-BE49-F238E27FC236}">
                <a16:creationId xmlns:a16="http://schemas.microsoft.com/office/drawing/2014/main" id="{505D840C-BE56-49E7-956B-13954042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800225"/>
            <a:ext cx="28035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5">
            <a:extLst>
              <a:ext uri="{FF2B5EF4-FFF2-40B4-BE49-F238E27FC236}">
                <a16:creationId xmlns:a16="http://schemas.microsoft.com/office/drawing/2014/main" id="{3D3672BC-3169-4A6A-9DB2-3381B3181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674" y="1054319"/>
            <a:ext cx="85844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Connecting the Crumble to the Battery Box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4F22BA1C-4AD4-4326-87D6-9E816BA59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50" y="1149696"/>
            <a:ext cx="81515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Connecting the Crumble to the computer</a:t>
            </a:r>
          </a:p>
        </p:txBody>
      </p:sp>
      <p:grpSp>
        <p:nvGrpSpPr>
          <p:cNvPr id="43010" name="Group 1">
            <a:extLst>
              <a:ext uri="{FF2B5EF4-FFF2-40B4-BE49-F238E27FC236}">
                <a16:creationId xmlns:a16="http://schemas.microsoft.com/office/drawing/2014/main" id="{64008E78-9718-4BAB-951D-C20F1CACE5AA}"/>
              </a:ext>
            </a:extLst>
          </p:cNvPr>
          <p:cNvGrpSpPr>
            <a:grpSpLocks/>
          </p:cNvGrpSpPr>
          <p:nvPr/>
        </p:nvGrpSpPr>
        <p:grpSpPr bwMode="auto">
          <a:xfrm>
            <a:off x="106363" y="2027238"/>
            <a:ext cx="8753475" cy="2908300"/>
            <a:chOff x="12" y="297"/>
            <a:chExt cx="13786" cy="4580"/>
          </a:xfrm>
        </p:grpSpPr>
        <p:pic>
          <p:nvPicPr>
            <p:cNvPr id="43012" name="Picture 2">
              <a:extLst>
                <a:ext uri="{FF2B5EF4-FFF2-40B4-BE49-F238E27FC236}">
                  <a16:creationId xmlns:a16="http://schemas.microsoft.com/office/drawing/2014/main" id="{CA4021C8-06BE-49F6-A1E7-769534851A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" y="297"/>
              <a:ext cx="6346" cy="4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3" name="Picture 3">
              <a:extLst>
                <a:ext uri="{FF2B5EF4-FFF2-40B4-BE49-F238E27FC236}">
                  <a16:creationId xmlns:a16="http://schemas.microsoft.com/office/drawing/2014/main" id="{64E3FC53-8648-4E81-A9AF-FD9A467CD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" y="731"/>
              <a:ext cx="7382" cy="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6511CB6-0FC2-4333-B4FD-48A0DE91CE49}"/>
              </a:ext>
            </a:extLst>
          </p:cNvPr>
          <p:cNvSpPr txBox="1"/>
          <p:nvPr/>
        </p:nvSpPr>
        <p:spPr>
          <a:xfrm>
            <a:off x="1966913" y="5195888"/>
            <a:ext cx="53562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Crumble Programming Software can be downloaded from </a:t>
            </a:r>
            <a:r>
              <a:rPr lang="en-GB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Redfern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Electronics</a:t>
            </a:r>
          </a:p>
          <a:p>
            <a:pPr algn="ctr">
              <a:defRPr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http://</a:t>
            </a:r>
            <a:r>
              <a:rPr lang="en-GB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redfernelectronics.co.uk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/crumble-software/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image24.jpeg">
            <a:extLst>
              <a:ext uri="{FF2B5EF4-FFF2-40B4-BE49-F238E27FC236}">
                <a16:creationId xmlns:a16="http://schemas.microsoft.com/office/drawing/2014/main" id="{9233AC4B-F6A3-4CF4-B80C-C78AC0AA3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963863"/>
            <a:ext cx="340836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3">
            <a:extLst>
              <a:ext uri="{FF2B5EF4-FFF2-40B4-BE49-F238E27FC236}">
                <a16:creationId xmlns:a16="http://schemas.microsoft.com/office/drawing/2014/main" id="{F2AB60D9-3CD6-479B-A9B2-02E59513D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63" y="942975"/>
            <a:ext cx="2144712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7882CAA-9CD1-4E31-94B6-671BD1302A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170113" y="2447925"/>
            <a:ext cx="0" cy="979488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4036" name="TextBox 10">
            <a:extLst>
              <a:ext uri="{FF2B5EF4-FFF2-40B4-BE49-F238E27FC236}">
                <a16:creationId xmlns:a16="http://schemas.microsoft.com/office/drawing/2014/main" id="{9C507110-FE2B-461F-9756-98034438B9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275" y="2241035"/>
            <a:ext cx="213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Connect the Crumble to the Computer</a:t>
            </a:r>
          </a:p>
        </p:txBody>
      </p:sp>
      <p:sp>
        <p:nvSpPr>
          <p:cNvPr id="44037" name="Rectangle 11">
            <a:extLst>
              <a:ext uri="{FF2B5EF4-FFF2-40B4-BE49-F238E27FC236}">
                <a16:creationId xmlns:a16="http://schemas.microsoft.com/office/drawing/2014/main" id="{29D2ECE0-81B2-4B20-AB8C-CCCAC3027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8739" y="942975"/>
            <a:ext cx="29033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Load the </a:t>
            </a:r>
          </a:p>
          <a:p>
            <a:pPr algn="ctr"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Crumble Software </a:t>
            </a:r>
            <a:endParaRPr lang="en-GB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038" name="Group 1">
            <a:extLst>
              <a:ext uri="{FF2B5EF4-FFF2-40B4-BE49-F238E27FC236}">
                <a16:creationId xmlns:a16="http://schemas.microsoft.com/office/drawing/2014/main" id="{006CD837-9908-45F2-88D8-3C5615A09137}"/>
              </a:ext>
            </a:extLst>
          </p:cNvPr>
          <p:cNvGrpSpPr>
            <a:grpSpLocks/>
          </p:cNvGrpSpPr>
          <p:nvPr/>
        </p:nvGrpSpPr>
        <p:grpSpPr bwMode="auto">
          <a:xfrm>
            <a:off x="5561013" y="1957388"/>
            <a:ext cx="3328987" cy="3282950"/>
            <a:chOff x="2395" y="363"/>
            <a:chExt cx="9610" cy="7131"/>
          </a:xfrm>
        </p:grpSpPr>
        <p:pic>
          <p:nvPicPr>
            <p:cNvPr id="44040" name="Picture 2">
              <a:extLst>
                <a:ext uri="{FF2B5EF4-FFF2-40B4-BE49-F238E27FC236}">
                  <a16:creationId xmlns:a16="http://schemas.microsoft.com/office/drawing/2014/main" id="{70427D91-16FF-4737-855C-9B8695F445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8"/>
              <a:ext cx="9600" cy="7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1" name="Rectangle 3">
              <a:extLst>
                <a:ext uri="{FF2B5EF4-FFF2-40B4-BE49-F238E27FC236}">
                  <a16:creationId xmlns:a16="http://schemas.microsoft.com/office/drawing/2014/main" id="{33C2B627-26F2-43D4-A631-88CB55FE9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8" y="366"/>
              <a:ext cx="9605" cy="7126"/>
            </a:xfrm>
            <a:prstGeom prst="rect">
              <a:avLst/>
            </a:prstGeom>
            <a:noFill/>
            <a:ln w="304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GB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7C02240-30FC-410E-8067-D837E31C3461}"/>
              </a:ext>
            </a:extLst>
          </p:cNvPr>
          <p:cNvSpPr txBox="1"/>
          <p:nvPr/>
        </p:nvSpPr>
        <p:spPr>
          <a:xfrm>
            <a:off x="3089275" y="5356225"/>
            <a:ext cx="53562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Crumble Programming Software can be downloaded from </a:t>
            </a:r>
            <a:r>
              <a:rPr lang="en-GB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Redfern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Electronics</a:t>
            </a:r>
          </a:p>
          <a:p>
            <a:pPr algn="ctr">
              <a:defRPr/>
            </a:pP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http://</a:t>
            </a:r>
            <a:r>
              <a:rPr lang="en-GB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redfernelectronics.co.uk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/crumble-software/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8">
            <a:extLst>
              <a:ext uri="{FF2B5EF4-FFF2-40B4-BE49-F238E27FC236}">
                <a16:creationId xmlns:a16="http://schemas.microsoft.com/office/drawing/2014/main" id="{06D559A8-1D7D-4215-B373-14803F542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130300"/>
            <a:ext cx="5702300" cy="459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11">
            <a:extLst>
              <a:ext uri="{FF2B5EF4-FFF2-40B4-BE49-F238E27FC236}">
                <a16:creationId xmlns:a16="http://schemas.microsoft.com/office/drawing/2014/main" id="{DA05CE39-54C2-45D1-90F8-4194CC9FDE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821" y="727075"/>
            <a:ext cx="2903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Crumble Software </a:t>
            </a:r>
            <a:endParaRPr lang="en-GB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9" name="TextBox 2">
            <a:extLst>
              <a:ext uri="{FF2B5EF4-FFF2-40B4-BE49-F238E27FC236}">
                <a16:creationId xmlns:a16="http://schemas.microsoft.com/office/drawing/2014/main" id="{60DA8214-41CA-4DD7-979B-A3FCB1A67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3163" y="2803525"/>
            <a:ext cx="298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write a program drag the icon from the list to the right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F34C4AA-3375-4850-964D-B4F0A727A559}"/>
              </a:ext>
            </a:extLst>
          </p:cNvPr>
          <p:cNvCxnSpPr/>
          <p:nvPr/>
        </p:nvCxnSpPr>
        <p:spPr>
          <a:xfrm flipV="1">
            <a:off x="1044575" y="2339975"/>
            <a:ext cx="1195388" cy="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061" name="Group 7">
            <a:extLst>
              <a:ext uri="{FF2B5EF4-FFF2-40B4-BE49-F238E27FC236}">
                <a16:creationId xmlns:a16="http://schemas.microsoft.com/office/drawing/2014/main" id="{B6DB3E08-89D8-4518-8CC0-D56FE4416733}"/>
              </a:ext>
            </a:extLst>
          </p:cNvPr>
          <p:cNvGrpSpPr>
            <a:grpSpLocks/>
          </p:cNvGrpSpPr>
          <p:nvPr/>
        </p:nvGrpSpPr>
        <p:grpSpPr bwMode="auto">
          <a:xfrm>
            <a:off x="2254250" y="2181225"/>
            <a:ext cx="1155700" cy="520700"/>
            <a:chOff x="6182483" y="2180790"/>
            <a:chExt cx="1155700" cy="520700"/>
          </a:xfrm>
        </p:grpSpPr>
        <p:pic>
          <p:nvPicPr>
            <p:cNvPr id="45066" name="Picture 4">
              <a:extLst>
                <a:ext uri="{FF2B5EF4-FFF2-40B4-BE49-F238E27FC236}">
                  <a16:creationId xmlns:a16="http://schemas.microsoft.com/office/drawing/2014/main" id="{F0A86942-D185-41EE-98AE-20C910D40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2483" y="2180790"/>
              <a:ext cx="1155700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6F5FF75-DC2B-49B8-B289-4B72AEDB482A}"/>
                </a:ext>
              </a:extLst>
            </p:cNvPr>
            <p:cNvSpPr/>
            <p:nvPr/>
          </p:nvSpPr>
          <p:spPr>
            <a:xfrm>
              <a:off x="6371396" y="2441140"/>
              <a:ext cx="939800" cy="2603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5062" name="Picture 9">
            <a:extLst>
              <a:ext uri="{FF2B5EF4-FFF2-40B4-BE49-F238E27FC236}">
                <a16:creationId xmlns:a16="http://schemas.microsoft.com/office/drawing/2014/main" id="{419A427F-7E70-47A6-BD92-AC3DBF1AF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1706563"/>
            <a:ext cx="1409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F911BE-CE8A-4C0A-A95F-DF6B88788E70}"/>
              </a:ext>
            </a:extLst>
          </p:cNvPr>
          <p:cNvSpPr txBox="1"/>
          <p:nvPr/>
        </p:nvSpPr>
        <p:spPr>
          <a:xfrm>
            <a:off x="6045200" y="2468563"/>
            <a:ext cx="30988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00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Change the icon list by clicking on the appropriate tag</a:t>
            </a:r>
          </a:p>
          <a:p>
            <a:pPr>
              <a:defRPr/>
            </a:pPr>
            <a:endParaRPr lang="en-GB" b="1" dirty="0">
              <a:solidFill>
                <a:srgbClr val="0000FF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Basic  </a:t>
            </a:r>
            <a:r>
              <a:rPr lang="en-GB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Input/Output</a:t>
            </a:r>
            <a:r>
              <a:rPr lang="en-GB" b="1" dirty="0">
                <a:solidFill>
                  <a:srgbClr val="5C00FD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 Sparkles</a:t>
            </a:r>
          </a:p>
          <a:p>
            <a:pPr>
              <a:defRPr/>
            </a:pPr>
            <a:r>
              <a:rPr lang="en-GB" b="1" dirty="0">
                <a:solidFill>
                  <a:srgbClr val="EF9415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Control  </a:t>
            </a:r>
            <a:r>
              <a:rPr lang="en-GB" b="1" dirty="0">
                <a:solidFill>
                  <a:srgbClr val="B900FF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Variables  </a:t>
            </a:r>
            <a:r>
              <a:rPr lang="en-GB" b="1" dirty="0">
                <a:solidFill>
                  <a:srgbClr val="4AEA59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Operators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5D3B79-E0C0-4710-88CF-C646F082F712}"/>
              </a:ext>
            </a:extLst>
          </p:cNvPr>
          <p:cNvCxnSpPr>
            <a:endCxn id="45062" idx="2"/>
          </p:cNvCxnSpPr>
          <p:nvPr/>
        </p:nvCxnSpPr>
        <p:spPr>
          <a:xfrm flipV="1">
            <a:off x="7245350" y="2163763"/>
            <a:ext cx="0" cy="38576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30602B4-58CA-4311-A066-3246B6E83BBF}"/>
              </a:ext>
            </a:extLst>
          </p:cNvPr>
          <p:cNvCxnSpPr/>
          <p:nvPr/>
        </p:nvCxnSpPr>
        <p:spPr>
          <a:xfrm>
            <a:off x="342900" y="5727700"/>
            <a:ext cx="5702300" cy="0"/>
          </a:xfrm>
          <a:prstGeom prst="straightConnector1">
            <a:avLst/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3">
            <a:extLst>
              <a:ext uri="{FF2B5EF4-FFF2-40B4-BE49-F238E27FC236}">
                <a16:creationId xmlns:a16="http://schemas.microsoft.com/office/drawing/2014/main" id="{DD2E5A7E-AA73-4475-A187-6B0C739E2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906588"/>
            <a:ext cx="45085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extBox 4">
            <a:extLst>
              <a:ext uri="{FF2B5EF4-FFF2-40B4-BE49-F238E27FC236}">
                <a16:creationId xmlns:a16="http://schemas.microsoft.com/office/drawing/2014/main" id="{49A14288-438F-4725-82B0-BBB844DD9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1425" y="958850"/>
            <a:ext cx="29626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Using an LED </a:t>
            </a:r>
            <a:endParaRPr lang="en-GB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3" name="Picture 6">
            <a:extLst>
              <a:ext uri="{FF2B5EF4-FFF2-40B4-BE49-F238E27FC236}">
                <a16:creationId xmlns:a16="http://schemas.microsoft.com/office/drawing/2014/main" id="{DF8CE28D-4F36-4C03-9F80-7AE61FDC6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1619250"/>
            <a:ext cx="1485900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7">
            <a:extLst>
              <a:ext uri="{FF2B5EF4-FFF2-40B4-BE49-F238E27FC236}">
                <a16:creationId xmlns:a16="http://schemas.microsoft.com/office/drawing/2014/main" id="{4ECD9397-D2FF-42BE-B83D-3526A1486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666" y="1683306"/>
            <a:ext cx="2108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Try this code first</a:t>
            </a:r>
          </a:p>
        </p:txBody>
      </p:sp>
      <p:sp>
        <p:nvSpPr>
          <p:cNvPr id="46085" name="TextBox 15">
            <a:extLst>
              <a:ext uri="{FF2B5EF4-FFF2-40B4-BE49-F238E27FC236}">
                <a16:creationId xmlns:a16="http://schemas.microsoft.com/office/drawing/2014/main" id="{CC9C060B-F23A-460C-8599-8F4FC6F1E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38" y="2266473"/>
            <a:ext cx="18081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This code block switches the LED On and then Off</a:t>
            </a:r>
          </a:p>
        </p:txBody>
      </p:sp>
      <p:sp>
        <p:nvSpPr>
          <p:cNvPr id="46086" name="TextBox 16">
            <a:extLst>
              <a:ext uri="{FF2B5EF4-FFF2-40B4-BE49-F238E27FC236}">
                <a16:creationId xmlns:a16="http://schemas.microsoft.com/office/drawing/2014/main" id="{B375CE43-D679-45C2-B538-2340C1FD7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38" y="3852863"/>
            <a:ext cx="180816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This code block switches the LED On and Off continuously</a:t>
            </a:r>
          </a:p>
        </p:txBody>
      </p:sp>
      <p:sp>
        <p:nvSpPr>
          <p:cNvPr id="46087" name="Rectangle 17">
            <a:extLst>
              <a:ext uri="{FF2B5EF4-FFF2-40B4-BE49-F238E27FC236}">
                <a16:creationId xmlns:a16="http://schemas.microsoft.com/office/drawing/2014/main" id="{555507AC-4370-444A-95C3-B5436AFEE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5030788"/>
            <a:ext cx="360521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the Crumble has been programmed, it will remember the program and run it automatically when the USB is disconnected</a:t>
            </a:r>
          </a:p>
        </p:txBody>
      </p:sp>
      <p:sp>
        <p:nvSpPr>
          <p:cNvPr id="46088" name="Rectangle 8">
            <a:extLst>
              <a:ext uri="{FF2B5EF4-FFF2-40B4-BE49-F238E27FC236}">
                <a16:creationId xmlns:a16="http://schemas.microsoft.com/office/drawing/2014/main" id="{D72F8DE6-AE75-4FB6-BBA8-066E07B07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350" y="1709738"/>
            <a:ext cx="254674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+</a:t>
            </a:r>
            <a:r>
              <a:rPr lang="en-US" altLang="en-US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 is connected to the long leg of the LED and the –</a:t>
            </a:r>
            <a:r>
              <a:rPr lang="en-US" altLang="en-US" sz="2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</a:t>
            </a:r>
            <a:r>
              <a:rPr lang="en-US" altLang="en-US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 to the short leg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>
            <a:extLst>
              <a:ext uri="{FF2B5EF4-FFF2-40B4-BE49-F238E27FC236}">
                <a16:creationId xmlns:a16="http://schemas.microsoft.com/office/drawing/2014/main" id="{FB4AC05A-188A-496D-A65B-560A5408D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966788"/>
            <a:ext cx="33730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Using a Sparkle </a:t>
            </a:r>
            <a:endParaRPr lang="en-GB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106" name="Group 1">
            <a:extLst>
              <a:ext uri="{FF2B5EF4-FFF2-40B4-BE49-F238E27FC236}">
                <a16:creationId xmlns:a16="http://schemas.microsoft.com/office/drawing/2014/main" id="{47583FB7-45D6-4D77-9A54-B92208A437D4}"/>
              </a:ext>
            </a:extLst>
          </p:cNvPr>
          <p:cNvGrpSpPr>
            <a:grpSpLocks/>
          </p:cNvGrpSpPr>
          <p:nvPr/>
        </p:nvGrpSpPr>
        <p:grpSpPr bwMode="auto">
          <a:xfrm>
            <a:off x="3919538" y="1938338"/>
            <a:ext cx="4965700" cy="3798887"/>
            <a:chOff x="6502" y="-6020"/>
            <a:chExt cx="7820" cy="5982"/>
          </a:xfrm>
        </p:grpSpPr>
        <p:pic>
          <p:nvPicPr>
            <p:cNvPr id="47112" name="Picture 2">
              <a:extLst>
                <a:ext uri="{FF2B5EF4-FFF2-40B4-BE49-F238E27FC236}">
                  <a16:creationId xmlns:a16="http://schemas.microsoft.com/office/drawing/2014/main" id="{668E765A-97D9-46B2-B457-AE81345D16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40" y="-3699"/>
              <a:ext cx="1435" cy="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3" name="Picture 3">
              <a:extLst>
                <a:ext uri="{FF2B5EF4-FFF2-40B4-BE49-F238E27FC236}">
                  <a16:creationId xmlns:a16="http://schemas.microsoft.com/office/drawing/2014/main" id="{54BDA42E-B58E-448C-8203-9FC79E543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0" y="-3329"/>
              <a:ext cx="1843" cy="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4" name="Rectangle 4">
              <a:extLst>
                <a:ext uri="{FF2B5EF4-FFF2-40B4-BE49-F238E27FC236}">
                  <a16:creationId xmlns:a16="http://schemas.microsoft.com/office/drawing/2014/main" id="{5BF638B8-6AD8-4241-89E7-CF576BC32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9" y="-3632"/>
              <a:ext cx="410" cy="331"/>
            </a:xfrm>
            <a:prstGeom prst="rect">
              <a:avLst/>
            </a:prstGeom>
            <a:solidFill>
              <a:srgbClr val="006F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/>
              <a:endParaRPr lang="en-GB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15" name="Freeform 5">
              <a:extLst>
                <a:ext uri="{FF2B5EF4-FFF2-40B4-BE49-F238E27FC236}">
                  <a16:creationId xmlns:a16="http://schemas.microsoft.com/office/drawing/2014/main" id="{44DF3A7F-8046-4418-894E-172DAA3EB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0" y="-4659"/>
              <a:ext cx="5549" cy="1119"/>
            </a:xfrm>
            <a:custGeom>
              <a:avLst/>
              <a:gdLst>
                <a:gd name="T0" fmla="*/ 11 w 5549"/>
                <a:gd name="T1" fmla="*/ -3630 h 1119"/>
                <a:gd name="T2" fmla="*/ 90 w 5549"/>
                <a:gd name="T3" fmla="*/ -3771 h 1119"/>
                <a:gd name="T4" fmla="*/ 236 w 5549"/>
                <a:gd name="T5" fmla="*/ -3866 h 1119"/>
                <a:gd name="T6" fmla="*/ 438 w 5549"/>
                <a:gd name="T7" fmla="*/ -3922 h 1119"/>
                <a:gd name="T8" fmla="*/ 620 w 5549"/>
                <a:gd name="T9" fmla="*/ -3943 h 1119"/>
                <a:gd name="T10" fmla="*/ 754 w 5549"/>
                <a:gd name="T11" fmla="*/ -3948 h 1119"/>
                <a:gd name="T12" fmla="*/ 897 w 5549"/>
                <a:gd name="T13" fmla="*/ -3948 h 1119"/>
                <a:gd name="T14" fmla="*/ 1046 w 5549"/>
                <a:gd name="T15" fmla="*/ -3942 h 1119"/>
                <a:gd name="T16" fmla="*/ 1202 w 5549"/>
                <a:gd name="T17" fmla="*/ -3933 h 1119"/>
                <a:gd name="T18" fmla="*/ 1361 w 5549"/>
                <a:gd name="T19" fmla="*/ -3920 h 1119"/>
                <a:gd name="T20" fmla="*/ 1525 w 5549"/>
                <a:gd name="T21" fmla="*/ -3905 h 1119"/>
                <a:gd name="T22" fmla="*/ 1690 w 5549"/>
                <a:gd name="T23" fmla="*/ -3889 h 1119"/>
                <a:gd name="T24" fmla="*/ 1856 w 5549"/>
                <a:gd name="T25" fmla="*/ -3872 h 1119"/>
                <a:gd name="T26" fmla="*/ 2021 w 5549"/>
                <a:gd name="T27" fmla="*/ -3856 h 1119"/>
                <a:gd name="T28" fmla="*/ 2184 w 5549"/>
                <a:gd name="T29" fmla="*/ -3841 h 1119"/>
                <a:gd name="T30" fmla="*/ 2345 w 5549"/>
                <a:gd name="T31" fmla="*/ -3828 h 1119"/>
                <a:gd name="T32" fmla="*/ 2500 w 5549"/>
                <a:gd name="T33" fmla="*/ -3818 h 1119"/>
                <a:gd name="T34" fmla="*/ 2651 w 5549"/>
                <a:gd name="T35" fmla="*/ -3811 h 1119"/>
                <a:gd name="T36" fmla="*/ 2794 w 5549"/>
                <a:gd name="T37" fmla="*/ -3810 h 1119"/>
                <a:gd name="T38" fmla="*/ 2929 w 5549"/>
                <a:gd name="T39" fmla="*/ -3814 h 1119"/>
                <a:gd name="T40" fmla="*/ 3054 w 5549"/>
                <a:gd name="T41" fmla="*/ -3825 h 1119"/>
                <a:gd name="T42" fmla="*/ 3265 w 5549"/>
                <a:gd name="T43" fmla="*/ -3870 h 1119"/>
                <a:gd name="T44" fmla="*/ 3443 w 5549"/>
                <a:gd name="T45" fmla="*/ -3946 h 1119"/>
                <a:gd name="T46" fmla="*/ 3612 w 5549"/>
                <a:gd name="T47" fmla="*/ -4045 h 1119"/>
                <a:gd name="T48" fmla="*/ 3742 w 5549"/>
                <a:gd name="T49" fmla="*/ -4129 h 1119"/>
                <a:gd name="T50" fmla="*/ 3883 w 5549"/>
                <a:gd name="T51" fmla="*/ -4217 h 1119"/>
                <a:gd name="T52" fmla="*/ 4040 w 5549"/>
                <a:gd name="T53" fmla="*/ -4306 h 1119"/>
                <a:gd name="T54" fmla="*/ 4157 w 5549"/>
                <a:gd name="T55" fmla="*/ -4364 h 1119"/>
                <a:gd name="T56" fmla="*/ 4286 w 5549"/>
                <a:gd name="T57" fmla="*/ -4420 h 1119"/>
                <a:gd name="T58" fmla="*/ 4429 w 5549"/>
                <a:gd name="T59" fmla="*/ -4472 h 1119"/>
                <a:gd name="T60" fmla="*/ 4588 w 5549"/>
                <a:gd name="T61" fmla="*/ -4521 h 1119"/>
                <a:gd name="T62" fmla="*/ 4765 w 5549"/>
                <a:gd name="T63" fmla="*/ -4564 h 1119"/>
                <a:gd name="T64" fmla="*/ 4961 w 5549"/>
                <a:gd name="T65" fmla="*/ -4601 h 1119"/>
                <a:gd name="T66" fmla="*/ 5178 w 5549"/>
                <a:gd name="T67" fmla="*/ -4630 h 1119"/>
                <a:gd name="T68" fmla="*/ 5419 w 5549"/>
                <a:gd name="T69" fmla="*/ -4652 h 111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549" h="1119">
                  <a:moveTo>
                    <a:pt x="0" y="1119"/>
                  </a:moveTo>
                  <a:lnTo>
                    <a:pt x="11" y="1029"/>
                  </a:lnTo>
                  <a:lnTo>
                    <a:pt x="42" y="952"/>
                  </a:lnTo>
                  <a:lnTo>
                    <a:pt x="90" y="888"/>
                  </a:lnTo>
                  <a:lnTo>
                    <a:pt x="155" y="835"/>
                  </a:lnTo>
                  <a:lnTo>
                    <a:pt x="236" y="793"/>
                  </a:lnTo>
                  <a:lnTo>
                    <a:pt x="330" y="761"/>
                  </a:lnTo>
                  <a:lnTo>
                    <a:pt x="438" y="737"/>
                  </a:lnTo>
                  <a:lnTo>
                    <a:pt x="557" y="721"/>
                  </a:lnTo>
                  <a:lnTo>
                    <a:pt x="620" y="716"/>
                  </a:lnTo>
                  <a:lnTo>
                    <a:pt x="686" y="713"/>
                  </a:lnTo>
                  <a:lnTo>
                    <a:pt x="754" y="711"/>
                  </a:lnTo>
                  <a:lnTo>
                    <a:pt x="825" y="710"/>
                  </a:lnTo>
                  <a:lnTo>
                    <a:pt x="897" y="711"/>
                  </a:lnTo>
                  <a:lnTo>
                    <a:pt x="971" y="714"/>
                  </a:lnTo>
                  <a:lnTo>
                    <a:pt x="1046" y="717"/>
                  </a:lnTo>
                  <a:lnTo>
                    <a:pt x="1123" y="721"/>
                  </a:lnTo>
                  <a:lnTo>
                    <a:pt x="1202" y="726"/>
                  </a:lnTo>
                  <a:lnTo>
                    <a:pt x="1281" y="732"/>
                  </a:lnTo>
                  <a:lnTo>
                    <a:pt x="1361" y="739"/>
                  </a:lnTo>
                  <a:lnTo>
                    <a:pt x="1443" y="746"/>
                  </a:lnTo>
                  <a:lnTo>
                    <a:pt x="1525" y="754"/>
                  </a:lnTo>
                  <a:lnTo>
                    <a:pt x="1607" y="762"/>
                  </a:lnTo>
                  <a:lnTo>
                    <a:pt x="1690" y="770"/>
                  </a:lnTo>
                  <a:lnTo>
                    <a:pt x="1773" y="778"/>
                  </a:lnTo>
                  <a:lnTo>
                    <a:pt x="1856" y="787"/>
                  </a:lnTo>
                  <a:lnTo>
                    <a:pt x="1938" y="795"/>
                  </a:lnTo>
                  <a:lnTo>
                    <a:pt x="2021" y="803"/>
                  </a:lnTo>
                  <a:lnTo>
                    <a:pt x="2103" y="811"/>
                  </a:lnTo>
                  <a:lnTo>
                    <a:pt x="2184" y="818"/>
                  </a:lnTo>
                  <a:lnTo>
                    <a:pt x="2265" y="825"/>
                  </a:lnTo>
                  <a:lnTo>
                    <a:pt x="2345" y="831"/>
                  </a:lnTo>
                  <a:lnTo>
                    <a:pt x="2423" y="837"/>
                  </a:lnTo>
                  <a:lnTo>
                    <a:pt x="2500" y="841"/>
                  </a:lnTo>
                  <a:lnTo>
                    <a:pt x="2576" y="845"/>
                  </a:lnTo>
                  <a:lnTo>
                    <a:pt x="2651" y="848"/>
                  </a:lnTo>
                  <a:lnTo>
                    <a:pt x="2723" y="849"/>
                  </a:lnTo>
                  <a:lnTo>
                    <a:pt x="2794" y="849"/>
                  </a:lnTo>
                  <a:lnTo>
                    <a:pt x="2862" y="848"/>
                  </a:lnTo>
                  <a:lnTo>
                    <a:pt x="2929" y="845"/>
                  </a:lnTo>
                  <a:lnTo>
                    <a:pt x="2993" y="841"/>
                  </a:lnTo>
                  <a:lnTo>
                    <a:pt x="3054" y="834"/>
                  </a:lnTo>
                  <a:lnTo>
                    <a:pt x="3169" y="816"/>
                  </a:lnTo>
                  <a:lnTo>
                    <a:pt x="3265" y="789"/>
                  </a:lnTo>
                  <a:lnTo>
                    <a:pt x="3356" y="754"/>
                  </a:lnTo>
                  <a:lnTo>
                    <a:pt x="3443" y="713"/>
                  </a:lnTo>
                  <a:lnTo>
                    <a:pt x="3528" y="666"/>
                  </a:lnTo>
                  <a:lnTo>
                    <a:pt x="3612" y="614"/>
                  </a:lnTo>
                  <a:lnTo>
                    <a:pt x="3698" y="559"/>
                  </a:lnTo>
                  <a:lnTo>
                    <a:pt x="3742" y="530"/>
                  </a:lnTo>
                  <a:lnTo>
                    <a:pt x="3788" y="501"/>
                  </a:lnTo>
                  <a:lnTo>
                    <a:pt x="3883" y="442"/>
                  </a:lnTo>
                  <a:lnTo>
                    <a:pt x="3986" y="383"/>
                  </a:lnTo>
                  <a:lnTo>
                    <a:pt x="4040" y="353"/>
                  </a:lnTo>
                  <a:lnTo>
                    <a:pt x="4097" y="324"/>
                  </a:lnTo>
                  <a:lnTo>
                    <a:pt x="4157" y="295"/>
                  </a:lnTo>
                  <a:lnTo>
                    <a:pt x="4220" y="267"/>
                  </a:lnTo>
                  <a:lnTo>
                    <a:pt x="4286" y="239"/>
                  </a:lnTo>
                  <a:lnTo>
                    <a:pt x="4356" y="212"/>
                  </a:lnTo>
                  <a:lnTo>
                    <a:pt x="4429" y="187"/>
                  </a:lnTo>
                  <a:lnTo>
                    <a:pt x="4507" y="162"/>
                  </a:lnTo>
                  <a:lnTo>
                    <a:pt x="4588" y="138"/>
                  </a:lnTo>
                  <a:lnTo>
                    <a:pt x="4674" y="116"/>
                  </a:lnTo>
                  <a:lnTo>
                    <a:pt x="4765" y="95"/>
                  </a:lnTo>
                  <a:lnTo>
                    <a:pt x="4860" y="76"/>
                  </a:lnTo>
                  <a:lnTo>
                    <a:pt x="4961" y="58"/>
                  </a:lnTo>
                  <a:lnTo>
                    <a:pt x="5067" y="42"/>
                  </a:lnTo>
                  <a:lnTo>
                    <a:pt x="5178" y="29"/>
                  </a:lnTo>
                  <a:lnTo>
                    <a:pt x="5296" y="17"/>
                  </a:lnTo>
                  <a:lnTo>
                    <a:pt x="5419" y="7"/>
                  </a:lnTo>
                  <a:lnTo>
                    <a:pt x="5549" y="0"/>
                  </a:lnTo>
                </a:path>
              </a:pathLst>
            </a:custGeom>
            <a:noFill/>
            <a:ln w="91440">
              <a:solidFill>
                <a:srgbClr val="006FC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116" name="Picture 6">
              <a:extLst>
                <a:ext uri="{FF2B5EF4-FFF2-40B4-BE49-F238E27FC236}">
                  <a16:creationId xmlns:a16="http://schemas.microsoft.com/office/drawing/2014/main" id="{77925F9D-A41D-4A50-92E4-264837E501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0" y="-3612"/>
              <a:ext cx="3641" cy="1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7" name="AutoShape 7">
              <a:extLst>
                <a:ext uri="{FF2B5EF4-FFF2-40B4-BE49-F238E27FC236}">
                  <a16:creationId xmlns:a16="http://schemas.microsoft.com/office/drawing/2014/main" id="{E68FB2BB-060F-4FE3-832C-BBAA0DECD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7" y="-1888"/>
              <a:ext cx="853" cy="1851"/>
            </a:xfrm>
            <a:custGeom>
              <a:avLst/>
              <a:gdLst>
                <a:gd name="T0" fmla="*/ 154 w 853"/>
                <a:gd name="T1" fmla="*/ -1674 h 1851"/>
                <a:gd name="T2" fmla="*/ 77 w 853"/>
                <a:gd name="T3" fmla="*/ -1640 h 1851"/>
                <a:gd name="T4" fmla="*/ 776 w 853"/>
                <a:gd name="T5" fmla="*/ -38 h 1851"/>
                <a:gd name="T6" fmla="*/ 853 w 853"/>
                <a:gd name="T7" fmla="*/ -71 h 1851"/>
                <a:gd name="T8" fmla="*/ 154 w 853"/>
                <a:gd name="T9" fmla="*/ -1674 h 1851"/>
                <a:gd name="T10" fmla="*/ 15 w 853"/>
                <a:gd name="T11" fmla="*/ -1888 h 1851"/>
                <a:gd name="T12" fmla="*/ 0 w 853"/>
                <a:gd name="T13" fmla="*/ -1607 h 1851"/>
                <a:gd name="T14" fmla="*/ 77 w 853"/>
                <a:gd name="T15" fmla="*/ -1640 h 1851"/>
                <a:gd name="T16" fmla="*/ 60 w 853"/>
                <a:gd name="T17" fmla="*/ -1679 h 1851"/>
                <a:gd name="T18" fmla="*/ 137 w 853"/>
                <a:gd name="T19" fmla="*/ -1712 h 1851"/>
                <a:gd name="T20" fmla="*/ 225 w 853"/>
                <a:gd name="T21" fmla="*/ -1712 h 1851"/>
                <a:gd name="T22" fmla="*/ 15 w 853"/>
                <a:gd name="T23" fmla="*/ -1888 h 1851"/>
                <a:gd name="T24" fmla="*/ 137 w 853"/>
                <a:gd name="T25" fmla="*/ -1712 h 1851"/>
                <a:gd name="T26" fmla="*/ 60 w 853"/>
                <a:gd name="T27" fmla="*/ -1679 h 1851"/>
                <a:gd name="T28" fmla="*/ 77 w 853"/>
                <a:gd name="T29" fmla="*/ -1640 h 1851"/>
                <a:gd name="T30" fmla="*/ 154 w 853"/>
                <a:gd name="T31" fmla="*/ -1674 h 1851"/>
                <a:gd name="T32" fmla="*/ 137 w 853"/>
                <a:gd name="T33" fmla="*/ -1712 h 1851"/>
                <a:gd name="T34" fmla="*/ 225 w 853"/>
                <a:gd name="T35" fmla="*/ -1712 h 1851"/>
                <a:gd name="T36" fmla="*/ 137 w 853"/>
                <a:gd name="T37" fmla="*/ -1712 h 1851"/>
                <a:gd name="T38" fmla="*/ 154 w 853"/>
                <a:gd name="T39" fmla="*/ -1674 h 1851"/>
                <a:gd name="T40" fmla="*/ 231 w 853"/>
                <a:gd name="T41" fmla="*/ -1707 h 1851"/>
                <a:gd name="T42" fmla="*/ 225 w 853"/>
                <a:gd name="T43" fmla="*/ -1712 h 185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53" h="1851">
                  <a:moveTo>
                    <a:pt x="154" y="214"/>
                  </a:moveTo>
                  <a:lnTo>
                    <a:pt x="77" y="248"/>
                  </a:lnTo>
                  <a:lnTo>
                    <a:pt x="776" y="1850"/>
                  </a:lnTo>
                  <a:lnTo>
                    <a:pt x="853" y="1817"/>
                  </a:lnTo>
                  <a:lnTo>
                    <a:pt x="154" y="214"/>
                  </a:lnTo>
                  <a:close/>
                  <a:moveTo>
                    <a:pt x="15" y="0"/>
                  </a:moveTo>
                  <a:lnTo>
                    <a:pt x="0" y="281"/>
                  </a:lnTo>
                  <a:lnTo>
                    <a:pt x="77" y="248"/>
                  </a:lnTo>
                  <a:lnTo>
                    <a:pt x="60" y="209"/>
                  </a:lnTo>
                  <a:lnTo>
                    <a:pt x="137" y="176"/>
                  </a:lnTo>
                  <a:lnTo>
                    <a:pt x="225" y="176"/>
                  </a:lnTo>
                  <a:lnTo>
                    <a:pt x="15" y="0"/>
                  </a:lnTo>
                  <a:close/>
                  <a:moveTo>
                    <a:pt x="137" y="176"/>
                  </a:moveTo>
                  <a:lnTo>
                    <a:pt x="60" y="209"/>
                  </a:lnTo>
                  <a:lnTo>
                    <a:pt x="77" y="248"/>
                  </a:lnTo>
                  <a:lnTo>
                    <a:pt x="154" y="214"/>
                  </a:lnTo>
                  <a:lnTo>
                    <a:pt x="137" y="176"/>
                  </a:lnTo>
                  <a:close/>
                  <a:moveTo>
                    <a:pt x="225" y="176"/>
                  </a:moveTo>
                  <a:lnTo>
                    <a:pt x="137" y="176"/>
                  </a:lnTo>
                  <a:lnTo>
                    <a:pt x="154" y="214"/>
                  </a:lnTo>
                  <a:lnTo>
                    <a:pt x="231" y="181"/>
                  </a:lnTo>
                  <a:lnTo>
                    <a:pt x="225" y="176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118" name="Picture 8">
              <a:extLst>
                <a:ext uri="{FF2B5EF4-FFF2-40B4-BE49-F238E27FC236}">
                  <a16:creationId xmlns:a16="http://schemas.microsoft.com/office/drawing/2014/main" id="{D2172A5E-4680-4FED-8A7D-AA5F111639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2" y="-6020"/>
              <a:ext cx="5856" cy="3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7107" name="Rectangle 6">
            <a:extLst>
              <a:ext uri="{FF2B5EF4-FFF2-40B4-BE49-F238E27FC236}">
                <a16:creationId xmlns:a16="http://schemas.microsoft.com/office/drawing/2014/main" id="{13C9E549-5F17-4BE4-8ACD-BEB03D008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5765800"/>
            <a:ext cx="35830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Use the </a:t>
            </a:r>
            <a:r>
              <a:rPr lang="en-US" altLang="en-GB" sz="1800" b="1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n-GB" sz="1800" b="1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 output for sparkles </a:t>
            </a:r>
            <a:endParaRPr lang="en-GB" altLang="en-US" sz="1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7108" name="Group 9">
            <a:extLst>
              <a:ext uri="{FF2B5EF4-FFF2-40B4-BE49-F238E27FC236}">
                <a16:creationId xmlns:a16="http://schemas.microsoft.com/office/drawing/2014/main" id="{8224938A-C94D-4979-B0F7-5EEDBC1326E6}"/>
              </a:ext>
            </a:extLst>
          </p:cNvPr>
          <p:cNvGrpSpPr>
            <a:grpSpLocks/>
          </p:cNvGrpSpPr>
          <p:nvPr/>
        </p:nvGrpSpPr>
        <p:grpSpPr bwMode="auto">
          <a:xfrm>
            <a:off x="458788" y="1152525"/>
            <a:ext cx="2895600" cy="3787775"/>
            <a:chOff x="1183" y="874"/>
            <a:chExt cx="4560" cy="5967"/>
          </a:xfrm>
        </p:grpSpPr>
        <p:pic>
          <p:nvPicPr>
            <p:cNvPr id="47110" name="Picture 10">
              <a:extLst>
                <a:ext uri="{FF2B5EF4-FFF2-40B4-BE49-F238E27FC236}">
                  <a16:creationId xmlns:a16="http://schemas.microsoft.com/office/drawing/2014/main" id="{0DFFC012-3081-4081-8B78-1B4DDBC51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" y="874"/>
              <a:ext cx="4560" cy="5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1" name="Text Box 11">
              <a:extLst>
                <a:ext uri="{FF2B5EF4-FFF2-40B4-BE49-F238E27FC236}">
                  <a16:creationId xmlns:a16="http://schemas.microsoft.com/office/drawing/2014/main" id="{AD08E982-2DA1-4610-816A-FEB28E1B0E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3" y="874"/>
              <a:ext cx="4560" cy="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US" altLang="en-US" sz="18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>
                <a:spcBef>
                  <a:spcPts val="50"/>
                </a:spcBef>
              </a:pPr>
              <a:endParaRPr lang="en-US" altLang="en-US" sz="2000">
                <a:latin typeface="Arial" panose="020B0604020202020204" pitchFamily="34" charset="0"/>
                <a:ea typeface="ÇlÇr ñæí©" charset="-128"/>
                <a:cs typeface="Arial" panose="020B0604020202020204" pitchFamily="34" charset="0"/>
              </a:endParaRPr>
            </a:p>
            <a:p>
              <a:pPr defTabSz="914400" eaLnBrk="1" hangingPunct="1"/>
              <a:endParaRPr lang="en-GB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109" name="Rectangle 9">
            <a:extLst>
              <a:ext uri="{FF2B5EF4-FFF2-40B4-BE49-F238E27FC236}">
                <a16:creationId xmlns:a16="http://schemas.microsoft.com/office/drawing/2014/main" id="{E782BCE5-B3E4-4D40-B655-2E963ABA1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4252913"/>
            <a:ext cx="36068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800" b="1">
                <a:solidFill>
                  <a:srgbClr val="9537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Once the Crumble has been programmed, it will remember the program and run it automatically when the USB is disconnected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B2C6EE-E27C-4516-986C-8976477C4ED5}"/>
              </a:ext>
            </a:extLst>
          </p:cNvPr>
          <p:cNvSpPr/>
          <p:nvPr/>
        </p:nvSpPr>
        <p:spPr>
          <a:xfrm>
            <a:off x="4270224" y="1206838"/>
            <a:ext cx="3936933" cy="923330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Crumble</a:t>
            </a:r>
          </a:p>
        </p:txBody>
      </p:sp>
      <p:sp>
        <p:nvSpPr>
          <p:cNvPr id="14338" name="TextBox 5">
            <a:extLst>
              <a:ext uri="{FF2B5EF4-FFF2-40B4-BE49-F238E27FC236}">
                <a16:creationId xmlns:a16="http://schemas.microsoft.com/office/drawing/2014/main" id="{F48A3A4D-2245-415C-9A34-3068A8259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1007" y="2857500"/>
            <a:ext cx="454688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teachers</a:t>
            </a:r>
            <a:r>
              <a:rPr lang="en-GB" altLang="en-GB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GB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guide to using the</a:t>
            </a:r>
            <a:br>
              <a:rPr lang="en-GB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altLang="en-US" b="1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GB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Crumble Computer</a:t>
            </a:r>
          </a:p>
          <a:p>
            <a:pPr algn="ctr" eaLnBrk="1" hangingPunct="1"/>
            <a:endParaRPr lang="en-GB" altLang="en-US" b="1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GB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Primary Schools</a:t>
            </a:r>
          </a:p>
        </p:txBody>
      </p:sp>
      <p:sp>
        <p:nvSpPr>
          <p:cNvPr id="14339" name="TextBox 6">
            <a:extLst>
              <a:ext uri="{FF2B5EF4-FFF2-40B4-BE49-F238E27FC236}">
                <a16:creationId xmlns:a16="http://schemas.microsoft.com/office/drawing/2014/main" id="{916CC973-2A6B-4CA9-92E6-AEB0A9EAD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6938" y="5295900"/>
            <a:ext cx="39549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use for educational purposes</a:t>
            </a:r>
          </a:p>
        </p:txBody>
      </p:sp>
      <p:pic>
        <p:nvPicPr>
          <p:cNvPr id="14340" name="Picture 1" descr="Screen Shot 2016-05-23 at 08.41.14.png">
            <a:extLst>
              <a:ext uri="{FF2B5EF4-FFF2-40B4-BE49-F238E27FC236}">
                <a16:creationId xmlns:a16="http://schemas.microsoft.com/office/drawing/2014/main" id="{7D56BD2C-D9C8-44D2-8F8B-F7F99C766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815975"/>
            <a:ext cx="3835400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>
            <a:extLst>
              <a:ext uri="{FF2B5EF4-FFF2-40B4-BE49-F238E27FC236}">
                <a16:creationId xmlns:a16="http://schemas.microsoft.com/office/drawing/2014/main" id="{A7AF43D4-24F9-4079-83F3-E24401FBD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463" y="927100"/>
            <a:ext cx="29161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Using Motors </a:t>
            </a:r>
            <a:endParaRPr lang="en-GB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 descr="motors.jpg">
            <a:extLst>
              <a:ext uri="{FF2B5EF4-FFF2-40B4-BE49-F238E27FC236}">
                <a16:creationId xmlns:a16="http://schemas.microsoft.com/office/drawing/2014/main" id="{B485B9C4-53E6-4F59-AFAD-91061A995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1738313"/>
            <a:ext cx="2332037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8131" name="Group 1">
            <a:extLst>
              <a:ext uri="{FF2B5EF4-FFF2-40B4-BE49-F238E27FC236}">
                <a16:creationId xmlns:a16="http://schemas.microsoft.com/office/drawing/2014/main" id="{751B24F6-35C4-4A6F-AE27-3A2CABA85BA3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511300"/>
            <a:ext cx="2903538" cy="4357688"/>
            <a:chOff x="1680" y="1122"/>
            <a:chExt cx="5206" cy="7241"/>
          </a:xfrm>
        </p:grpSpPr>
        <p:pic>
          <p:nvPicPr>
            <p:cNvPr id="48132" name="Picture 2">
              <a:extLst>
                <a:ext uri="{FF2B5EF4-FFF2-40B4-BE49-F238E27FC236}">
                  <a16:creationId xmlns:a16="http://schemas.microsoft.com/office/drawing/2014/main" id="{D2FCA2AD-D2E8-4D28-87E4-AB5D48BE5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122"/>
              <a:ext cx="5206" cy="3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133" name="Picture 3">
              <a:extLst>
                <a:ext uri="{FF2B5EF4-FFF2-40B4-BE49-F238E27FC236}">
                  <a16:creationId xmlns:a16="http://schemas.microsoft.com/office/drawing/2014/main" id="{3F44A25A-BB7F-4760-B50B-B7D3404EC2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4117"/>
              <a:ext cx="5054" cy="4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>
            <a:extLst>
              <a:ext uri="{FF2B5EF4-FFF2-40B4-BE49-F238E27FC236}">
                <a16:creationId xmlns:a16="http://schemas.microsoft.com/office/drawing/2014/main" id="{6BF46D50-8431-47FC-8762-7B99D02E9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517" y="987425"/>
            <a:ext cx="77580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Using a Light Detecting Resistor (LDR) and a Light Emitting Diode (LED) </a:t>
            </a:r>
            <a:endParaRPr lang="en-GB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3">
            <a:extLst>
              <a:ext uri="{FF2B5EF4-FFF2-40B4-BE49-F238E27FC236}">
                <a16:creationId xmlns:a16="http://schemas.microsoft.com/office/drawing/2014/main" id="{3928DC40-4D20-4CFE-B0A5-C061D02ED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1400"/>
            <a:ext cx="37592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5" descr="Screen Shot 2016-09-18 at 08.45.25.png">
            <a:extLst>
              <a:ext uri="{FF2B5EF4-FFF2-40B4-BE49-F238E27FC236}">
                <a16:creationId xmlns:a16="http://schemas.microsoft.com/office/drawing/2014/main" id="{7B81263C-F2D7-4BD0-9811-46C7D2FE6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222500"/>
            <a:ext cx="23495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6">
            <a:extLst>
              <a:ext uri="{FF2B5EF4-FFF2-40B4-BE49-F238E27FC236}">
                <a16:creationId xmlns:a16="http://schemas.microsoft.com/office/drawing/2014/main" id="{BAE1F5F1-52B7-4433-A657-E3E420A23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451100"/>
            <a:ext cx="21209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This code works only if it is completely dark</a:t>
            </a:r>
          </a:p>
        </p:txBody>
      </p:sp>
      <p:sp>
        <p:nvSpPr>
          <p:cNvPr id="49157" name="TextBox 15">
            <a:extLst>
              <a:ext uri="{FF2B5EF4-FFF2-40B4-BE49-F238E27FC236}">
                <a16:creationId xmlns:a16="http://schemas.microsoft.com/office/drawing/2014/main" id="{9C071A95-45D4-47F6-A012-B577CE727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775200"/>
            <a:ext cx="21209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This code works when it is nearly dark</a:t>
            </a:r>
          </a:p>
        </p:txBody>
      </p:sp>
      <p:sp>
        <p:nvSpPr>
          <p:cNvPr id="49158" name="Rectangle 7">
            <a:extLst>
              <a:ext uri="{FF2B5EF4-FFF2-40B4-BE49-F238E27FC236}">
                <a16:creationId xmlns:a16="http://schemas.microsoft.com/office/drawing/2014/main" id="{88E8ED2D-C246-40DA-88A2-3C23ACA54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" y="4984750"/>
            <a:ext cx="4572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LED – connect +ve to D and -ve to Power Out</a:t>
            </a:r>
          </a:p>
          <a:p>
            <a:pPr eaLnBrk="1" hangingPunct="1"/>
            <a:r>
              <a:rPr lang="en-US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LDR – connect -ve to C and +ve Power Out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>
            <a:extLst>
              <a:ext uri="{FF2B5EF4-FFF2-40B4-BE49-F238E27FC236}">
                <a16:creationId xmlns:a16="http://schemas.microsoft.com/office/drawing/2014/main" id="{FC4B0EC5-2983-4FF6-81C8-73CBE2C7C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889000"/>
            <a:ext cx="41472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Crumble Challenges</a:t>
            </a:r>
          </a:p>
        </p:txBody>
      </p:sp>
      <p:grpSp>
        <p:nvGrpSpPr>
          <p:cNvPr id="50178" name="Group 1">
            <a:extLst>
              <a:ext uri="{FF2B5EF4-FFF2-40B4-BE49-F238E27FC236}">
                <a16:creationId xmlns:a16="http://schemas.microsoft.com/office/drawing/2014/main" id="{9F168E56-78EB-4496-9F61-CCC4BE31E836}"/>
              </a:ext>
            </a:extLst>
          </p:cNvPr>
          <p:cNvGrpSpPr>
            <a:grpSpLocks/>
          </p:cNvGrpSpPr>
          <p:nvPr/>
        </p:nvGrpSpPr>
        <p:grpSpPr bwMode="auto">
          <a:xfrm>
            <a:off x="4937125" y="1690688"/>
            <a:ext cx="3990975" cy="2859087"/>
            <a:chOff x="7776" y="175"/>
            <a:chExt cx="6284" cy="4503"/>
          </a:xfrm>
        </p:grpSpPr>
        <p:pic>
          <p:nvPicPr>
            <p:cNvPr id="50183" name="Picture 2">
              <a:extLst>
                <a:ext uri="{FF2B5EF4-FFF2-40B4-BE49-F238E27FC236}">
                  <a16:creationId xmlns:a16="http://schemas.microsoft.com/office/drawing/2014/main" id="{726884FD-9DBC-4EF4-A520-9A5DB3AF79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6" y="175"/>
              <a:ext cx="6283" cy="2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4" name="Picture 3">
              <a:extLst>
                <a:ext uri="{FF2B5EF4-FFF2-40B4-BE49-F238E27FC236}">
                  <a16:creationId xmlns:a16="http://schemas.microsoft.com/office/drawing/2014/main" id="{F39C22E1-6262-4644-BA83-8DF1E8B842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6" y="2397"/>
              <a:ext cx="2222" cy="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79" name="image44.jpeg">
            <a:extLst>
              <a:ext uri="{FF2B5EF4-FFF2-40B4-BE49-F238E27FC236}">
                <a16:creationId xmlns:a16="http://schemas.microsoft.com/office/drawing/2014/main" id="{EC6D4586-3389-450F-95D5-F623B635E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4983163"/>
            <a:ext cx="160178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image45.jpeg">
            <a:extLst>
              <a:ext uri="{FF2B5EF4-FFF2-40B4-BE49-F238E27FC236}">
                <a16:creationId xmlns:a16="http://schemas.microsoft.com/office/drawing/2014/main" id="{C621B269-635A-4540-830D-C1794494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4811713"/>
            <a:ext cx="1528762" cy="11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Box 3">
            <a:extLst>
              <a:ext uri="{FF2B5EF4-FFF2-40B4-BE49-F238E27FC236}">
                <a16:creationId xmlns:a16="http://schemas.microsoft.com/office/drawing/2014/main" id="{75E3DEDD-6ECB-431F-A192-DD2C72108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" y="1755775"/>
            <a:ext cx="415607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1. Sparkles – connect another sparkle to the first one and adapt the program to make them flash on and off in different colours</a:t>
            </a:r>
          </a:p>
          <a:p>
            <a:pPr eaLnBrk="1" hangingPunct="1"/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2. Bulbs – use a motor output to control a 4.5v bulb and explore how it can be made dimmer and brighter</a:t>
            </a:r>
          </a:p>
          <a:p>
            <a:pPr eaLnBrk="1" hangingPunct="1"/>
            <a:endParaRPr lang="en-US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3. LED – use a micro switch and then a tilt switch to operate the LED (set input C to HI)</a:t>
            </a:r>
          </a:p>
          <a:p>
            <a:pPr eaLnBrk="1" hangingPunct="1"/>
            <a:endParaRPr lang="en-GB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82" name="TextBox 4">
            <a:extLst>
              <a:ext uri="{FF2B5EF4-FFF2-40B4-BE49-F238E27FC236}">
                <a16:creationId xmlns:a16="http://schemas.microsoft.com/office/drawing/2014/main" id="{E6B52489-84C2-4C1D-9DC8-9EB2BAC2B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2295" y="2833170"/>
            <a:ext cx="2121748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If you add another Sparkle it will be Sparkle 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Box 1">
            <a:extLst>
              <a:ext uri="{FF2B5EF4-FFF2-40B4-BE49-F238E27FC236}">
                <a16:creationId xmlns:a16="http://schemas.microsoft.com/office/drawing/2014/main" id="{18FE553E-2825-4DFC-A8D8-C3927E08D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0" y="887413"/>
            <a:ext cx="38491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Design Challenges</a:t>
            </a:r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66C9532-8FF4-49AC-B788-F1C09EBB5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687513"/>
            <a:ext cx="3040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Design And Make An Automatic Nightlight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93E3FDF-A86F-4C2D-BC4F-0839323BD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3038" y="1665288"/>
            <a:ext cx="32940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Design And Make An Electronic Toy Moneybox </a:t>
            </a:r>
            <a:endParaRPr lang="en-GB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4" name="Picture 4" descr="th-2.jpeg">
            <a:extLst>
              <a:ext uri="{FF2B5EF4-FFF2-40B4-BE49-F238E27FC236}">
                <a16:creationId xmlns:a16="http://schemas.microsoft.com/office/drawing/2014/main" id="{CA0051A6-236B-4D1F-9CF2-1ABEA912F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2555875"/>
            <a:ext cx="10414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6">
            <a:extLst>
              <a:ext uri="{FF2B5EF4-FFF2-40B4-BE49-F238E27FC236}">
                <a16:creationId xmlns:a16="http://schemas.microsoft.com/office/drawing/2014/main" id="{A4066C19-94F6-443A-BCBE-B757326A0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75" y="3965575"/>
            <a:ext cx="8890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7">
            <a:extLst>
              <a:ext uri="{FF2B5EF4-FFF2-40B4-BE49-F238E27FC236}">
                <a16:creationId xmlns:a16="http://schemas.microsoft.com/office/drawing/2014/main" id="{35030749-4102-4075-BB65-A50F93194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555875"/>
            <a:ext cx="9302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8">
            <a:extLst>
              <a:ext uri="{FF2B5EF4-FFF2-40B4-BE49-F238E27FC236}">
                <a16:creationId xmlns:a16="http://schemas.microsoft.com/office/drawing/2014/main" id="{91E66C93-16BB-47EB-A41B-050B12EA3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3965575"/>
            <a:ext cx="1033463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Picture 9">
            <a:extLst>
              <a:ext uri="{FF2B5EF4-FFF2-40B4-BE49-F238E27FC236}">
                <a16:creationId xmlns:a16="http://schemas.microsoft.com/office/drawing/2014/main" id="{DD5F1368-427A-4EFC-B871-5B372C530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4014788"/>
            <a:ext cx="13366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Picture 10">
            <a:extLst>
              <a:ext uri="{FF2B5EF4-FFF2-40B4-BE49-F238E27FC236}">
                <a16:creationId xmlns:a16="http://schemas.microsoft.com/office/drawing/2014/main" id="{A6EAC2A6-DAD1-4C81-9147-4F955E9B55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700" y="2555875"/>
            <a:ext cx="133667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Picture 13" descr="money-box-pig_thl.gif">
            <a:extLst>
              <a:ext uri="{FF2B5EF4-FFF2-40B4-BE49-F238E27FC236}">
                <a16:creationId xmlns:a16="http://schemas.microsoft.com/office/drawing/2014/main" id="{6226A0BB-2788-4A3D-B0CC-355062498A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2484438"/>
            <a:ext cx="1277938" cy="127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Picture 14" descr="427377756_o.gif">
            <a:extLst>
              <a:ext uri="{FF2B5EF4-FFF2-40B4-BE49-F238E27FC236}">
                <a16:creationId xmlns:a16="http://schemas.microsoft.com/office/drawing/2014/main" id="{2721D787-2A4A-423C-8A28-143E434EED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425" y="2524125"/>
            <a:ext cx="1870075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15" descr="sku_69021_0.gif">
            <a:extLst>
              <a:ext uri="{FF2B5EF4-FFF2-40B4-BE49-F238E27FC236}">
                <a16:creationId xmlns:a16="http://schemas.microsoft.com/office/drawing/2014/main" id="{DDFA7A76-4C75-49D6-B516-D84219BF25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113" y="2452688"/>
            <a:ext cx="1309687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3" name="Picture 16" descr="creepy-coin-bank.gif">
            <a:extLst>
              <a:ext uri="{FF2B5EF4-FFF2-40B4-BE49-F238E27FC236}">
                <a16:creationId xmlns:a16="http://schemas.microsoft.com/office/drawing/2014/main" id="{F75D0212-B645-45A7-89FC-EB12D024F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111625"/>
            <a:ext cx="1354138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4" name="Picture 18" descr="p2729_extra2_1_1.gif">
            <a:extLst>
              <a:ext uri="{FF2B5EF4-FFF2-40B4-BE49-F238E27FC236}">
                <a16:creationId xmlns:a16="http://schemas.microsoft.com/office/drawing/2014/main" id="{1AE300EE-414F-4D2D-BBD3-4E66EDC38C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4060825"/>
            <a:ext cx="15875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5" name="Picture 19" descr="p1816ex1.gif">
            <a:extLst>
              <a:ext uri="{FF2B5EF4-FFF2-40B4-BE49-F238E27FC236}">
                <a16:creationId xmlns:a16="http://schemas.microsoft.com/office/drawing/2014/main" id="{5BE12640-8426-4C13-9D1C-F99510A3C2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4090988"/>
            <a:ext cx="1138237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6" name="TextBox 1">
            <a:extLst>
              <a:ext uri="{FF2B5EF4-FFF2-40B4-BE49-F238E27FC236}">
                <a16:creationId xmlns:a16="http://schemas.microsoft.com/office/drawing/2014/main" id="{226FF56C-FAB4-4B7B-882F-38324D318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288" y="5662613"/>
            <a:ext cx="5745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Use recycled materials where you can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80D76ADD-F5E7-429D-B576-9BD8716BF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5675" y="979488"/>
            <a:ext cx="45275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Design And Make An Automatic Nightlight</a:t>
            </a:r>
          </a:p>
        </p:txBody>
      </p:sp>
      <p:sp>
        <p:nvSpPr>
          <p:cNvPr id="52226" name="TextBox 2">
            <a:extLst>
              <a:ext uri="{FF2B5EF4-FFF2-40B4-BE49-F238E27FC236}">
                <a16:creationId xmlns:a16="http://schemas.microsoft.com/office/drawing/2014/main" id="{527CF905-8A95-4D58-856D-4BCBBA5CA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3098800"/>
            <a:ext cx="649128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tilt switch so that turn light upside down to turn off</a:t>
            </a:r>
          </a:p>
          <a:p>
            <a:pPr eaLnBrk="1" hangingPunct="1">
              <a:buFontTx/>
              <a:buAutoNum type="arabicPeriod"/>
            </a:pPr>
            <a:endParaRPr lang="en-GB" altLang="en-US" sz="1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GB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a timer to turn the light off after, say, 20 minutes because you are now asleep</a:t>
            </a:r>
          </a:p>
          <a:p>
            <a:pPr eaLnBrk="1" hangingPunct="1">
              <a:buFontTx/>
              <a:buAutoNum type="arabicPeriod"/>
            </a:pPr>
            <a:endParaRPr lang="en-GB" altLang="en-US" sz="1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GB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the timer to dim the light progressively </a:t>
            </a:r>
          </a:p>
        </p:txBody>
      </p:sp>
      <p:sp>
        <p:nvSpPr>
          <p:cNvPr id="52227" name="TextBox 3">
            <a:extLst>
              <a:ext uri="{FF2B5EF4-FFF2-40B4-BE49-F238E27FC236}">
                <a16:creationId xmlns:a16="http://schemas.microsoft.com/office/drawing/2014/main" id="{4B7B19DF-973A-4A1A-933F-9F657487C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4263" y="2343150"/>
            <a:ext cx="18950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Ideas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3">
            <a:extLst>
              <a:ext uri="{FF2B5EF4-FFF2-40B4-BE49-F238E27FC236}">
                <a16:creationId xmlns:a16="http://schemas.microsoft.com/office/drawing/2014/main" id="{171C184C-8EF3-4243-B209-5A75A5296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5350" y="957263"/>
            <a:ext cx="45339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Design And Make An Electronic Toy Moneybox </a:t>
            </a:r>
            <a:endParaRPr lang="en-GB" alt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0" name="TextBox 2">
            <a:extLst>
              <a:ext uri="{FF2B5EF4-FFF2-40B4-BE49-F238E27FC236}">
                <a16:creationId xmlns:a16="http://schemas.microsoft.com/office/drawing/2014/main" id="{337EC413-D653-4BC1-B6CB-5A2E8EBB3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563" y="3098800"/>
            <a:ext cx="649128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GB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the microswitch to detect the coin</a:t>
            </a:r>
          </a:p>
          <a:p>
            <a:pPr eaLnBrk="1" hangingPunct="1">
              <a:buFontTx/>
              <a:buAutoNum type="arabicPeriod"/>
            </a:pPr>
            <a:endParaRPr lang="en-GB" altLang="en-US" sz="1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GB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a mechanical device to capture the coin into the box</a:t>
            </a:r>
          </a:p>
          <a:p>
            <a:pPr eaLnBrk="1" hangingPunct="1">
              <a:buFontTx/>
              <a:buAutoNum type="arabicPeriod"/>
            </a:pPr>
            <a:endParaRPr lang="en-GB" altLang="en-US" sz="18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en-GB" altLang="en-US" sz="18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flashing light for a limited time after the coin is captured</a:t>
            </a:r>
          </a:p>
        </p:txBody>
      </p:sp>
      <p:sp>
        <p:nvSpPr>
          <p:cNvPr id="53251" name="TextBox 3">
            <a:extLst>
              <a:ext uri="{FF2B5EF4-FFF2-40B4-BE49-F238E27FC236}">
                <a16:creationId xmlns:a16="http://schemas.microsoft.com/office/drawing/2014/main" id="{5AFCBCCE-D390-4BFA-8CF0-F1D530B3D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4263" y="2343150"/>
            <a:ext cx="18950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Ideas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>
            <a:extLst>
              <a:ext uri="{FF2B5EF4-FFF2-40B4-BE49-F238E27FC236}">
                <a16:creationId xmlns:a16="http://schemas.microsoft.com/office/drawing/2014/main" id="{71A41C68-B776-40C6-89BB-72036384F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2613" y="1060450"/>
            <a:ext cx="62632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 b="1">
                <a:latin typeface="Arial" panose="020B0604020202020204" pitchFamily="34" charset="0"/>
                <a:cs typeface="Arial" panose="020B0604020202020204" pitchFamily="34" charset="0"/>
              </a:rPr>
              <a:t>Additional Crumble Challenges</a:t>
            </a:r>
          </a:p>
        </p:txBody>
      </p:sp>
      <p:sp>
        <p:nvSpPr>
          <p:cNvPr id="54274" name="TextBox 2">
            <a:extLst>
              <a:ext uri="{FF2B5EF4-FFF2-40B4-BE49-F238E27FC236}">
                <a16:creationId xmlns:a16="http://schemas.microsoft.com/office/drawing/2014/main" id="{C6172983-EB4E-492F-A311-826EFABF3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1968500"/>
            <a:ext cx="1633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Traffic Lights</a:t>
            </a:r>
          </a:p>
        </p:txBody>
      </p:sp>
      <p:sp>
        <p:nvSpPr>
          <p:cNvPr id="54275" name="TextBox 3">
            <a:extLst>
              <a:ext uri="{FF2B5EF4-FFF2-40B4-BE49-F238E27FC236}">
                <a16:creationId xmlns:a16="http://schemas.microsoft.com/office/drawing/2014/main" id="{314D5BB9-5288-4E75-9752-51CBECB2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0138" y="1968500"/>
            <a:ext cx="16722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Car and Maze</a:t>
            </a:r>
          </a:p>
        </p:txBody>
      </p:sp>
      <p:sp>
        <p:nvSpPr>
          <p:cNvPr id="54276" name="TextBox 4">
            <a:extLst>
              <a:ext uri="{FF2B5EF4-FFF2-40B4-BE49-F238E27FC236}">
                <a16:creationId xmlns:a16="http://schemas.microsoft.com/office/drawing/2014/main" id="{5DCDCB7B-B0D6-44BD-A504-08E51244D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1288" y="1968500"/>
            <a:ext cx="8515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Robot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F09A72-6DE4-40B7-8CA1-CA0DF0FA7369}"/>
              </a:ext>
            </a:extLst>
          </p:cNvPr>
          <p:cNvSpPr txBox="1"/>
          <p:nvPr/>
        </p:nvSpPr>
        <p:spPr>
          <a:xfrm>
            <a:off x="388938" y="3879850"/>
            <a:ext cx="2360612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Use 2 Sparkles for the </a:t>
            </a:r>
          </a:p>
          <a:p>
            <a:pPr algn="ctr">
              <a:defRPr/>
            </a:pPr>
            <a: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Light Sequence</a:t>
            </a:r>
          </a:p>
          <a:p>
            <a:pPr algn="ctr">
              <a:defRPr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Red</a:t>
            </a:r>
            <a: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</a:t>
            </a:r>
            <a:b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GB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Red</a:t>
            </a:r>
            <a:r>
              <a:rPr lang="en-GB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+</a:t>
            </a:r>
            <a:r>
              <a:rPr lang="en-GB" dirty="0" err="1">
                <a:solidFill>
                  <a:srgbClr val="F8870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Orange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</a:t>
            </a:r>
            <a:b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008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Green</a:t>
            </a:r>
            <a: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</a:t>
            </a:r>
            <a:b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F8870A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Orange</a:t>
            </a:r>
            <a: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</a:t>
            </a:r>
            <a:b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Red</a:t>
            </a:r>
            <a:r>
              <a:rPr lang="en-GB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4278" name="TextBox 6">
            <a:extLst>
              <a:ext uri="{FF2B5EF4-FFF2-40B4-BE49-F238E27FC236}">
                <a16:creationId xmlns:a16="http://schemas.microsoft.com/office/drawing/2014/main" id="{9E864F50-34E0-49EA-841B-2F1A8C83E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3563938"/>
            <a:ext cx="20637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Motors Drive </a:t>
            </a:r>
          </a:p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Each Front Wheel Separately</a:t>
            </a:r>
          </a:p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(Use Relays for</a:t>
            </a:r>
          </a:p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Forwards and Reverse )</a:t>
            </a:r>
          </a:p>
        </p:txBody>
      </p:sp>
      <p:sp>
        <p:nvSpPr>
          <p:cNvPr id="54279" name="TextBox 7">
            <a:extLst>
              <a:ext uri="{FF2B5EF4-FFF2-40B4-BE49-F238E27FC236}">
                <a16:creationId xmlns:a16="http://schemas.microsoft.com/office/drawing/2014/main" id="{29933F20-CCF9-410E-806A-C3F4FD897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2013" y="3402013"/>
            <a:ext cx="2062162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Motors Drive </a:t>
            </a:r>
          </a:p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Each Arm and the Gripper Separately</a:t>
            </a:r>
          </a:p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(Use Relays for</a:t>
            </a:r>
          </a:p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Forwards and Reverse )</a:t>
            </a:r>
          </a:p>
        </p:txBody>
      </p:sp>
      <p:pic>
        <p:nvPicPr>
          <p:cNvPr id="54280" name="Picture 1" descr="Screen Shot 2016-09-02 at 11.35.49.png">
            <a:extLst>
              <a:ext uri="{FF2B5EF4-FFF2-40B4-BE49-F238E27FC236}">
                <a16:creationId xmlns:a16="http://schemas.microsoft.com/office/drawing/2014/main" id="{24595150-E875-46C4-A126-C6C419199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25" y="2270125"/>
            <a:ext cx="202565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7">
            <a:extLst>
              <a:ext uri="{FF2B5EF4-FFF2-40B4-BE49-F238E27FC236}">
                <a16:creationId xmlns:a16="http://schemas.microsoft.com/office/drawing/2014/main" id="{EBB77BD4-D509-4E13-96FD-047584CAF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2460625"/>
            <a:ext cx="1103312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1" descr="Screen Shot 2016-09-19 at 15.39.05.png">
            <a:extLst>
              <a:ext uri="{FF2B5EF4-FFF2-40B4-BE49-F238E27FC236}">
                <a16:creationId xmlns:a16="http://schemas.microsoft.com/office/drawing/2014/main" id="{B70DAB5B-1FC0-4233-8B61-94C89DB08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32731">
            <a:off x="3344069" y="2669381"/>
            <a:ext cx="12588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3" name="Picture 27">
            <a:extLst>
              <a:ext uri="{FF2B5EF4-FFF2-40B4-BE49-F238E27FC236}">
                <a16:creationId xmlns:a16="http://schemas.microsoft.com/office/drawing/2014/main" id="{EC97B603-E682-4C17-AE45-5C309B443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88" y="2460625"/>
            <a:ext cx="969962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4" name="Picture 31">
            <a:extLst>
              <a:ext uri="{FF2B5EF4-FFF2-40B4-BE49-F238E27FC236}">
                <a16:creationId xmlns:a16="http://schemas.microsoft.com/office/drawing/2014/main" id="{94D35208-95F8-41FD-8261-4329E35EF9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2460625"/>
            <a:ext cx="1052513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3E067CDE-6FD6-4258-97BE-8CDAB00E4B8D}"/>
              </a:ext>
            </a:extLst>
          </p:cNvPr>
          <p:cNvSpPr/>
          <p:nvPr/>
        </p:nvSpPr>
        <p:spPr>
          <a:xfrm>
            <a:off x="2238375" y="2989263"/>
            <a:ext cx="163513" cy="153987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FA8E297-BDE0-44C8-8930-4495965075E9}"/>
              </a:ext>
            </a:extLst>
          </p:cNvPr>
          <p:cNvSpPr/>
          <p:nvPr/>
        </p:nvSpPr>
        <p:spPr>
          <a:xfrm>
            <a:off x="2238375" y="3184525"/>
            <a:ext cx="163513" cy="153988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9F8382-D54C-4E21-9DAB-33DF16CE2740}"/>
              </a:ext>
            </a:extLst>
          </p:cNvPr>
          <p:cNvSpPr/>
          <p:nvPr/>
        </p:nvSpPr>
        <p:spPr>
          <a:xfrm>
            <a:off x="1016000" y="2830513"/>
            <a:ext cx="163513" cy="152400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7F7B333-010C-4FD1-A045-CA926B875508}"/>
              </a:ext>
            </a:extLst>
          </p:cNvPr>
          <p:cNvSpPr/>
          <p:nvPr/>
        </p:nvSpPr>
        <p:spPr>
          <a:xfrm>
            <a:off x="1016000" y="2989263"/>
            <a:ext cx="163513" cy="153987"/>
          </a:xfrm>
          <a:prstGeom prst="ellipse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B3BA6D-6658-DA43-C86A-00002ACE91AB}"/>
              </a:ext>
            </a:extLst>
          </p:cNvPr>
          <p:cNvSpPr txBox="1"/>
          <p:nvPr/>
        </p:nvSpPr>
        <p:spPr>
          <a:xfrm>
            <a:off x="598517" y="1213658"/>
            <a:ext cx="3069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learnt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F6EAC3-E246-856F-F415-7730AE4A7E66}"/>
              </a:ext>
            </a:extLst>
          </p:cNvPr>
          <p:cNvSpPr txBox="1"/>
          <p:nvPr/>
        </p:nvSpPr>
        <p:spPr>
          <a:xfrm>
            <a:off x="1363288" y="2028305"/>
            <a:ext cx="6936514" cy="2693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Computers</a:t>
            </a:r>
          </a:p>
          <a:p>
            <a:pPr>
              <a:spcBef>
                <a:spcPts val="600"/>
              </a:spcBef>
            </a:pP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Electricity and Danger</a:t>
            </a:r>
          </a:p>
          <a:p>
            <a:pPr>
              <a:spcBef>
                <a:spcPts val="600"/>
              </a:spcBef>
            </a:pPr>
            <a:r>
              <a:rPr lang="en-GB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Input Components</a:t>
            </a:r>
          </a:p>
          <a:p>
            <a:pPr>
              <a:spcBef>
                <a:spcPts val="600"/>
              </a:spcBef>
            </a:pP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Output Components</a:t>
            </a:r>
          </a:p>
          <a:p>
            <a:pPr>
              <a:spcBef>
                <a:spcPts val="600"/>
              </a:spcBef>
            </a:pPr>
            <a:r>
              <a:rPr lang="en-GB" sz="24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Programming</a:t>
            </a:r>
          </a:p>
          <a:p>
            <a:pPr>
              <a:spcBef>
                <a:spcPts val="600"/>
              </a:spcBef>
            </a:pPr>
            <a:r>
              <a:rPr lang="en-GB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Making Things from Recycled Materials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381BEA8-3594-B0B8-C852-81D007259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519" y="2245029"/>
            <a:ext cx="671513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055661-B22D-16AD-C997-AAB6563573FF}"/>
              </a:ext>
            </a:extLst>
          </p:cNvPr>
          <p:cNvSpPr txBox="1"/>
          <p:nvPr/>
        </p:nvSpPr>
        <p:spPr>
          <a:xfrm>
            <a:off x="1356291" y="5059568"/>
            <a:ext cx="6857968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we have had a very enjoyable time</a:t>
            </a:r>
          </a:p>
        </p:txBody>
      </p:sp>
    </p:spTree>
    <p:extLst>
      <p:ext uri="{BB962C8B-B14F-4D97-AF65-F5344CB8AC3E}">
        <p14:creationId xmlns:p14="http://schemas.microsoft.com/office/powerpoint/2010/main" val="2982738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9A63DB07-0CC9-7060-4F1D-2C5CBBCAA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11" r="-1" b="-1"/>
          <a:stretch/>
        </p:blipFill>
        <p:spPr>
          <a:xfrm flipH="1">
            <a:off x="1458051" y="1813877"/>
            <a:ext cx="7685949" cy="43233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8B7300-3600-647E-BC5D-0612E15D6BDF}"/>
              </a:ext>
            </a:extLst>
          </p:cNvPr>
          <p:cNvSpPr txBox="1"/>
          <p:nvPr/>
        </p:nvSpPr>
        <p:spPr>
          <a:xfrm>
            <a:off x="870424" y="1142545"/>
            <a:ext cx="31608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b="1" dirty="0">
                <a:solidFill>
                  <a:srgbClr val="FF0000"/>
                </a:solidFill>
              </a:rPr>
              <a:t>Well Done</a:t>
            </a:r>
          </a:p>
        </p:txBody>
      </p:sp>
    </p:spTree>
    <p:extLst>
      <p:ext uri="{BB962C8B-B14F-4D97-AF65-F5344CB8AC3E}">
        <p14:creationId xmlns:p14="http://schemas.microsoft.com/office/powerpoint/2010/main" val="1625219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EDFBD0-067C-A475-618D-AE9AD1256566}"/>
              </a:ext>
            </a:extLst>
          </p:cNvPr>
          <p:cNvSpPr/>
          <p:nvPr/>
        </p:nvSpPr>
        <p:spPr>
          <a:xfrm>
            <a:off x="-249382" y="-133004"/>
            <a:ext cx="9825644" cy="72320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034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50A736-B3A1-3DAB-8C18-DE75AC473F69}"/>
              </a:ext>
            </a:extLst>
          </p:cNvPr>
          <p:cNvSpPr txBox="1"/>
          <p:nvPr/>
        </p:nvSpPr>
        <p:spPr>
          <a:xfrm>
            <a:off x="681643" y="1147156"/>
            <a:ext cx="2852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1DB46A-8DBC-00D9-AACF-F9DDB2ACB240}"/>
              </a:ext>
            </a:extLst>
          </p:cNvPr>
          <p:cNvSpPr txBox="1"/>
          <p:nvPr/>
        </p:nvSpPr>
        <p:spPr>
          <a:xfrm>
            <a:off x="1147157" y="2265218"/>
            <a:ext cx="752000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Please download the appropriate programming 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tool from 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https://redfernelectronics.co.uk/crumble-software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Select from Windows, MAC OS X, Chrome OS </a:t>
            </a:r>
            <a:b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and Linux (deb) </a:t>
            </a:r>
          </a:p>
        </p:txBody>
      </p:sp>
    </p:spTree>
    <p:extLst>
      <p:ext uri="{BB962C8B-B14F-4D97-AF65-F5344CB8AC3E}">
        <p14:creationId xmlns:p14="http://schemas.microsoft.com/office/powerpoint/2010/main" val="4476115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092B75-B1EF-4ABC-98CD-FFC60D18D1A2}"/>
              </a:ext>
            </a:extLst>
          </p:cNvPr>
          <p:cNvSpPr/>
          <p:nvPr/>
        </p:nvSpPr>
        <p:spPr>
          <a:xfrm>
            <a:off x="3195692" y="40779"/>
            <a:ext cx="2567714" cy="651595"/>
          </a:xfrm>
          <a:prstGeom prst="rect">
            <a:avLst/>
          </a:prstGeom>
          <a:noFill/>
        </p:spPr>
        <p:txBody>
          <a:bodyPr wrap="none">
            <a:prstTxWarp prst="textWave1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Crumble</a:t>
            </a:r>
          </a:p>
        </p:txBody>
      </p:sp>
      <p:sp>
        <p:nvSpPr>
          <p:cNvPr id="55298" name="TextBox 4">
            <a:extLst>
              <a:ext uri="{FF2B5EF4-FFF2-40B4-BE49-F238E27FC236}">
                <a16:creationId xmlns:a16="http://schemas.microsoft.com/office/drawing/2014/main" id="{DA722AE5-8E83-4AD0-8212-AADBFFCF0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338" y="706438"/>
            <a:ext cx="26965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Shopping Basket</a:t>
            </a:r>
          </a:p>
        </p:txBody>
      </p:sp>
      <p:sp>
        <p:nvSpPr>
          <p:cNvPr id="55299" name="TextBox 7">
            <a:extLst>
              <a:ext uri="{FF2B5EF4-FFF2-40B4-BE49-F238E27FC236}">
                <a16:creationId xmlns:a16="http://schemas.microsoft.com/office/drawing/2014/main" id="{ECECC210-1F4C-4C36-8ED9-8342EE672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209" y="2060575"/>
            <a:ext cx="14542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Starter Pack</a:t>
            </a:r>
          </a:p>
        </p:txBody>
      </p:sp>
      <p:pic>
        <p:nvPicPr>
          <p:cNvPr id="55300" name="Picture 8">
            <a:extLst>
              <a:ext uri="{FF2B5EF4-FFF2-40B4-BE49-F238E27FC236}">
                <a16:creationId xmlns:a16="http://schemas.microsoft.com/office/drawing/2014/main" id="{B59D4111-86CF-4A26-B129-F8BF9CC9E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070350"/>
            <a:ext cx="28829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7A2CA3-4A74-41AF-841E-BC36DE2D508D}"/>
              </a:ext>
            </a:extLst>
          </p:cNvPr>
          <p:cNvSpPr txBox="1"/>
          <p:nvPr/>
        </p:nvSpPr>
        <p:spPr>
          <a:xfrm>
            <a:off x="334963" y="1177925"/>
            <a:ext cx="5427662" cy="541686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suggest you buy the following:</a:t>
            </a:r>
          </a:p>
          <a:p>
            <a:pPr eaLnBrk="1" hangingPunct="1"/>
            <a:endParaRPr lang="en-GB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Crumble Controller (</a:t>
            </a:r>
            <a:r>
              <a:rPr lang="en-GB" altLang="en-US" sz="1400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claim your free beta Crumble controller from Mindsets quote code CRM2014</a:t>
            </a:r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FontTx/>
              <a:buChar char="-"/>
            </a:pPr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Crumble Controller Starter Pack (e.g. from Mindsetsonline) 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£24</a:t>
            </a:r>
          </a:p>
          <a:p>
            <a:pPr eaLnBrk="1" hangingPunct="1">
              <a:buFontTx/>
              <a:buChar char="-"/>
            </a:pPr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Sparkles (strip of 5) (e.g. from Redfern Electronics) 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£6</a:t>
            </a:r>
          </a:p>
          <a:p>
            <a:pPr eaLnBrk="1" hangingPunct="1">
              <a:buFontTx/>
              <a:buChar char="-"/>
            </a:pPr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Items (e.g. from Mindsetsonline)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2 x 4.5V Bulb and Bulb Holders  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3 x LEDs with Internal Resistors (e.g. 1 of each colour, red, 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yellow, green) 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£2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6 x 1.5V AA Zinc Carbon or Zinc Chloride Batteries 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£2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(Do not buy other types as they can overheat if shorted, 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e.g. if output wires touch each other)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1 Tilt Switch 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£1.50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1 Toggle Switch 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75p</a:t>
            </a:r>
          </a:p>
          <a:p>
            <a:pPr eaLnBrk="1" hangingPunct="1"/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</a:t>
            </a:r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Microswitch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78p  </a:t>
            </a:r>
          </a:p>
          <a:p>
            <a:pPr eaLnBrk="1" hangingPunct="1"/>
            <a:endParaRPr lang="en-GB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may also want to use:</a:t>
            </a:r>
          </a:p>
          <a:p>
            <a:pPr eaLnBrk="1" hangingPunct="1"/>
            <a:endParaRPr lang="en-GB" altLang="en-US" sz="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en-GB" altLang="en-US" sz="1400">
                <a:latin typeface="Arial" panose="020B0604020202020204" pitchFamily="34" charset="0"/>
                <a:cs typeface="Arial" panose="020B0604020202020204" pitchFamily="34" charset="0"/>
              </a:rPr>
              <a:t>	-	</a:t>
            </a:r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Reed Switch (Use a Magnet to Operate) 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70p</a:t>
            </a:r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(e.g. from MindsetsonlineAmazon, RS Components, Farnell)</a:t>
            </a:r>
          </a:p>
          <a:p>
            <a:pPr eaLnBrk="1" hangingPunct="1"/>
            <a:r>
              <a:rPr lang="en-GB" altLang="en-US" sz="140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	Bar Magnet (for the switch) </a:t>
            </a:r>
            <a:r>
              <a:rPr lang="en-GB" altLang="en-US" sz="14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40p</a:t>
            </a:r>
          </a:p>
        </p:txBody>
      </p:sp>
      <p:sp>
        <p:nvSpPr>
          <p:cNvPr id="55302" name="TextBox 9">
            <a:extLst>
              <a:ext uri="{FF2B5EF4-FFF2-40B4-BE49-F238E27FC236}">
                <a16:creationId xmlns:a16="http://schemas.microsoft.com/office/drawing/2014/main" id="{C08ED67C-BD94-4DF2-8855-545FD28A5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3225" y="1757363"/>
            <a:ext cx="26324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Crumble controller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Sparkle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Gearboxes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x Crocodile Clip leads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Light Dependant Resistor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Microswitch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Ultra-bright LEDs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D.C. Buzzer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Switched Battery Box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USB to Micro USB 'noodle' lead.</a:t>
            </a:r>
          </a:p>
          <a:p>
            <a:pPr eaLnBrk="1" hangingPunct="1"/>
            <a:r>
              <a:rPr lang="en-GB" altLang="en-US" sz="1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Instructions &amp; Project Suggestions</a:t>
            </a:r>
          </a:p>
        </p:txBody>
      </p:sp>
      <p:pic>
        <p:nvPicPr>
          <p:cNvPr id="55303" name="Picture 1">
            <a:extLst>
              <a:ext uri="{FF2B5EF4-FFF2-40B4-BE49-F238E27FC236}">
                <a16:creationId xmlns:a16="http://schemas.microsoft.com/office/drawing/2014/main" id="{4458C655-BB81-4564-9247-ED5C4A44C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99894" y="2591594"/>
            <a:ext cx="12938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 descr="Screen Shot 2016-09-16 at 09.36.20.png">
            <a:extLst>
              <a:ext uri="{FF2B5EF4-FFF2-40B4-BE49-F238E27FC236}">
                <a16:creationId xmlns:a16="http://schemas.microsoft.com/office/drawing/2014/main" id="{5B1C934B-F8D4-4501-8873-DF9474D4B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868363"/>
            <a:ext cx="7212013" cy="471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Screen Shot 2016-09-16 at 09.37.43.png">
            <a:extLst>
              <a:ext uri="{FF2B5EF4-FFF2-40B4-BE49-F238E27FC236}">
                <a16:creationId xmlns:a16="http://schemas.microsoft.com/office/drawing/2014/main" id="{AD6DBAF7-97D4-4467-8B3E-6EFFC18F9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788988"/>
            <a:ext cx="8091488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4">
            <a:extLst>
              <a:ext uri="{FF2B5EF4-FFF2-40B4-BE49-F238E27FC236}">
                <a16:creationId xmlns:a16="http://schemas.microsoft.com/office/drawing/2014/main" id="{87EC0D95-6098-4DA1-A16E-D42D61103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388" y="1179513"/>
            <a:ext cx="21018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b="1">
                <a:latin typeface="Arial" panose="020B0604020202020204" pitchFamily="34" charset="0"/>
                <a:cs typeface="Arial" panose="020B0604020202020204" pitchFamily="34" charset="0"/>
              </a:rPr>
              <a:t>Some Basics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D9F750-8C7B-4F8B-9A62-963F567EBEDD}"/>
              </a:ext>
            </a:extLst>
          </p:cNvPr>
          <p:cNvSpPr/>
          <p:nvPr/>
        </p:nvSpPr>
        <p:spPr>
          <a:xfrm>
            <a:off x="879475" y="1847850"/>
            <a:ext cx="1144588" cy="879475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Inputs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883784-14EF-4604-8761-48BDF92FAF8C}"/>
              </a:ext>
            </a:extLst>
          </p:cNvPr>
          <p:cNvSpPr/>
          <p:nvPr/>
        </p:nvSpPr>
        <p:spPr>
          <a:xfrm>
            <a:off x="3691125" y="1847850"/>
            <a:ext cx="1446140" cy="879475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67E00-50F8-4094-A085-4E5C9CF5B7E7}"/>
              </a:ext>
            </a:extLst>
          </p:cNvPr>
          <p:cNvSpPr/>
          <p:nvPr/>
        </p:nvSpPr>
        <p:spPr>
          <a:xfrm>
            <a:off x="6626225" y="1846263"/>
            <a:ext cx="1144588" cy="879475"/>
          </a:xfrm>
          <a:prstGeom prst="rect">
            <a:avLst/>
          </a:prstGeom>
          <a:ln w="381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E029799-1549-4978-A7E0-5DAF761ED7DF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024063" y="2287588"/>
            <a:ext cx="1667062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FAF30EE-4C60-4A62-8F38-27738BB7D328}"/>
              </a:ext>
            </a:extLst>
          </p:cNvPr>
          <p:cNvCxnSpPr/>
          <p:nvPr/>
        </p:nvCxnSpPr>
        <p:spPr>
          <a:xfrm>
            <a:off x="4897438" y="2287588"/>
            <a:ext cx="1728787" cy="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415" name="TextBox 11">
            <a:extLst>
              <a:ext uri="{FF2B5EF4-FFF2-40B4-BE49-F238E27FC236}">
                <a16:creationId xmlns:a16="http://schemas.microsoft.com/office/drawing/2014/main" id="{C3D9EB41-7CC1-4D70-8044-088A2B403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8" y="2995613"/>
            <a:ext cx="22066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We start with Inputs</a:t>
            </a:r>
          </a:p>
        </p:txBody>
      </p:sp>
      <p:sp>
        <p:nvSpPr>
          <p:cNvPr id="17416" name="TextBox 12">
            <a:extLst>
              <a:ext uri="{FF2B5EF4-FFF2-40B4-BE49-F238E27FC236}">
                <a16:creationId xmlns:a16="http://schemas.microsoft.com/office/drawing/2014/main" id="{541FE8EE-771F-4775-A9BC-C904A7F22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5638" y="3406775"/>
            <a:ext cx="28648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Then do some Processing</a:t>
            </a:r>
          </a:p>
        </p:txBody>
      </p:sp>
      <p:sp>
        <p:nvSpPr>
          <p:cNvPr id="17417" name="TextBox 13">
            <a:extLst>
              <a:ext uri="{FF2B5EF4-FFF2-40B4-BE49-F238E27FC236}">
                <a16:creationId xmlns:a16="http://schemas.microsoft.com/office/drawing/2014/main" id="{A170FDFE-3576-480F-824C-CD8DE1B8D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8679" y="3805238"/>
            <a:ext cx="29803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To get the required Outputs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718688D-4FDB-40F8-82B8-6F1C246B617B}"/>
              </a:ext>
            </a:extLst>
          </p:cNvPr>
          <p:cNvCxnSpPr/>
          <p:nvPr/>
        </p:nvCxnSpPr>
        <p:spPr>
          <a:xfrm>
            <a:off x="2716213" y="3363913"/>
            <a:ext cx="349250" cy="2286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01CDF13-551F-473A-BF03-72B9309FC4B7}"/>
              </a:ext>
            </a:extLst>
          </p:cNvPr>
          <p:cNvCxnSpPr/>
          <p:nvPr/>
        </p:nvCxnSpPr>
        <p:spPr>
          <a:xfrm>
            <a:off x="5757863" y="3776663"/>
            <a:ext cx="322262" cy="168275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Screen Shot 2016-09-16 at 09.39.57.png">
            <a:extLst>
              <a:ext uri="{FF2B5EF4-FFF2-40B4-BE49-F238E27FC236}">
                <a16:creationId xmlns:a16="http://schemas.microsoft.com/office/drawing/2014/main" id="{243A8212-FC58-4CA6-A6D5-D70B4C8DC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4263"/>
            <a:ext cx="9144000" cy="434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AEDE9B7-96A9-4891-BBA2-28BD4DA204F2}"/>
              </a:ext>
            </a:extLst>
          </p:cNvPr>
          <p:cNvCxnSpPr/>
          <p:nvPr/>
        </p:nvCxnSpPr>
        <p:spPr>
          <a:xfrm>
            <a:off x="5072063" y="3968750"/>
            <a:ext cx="9398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57" name="Rectangle 2">
            <a:extLst>
              <a:ext uri="{FF2B5EF4-FFF2-40B4-BE49-F238E27FC236}">
                <a16:creationId xmlns:a16="http://schemas.microsoft.com/office/drawing/2014/main" id="{F43A5608-433E-4D25-A750-C72B25971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1447800"/>
            <a:ext cx="40846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3600"/>
              <a:t>Automatic Nightlight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BF080A-A9B8-4960-8DAB-4339B70A10AF}"/>
              </a:ext>
            </a:extLst>
          </p:cNvPr>
          <p:cNvSpPr/>
          <p:nvPr/>
        </p:nvSpPr>
        <p:spPr>
          <a:xfrm>
            <a:off x="1755775" y="3511550"/>
            <a:ext cx="1219200" cy="914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6D448A3-39B3-41F5-865D-186C5DD93E63}"/>
              </a:ext>
            </a:extLst>
          </p:cNvPr>
          <p:cNvCxnSpPr/>
          <p:nvPr/>
        </p:nvCxnSpPr>
        <p:spPr>
          <a:xfrm>
            <a:off x="815975" y="3962400"/>
            <a:ext cx="939800" cy="127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C52969FA-CF76-4B76-A851-5994A3545D5B}"/>
              </a:ext>
            </a:extLst>
          </p:cNvPr>
          <p:cNvSpPr/>
          <p:nvPr/>
        </p:nvSpPr>
        <p:spPr>
          <a:xfrm>
            <a:off x="3852863" y="3511550"/>
            <a:ext cx="1415202" cy="91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C6175CD-19D7-4B47-B896-19C327749C9F}"/>
              </a:ext>
            </a:extLst>
          </p:cNvPr>
          <p:cNvCxnSpPr/>
          <p:nvPr/>
        </p:nvCxnSpPr>
        <p:spPr>
          <a:xfrm>
            <a:off x="2962275" y="3962400"/>
            <a:ext cx="890588" cy="127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B837AB-2BBF-4670-9BEA-9BB349095E7E}"/>
              </a:ext>
            </a:extLst>
          </p:cNvPr>
          <p:cNvCxnSpPr/>
          <p:nvPr/>
        </p:nvCxnSpPr>
        <p:spPr>
          <a:xfrm>
            <a:off x="5072063" y="3962400"/>
            <a:ext cx="939800" cy="127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D2C372-BD44-4705-90E0-731F121BEDCF}"/>
              </a:ext>
            </a:extLst>
          </p:cNvPr>
          <p:cNvCxnSpPr/>
          <p:nvPr/>
        </p:nvCxnSpPr>
        <p:spPr>
          <a:xfrm>
            <a:off x="7208838" y="3968750"/>
            <a:ext cx="939800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4" name="TextBox 13">
            <a:extLst>
              <a:ext uri="{FF2B5EF4-FFF2-40B4-BE49-F238E27FC236}">
                <a16:creationId xmlns:a16="http://schemas.microsoft.com/office/drawing/2014/main" id="{F06E24D5-1E59-4079-AC27-02AEF7B7A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3138488"/>
            <a:ext cx="7360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</a:p>
        </p:txBody>
      </p:sp>
      <p:sp>
        <p:nvSpPr>
          <p:cNvPr id="19465" name="TextBox 14">
            <a:extLst>
              <a:ext uri="{FF2B5EF4-FFF2-40B4-BE49-F238E27FC236}">
                <a16:creationId xmlns:a16="http://schemas.microsoft.com/office/drawing/2014/main" id="{B4518BB0-24AD-47BA-A934-F2776BFE7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1910" y="3644900"/>
            <a:ext cx="9669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  <a:p>
            <a:pPr algn="ctr" eaLnBrk="1" hangingPunct="1"/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Sensor</a:t>
            </a:r>
          </a:p>
        </p:txBody>
      </p:sp>
      <p:sp>
        <p:nvSpPr>
          <p:cNvPr id="19467" name="TextBox 22">
            <a:extLst>
              <a:ext uri="{FF2B5EF4-FFF2-40B4-BE49-F238E27FC236}">
                <a16:creationId xmlns:a16="http://schemas.microsoft.com/office/drawing/2014/main" id="{EB7E9087-0F59-4974-B633-4913BD346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422" y="3644900"/>
            <a:ext cx="15637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Computer</a:t>
            </a:r>
          </a:p>
          <a:p>
            <a:pPr algn="ctr" eaLnBrk="1" hangingPunct="1"/>
            <a:r>
              <a:rPr lang="en-GB" altLang="en-US" sz="1800" b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</a:p>
        </p:txBody>
      </p:sp>
      <p:sp>
        <p:nvSpPr>
          <p:cNvPr id="19468" name="TextBox 24">
            <a:extLst>
              <a:ext uri="{FF2B5EF4-FFF2-40B4-BE49-F238E27FC236}">
                <a16:creationId xmlns:a16="http://schemas.microsoft.com/office/drawing/2014/main" id="{72DD9CE0-CFC8-4668-BD8F-4CAB36013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938" y="4652963"/>
            <a:ext cx="2249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Light Emitting Diode</a:t>
            </a:r>
          </a:p>
        </p:txBody>
      </p:sp>
      <p:sp>
        <p:nvSpPr>
          <p:cNvPr id="19469" name="TextBox 25">
            <a:extLst>
              <a:ext uri="{FF2B5EF4-FFF2-40B4-BE49-F238E27FC236}">
                <a16:creationId xmlns:a16="http://schemas.microsoft.com/office/drawing/2014/main" id="{1351EA2A-1E0E-4176-9A63-65472A300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813" y="3138488"/>
            <a:ext cx="723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Night</a:t>
            </a:r>
            <a:b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altLang="en-US" sz="1800"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C5E85D-214E-4454-8BA2-2EC7489716EB}"/>
              </a:ext>
            </a:extLst>
          </p:cNvPr>
          <p:cNvSpPr/>
          <p:nvPr/>
        </p:nvSpPr>
        <p:spPr>
          <a:xfrm>
            <a:off x="6011863" y="3511550"/>
            <a:ext cx="1219200" cy="91440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71" name="TextBox 23">
            <a:extLst>
              <a:ext uri="{FF2B5EF4-FFF2-40B4-BE49-F238E27FC236}">
                <a16:creationId xmlns:a16="http://schemas.microsoft.com/office/drawing/2014/main" id="{D521E96C-D250-4A86-A993-14382D01C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575" y="3784600"/>
            <a:ext cx="6463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3933</TotalTime>
  <Words>1618</Words>
  <Application>Microsoft Office PowerPoint</Application>
  <PresentationFormat>On-screen Show (4:3)</PresentationFormat>
  <Paragraphs>353</Paragraphs>
  <Slides>40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derrick willer</dc:creator>
  <cp:lastModifiedBy>Derrick Willer</cp:lastModifiedBy>
  <cp:revision>65</cp:revision>
  <dcterms:created xsi:type="dcterms:W3CDTF">2016-05-23T07:24:22Z</dcterms:created>
  <dcterms:modified xsi:type="dcterms:W3CDTF">2023-10-26T09:45:37Z</dcterms:modified>
</cp:coreProperties>
</file>