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357" r:id="rId2"/>
    <p:sldId id="358" r:id="rId3"/>
    <p:sldId id="257" r:id="rId4"/>
    <p:sldId id="310" r:id="rId5"/>
    <p:sldId id="311" r:id="rId6"/>
    <p:sldId id="312" r:id="rId7"/>
    <p:sldId id="289" r:id="rId8"/>
    <p:sldId id="313" r:id="rId9"/>
    <p:sldId id="332" r:id="rId10"/>
    <p:sldId id="314" r:id="rId11"/>
    <p:sldId id="315" r:id="rId12"/>
    <p:sldId id="316" r:id="rId13"/>
    <p:sldId id="317" r:id="rId14"/>
    <p:sldId id="307" r:id="rId15"/>
    <p:sldId id="318" r:id="rId16"/>
    <p:sldId id="333" r:id="rId17"/>
    <p:sldId id="319" r:id="rId18"/>
    <p:sldId id="321" r:id="rId19"/>
    <p:sldId id="322" r:id="rId20"/>
    <p:sldId id="324" r:id="rId21"/>
    <p:sldId id="325" r:id="rId22"/>
    <p:sldId id="329" r:id="rId23"/>
    <p:sldId id="326" r:id="rId24"/>
    <p:sldId id="328" r:id="rId25"/>
    <p:sldId id="331" r:id="rId26"/>
    <p:sldId id="340" r:id="rId27"/>
    <p:sldId id="334" r:id="rId28"/>
    <p:sldId id="339" r:id="rId29"/>
    <p:sldId id="351" r:id="rId30"/>
    <p:sldId id="335" r:id="rId31"/>
    <p:sldId id="337" r:id="rId32"/>
    <p:sldId id="327" r:id="rId33"/>
    <p:sldId id="349" r:id="rId34"/>
    <p:sldId id="341" r:id="rId35"/>
    <p:sldId id="343" r:id="rId36"/>
    <p:sldId id="344" r:id="rId37"/>
    <p:sldId id="345" r:id="rId38"/>
    <p:sldId id="348" r:id="rId39"/>
    <p:sldId id="350" r:id="rId40"/>
    <p:sldId id="336" r:id="rId4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modifyVerifier cryptProviderType="rsaFull" cryptAlgorithmClass="hash" cryptAlgorithmType="typeAny" cryptAlgorithmSid="4" spinCount="100000" saltData="zLFo4hcyM3sgY8+TagtxdQ==" hashData="P1rFU7+rnnjZVIMrqqE6ABAN00c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FF00"/>
    <a:srgbClr val="00CC00"/>
    <a:srgbClr val="FFFF66"/>
    <a:srgbClr val="FF3300"/>
    <a:srgbClr val="CC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74BD0E9-F032-4E82-AE79-113943C16A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A45D686-9A93-4B04-9EBB-8ADDE0AB76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FB324B0-9DC1-4AFD-8205-9C97C133E28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D6B7EC70-70E5-4A1C-9F39-A40402322F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7EFB477D-11A6-4633-8E83-B7E7A9BE97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0840861D-E2AF-4062-8778-2FF90E71E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C2DA6F2-CCF0-4095-B00B-A6860ADB6E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943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78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4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9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55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27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40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43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6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49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42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66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7">
            <a:extLst>
              <a:ext uri="{FF2B5EF4-FFF2-40B4-BE49-F238E27FC236}">
                <a16:creationId xmlns:a16="http://schemas.microsoft.com/office/drawing/2014/main" id="{FE361A01-DC40-4F97-ACA8-C8FFC95817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2743200" cy="533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Sum Pi to Chew 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51F4B-5D36-4BFD-84EE-4F1E909648E4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9763D-DB89-4288-9595-08AA5532D79F}"/>
              </a:ext>
            </a:extLst>
          </p:cNvPr>
          <p:cNvSpPr txBox="1"/>
          <p:nvPr userDrawn="1"/>
        </p:nvSpPr>
        <p:spPr>
          <a:xfrm>
            <a:off x="7841976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oleObject" Target="../embeddings/oleObject48.bin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4.bin"/><Relationship Id="rId7" Type="http://schemas.openxmlformats.org/officeDocument/2006/relationships/image" Target="../media/image14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slide" Target="slide30.xml"/><Relationship Id="rId3" Type="http://schemas.openxmlformats.org/officeDocument/2006/relationships/oleObject" Target="../embeddings/oleObject58.bin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slide" Target="slide3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62.bin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oleObject" Target="../embeddings/oleObject66.bin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70.bin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73.bin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4.bin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77.bin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oleObject" Target="../embeddings/oleObject78.bin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81.bin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1.png"/><Relationship Id="rId4" Type="http://schemas.openxmlformats.org/officeDocument/2006/relationships/oleObject" Target="../embeddings/oleObject9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701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58" y="224086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004556" y="2240868"/>
            <a:ext cx="399644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b="1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78E0DCC0-A6AF-46E1-BCF1-68FCAF0B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92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String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A13767AC-9BB4-47BF-89DF-86C4C1565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41550"/>
            <a:ext cx="374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Wrap some string around the cake tin or saucepan</a:t>
            </a:r>
          </a:p>
        </p:txBody>
      </p:sp>
      <p:graphicFrame>
        <p:nvGraphicFramePr>
          <p:cNvPr id="10244" name="Object 4">
            <a:extLst>
              <a:ext uri="{FF2B5EF4-FFF2-40B4-BE49-F238E27FC236}">
                <a16:creationId xmlns:a16="http://schemas.microsoft.com/office/drawing/2014/main" id="{487D0D82-1B37-46DA-9E88-9841B72836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34290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CCF3CD02-1C2A-4487-BE4E-6F6DD2013A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724400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152381" imgH="3666667" progId="Paint.Picture">
                  <p:embed/>
                </p:oleObj>
              </mc:Choice>
              <mc:Fallback>
                <p:oleObj name="Bitmap Image" r:id="rId4" imgW="7152381" imgH="3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724400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3D76BD7E-D927-4514-8D23-1BC3BFFFFE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2036763"/>
          <a:ext cx="1471613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552381" imgH="3362794" progId="Paint.Picture">
                  <p:embed/>
                </p:oleObj>
              </mc:Choice>
              <mc:Fallback>
                <p:oleObj name="Bitmap Image" r:id="rId6" imgW="3552381" imgH="336279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36763"/>
                        <a:ext cx="1471613" cy="139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AutoShape 8">
            <a:extLst>
              <a:ext uri="{FF2B5EF4-FFF2-40B4-BE49-F238E27FC236}">
                <a16:creationId xmlns:a16="http://schemas.microsoft.com/office/drawing/2014/main" id="{85B8F2B7-868B-4502-AEFA-59E754833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962400"/>
            <a:ext cx="1981200" cy="762000"/>
          </a:xfrm>
          <a:prstGeom prst="can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4521" name="Arc 9">
            <a:extLst>
              <a:ext uri="{FF2B5EF4-FFF2-40B4-BE49-F238E27FC236}">
                <a16:creationId xmlns:a16="http://schemas.microsoft.com/office/drawing/2014/main" id="{072598C2-108A-4AF0-8C48-CAFC69CEF1AF}"/>
              </a:ext>
            </a:extLst>
          </p:cNvPr>
          <p:cNvSpPr>
            <a:spLocks/>
          </p:cNvSpPr>
          <p:nvPr/>
        </p:nvSpPr>
        <p:spPr bwMode="auto">
          <a:xfrm flipV="1">
            <a:off x="2286000" y="3886200"/>
            <a:ext cx="1014413" cy="608013"/>
          </a:xfrm>
          <a:custGeom>
            <a:avLst/>
            <a:gdLst>
              <a:gd name="T0" fmla="*/ 18104 w 14849"/>
              <a:gd name="T1" fmla="*/ 0 h 21598"/>
              <a:gd name="T2" fmla="*/ 1014413 w 14849"/>
              <a:gd name="T3" fmla="*/ 166403 h 21598"/>
              <a:gd name="T4" fmla="*/ 0 w 14849"/>
              <a:gd name="T5" fmla="*/ 608013 h 21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49" h="21598" fill="none" extrusionOk="0">
                <a:moveTo>
                  <a:pt x="265" y="-1"/>
                </a:moveTo>
                <a:cubicBezTo>
                  <a:pt x="5696" y="66"/>
                  <a:pt x="10903" y="2177"/>
                  <a:pt x="14848" y="5911"/>
                </a:cubicBezTo>
              </a:path>
              <a:path w="14849" h="21598" stroke="0" extrusionOk="0">
                <a:moveTo>
                  <a:pt x="265" y="-1"/>
                </a:moveTo>
                <a:cubicBezTo>
                  <a:pt x="5696" y="66"/>
                  <a:pt x="10903" y="2177"/>
                  <a:pt x="14848" y="5911"/>
                </a:cubicBezTo>
                <a:lnTo>
                  <a:pt x="0" y="21598"/>
                </a:lnTo>
                <a:lnTo>
                  <a:pt x="265" y="-1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anose="020B0600070205080204" pitchFamily="34" charset="-128"/>
            </a:endParaRPr>
          </a:p>
        </p:txBody>
      </p:sp>
      <p:sp>
        <p:nvSpPr>
          <p:cNvPr id="64522" name="Arc 10">
            <a:extLst>
              <a:ext uri="{FF2B5EF4-FFF2-40B4-BE49-F238E27FC236}">
                <a16:creationId xmlns:a16="http://schemas.microsoft.com/office/drawing/2014/main" id="{DD7494CA-2217-4E18-946F-9CA2BE327017}"/>
              </a:ext>
            </a:extLst>
          </p:cNvPr>
          <p:cNvSpPr>
            <a:spLocks/>
          </p:cNvSpPr>
          <p:nvPr/>
        </p:nvSpPr>
        <p:spPr bwMode="auto">
          <a:xfrm flipH="1" flipV="1">
            <a:off x="1281113" y="3886200"/>
            <a:ext cx="1081087" cy="608013"/>
          </a:xfrm>
          <a:custGeom>
            <a:avLst/>
            <a:gdLst>
              <a:gd name="T0" fmla="*/ 19293 w 14849"/>
              <a:gd name="T1" fmla="*/ 0 h 21598"/>
              <a:gd name="T2" fmla="*/ 1081087 w 14849"/>
              <a:gd name="T3" fmla="*/ 166403 h 21598"/>
              <a:gd name="T4" fmla="*/ 0 w 14849"/>
              <a:gd name="T5" fmla="*/ 608013 h 21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849" h="21598" fill="none" extrusionOk="0">
                <a:moveTo>
                  <a:pt x="265" y="-1"/>
                </a:moveTo>
                <a:cubicBezTo>
                  <a:pt x="5696" y="66"/>
                  <a:pt x="10903" y="2177"/>
                  <a:pt x="14848" y="5911"/>
                </a:cubicBezTo>
              </a:path>
              <a:path w="14849" h="21598" stroke="0" extrusionOk="0">
                <a:moveTo>
                  <a:pt x="265" y="-1"/>
                </a:moveTo>
                <a:cubicBezTo>
                  <a:pt x="5696" y="66"/>
                  <a:pt x="10903" y="2177"/>
                  <a:pt x="14848" y="5911"/>
                </a:cubicBezTo>
                <a:lnTo>
                  <a:pt x="0" y="21598"/>
                </a:lnTo>
                <a:lnTo>
                  <a:pt x="265" y="-1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ea typeface="MS PGothic" panose="020B0600070205080204" pitchFamily="34" charset="-128"/>
            </a:endParaRPr>
          </a:p>
        </p:txBody>
      </p:sp>
      <p:sp>
        <p:nvSpPr>
          <p:cNvPr id="10250" name="Text Box 11">
            <a:extLst>
              <a:ext uri="{FF2B5EF4-FFF2-40B4-BE49-F238E27FC236}">
                <a16:creationId xmlns:a16="http://schemas.microsoft.com/office/drawing/2014/main" id="{7F5EAC3D-E931-4C5D-8D3B-7A73F151B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And cut it so that it is exactly the circumference of the cake tin or saucepan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0FA82A5C-86EE-4C77-B218-822AFFDC5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92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String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93D23308-C0B0-497B-AFBB-0E994CC10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374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Measure the length of the string</a:t>
            </a:r>
          </a:p>
        </p:txBody>
      </p:sp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F079ACB8-867F-4315-BD2F-4B846F183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34290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>
            <a:extLst>
              <a:ext uri="{FF2B5EF4-FFF2-40B4-BE49-F238E27FC236}">
                <a16:creationId xmlns:a16="http://schemas.microsoft.com/office/drawing/2014/main" id="{DEE5100D-1E3E-4BC7-BA61-2938DCA298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724400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152381" imgH="3666667" progId="Paint.Picture">
                  <p:embed/>
                </p:oleObj>
              </mc:Choice>
              <mc:Fallback>
                <p:oleObj name="Bitmap Image" r:id="rId4" imgW="7152381" imgH="3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724400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B2DC1D6D-6793-4897-9B21-41A7EC06F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2036763"/>
          <a:ext cx="1471613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552381" imgH="3362794" progId="Paint.Picture">
                  <p:embed/>
                </p:oleObj>
              </mc:Choice>
              <mc:Fallback>
                <p:oleObj name="Bitmap Image" r:id="rId6" imgW="3552381" imgH="336279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36763"/>
                        <a:ext cx="1471613" cy="139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Line 11">
            <a:extLst>
              <a:ext uri="{FF2B5EF4-FFF2-40B4-BE49-F238E27FC236}">
                <a16:creationId xmlns:a16="http://schemas.microsoft.com/office/drawing/2014/main" id="{D6211AFB-766E-4A86-B621-57DB6B8C2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962400"/>
            <a:ext cx="3581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272" name="Object 12">
            <a:extLst>
              <a:ext uri="{FF2B5EF4-FFF2-40B4-BE49-F238E27FC236}">
                <a16:creationId xmlns:a16="http://schemas.microsoft.com/office/drawing/2014/main" id="{7AE49A87-F4E3-493B-8845-6A02C17842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114800"/>
          <a:ext cx="19050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819794" imgH="590476" progId="Paint.Picture">
                  <p:embed/>
                </p:oleObj>
              </mc:Choice>
              <mc:Fallback>
                <p:oleObj name="Bitmap Image" r:id="rId8" imgW="2819794" imgH="590476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19050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3">
            <a:extLst>
              <a:ext uri="{FF2B5EF4-FFF2-40B4-BE49-F238E27FC236}">
                <a16:creationId xmlns:a16="http://schemas.microsoft.com/office/drawing/2014/main" id="{98051502-85CE-43C7-B3AB-1C6F92C0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68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74" name="Text Box 14">
            <a:extLst>
              <a:ext uri="{FF2B5EF4-FFF2-40B4-BE49-F238E27FC236}">
                <a16:creationId xmlns:a16="http://schemas.microsoft.com/office/drawing/2014/main" id="{71F75ABD-4024-49E9-9F2C-45CDEDA52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29200"/>
            <a:ext cx="3749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Measure carefully because a 15cm ruler is not long enough so you need to mark the string</a:t>
            </a:r>
          </a:p>
        </p:txBody>
      </p:sp>
      <p:pic>
        <p:nvPicPr>
          <p:cNvPr id="11275" name="Picture 15">
            <a:extLst>
              <a:ext uri="{FF2B5EF4-FFF2-40B4-BE49-F238E27FC236}">
                <a16:creationId xmlns:a16="http://schemas.microsoft.com/office/drawing/2014/main" id="{12E9EB87-4CA0-47A6-AF36-26A9FA85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27363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F434E3CE-09FB-4A59-8DE1-FBADD04D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92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String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4B7AB190-821C-445B-908B-6BEA3518F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My string is about 63cm long</a:t>
            </a:r>
          </a:p>
        </p:txBody>
      </p:sp>
      <p:sp>
        <p:nvSpPr>
          <p:cNvPr id="12292" name="Line 7">
            <a:extLst>
              <a:ext uri="{FF2B5EF4-FFF2-40B4-BE49-F238E27FC236}">
                <a16:creationId xmlns:a16="http://schemas.microsoft.com/office/drawing/2014/main" id="{FBCCE2D1-4AB2-48D1-B9E2-DBB6CDC34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962400"/>
            <a:ext cx="3657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2293" name="Object 8">
            <a:extLst>
              <a:ext uri="{FF2B5EF4-FFF2-40B4-BE49-F238E27FC236}">
                <a16:creationId xmlns:a16="http://schemas.microsoft.com/office/drawing/2014/main" id="{E53681C2-EEEC-49FD-B0DF-E5381A4F50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114800"/>
          <a:ext cx="990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819794" imgH="590476" progId="Paint.Picture">
                  <p:embed/>
                </p:oleObj>
              </mc:Choice>
              <mc:Fallback>
                <p:oleObj name="Bitmap Image" r:id="rId2" imgW="2819794" imgH="59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990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9">
            <a:extLst>
              <a:ext uri="{FF2B5EF4-FFF2-40B4-BE49-F238E27FC236}">
                <a16:creationId xmlns:a16="http://schemas.microsoft.com/office/drawing/2014/main" id="{53636977-2DD6-4BB3-9B9B-49CF6DDEB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68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2295" name="Picture 11">
            <a:extLst>
              <a:ext uri="{FF2B5EF4-FFF2-40B4-BE49-F238E27FC236}">
                <a16:creationId xmlns:a16="http://schemas.microsoft.com/office/drawing/2014/main" id="{A55FC3CA-E1D9-47C0-A18F-AC0F146F0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35121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>
            <a:extLst>
              <a:ext uri="{FF2B5EF4-FFF2-40B4-BE49-F238E27FC236}">
                <a16:creationId xmlns:a16="http://schemas.microsoft.com/office/drawing/2014/main" id="{A359C306-A4BC-4ECB-9DA5-1FA083CB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35121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>
            <a:extLst>
              <a:ext uri="{FF2B5EF4-FFF2-40B4-BE49-F238E27FC236}">
                <a16:creationId xmlns:a16="http://schemas.microsoft.com/office/drawing/2014/main" id="{4E3A5A29-5984-4525-9803-3507AC1B7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121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>
            <a:extLst>
              <a:ext uri="{FF2B5EF4-FFF2-40B4-BE49-F238E27FC236}">
                <a16:creationId xmlns:a16="http://schemas.microsoft.com/office/drawing/2014/main" id="{919331A0-8E84-4B11-827B-3247AC15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121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5" name="Text Box 15">
            <a:extLst>
              <a:ext uri="{FF2B5EF4-FFF2-40B4-BE49-F238E27FC236}">
                <a16:creationId xmlns:a16="http://schemas.microsoft.com/office/drawing/2014/main" id="{6115CE52-1072-4B68-86E8-B6FF7C6A3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665413"/>
            <a:ext cx="353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Divide your length by 2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30B752EC-3F5C-448D-8306-4696525C4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81413"/>
            <a:ext cx="3787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Divide this by the radius </a:t>
            </a:r>
          </a:p>
          <a:p>
            <a:r>
              <a:rPr lang="en-GB" altLang="en-US" b="1">
                <a:solidFill>
                  <a:srgbClr val="0000CC"/>
                </a:solidFill>
              </a:rPr>
              <a:t>In my case divide by 10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61B50279-397F-4139-9F12-F9086BC76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697413"/>
            <a:ext cx="314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What is your answer</a:t>
            </a: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BC522F76-1937-42E7-89C9-A4E9C8B0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715000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Mine is 3.15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5" grpId="0" autoUpdateAnimBg="0"/>
      <p:bldP spid="66576" grpId="0" autoUpdateAnimBg="0"/>
      <p:bldP spid="66578" grpId="0" autoUpdateAnimBg="0"/>
      <p:bldP spid="6657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719EB7CE-A8BC-4872-A5A7-3165DC45C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92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String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170BF0B1-9159-4BE6-8430-75C2951CB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My string is about 63cm long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5397A7B6-CA59-47B9-B0CF-D6845EB8B6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962400"/>
            <a:ext cx="36576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FE918AD2-05BD-4EFB-BDEB-1F069755BA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4114800"/>
          <a:ext cx="9906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819794" imgH="590476" progId="Paint.Picture">
                  <p:embed/>
                </p:oleObj>
              </mc:Choice>
              <mc:Fallback>
                <p:oleObj name="Bitmap Image" r:id="rId2" imgW="2819794" imgH="59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9906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>
            <a:extLst>
              <a:ext uri="{FF2B5EF4-FFF2-40B4-BE49-F238E27FC236}">
                <a16:creationId xmlns:a16="http://schemas.microsoft.com/office/drawing/2014/main" id="{04A1B98D-A3DD-48F0-8636-FF76CD8F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689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4D3CC790-E91D-405C-AA1B-094A3336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35121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059662B1-CE9F-464C-87FE-A34F0641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335121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id="{8F397AC7-8F28-4E9B-8084-B58A5ADE4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121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D4B5735F-4EEF-4327-BEFC-11C658A3A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1213"/>
            <a:ext cx="5334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4">
            <a:extLst>
              <a:ext uri="{FF2B5EF4-FFF2-40B4-BE49-F238E27FC236}">
                <a16:creationId xmlns:a16="http://schemas.microsoft.com/office/drawing/2014/main" id="{038852C0-0C31-4241-B388-7B0FA2F1A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2590800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Mine is 3.15</a:t>
            </a:r>
          </a:p>
        </p:txBody>
      </p:sp>
      <p:sp>
        <p:nvSpPr>
          <p:cNvPr id="67599" name="Text Box 15">
            <a:extLst>
              <a:ext uri="{FF2B5EF4-FFF2-40B4-BE49-F238E27FC236}">
                <a16:creationId xmlns:a16="http://schemas.microsoft.com/office/drawing/2014/main" id="{25929835-C5EB-48BE-ABAE-5145BDD2F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3429000"/>
            <a:ext cx="246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So My Pi is 3.15</a:t>
            </a:r>
          </a:p>
        </p:txBody>
      </p:sp>
      <p:sp>
        <p:nvSpPr>
          <p:cNvPr id="67600" name="Text Box 16">
            <a:extLst>
              <a:ext uri="{FF2B5EF4-FFF2-40B4-BE49-F238E27FC236}">
                <a16:creationId xmlns:a16="http://schemas.microsoft.com/office/drawing/2014/main" id="{5D55E928-5D45-4E49-9AB7-B68496DEA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19600"/>
            <a:ext cx="452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The Real Pi is 3.14 + a little bit</a:t>
            </a:r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id="{E10AE7A2-ADE5-429F-824A-6D0C0E91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5257800"/>
            <a:ext cx="458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So My Answer is Almost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9" grpId="0" autoUpdateAnimBg="0"/>
      <p:bldP spid="67600" grpId="0" autoUpdateAnimBg="0"/>
      <p:bldP spid="6760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D019A05-1603-4B69-9399-1164AF4A2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052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3A91CE03-3FD4-49BB-9395-5C1DB89FC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585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491F1D0-04A9-4481-8FA0-A79EF29ED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57349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0E6E71-15F4-4396-82DA-7DCAA452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688DDD65-4EE8-4FFD-A5C8-51D40AF26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From Area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4938515D-3802-4583-AAF6-19FF6B80B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374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We are going to calculate Pi (</a:t>
            </a:r>
            <a:r>
              <a:rPr lang="en-GB" altLang="en-US" b="1">
                <a:sym typeface="Symbol" panose="05050102010706020507" pitchFamily="18" charset="2"/>
              </a:rPr>
              <a:t>) for the area of a circle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A25DF317-4160-407E-A3C7-337E11AFFA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0292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5C680C47-6640-404A-90E8-2E1946755F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953000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152381" imgH="3666667" progId="Paint.Picture">
                  <p:embed/>
                </p:oleObj>
              </mc:Choice>
              <mc:Fallback>
                <p:oleObj name="Bitmap Image" r:id="rId4" imgW="7152381" imgH="3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0">
            <a:extLst>
              <a:ext uri="{FF2B5EF4-FFF2-40B4-BE49-F238E27FC236}">
                <a16:creationId xmlns:a16="http://schemas.microsoft.com/office/drawing/2014/main" id="{26268336-DC7E-4E0B-9FFF-27AB1D1096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21526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152951" imgH="1647619" progId="Paint.Picture">
                  <p:embed/>
                </p:oleObj>
              </mc:Choice>
              <mc:Fallback>
                <p:oleObj name="Bitmap Image" r:id="rId6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21526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11">
            <a:extLst>
              <a:ext uri="{FF2B5EF4-FFF2-40B4-BE49-F238E27FC236}">
                <a16:creationId xmlns:a16="http://schemas.microsoft.com/office/drawing/2014/main" id="{7A3689AD-BFEA-4800-8511-3F4F3393A7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6764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038095" imgH="3742857" progId="Paint.Picture">
                  <p:embed/>
                </p:oleObj>
              </mc:Choice>
              <mc:Fallback>
                <p:oleObj name="Bitmap Image" r:id="rId8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764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12">
            <a:extLst>
              <a:ext uri="{FF2B5EF4-FFF2-40B4-BE49-F238E27FC236}">
                <a16:creationId xmlns:a16="http://schemas.microsoft.com/office/drawing/2014/main" id="{38FF85EB-9CE2-43C0-A5E4-DC88F43BA4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819794" imgH="590476" progId="Paint.Picture">
                  <p:embed/>
                </p:oleObj>
              </mc:Choice>
              <mc:Fallback>
                <p:oleObj name="Bitmap Image" r:id="rId10" imgW="2819794" imgH="590476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Text Box 13">
            <a:extLst>
              <a:ext uri="{FF2B5EF4-FFF2-40B4-BE49-F238E27FC236}">
                <a16:creationId xmlns:a16="http://schemas.microsoft.com/office/drawing/2014/main" id="{43E6C454-57AA-4783-8893-B3B26DB10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374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The formula is  </a:t>
            </a:r>
            <a:r>
              <a:rPr lang="en-GB" altLang="en-US" b="1">
                <a:sym typeface="Symbol" panose="05050102010706020507" pitchFamily="18" charset="2"/>
              </a:rPr>
              <a:t> R</a:t>
            </a:r>
            <a:r>
              <a:rPr lang="en-GB" altLang="en-US" b="1" baseline="30000">
                <a:sym typeface="Symbol" panose="05050102010706020507" pitchFamily="18" charset="2"/>
              </a:rPr>
              <a:t>2</a:t>
            </a:r>
            <a:endParaRPr lang="en-GB" altLang="en-US" b="1">
              <a:sym typeface="Symbol" panose="05050102010706020507" pitchFamily="18" charset="2"/>
            </a:endParaRPr>
          </a:p>
          <a:p>
            <a:endParaRPr lang="en-GB" altLang="en-US" b="1">
              <a:sym typeface="Symbol" panose="05050102010706020507" pitchFamily="18" charset="2"/>
            </a:endParaRPr>
          </a:p>
          <a:p>
            <a:r>
              <a:rPr lang="en-GB" altLang="en-US" b="1">
                <a:sym typeface="Symbol" panose="05050102010706020507" pitchFamily="18" charset="2"/>
              </a:rPr>
              <a:t>Pi x radius squared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09023A55-7CE5-45E7-B9E6-243559F6A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From Area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4C042066-6BE2-4BEE-B15E-02EE0366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37496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This time you need a jug with some water and weigh scales as well as the cake tin or saucepan and the ruler</a:t>
            </a: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D131C34A-8CD2-4065-B1FB-B26EAD3250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0292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A58806EF-9455-46B0-8E17-C2A19BA7E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953000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152381" imgH="3666667" progId="Paint.Picture">
                  <p:embed/>
                </p:oleObj>
              </mc:Choice>
              <mc:Fallback>
                <p:oleObj name="Bitmap Image" r:id="rId4" imgW="7152381" imgH="3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>
            <a:extLst>
              <a:ext uri="{FF2B5EF4-FFF2-40B4-BE49-F238E27FC236}">
                <a16:creationId xmlns:a16="http://schemas.microsoft.com/office/drawing/2014/main" id="{B086619A-0F83-479C-88F7-6A8B048B7E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21526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152951" imgH="1647619" progId="Paint.Picture">
                  <p:embed/>
                </p:oleObj>
              </mc:Choice>
              <mc:Fallback>
                <p:oleObj name="Bitmap Image" r:id="rId6" imgW="2152951" imgH="1647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21526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>
            <a:extLst>
              <a:ext uri="{FF2B5EF4-FFF2-40B4-BE49-F238E27FC236}">
                <a16:creationId xmlns:a16="http://schemas.microsoft.com/office/drawing/2014/main" id="{3585EE43-C1A0-4CCF-BDC2-328125319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6764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038095" imgH="3742857" progId="Paint.Picture">
                  <p:embed/>
                </p:oleObj>
              </mc:Choice>
              <mc:Fallback>
                <p:oleObj name="Bitmap Image" r:id="rId8" imgW="3038095" imgH="374285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764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>
            <a:extLst>
              <a:ext uri="{FF2B5EF4-FFF2-40B4-BE49-F238E27FC236}">
                <a16:creationId xmlns:a16="http://schemas.microsoft.com/office/drawing/2014/main" id="{7C960468-6F11-4F4D-AD2E-14679FD20B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819794" imgH="590476" progId="Paint.Picture">
                  <p:embed/>
                </p:oleObj>
              </mc:Choice>
              <mc:Fallback>
                <p:oleObj name="Bitmap Image" r:id="rId10" imgW="2819794" imgH="59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2011C48-8C31-4805-B3DA-7B7E6BCB9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From Area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F0504F31-8388-4178-9641-569968E2C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2882851"/>
            <a:ext cx="4114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 dirty="0"/>
              <a:t>Fill the cake-tin to exactly 1cm deep with water</a:t>
            </a:r>
          </a:p>
          <a:p>
            <a:endParaRPr lang="en-GB" altLang="en-US" b="1" dirty="0"/>
          </a:p>
          <a:p>
            <a:r>
              <a:rPr lang="en-GB" altLang="en-US" b="1" dirty="0"/>
              <a:t>Or fill the saucepan exactly 10cm deep with water</a:t>
            </a: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FEFC7A72-DC32-40A1-8260-4E162D0D3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0292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>
            <a:extLst>
              <a:ext uri="{FF2B5EF4-FFF2-40B4-BE49-F238E27FC236}">
                <a16:creationId xmlns:a16="http://schemas.microsoft.com/office/drawing/2014/main" id="{6E2D1239-E767-4802-B1E2-6AB7A02C54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21526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21526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">
            <a:extLst>
              <a:ext uri="{FF2B5EF4-FFF2-40B4-BE49-F238E27FC236}">
                <a16:creationId xmlns:a16="http://schemas.microsoft.com/office/drawing/2014/main" id="{F896A7FC-0D1A-424F-830B-A6EFE9BE88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6764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38095" imgH="3742857" progId="Paint.Picture">
                  <p:embed/>
                </p:oleObj>
              </mc:Choice>
              <mc:Fallback>
                <p:oleObj name="Bitmap Image" r:id="rId6" imgW="3038095" imgH="3742857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764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8">
            <a:extLst>
              <a:ext uri="{FF2B5EF4-FFF2-40B4-BE49-F238E27FC236}">
                <a16:creationId xmlns:a16="http://schemas.microsoft.com/office/drawing/2014/main" id="{0D2E128B-F238-4AB5-A7D0-5DDEFC03CF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819794" imgH="590476" progId="Paint.Picture">
                  <p:embed/>
                </p:oleObj>
              </mc:Choice>
              <mc:Fallback>
                <p:oleObj name="Bitmap Image" r:id="rId8" imgW="2819794" imgH="59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9">
            <a:extLst>
              <a:ext uri="{FF2B5EF4-FFF2-40B4-BE49-F238E27FC236}">
                <a16:creationId xmlns:a16="http://schemas.microsoft.com/office/drawing/2014/main" id="{8EC8F1A3-EEA7-4490-9D51-871C23F6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1819226"/>
            <a:ext cx="4735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 dirty="0"/>
              <a:t>Weigh the cake tin or saucepan and write it down</a:t>
            </a: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F4C295DE-AB48-4D93-C557-21C795C5A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953000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7152381" imgH="3666667" progId="Paint.Picture">
                  <p:embed/>
                </p:oleObj>
              </mc:Choice>
              <mc:Fallback>
                <p:oleObj name="Bitmap Image" r:id="rId10" imgW="7152381" imgH="3666667" progId="Paint.Picture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A58806EF-9455-46B0-8E17-C2A19BA7EC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C6709E1B-E3D7-4174-9E44-4239E4DA1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From Area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E687C980-539B-4959-A11A-735569DB1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411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 dirty="0"/>
              <a:t>Subtract the weight of the empty cake tin or saucepan from the weight with the water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70E0DF34-DFEE-4733-AF98-BFDCADCEA2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0292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6">
            <a:extLst>
              <a:ext uri="{FF2B5EF4-FFF2-40B4-BE49-F238E27FC236}">
                <a16:creationId xmlns:a16="http://schemas.microsoft.com/office/drawing/2014/main" id="{4086DFBA-FA4B-49E5-8CC5-569FA10C4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21526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21526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8">
            <a:extLst>
              <a:ext uri="{FF2B5EF4-FFF2-40B4-BE49-F238E27FC236}">
                <a16:creationId xmlns:a16="http://schemas.microsoft.com/office/drawing/2014/main" id="{74AC1272-0423-4297-ADEC-2B1E0A245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819794" imgH="590476" progId="Paint.Picture">
                  <p:embed/>
                </p:oleObj>
              </mc:Choice>
              <mc:Fallback>
                <p:oleObj name="Bitmap Image" r:id="rId6" imgW="2819794" imgH="59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9">
            <a:extLst>
              <a:ext uri="{FF2B5EF4-FFF2-40B4-BE49-F238E27FC236}">
                <a16:creationId xmlns:a16="http://schemas.microsoft.com/office/drawing/2014/main" id="{46361F19-23D7-486E-B0CE-09EC53B36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411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Write down the weight of the water</a:t>
            </a:r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7F90A78C-1288-0D17-3688-DDB8C622ED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953000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7152381" imgH="3666667" progId="Paint.Picture">
                  <p:embed/>
                </p:oleObj>
              </mc:Choice>
              <mc:Fallback>
                <p:oleObj name="Bitmap Image" r:id="rId8" imgW="7152381" imgH="3666667" progId="Paint.Picture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F4C295DE-AB48-4D93-C557-21C795C5A6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9E9F0F29-664F-494E-80F0-2D970E72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From Area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DA459277-B2AE-427D-86A4-441AFD1D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43237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 dirty="0"/>
              <a:t>What is your answer?</a:t>
            </a: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953481EC-5314-4E97-94F0-D77C282932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0292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9ABA74A7-557E-4B22-87F6-76C65A7C66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21526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21526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8">
            <a:extLst>
              <a:ext uri="{FF2B5EF4-FFF2-40B4-BE49-F238E27FC236}">
                <a16:creationId xmlns:a16="http://schemas.microsoft.com/office/drawing/2014/main" id="{AE2AE14E-D554-4254-A03F-6DEF0928B6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819794" imgH="590476" progId="Paint.Picture">
                  <p:embed/>
                </p:oleObj>
              </mc:Choice>
              <mc:Fallback>
                <p:oleObj name="Bitmap Image" r:id="rId6" imgW="2819794" imgH="59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9">
            <a:extLst>
              <a:ext uri="{FF2B5EF4-FFF2-40B4-BE49-F238E27FC236}">
                <a16:creationId xmlns:a16="http://schemas.microsoft.com/office/drawing/2014/main" id="{6C9532CD-8B86-4DD3-90D5-2750DEB00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 dirty="0"/>
              <a:t>Mine is just under 315 grams</a:t>
            </a:r>
          </a:p>
          <a:p>
            <a:endParaRPr lang="en-GB" altLang="en-US" b="1" dirty="0"/>
          </a:p>
          <a:p>
            <a:r>
              <a:rPr lang="en-GB" altLang="en-US" b="1" dirty="0"/>
              <a:t>Divide the answer by 10 which is the radius of the tin or saucepan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D7A6C020-0E99-4406-B6D2-15557A6D1E45}"/>
              </a:ext>
            </a:extLst>
          </p:cNvPr>
          <p:cNvSpPr txBox="1">
            <a:spLocks noChangeArrowheads="1"/>
          </p:cNvSpPr>
          <p:nvPr/>
        </p:nvSpPr>
        <p:spPr bwMode="auto">
          <a:xfrm rot="-627892">
            <a:off x="5758356" y="1622270"/>
            <a:ext cx="2819400" cy="1563688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b="1">
                <a:solidFill>
                  <a:srgbClr val="FF0000"/>
                </a:solidFill>
              </a:rPr>
              <a:t>Empty the water carefully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A36C440D-29DC-93E8-0667-8002A4D4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97560"/>
            <a:ext cx="5050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 dirty="0"/>
              <a:t>If you filled the saucepan 10cm deep divide the answer by 10</a:t>
            </a:r>
          </a:p>
          <a:p>
            <a:endParaRPr lang="en-GB" altLang="en-US" b="1" dirty="0"/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501E9F3B-7C0E-31D3-3F54-6868586C4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953000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7152381" imgH="3666667" progId="Paint.Picture">
                  <p:embed/>
                </p:oleObj>
              </mc:Choice>
              <mc:Fallback>
                <p:oleObj name="Bitmap Image" r:id="rId8" imgW="7152381" imgH="3666667" progId="Paint.Picture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7F90A78C-1288-0D17-3688-DDB8C622E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3819991" y="1508417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907704" y="2221433"/>
            <a:ext cx="6113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This activity is for pupils to calculate the value pf Pi (</a:t>
            </a:r>
            <a:r>
              <a:rPr lang="en-GB" sz="1400" b="1" dirty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𝞹</a:t>
            </a:r>
            <a:r>
              <a:rPr lang="en-GB" sz="1050" b="1" dirty="0">
                <a:solidFill>
                  <a:srgbClr val="008000"/>
                </a:solidFill>
                <a:cs typeface="Arial" panose="020B0604020202020204" pitchFamily="34" charset="0"/>
              </a:rPr>
              <a:t>) by weighing water</a:t>
            </a:r>
            <a:endParaRPr lang="en-GB" altLang="en-US" sz="1050" b="1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3947431" y="350169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20092"/>
              </p:ext>
            </p:extLst>
          </p:nvPr>
        </p:nvGraphicFramePr>
        <p:xfrm>
          <a:off x="2303748" y="3915054"/>
          <a:ext cx="4320480" cy="904399"/>
        </p:xfrm>
        <a:graphic>
          <a:graphicData uri="http://schemas.openxmlformats.org/drawingml/2006/table">
            <a:tbl>
              <a:tblPr firstRow="1" firstCol="1" bandRow="1"/>
              <a:tblGrid>
                <a:gridCol w="1231223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38412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450845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4906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mop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A984A1-93B0-CF9B-327F-C8BEED5FC6F2}"/>
              </a:ext>
            </a:extLst>
          </p:cNvPr>
          <p:cNvSpPr txBox="1"/>
          <p:nvPr/>
        </p:nvSpPr>
        <p:spPr>
          <a:xfrm>
            <a:off x="1503608" y="2932717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Mandatory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D0273608-5470-4949-9F63-7FDB9C6FE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From Area</a:t>
            </a:r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3880943A-ADBB-4836-BDBE-E24303BD45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0292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6">
            <a:extLst>
              <a:ext uri="{FF2B5EF4-FFF2-40B4-BE49-F238E27FC236}">
                <a16:creationId xmlns:a16="http://schemas.microsoft.com/office/drawing/2014/main" id="{34AB1858-6D8E-4CFC-82C6-4F9838283D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21526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21526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8">
            <a:extLst>
              <a:ext uri="{FF2B5EF4-FFF2-40B4-BE49-F238E27FC236}">
                <a16:creationId xmlns:a16="http://schemas.microsoft.com/office/drawing/2014/main" id="{A4ED4C37-ACF7-4E0C-B618-5E62CDE62D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819794" imgH="590476" progId="Paint.Picture">
                  <p:embed/>
                </p:oleObj>
              </mc:Choice>
              <mc:Fallback>
                <p:oleObj name="Bitmap Image" r:id="rId6" imgW="2819794" imgH="590476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10">
            <a:extLst>
              <a:ext uri="{FF2B5EF4-FFF2-40B4-BE49-F238E27FC236}">
                <a16:creationId xmlns:a16="http://schemas.microsoft.com/office/drawing/2014/main" id="{D3BD17E1-3223-4761-BD70-71F1F8FC0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What is your answer for Pi (</a:t>
            </a:r>
            <a:r>
              <a:rPr lang="en-GB" altLang="en-US" b="1">
                <a:sym typeface="Symbol" panose="05050102010706020507" pitchFamily="18" charset="2"/>
              </a:rPr>
              <a:t>)</a:t>
            </a:r>
            <a:r>
              <a:rPr lang="en-GB" altLang="en-US" b="1"/>
              <a:t>?</a:t>
            </a:r>
          </a:p>
        </p:txBody>
      </p:sp>
      <p:sp>
        <p:nvSpPr>
          <p:cNvPr id="22535" name="Text Box 11">
            <a:extLst>
              <a:ext uri="{FF2B5EF4-FFF2-40B4-BE49-F238E27FC236}">
                <a16:creationId xmlns:a16="http://schemas.microsoft.com/office/drawing/2014/main" id="{800B9A75-DCEC-4B47-A35B-7F81434F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Mine is just under 3.15</a:t>
            </a:r>
          </a:p>
        </p:txBody>
      </p:sp>
      <p:sp>
        <p:nvSpPr>
          <p:cNvPr id="74764" name="Text Box 12">
            <a:extLst>
              <a:ext uri="{FF2B5EF4-FFF2-40B4-BE49-F238E27FC236}">
                <a16:creationId xmlns:a16="http://schemas.microsoft.com/office/drawing/2014/main" id="{1F4A48A0-1B74-4D4D-828D-1B5B35602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05238"/>
            <a:ext cx="50450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The Real Pi </a:t>
            </a:r>
            <a:r>
              <a:rPr lang="en-GB" altLang="en-US" b="1"/>
              <a:t>(</a:t>
            </a:r>
            <a:r>
              <a:rPr lang="en-GB" altLang="en-US" b="1">
                <a:sym typeface="Symbol" panose="05050102010706020507" pitchFamily="18" charset="2"/>
              </a:rPr>
              <a:t>)</a:t>
            </a:r>
            <a:r>
              <a:rPr lang="en-GB" altLang="en-US" b="1">
                <a:solidFill>
                  <a:srgbClr val="FF0000"/>
                </a:solidFill>
              </a:rPr>
              <a:t> is 3.14 + a little bit</a:t>
            </a:r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id="{1B6E768F-735F-44C1-83EE-04FCD4A1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4648200"/>
            <a:ext cx="4584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So My Answer is Almost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4" grpId="0" animBg="1" autoUpdateAnimBg="0"/>
      <p:bldP spid="7476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9">
            <a:extLst>
              <a:ext uri="{FF2B5EF4-FFF2-40B4-BE49-F238E27FC236}">
                <a16:creationId xmlns:a16="http://schemas.microsoft.com/office/drawing/2014/main" id="{18D4802B-2519-418C-9845-326A21AEFB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21526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52951" imgH="1647619" progId="Paint.Picture">
                  <p:embed/>
                </p:oleObj>
              </mc:Choice>
              <mc:Fallback>
                <p:oleObj name="Bitmap Image" r:id="rId2" imgW="2152951" imgH="1647619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21526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2">
            <a:extLst>
              <a:ext uri="{FF2B5EF4-FFF2-40B4-BE49-F238E27FC236}">
                <a16:creationId xmlns:a16="http://schemas.microsoft.com/office/drawing/2014/main" id="{B08C4537-101A-481E-BB52-4246596D0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From Area</a:t>
            </a:r>
          </a:p>
        </p:txBody>
      </p:sp>
      <p:graphicFrame>
        <p:nvGraphicFramePr>
          <p:cNvPr id="23556" name="Object 3">
            <a:extLst>
              <a:ext uri="{FF2B5EF4-FFF2-40B4-BE49-F238E27FC236}">
                <a16:creationId xmlns:a16="http://schemas.microsoft.com/office/drawing/2014/main" id="{CAC3CBF2-EC4D-4129-B330-CBC1BAC0EB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0292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685714" imgH="1800476" progId="Paint.Picture">
                  <p:embed/>
                </p:oleObj>
              </mc:Choice>
              <mc:Fallback>
                <p:oleObj name="Bitmap Image" r:id="rId4" imgW="2685714" imgH="180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6F78C19C-B441-44DB-8614-3F63D289AA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953000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7152381" imgH="3666667" progId="Paint.Picture">
                  <p:embed/>
                </p:oleObj>
              </mc:Choice>
              <mc:Fallback>
                <p:oleObj name="Bitmap Image" r:id="rId6" imgW="7152381" imgH="366666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>
            <a:extLst>
              <a:ext uri="{FF2B5EF4-FFF2-40B4-BE49-F238E27FC236}">
                <a16:creationId xmlns:a16="http://schemas.microsoft.com/office/drawing/2014/main" id="{8E4687BF-A3FE-499A-B874-AB91A321B6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6764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038095" imgH="3742857" progId="Paint.Picture">
                  <p:embed/>
                </p:oleObj>
              </mc:Choice>
              <mc:Fallback>
                <p:oleObj name="Bitmap Image" r:id="rId8" imgW="3038095" imgH="374285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764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>
            <a:extLst>
              <a:ext uri="{FF2B5EF4-FFF2-40B4-BE49-F238E27FC236}">
                <a16:creationId xmlns:a16="http://schemas.microsoft.com/office/drawing/2014/main" id="{A4242F00-7080-4625-AFC6-903A1850C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819794" imgH="590476" progId="Paint.Picture">
                  <p:embed/>
                </p:oleObj>
              </mc:Choice>
              <mc:Fallback>
                <p:oleObj name="Bitmap Image" r:id="rId10" imgW="2819794" imgH="5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8">
            <a:extLst>
              <a:ext uri="{FF2B5EF4-FFF2-40B4-BE49-F238E27FC236}">
                <a16:creationId xmlns:a16="http://schemas.microsoft.com/office/drawing/2014/main" id="{AB841D84-9551-4B65-97B3-9FBDF8C82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480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Why did this work for area when you measured weight?</a:t>
            </a: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id="{E53CC974-FEC9-484F-B2C3-39B9FF8EF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4724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The reason is the depth of water was exactly 1cm so the weight of the water equals the surface area because the density of water is 1</a:t>
            </a:r>
          </a:p>
        </p:txBody>
      </p:sp>
      <p:grpSp>
        <p:nvGrpSpPr>
          <p:cNvPr id="75794" name="Group 18">
            <a:extLst>
              <a:ext uri="{FF2B5EF4-FFF2-40B4-BE49-F238E27FC236}">
                <a16:creationId xmlns:a16="http://schemas.microsoft.com/office/drawing/2014/main" id="{9BEB4565-C27A-4955-A100-BDBF5A38754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743200"/>
            <a:ext cx="5905500" cy="2538413"/>
            <a:chOff x="1708" y="1778"/>
            <a:chExt cx="3720" cy="1599"/>
          </a:xfrm>
        </p:grpSpPr>
        <p:graphicFrame>
          <p:nvGraphicFramePr>
            <p:cNvPr id="23563" name="Object 5">
              <a:extLst>
                <a:ext uri="{FF2B5EF4-FFF2-40B4-BE49-F238E27FC236}">
                  <a16:creationId xmlns:a16="http://schemas.microsoft.com/office/drawing/2014/main" id="{8ABB9F4F-4225-4616-9330-580CAE6517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2" y="2016"/>
            <a:ext cx="1356" cy="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2" imgW="2152951" imgH="1647619" progId="Paint.Picture">
                    <p:embed/>
                  </p:oleObj>
                </mc:Choice>
                <mc:Fallback>
                  <p:oleObj name="Bitmap Image" r:id="rId12" imgW="2152951" imgH="1647619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016"/>
                          <a:ext cx="1356" cy="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4" name="Text Box 10">
              <a:extLst>
                <a:ext uri="{FF2B5EF4-FFF2-40B4-BE49-F238E27FC236}">
                  <a16:creationId xmlns:a16="http://schemas.microsoft.com/office/drawing/2014/main" id="{C1A9A71C-4371-4BB8-A4F3-45A8FD6E8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1778"/>
              <a:ext cx="3708" cy="159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3200" b="1">
                  <a:solidFill>
                    <a:srgbClr val="FF0000"/>
                  </a:solidFill>
                </a:rPr>
                <a:t>Density is Mass in </a:t>
              </a:r>
            </a:p>
            <a:p>
              <a:pPr algn="ctr"/>
              <a:r>
                <a:rPr lang="en-GB" altLang="en-US" sz="3200" b="1">
                  <a:solidFill>
                    <a:srgbClr val="FF0000"/>
                  </a:solidFill>
                </a:rPr>
                <a:t>Grams per Cubic Centimetre</a:t>
              </a:r>
            </a:p>
            <a:p>
              <a:pPr algn="ctr"/>
              <a:endParaRPr lang="en-GB" altLang="en-US" sz="3200" b="1">
                <a:solidFill>
                  <a:srgbClr val="FF0000"/>
                </a:solidFill>
              </a:endParaRPr>
            </a:p>
            <a:p>
              <a:pPr algn="ctr"/>
              <a:r>
                <a:rPr lang="en-GB" altLang="en-US" sz="3200" b="1">
                  <a:solidFill>
                    <a:srgbClr val="FF0000"/>
                  </a:solidFill>
                </a:rPr>
                <a:t>On Earth, </a:t>
              </a:r>
            </a:p>
            <a:p>
              <a:pPr algn="ctr"/>
              <a:r>
                <a:rPr lang="en-GB" altLang="en-US" sz="3200" b="1">
                  <a:solidFill>
                    <a:srgbClr val="FF0000"/>
                  </a:solidFill>
                </a:rPr>
                <a:t>Mass = Weight</a:t>
              </a:r>
            </a:p>
          </p:txBody>
        </p:sp>
        <p:sp>
          <p:nvSpPr>
            <p:cNvPr id="23565" name="AutoShape 11">
              <a:extLst>
                <a:ext uri="{FF2B5EF4-FFF2-40B4-BE49-F238E27FC236}">
                  <a16:creationId xmlns:a16="http://schemas.microsoft.com/office/drawing/2014/main" id="{2E33B95B-CEEA-495B-A4E0-43FF73301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96"/>
              <a:ext cx="576" cy="528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66" name="Line 12">
              <a:extLst>
                <a:ext uri="{FF2B5EF4-FFF2-40B4-BE49-F238E27FC236}">
                  <a16:creationId xmlns:a16="http://schemas.microsoft.com/office/drawing/2014/main" id="{A6E3C4BA-D245-4A77-8F8F-860200D45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12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7" name="Text Box 13">
              <a:extLst>
                <a:ext uri="{FF2B5EF4-FFF2-40B4-BE49-F238E27FC236}">
                  <a16:creationId xmlns:a16="http://schemas.microsoft.com/office/drawing/2014/main" id="{E1541DB2-AFD2-4D2A-9794-A0B9AF6DD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928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400" b="1"/>
                <a:t>1cm</a:t>
              </a:r>
            </a:p>
          </p:txBody>
        </p:sp>
        <p:sp>
          <p:nvSpPr>
            <p:cNvPr id="23568" name="Line 14">
              <a:extLst>
                <a:ext uri="{FF2B5EF4-FFF2-40B4-BE49-F238E27FC236}">
                  <a16:creationId xmlns:a16="http://schemas.microsoft.com/office/drawing/2014/main" id="{3E982146-E614-462D-B0DD-C4D9AE9656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992" y="268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9" name="Text Box 15">
              <a:extLst>
                <a:ext uri="{FF2B5EF4-FFF2-40B4-BE49-F238E27FC236}">
                  <a16:creationId xmlns:a16="http://schemas.microsoft.com/office/drawing/2014/main" id="{8E81B397-BA6E-4D5F-9C27-A1703F0BD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640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400" b="1"/>
                <a:t>1cm</a:t>
              </a:r>
            </a:p>
          </p:txBody>
        </p:sp>
        <p:sp>
          <p:nvSpPr>
            <p:cNvPr id="23570" name="Text Box 16">
              <a:extLst>
                <a:ext uri="{FF2B5EF4-FFF2-40B4-BE49-F238E27FC236}">
                  <a16:creationId xmlns:a16="http://schemas.microsoft.com/office/drawing/2014/main" id="{908D44B7-DCFD-4F99-A372-14CB47D4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024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1400" b="1"/>
                <a:t>1cm</a:t>
              </a:r>
            </a:p>
          </p:txBody>
        </p:sp>
        <p:sp>
          <p:nvSpPr>
            <p:cNvPr id="23571" name="Line 17">
              <a:extLst>
                <a:ext uri="{FF2B5EF4-FFF2-40B4-BE49-F238E27FC236}">
                  <a16:creationId xmlns:a16="http://schemas.microsoft.com/office/drawing/2014/main" id="{1AE8DA7D-D6E1-4EF4-B495-06D6BBFF4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0" y="2928"/>
              <a:ext cx="14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396C4CFA-EC74-431F-A18B-D26C047C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82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From Area</a:t>
            </a: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DB97F913-3403-4EC1-AB7F-AA3FCCE31A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5029200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029200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>
            <a:extLst>
              <a:ext uri="{FF2B5EF4-FFF2-40B4-BE49-F238E27FC236}">
                <a16:creationId xmlns:a16="http://schemas.microsoft.com/office/drawing/2014/main" id="{15F6946A-C9D4-4378-8A97-0068215D6F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4953000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152381" imgH="3666667" progId="Paint.Picture">
                  <p:embed/>
                </p:oleObj>
              </mc:Choice>
              <mc:Fallback>
                <p:oleObj name="Bitmap Image" r:id="rId4" imgW="7152381" imgH="366666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953000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>
            <a:extLst>
              <a:ext uri="{FF2B5EF4-FFF2-40B4-BE49-F238E27FC236}">
                <a16:creationId xmlns:a16="http://schemas.microsoft.com/office/drawing/2014/main" id="{DF6C0CFF-72FB-43DA-AA02-80110FD8ED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200400"/>
          <a:ext cx="21526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152951" imgH="1647619" progId="Paint.Picture">
                  <p:embed/>
                </p:oleObj>
              </mc:Choice>
              <mc:Fallback>
                <p:oleObj name="Bitmap Image" r:id="rId6" imgW="2152951" imgH="164761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00400"/>
                        <a:ext cx="21526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>
            <a:extLst>
              <a:ext uri="{FF2B5EF4-FFF2-40B4-BE49-F238E27FC236}">
                <a16:creationId xmlns:a16="http://schemas.microsoft.com/office/drawing/2014/main" id="{83533B27-507B-43EF-B7D8-67E745C518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16764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038095" imgH="3742857" progId="Paint.Picture">
                  <p:embed/>
                </p:oleObj>
              </mc:Choice>
              <mc:Fallback>
                <p:oleObj name="Bitmap Image" r:id="rId8" imgW="3038095" imgH="374285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764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>
            <a:extLst>
              <a:ext uri="{FF2B5EF4-FFF2-40B4-BE49-F238E27FC236}">
                <a16:creationId xmlns:a16="http://schemas.microsoft.com/office/drawing/2014/main" id="{5094E106-ECA1-45C2-981A-F88E34B702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819794" imgH="590476" progId="Paint.Picture">
                  <p:embed/>
                </p:oleObj>
              </mc:Choice>
              <mc:Fallback>
                <p:oleObj name="Bitmap Image" r:id="rId10" imgW="2819794" imgH="5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>
            <a:extLst>
              <a:ext uri="{FF2B5EF4-FFF2-40B4-BE49-F238E27FC236}">
                <a16:creationId xmlns:a16="http://schemas.microsoft.com/office/drawing/2014/main" id="{9544975F-8392-45DE-8121-DA865CE0C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480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What did you measure and how was Pi (</a:t>
            </a:r>
            <a:r>
              <a:rPr lang="en-GB" altLang="en-US" b="1">
                <a:sym typeface="Symbol" panose="05050102010706020507" pitchFamily="18" charset="2"/>
              </a:rPr>
              <a:t>)</a:t>
            </a:r>
            <a:r>
              <a:rPr lang="en-GB" altLang="en-US" b="1"/>
              <a:t> involved?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BC33ADDB-6E1C-4DDC-9536-D064A8EF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To measure the area you used</a:t>
            </a:r>
          </a:p>
          <a:p>
            <a:r>
              <a:rPr lang="en-GB" altLang="en-US" b="1"/>
              <a:t>the radius and Pi (</a:t>
            </a:r>
            <a:r>
              <a:rPr lang="en-GB" altLang="en-US" b="1">
                <a:sym typeface="Symbol" panose="05050102010706020507" pitchFamily="18" charset="2"/>
              </a:rPr>
              <a:t>)</a:t>
            </a:r>
          </a:p>
        </p:txBody>
      </p:sp>
      <p:sp>
        <p:nvSpPr>
          <p:cNvPr id="24586" name="Text Box 11">
            <a:extLst>
              <a:ext uri="{FF2B5EF4-FFF2-40B4-BE49-F238E27FC236}">
                <a16:creationId xmlns:a16="http://schemas.microsoft.com/office/drawing/2014/main" id="{17702765-D7AF-40B9-8023-6F82E904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114800"/>
            <a:ext cx="472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The formula is </a:t>
            </a:r>
            <a:r>
              <a:rPr lang="en-GB" altLang="en-US" b="1">
                <a:sym typeface="Symbol" panose="05050102010706020507" pitchFamily="18" charset="2"/>
              </a:rPr>
              <a:t></a:t>
            </a:r>
            <a:r>
              <a:rPr lang="en-GB" altLang="en-US" b="1"/>
              <a:t> R</a:t>
            </a:r>
            <a:r>
              <a:rPr lang="en-GB" altLang="en-US" b="1" baseline="30000"/>
              <a:t>2</a:t>
            </a:r>
          </a:p>
          <a:p>
            <a:endParaRPr lang="en-GB" altLang="en-US" b="1" baseline="30000"/>
          </a:p>
          <a:p>
            <a:r>
              <a:rPr lang="en-GB" altLang="en-US" b="1"/>
              <a:t>Pi x Radius Squared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C2FD43A2-3BE5-408D-9197-9613C6FD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052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E48E087F-595B-4DAD-BDF5-477F39C86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585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8F695F1B-4449-47D0-BFC3-C7F6F7043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How well did you do?</a:t>
            </a:r>
          </a:p>
        </p:txBody>
      </p:sp>
      <p:sp>
        <p:nvSpPr>
          <p:cNvPr id="76805" name="Text Box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E21752-DF0B-4CA0-A66F-AEE273FA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008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F411E2D5-2BA3-4F43-8042-A5919F28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E14B82A6-B201-43A0-B328-5E3CDB07F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374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This time we are going to calculate Pi (</a:t>
            </a:r>
            <a:r>
              <a:rPr lang="en-GB" altLang="en-US" b="1">
                <a:sym typeface="Symbol" panose="05050102010706020507" pitchFamily="18" charset="2"/>
              </a:rPr>
              <a:t></a:t>
            </a:r>
            <a:r>
              <a:rPr lang="en-GB" altLang="en-US" b="1"/>
              <a:t>) for a sphere</a:t>
            </a:r>
          </a:p>
        </p:txBody>
      </p:sp>
      <p:pic>
        <p:nvPicPr>
          <p:cNvPr id="26628" name="Picture 8">
            <a:extLst>
              <a:ext uri="{FF2B5EF4-FFF2-40B4-BE49-F238E27FC236}">
                <a16:creationId xmlns:a16="http://schemas.microsoft.com/office/drawing/2014/main" id="{E4B09820-FD37-4219-8FC0-7D5EFAD9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Object 10">
            <a:extLst>
              <a:ext uri="{FF2B5EF4-FFF2-40B4-BE49-F238E27FC236}">
                <a16:creationId xmlns:a16="http://schemas.microsoft.com/office/drawing/2014/main" id="{8FCDDF84-8ACD-484A-9E23-5C80D28CEC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88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819794" imgH="590476" progId="Paint.Picture">
                  <p:embed/>
                </p:oleObj>
              </mc:Choice>
              <mc:Fallback>
                <p:oleObj name="Bitmap Image" r:id="rId3" imgW="2819794" imgH="590476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88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11">
            <a:extLst>
              <a:ext uri="{FF2B5EF4-FFF2-40B4-BE49-F238E27FC236}">
                <a16:creationId xmlns:a16="http://schemas.microsoft.com/office/drawing/2014/main" id="{B2A70977-25C0-4833-BE8A-E310197F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1" name="Object 12">
            <a:extLst>
              <a:ext uri="{FF2B5EF4-FFF2-40B4-BE49-F238E27FC236}">
                <a16:creationId xmlns:a16="http://schemas.microsoft.com/office/drawing/2014/main" id="{108919FA-7B46-4BB6-8EF1-1EAE3A3F15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971800"/>
          <a:ext cx="148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209524" imgH="2104762" progId="Paint.Picture">
                  <p:embed/>
                </p:oleObj>
              </mc:Choice>
              <mc:Fallback>
                <p:oleObj name="Bitmap Image" r:id="rId6" imgW="2209524" imgH="2104762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4859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3">
            <a:extLst>
              <a:ext uri="{FF2B5EF4-FFF2-40B4-BE49-F238E27FC236}">
                <a16:creationId xmlns:a16="http://schemas.microsoft.com/office/drawing/2014/main" id="{AB1814C1-78A1-4B0F-81C9-4CE91A2766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152951" imgH="1647619" progId="Paint.Picture">
                  <p:embed/>
                </p:oleObj>
              </mc:Choice>
              <mc:Fallback>
                <p:oleObj name="Bitmap Image" r:id="rId8" imgW="2152951" imgH="1647619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14">
            <a:extLst>
              <a:ext uri="{FF2B5EF4-FFF2-40B4-BE49-F238E27FC236}">
                <a16:creationId xmlns:a16="http://schemas.microsoft.com/office/drawing/2014/main" id="{FFE3CD57-3343-4146-8A08-D6E61BEC0E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3038095" imgH="3742857" progId="Paint.Picture">
                  <p:embed/>
                </p:oleObj>
              </mc:Choice>
              <mc:Fallback>
                <p:oleObj name="Bitmap Image" r:id="rId10" imgW="3038095" imgH="3742857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Text Box 16">
            <a:extLst>
              <a:ext uri="{FF2B5EF4-FFF2-40B4-BE49-F238E27FC236}">
                <a16:creationId xmlns:a16="http://schemas.microsoft.com/office/drawing/2014/main" id="{92AAD728-1FB4-44F1-AFEE-792104918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374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The formula is  </a:t>
            </a:r>
            <a:r>
              <a:rPr lang="en-GB" altLang="en-US" b="1" baseline="30000"/>
              <a:t>4</a:t>
            </a:r>
            <a:r>
              <a:rPr lang="en-GB" altLang="en-US" b="1"/>
              <a:t>/</a:t>
            </a:r>
            <a:r>
              <a:rPr lang="en-GB" altLang="en-US" b="1" baseline="-25000"/>
              <a:t>3</a:t>
            </a:r>
            <a:r>
              <a:rPr lang="en-GB" altLang="en-US" b="1">
                <a:sym typeface="Symbol" panose="05050102010706020507" pitchFamily="18" charset="2"/>
              </a:rPr>
              <a:t> R</a:t>
            </a:r>
            <a:r>
              <a:rPr lang="en-GB" altLang="en-US" b="1" baseline="30000">
                <a:sym typeface="Symbol" panose="05050102010706020507" pitchFamily="18" charset="2"/>
              </a:rPr>
              <a:t>3</a:t>
            </a:r>
            <a:endParaRPr lang="en-GB" altLang="en-US" b="1">
              <a:sym typeface="Symbol" panose="05050102010706020507" pitchFamily="18" charset="2"/>
            </a:endParaRPr>
          </a:p>
          <a:p>
            <a:endParaRPr lang="en-GB" altLang="en-US" b="1">
              <a:sym typeface="Symbol" panose="05050102010706020507" pitchFamily="18" charset="2"/>
            </a:endParaRPr>
          </a:p>
          <a:p>
            <a:r>
              <a:rPr lang="en-GB" altLang="en-US" b="1">
                <a:sym typeface="Symbol" panose="05050102010706020507" pitchFamily="18" charset="2"/>
              </a:rPr>
              <a:t>Pi x radius cubed x 4  3</a:t>
            </a:r>
          </a:p>
        </p:txBody>
      </p:sp>
      <p:pic>
        <p:nvPicPr>
          <p:cNvPr id="26635" name="Picture 10" descr="Screen Shot 2017-04-07 at 09.29.11.png">
            <a:extLst>
              <a:ext uri="{FF2B5EF4-FFF2-40B4-BE49-F238E27FC236}">
                <a16:creationId xmlns:a16="http://schemas.microsoft.com/office/drawing/2014/main" id="{50E095E1-BBAD-4538-87E4-59963C2E3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868863"/>
            <a:ext cx="124777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6AF73CE8-709A-4DA4-A1D6-839D86337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1" name="Object 7">
            <a:extLst>
              <a:ext uri="{FF2B5EF4-FFF2-40B4-BE49-F238E27FC236}">
                <a16:creationId xmlns:a16="http://schemas.microsoft.com/office/drawing/2014/main" id="{B6D52E28-36A8-4543-A143-55B070779D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88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819794" imgH="590476" progId="Paint.Picture">
                  <p:embed/>
                </p:oleObj>
              </mc:Choice>
              <mc:Fallback>
                <p:oleObj name="Bitmap Image" r:id="rId3" imgW="2819794" imgH="5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88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2" name="Picture 8">
            <a:extLst>
              <a:ext uri="{FF2B5EF4-FFF2-40B4-BE49-F238E27FC236}">
                <a16:creationId xmlns:a16="http://schemas.microsoft.com/office/drawing/2014/main" id="{3538EFEB-D789-445D-902B-E1B0D4FEC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3" name="Object 10">
            <a:extLst>
              <a:ext uri="{FF2B5EF4-FFF2-40B4-BE49-F238E27FC236}">
                <a16:creationId xmlns:a16="http://schemas.microsoft.com/office/drawing/2014/main" id="{576E6409-372A-485B-B0B0-F81582530D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152951" imgH="1647619" progId="Paint.Picture">
                  <p:embed/>
                </p:oleObj>
              </mc:Choice>
              <mc:Fallback>
                <p:oleObj name="Bitmap Image" r:id="rId6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11">
            <a:extLst>
              <a:ext uri="{FF2B5EF4-FFF2-40B4-BE49-F238E27FC236}">
                <a16:creationId xmlns:a16="http://schemas.microsoft.com/office/drawing/2014/main" id="{3F4E72A5-A753-478C-A07D-8F319E6A8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038095" imgH="3742857" progId="Paint.Picture">
                  <p:embed/>
                </p:oleObj>
              </mc:Choice>
              <mc:Fallback>
                <p:oleObj name="Bitmap Image" r:id="rId8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2">
            <a:extLst>
              <a:ext uri="{FF2B5EF4-FFF2-40B4-BE49-F238E27FC236}">
                <a16:creationId xmlns:a16="http://schemas.microsoft.com/office/drawing/2014/main" id="{2651BD34-FB4F-4F9B-836E-9C892531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pic>
        <p:nvPicPr>
          <p:cNvPr id="27656" name="Picture 1" descr="Screen Shot 2017-04-07 at 09.29.11.png">
            <a:extLst>
              <a:ext uri="{FF2B5EF4-FFF2-40B4-BE49-F238E27FC236}">
                <a16:creationId xmlns:a16="http://schemas.microsoft.com/office/drawing/2014/main" id="{B3BAA4FC-DC6F-4325-89CF-74A9024D69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1249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2">
            <a:extLst>
              <a:ext uri="{FF2B5EF4-FFF2-40B4-BE49-F238E27FC236}">
                <a16:creationId xmlns:a16="http://schemas.microsoft.com/office/drawing/2014/main" id="{8BE380F1-4DB4-4CA6-A512-2B771B45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30972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The first version is to fill the ball with water but this may create too much spillage. </a:t>
            </a:r>
          </a:p>
        </p:txBody>
      </p:sp>
      <p:sp>
        <p:nvSpPr>
          <p:cNvPr id="27658" name="TextBox 16">
            <a:extLst>
              <a:ext uri="{FF2B5EF4-FFF2-40B4-BE49-F238E27FC236}">
                <a16:creationId xmlns:a16="http://schemas.microsoft.com/office/drawing/2014/main" id="{9F2ED496-3927-4A17-86F9-C51A1145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30972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The second version is to use a bucket and see how much water is displaced when you push the ball under the water.</a:t>
            </a:r>
          </a:p>
        </p:txBody>
      </p:sp>
      <p:graphicFrame>
        <p:nvGraphicFramePr>
          <p:cNvPr id="27659" name="Object 12">
            <a:extLst>
              <a:ext uri="{FF2B5EF4-FFF2-40B4-BE49-F238E27FC236}">
                <a16:creationId xmlns:a16="http://schemas.microsoft.com/office/drawing/2014/main" id="{0CCAB041-2F85-41AC-941C-780CCD5BD6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1844675"/>
          <a:ext cx="11525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2209524" imgH="2104762" progId="Paint.Picture">
                  <p:embed/>
                </p:oleObj>
              </mc:Choice>
              <mc:Fallback>
                <p:oleObj name="Bitmap Image" r:id="rId11" imgW="2209524" imgH="2104762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844675"/>
                        <a:ext cx="11525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hlinkClick r:id="rId13" action="ppaction://hlinksldjump"/>
            <a:extLst>
              <a:ext uri="{FF2B5EF4-FFF2-40B4-BE49-F238E27FC236}">
                <a16:creationId xmlns:a16="http://schemas.microsoft.com/office/drawing/2014/main" id="{E0E98E17-BAC4-48B0-9351-634BBD641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2276475"/>
            <a:ext cx="28702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Click for Version 1</a:t>
            </a:r>
          </a:p>
        </p:txBody>
      </p:sp>
      <p:sp>
        <p:nvSpPr>
          <p:cNvPr id="20" name="TextBox 19">
            <a:hlinkClick r:id="rId14" action="ppaction://hlinksldjump"/>
            <a:extLst>
              <a:ext uri="{FF2B5EF4-FFF2-40B4-BE49-F238E27FC236}">
                <a16:creationId xmlns:a16="http://schemas.microsoft.com/office/drawing/2014/main" id="{C33A3EF4-70AE-4684-BF0B-EB2ACE259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3716338"/>
            <a:ext cx="28702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Click for Version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>
            <a:extLst>
              <a:ext uri="{FF2B5EF4-FFF2-40B4-BE49-F238E27FC236}">
                <a16:creationId xmlns:a16="http://schemas.microsoft.com/office/drawing/2014/main" id="{86B38DD9-61C9-422C-9188-6848F696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5" name="Object 7">
            <a:extLst>
              <a:ext uri="{FF2B5EF4-FFF2-40B4-BE49-F238E27FC236}">
                <a16:creationId xmlns:a16="http://schemas.microsoft.com/office/drawing/2014/main" id="{AB0D63E6-8D8C-44E9-AD3F-8C678FA8C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88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819794" imgH="590476" progId="Paint.Picture">
                  <p:embed/>
                </p:oleObj>
              </mc:Choice>
              <mc:Fallback>
                <p:oleObj name="Bitmap Image" r:id="rId3" imgW="2819794" imgH="5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88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Picture 8">
            <a:extLst>
              <a:ext uri="{FF2B5EF4-FFF2-40B4-BE49-F238E27FC236}">
                <a16:creationId xmlns:a16="http://schemas.microsoft.com/office/drawing/2014/main" id="{8463B0EE-3848-4311-864A-CEB0C3E64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7" name="Object 10">
            <a:extLst>
              <a:ext uri="{FF2B5EF4-FFF2-40B4-BE49-F238E27FC236}">
                <a16:creationId xmlns:a16="http://schemas.microsoft.com/office/drawing/2014/main" id="{3CA60529-40C5-4C38-8A52-8F0715FBB1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152951" imgH="1647619" progId="Paint.Picture">
                  <p:embed/>
                </p:oleObj>
              </mc:Choice>
              <mc:Fallback>
                <p:oleObj name="Bitmap Image" r:id="rId6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1">
            <a:extLst>
              <a:ext uri="{FF2B5EF4-FFF2-40B4-BE49-F238E27FC236}">
                <a16:creationId xmlns:a16="http://schemas.microsoft.com/office/drawing/2014/main" id="{84E122AB-5DA5-45A9-9F25-5BD1A20C56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3038095" imgH="3742857" progId="Paint.Picture">
                  <p:embed/>
                </p:oleObj>
              </mc:Choice>
              <mc:Fallback>
                <p:oleObj name="Bitmap Image" r:id="rId8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2">
            <a:extLst>
              <a:ext uri="{FF2B5EF4-FFF2-40B4-BE49-F238E27FC236}">
                <a16:creationId xmlns:a16="http://schemas.microsoft.com/office/drawing/2014/main" id="{C8804E79-99B8-445D-8019-E82917D4E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AE7CA6BC-DD42-4493-B208-DF0CBE50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57563"/>
            <a:ext cx="3095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This version is to fill the ball with water. </a:t>
            </a:r>
          </a:p>
        </p:txBody>
      </p:sp>
      <p:sp>
        <p:nvSpPr>
          <p:cNvPr id="28681" name="TextBox 9">
            <a:extLst>
              <a:ext uri="{FF2B5EF4-FFF2-40B4-BE49-F238E27FC236}">
                <a16:creationId xmlns:a16="http://schemas.microsoft.com/office/drawing/2014/main" id="{DD15470B-F3AA-4897-9925-827EF3835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89138"/>
            <a:ext cx="309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Version 1</a:t>
            </a:r>
          </a:p>
        </p:txBody>
      </p:sp>
      <p:graphicFrame>
        <p:nvGraphicFramePr>
          <p:cNvPr id="28682" name="Object 12">
            <a:extLst>
              <a:ext uri="{FF2B5EF4-FFF2-40B4-BE49-F238E27FC236}">
                <a16:creationId xmlns:a16="http://schemas.microsoft.com/office/drawing/2014/main" id="{4268107A-42AC-4F52-AFB4-E1FC0C6888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2349500"/>
          <a:ext cx="148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2209524" imgH="2104762" progId="Paint.Picture">
                  <p:embed/>
                </p:oleObj>
              </mc:Choice>
              <mc:Fallback>
                <p:oleObj name="Bitmap Image" r:id="rId10" imgW="2209524" imgH="2104762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349500"/>
                        <a:ext cx="14859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0D951A0A-3AB7-4E8C-9C2D-1947608D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B6A0A66F-6D46-403E-A211-5A2CFC4D8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374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You need a ball preferably 20cm diameter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C96E393A-F6ED-442B-A1D4-8F40BD5E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505200"/>
            <a:ext cx="3902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20cm is preferred as you are then dividing by 10 in this exercise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DEA6E33A-F810-4233-949A-AAED8E634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CA65995F-62D8-45E8-96F6-21A14FC3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116513"/>
            <a:ext cx="3673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And a funnel, weigh scales, water jug, water, pen or pencil and ruler</a:t>
            </a:r>
          </a:p>
        </p:txBody>
      </p:sp>
      <p:graphicFrame>
        <p:nvGraphicFramePr>
          <p:cNvPr id="29703" name="Object 7">
            <a:extLst>
              <a:ext uri="{FF2B5EF4-FFF2-40B4-BE49-F238E27FC236}">
                <a16:creationId xmlns:a16="http://schemas.microsoft.com/office/drawing/2014/main" id="{AE41105E-EA68-4214-9E5F-21B8E9FE0E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88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819794" imgH="590476" progId="Paint.Picture">
                  <p:embed/>
                </p:oleObj>
              </mc:Choice>
              <mc:Fallback>
                <p:oleObj name="Bitmap Image" r:id="rId3" imgW="2819794" imgH="5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88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4" name="Picture 8">
            <a:extLst>
              <a:ext uri="{FF2B5EF4-FFF2-40B4-BE49-F238E27FC236}">
                <a16:creationId xmlns:a16="http://schemas.microsoft.com/office/drawing/2014/main" id="{B55F8E7B-FA2B-4F6B-816F-64264FC41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5" name="Object 9">
            <a:extLst>
              <a:ext uri="{FF2B5EF4-FFF2-40B4-BE49-F238E27FC236}">
                <a16:creationId xmlns:a16="http://schemas.microsoft.com/office/drawing/2014/main" id="{7EFD3DE0-8290-487E-8350-E6817A0ED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971800"/>
          <a:ext cx="148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209524" imgH="2104762" progId="Paint.Picture">
                  <p:embed/>
                </p:oleObj>
              </mc:Choice>
              <mc:Fallback>
                <p:oleObj name="Bitmap Image" r:id="rId6" imgW="2209524" imgH="210476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4859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0">
            <a:extLst>
              <a:ext uri="{FF2B5EF4-FFF2-40B4-BE49-F238E27FC236}">
                <a16:creationId xmlns:a16="http://schemas.microsoft.com/office/drawing/2014/main" id="{A29DCD6E-2476-456E-8CAD-DE896F96B1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152951" imgH="1647619" progId="Paint.Picture">
                  <p:embed/>
                </p:oleObj>
              </mc:Choice>
              <mc:Fallback>
                <p:oleObj name="Bitmap Image" r:id="rId8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1">
            <a:extLst>
              <a:ext uri="{FF2B5EF4-FFF2-40B4-BE49-F238E27FC236}">
                <a16:creationId xmlns:a16="http://schemas.microsoft.com/office/drawing/2014/main" id="{4B93E6E5-6C9B-437C-B271-7B71E27AB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3038095" imgH="3742857" progId="Paint.Picture">
                  <p:embed/>
                </p:oleObj>
              </mc:Choice>
              <mc:Fallback>
                <p:oleObj name="Bitmap Image" r:id="rId10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>
            <a:extLst>
              <a:ext uri="{FF2B5EF4-FFF2-40B4-BE49-F238E27FC236}">
                <a16:creationId xmlns:a16="http://schemas.microsoft.com/office/drawing/2014/main" id="{09F0276A-0D3A-490D-A54B-7BE0BA67F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374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Weigh the ball and write this down.</a:t>
            </a:r>
          </a:p>
        </p:txBody>
      </p:sp>
      <p:sp>
        <p:nvSpPr>
          <p:cNvPr id="30723" name="Text Box 4">
            <a:extLst>
              <a:ext uri="{FF2B5EF4-FFF2-40B4-BE49-F238E27FC236}">
                <a16:creationId xmlns:a16="http://schemas.microsoft.com/office/drawing/2014/main" id="{984B4596-25B6-414E-82C1-E86128F5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3902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Make a small hole in the ball for the funnel and fill it with water</a:t>
            </a:r>
          </a:p>
        </p:txBody>
      </p:sp>
      <p:pic>
        <p:nvPicPr>
          <p:cNvPr id="30724" name="Picture 5">
            <a:extLst>
              <a:ext uri="{FF2B5EF4-FFF2-40B4-BE49-F238E27FC236}">
                <a16:creationId xmlns:a16="http://schemas.microsoft.com/office/drawing/2014/main" id="{50CE5F14-7867-4B8F-911D-B2C59E235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>
            <a:extLst>
              <a:ext uri="{FF2B5EF4-FFF2-40B4-BE49-F238E27FC236}">
                <a16:creationId xmlns:a16="http://schemas.microsoft.com/office/drawing/2014/main" id="{0591C922-060C-4297-BD6E-42C5C434A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3673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Calculate the weight of the water = (Ball+Water)-(Ball)</a:t>
            </a:r>
          </a:p>
        </p:txBody>
      </p:sp>
      <p:graphicFrame>
        <p:nvGraphicFramePr>
          <p:cNvPr id="30726" name="Object 7">
            <a:extLst>
              <a:ext uri="{FF2B5EF4-FFF2-40B4-BE49-F238E27FC236}">
                <a16:creationId xmlns:a16="http://schemas.microsoft.com/office/drawing/2014/main" id="{20343FA4-DA45-445E-8A3F-7E1FD60842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88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819794" imgH="590476" progId="Paint.Picture">
                  <p:embed/>
                </p:oleObj>
              </mc:Choice>
              <mc:Fallback>
                <p:oleObj name="Bitmap Image" r:id="rId3" imgW="2819794" imgH="5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88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7" name="Picture 8">
            <a:extLst>
              <a:ext uri="{FF2B5EF4-FFF2-40B4-BE49-F238E27FC236}">
                <a16:creationId xmlns:a16="http://schemas.microsoft.com/office/drawing/2014/main" id="{78E7DB59-FDE7-4045-95BF-20DC8D951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8" name="Object 9">
            <a:extLst>
              <a:ext uri="{FF2B5EF4-FFF2-40B4-BE49-F238E27FC236}">
                <a16:creationId xmlns:a16="http://schemas.microsoft.com/office/drawing/2014/main" id="{51BD5C5C-2E05-4ABE-80DA-30CBADB0A7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971800"/>
          <a:ext cx="148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209524" imgH="2104762" progId="Paint.Picture">
                  <p:embed/>
                </p:oleObj>
              </mc:Choice>
              <mc:Fallback>
                <p:oleObj name="Bitmap Image" r:id="rId6" imgW="2209524" imgH="210476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4859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10">
            <a:extLst>
              <a:ext uri="{FF2B5EF4-FFF2-40B4-BE49-F238E27FC236}">
                <a16:creationId xmlns:a16="http://schemas.microsoft.com/office/drawing/2014/main" id="{E170034A-21B6-4615-B34A-E01A9F1F7A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152951" imgH="1647619" progId="Paint.Picture">
                  <p:embed/>
                </p:oleObj>
              </mc:Choice>
              <mc:Fallback>
                <p:oleObj name="Bitmap Image" r:id="rId8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1">
            <a:extLst>
              <a:ext uri="{FF2B5EF4-FFF2-40B4-BE49-F238E27FC236}">
                <a16:creationId xmlns:a16="http://schemas.microsoft.com/office/drawing/2014/main" id="{A6D7F2FA-84D0-438C-A982-4858CAECE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3038095" imgH="3742857" progId="Paint.Picture">
                  <p:embed/>
                </p:oleObj>
              </mc:Choice>
              <mc:Fallback>
                <p:oleObj name="Bitmap Image" r:id="rId10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1" name="Text Box 12">
            <a:extLst>
              <a:ext uri="{FF2B5EF4-FFF2-40B4-BE49-F238E27FC236}">
                <a16:creationId xmlns:a16="http://schemas.microsoft.com/office/drawing/2014/main" id="{6A7C3122-92AC-4956-A8CB-0F0759BF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14800"/>
            <a:ext cx="374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Weigh the ball and the water in it and write this down</a:t>
            </a:r>
          </a:p>
        </p:txBody>
      </p:sp>
      <p:sp>
        <p:nvSpPr>
          <p:cNvPr id="81933" name="Text Box 13">
            <a:extLst>
              <a:ext uri="{FF2B5EF4-FFF2-40B4-BE49-F238E27FC236}">
                <a16:creationId xmlns:a16="http://schemas.microsoft.com/office/drawing/2014/main" id="{FA5B8008-EF57-4495-8AA0-0EA8BF27F71E}"/>
              </a:ext>
            </a:extLst>
          </p:cNvPr>
          <p:cNvSpPr txBox="1">
            <a:spLocks noChangeArrowheads="1"/>
          </p:cNvSpPr>
          <p:nvPr/>
        </p:nvSpPr>
        <p:spPr bwMode="auto">
          <a:xfrm rot="-627892">
            <a:off x="5029200" y="2667000"/>
            <a:ext cx="2819400" cy="2051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b="1">
                <a:solidFill>
                  <a:srgbClr val="FF0000"/>
                </a:solidFill>
              </a:rPr>
              <a:t>Empty the water from the ball carefully</a:t>
            </a: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53BC2C01-F6C0-4DFD-A6E3-B658C50837DF}"/>
              </a:ext>
            </a:extLst>
          </p:cNvPr>
          <p:cNvSpPr txBox="1">
            <a:spLocks noChangeArrowheads="1"/>
          </p:cNvSpPr>
          <p:nvPr/>
        </p:nvSpPr>
        <p:spPr bwMode="auto">
          <a:xfrm rot="-662195">
            <a:off x="457200" y="4038600"/>
            <a:ext cx="4410075" cy="650875"/>
          </a:xfrm>
          <a:prstGeom prst="rect">
            <a:avLst/>
          </a:prstGeom>
          <a:solidFill>
            <a:srgbClr val="66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 b="1">
                <a:solidFill>
                  <a:srgbClr val="008000"/>
                </a:solidFill>
              </a:rPr>
              <a:t>My answer is 4.2Kg</a:t>
            </a:r>
          </a:p>
        </p:txBody>
      </p:sp>
      <p:sp>
        <p:nvSpPr>
          <p:cNvPr id="30734" name="Text Box 2">
            <a:extLst>
              <a:ext uri="{FF2B5EF4-FFF2-40B4-BE49-F238E27FC236}">
                <a16:creationId xmlns:a16="http://schemas.microsoft.com/office/drawing/2014/main" id="{085A2C31-B30C-4557-917C-EDCB3C1ED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3" grpId="0" animBg="1" autoUpdateAnimBg="0"/>
      <p:bldP spid="8193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CA1D2CD4-234C-45D5-ACA4-F8C4C707B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7" name="Object 7">
            <a:extLst>
              <a:ext uri="{FF2B5EF4-FFF2-40B4-BE49-F238E27FC236}">
                <a16:creationId xmlns:a16="http://schemas.microsoft.com/office/drawing/2014/main" id="{1A9750F7-E369-4796-973D-5C08E1AB1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88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819794" imgH="590476" progId="Paint.Picture">
                  <p:embed/>
                </p:oleObj>
              </mc:Choice>
              <mc:Fallback>
                <p:oleObj name="Bitmap Image" r:id="rId3" imgW="2819794" imgH="5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88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8" name="Picture 8">
            <a:extLst>
              <a:ext uri="{FF2B5EF4-FFF2-40B4-BE49-F238E27FC236}">
                <a16:creationId xmlns:a16="http://schemas.microsoft.com/office/drawing/2014/main" id="{1777FC30-B254-458C-9746-63187C971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49" name="Object 9">
            <a:extLst>
              <a:ext uri="{FF2B5EF4-FFF2-40B4-BE49-F238E27FC236}">
                <a16:creationId xmlns:a16="http://schemas.microsoft.com/office/drawing/2014/main" id="{8255D37E-9B2E-4777-9D55-C97663729D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971800"/>
          <a:ext cx="148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209524" imgH="2104762" progId="Paint.Picture">
                  <p:embed/>
                </p:oleObj>
              </mc:Choice>
              <mc:Fallback>
                <p:oleObj name="Bitmap Image" r:id="rId6" imgW="2209524" imgH="210476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4859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0">
            <a:extLst>
              <a:ext uri="{FF2B5EF4-FFF2-40B4-BE49-F238E27FC236}">
                <a16:creationId xmlns:a16="http://schemas.microsoft.com/office/drawing/2014/main" id="{3A060139-83EA-4CB6-9958-96CB56C73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152951" imgH="1647619" progId="Paint.Picture">
                  <p:embed/>
                </p:oleObj>
              </mc:Choice>
              <mc:Fallback>
                <p:oleObj name="Bitmap Image" r:id="rId8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1">
            <a:extLst>
              <a:ext uri="{FF2B5EF4-FFF2-40B4-BE49-F238E27FC236}">
                <a16:creationId xmlns:a16="http://schemas.microsoft.com/office/drawing/2014/main" id="{F29DFB7C-2918-4606-9D65-7FD7859FE6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3038095" imgH="3742857" progId="Paint.Picture">
                  <p:embed/>
                </p:oleObj>
              </mc:Choice>
              <mc:Fallback>
                <p:oleObj name="Bitmap Image" r:id="rId10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2">
            <a:extLst>
              <a:ext uri="{FF2B5EF4-FFF2-40B4-BE49-F238E27FC236}">
                <a16:creationId xmlns:a16="http://schemas.microsoft.com/office/drawing/2014/main" id="{DB662FDA-EF35-4698-A529-73072E196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sp>
        <p:nvSpPr>
          <p:cNvPr id="31753" name="Rectangle 1">
            <a:extLst>
              <a:ext uri="{FF2B5EF4-FFF2-40B4-BE49-F238E27FC236}">
                <a16:creationId xmlns:a16="http://schemas.microsoft.com/office/drawing/2014/main" id="{81EC5D6B-44FC-4B65-BC73-35ACD51FE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73238"/>
            <a:ext cx="396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Why is the weight of the water equal to the volume of the ball?</a:t>
            </a:r>
          </a:p>
        </p:txBody>
      </p:sp>
      <p:sp>
        <p:nvSpPr>
          <p:cNvPr id="31754" name="TextBox 15">
            <a:extLst>
              <a:ext uri="{FF2B5EF4-FFF2-40B4-BE49-F238E27FC236}">
                <a16:creationId xmlns:a16="http://schemas.microsoft.com/office/drawing/2014/main" id="{968FDA51-1607-43F0-8489-D4AF3DCF1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13100"/>
            <a:ext cx="38877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8000"/>
                </a:solidFill>
              </a:rPr>
              <a:t>Answer: The specific gravity of water is 1.</a:t>
            </a:r>
          </a:p>
          <a:p>
            <a:endParaRPr lang="en-GB" altLang="en-US" b="1">
              <a:solidFill>
                <a:srgbClr val="008000"/>
              </a:solidFill>
            </a:endParaRPr>
          </a:p>
          <a:p>
            <a:r>
              <a:rPr lang="en-GB" altLang="en-US" b="1">
                <a:solidFill>
                  <a:srgbClr val="008000"/>
                </a:solidFill>
              </a:rPr>
              <a:t>One cubic centimetre of water weighs exactly one gram.</a:t>
            </a:r>
          </a:p>
          <a:p>
            <a:endParaRPr lang="en-GB" altLang="en-US" b="1">
              <a:solidFill>
                <a:srgbClr val="008000"/>
              </a:solidFill>
            </a:endParaRPr>
          </a:p>
          <a:p>
            <a:r>
              <a:rPr lang="en-GB" altLang="en-US" b="1">
                <a:solidFill>
                  <a:srgbClr val="008000"/>
                </a:solidFill>
              </a:rPr>
              <a:t>So its volume and weight are the same.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04F6EF96-9734-43E7-AFFE-C71261523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514600"/>
            <a:ext cx="3124200" cy="627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b="1">
                <a:solidFill>
                  <a:srgbClr val="000099"/>
                </a:solidFill>
              </a:rPr>
              <a:t>Welcome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E9818A1-08F1-4469-9551-E5EEE4813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"/>
            <a:ext cx="4343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0" name="Text Box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A211A0-91CF-4FD0-AC4F-187A171FE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62595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b="1" dirty="0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3081" name="WordArt 10">
            <a:extLst>
              <a:ext uri="{FF2B5EF4-FFF2-40B4-BE49-F238E27FC236}">
                <a16:creationId xmlns:a16="http://schemas.microsoft.com/office/drawing/2014/main" id="{D1999C78-C431-48E0-A5CE-5346D0E0E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679450"/>
            <a:ext cx="6705600" cy="1606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454"/>
              </a:avLst>
            </a:prstTxWarp>
          </a:bodyPr>
          <a:lstStyle/>
          <a:p>
            <a:pPr algn="ctr"/>
            <a:r>
              <a:rPr lang="en-GB" sz="1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Sum Pi To Chew Over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698F6A-FDD4-4680-8CB5-D5546EE65283}"/>
              </a:ext>
            </a:extLst>
          </p:cNvPr>
          <p:cNvSpPr txBox="1"/>
          <p:nvPr/>
        </p:nvSpPr>
        <p:spPr>
          <a:xfrm>
            <a:off x="899592" y="3141663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Lets calculate 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66896-8770-445D-A021-E02F5DD6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67" y="3997326"/>
            <a:ext cx="2076450" cy="17049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4B4191-CBF5-4D5B-A3A7-E9D812491063}"/>
              </a:ext>
            </a:extLst>
          </p:cNvPr>
          <p:cNvGrpSpPr/>
          <p:nvPr/>
        </p:nvGrpSpPr>
        <p:grpSpPr>
          <a:xfrm>
            <a:off x="1473106" y="3095496"/>
            <a:ext cx="6078949" cy="2476507"/>
            <a:chOff x="1473106" y="3095496"/>
            <a:chExt cx="6078949" cy="247650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F6DEE27-C110-4788-982D-5D625031ACF4}"/>
                </a:ext>
              </a:extLst>
            </p:cNvPr>
            <p:cNvCxnSpPr/>
            <p:nvPr/>
          </p:nvCxnSpPr>
          <p:spPr bwMode="auto">
            <a:xfrm>
              <a:off x="1473106" y="3867028"/>
              <a:ext cx="1803494" cy="1704975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CC5BBD2-B5FC-4A87-ADC9-9AB76DE92A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591945" y="3857287"/>
              <a:ext cx="1803494" cy="1704975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B4329A-1F64-4185-8735-C1E1B2DE2D65}"/>
                </a:ext>
              </a:extLst>
            </p:cNvPr>
            <p:cNvSpPr txBox="1"/>
            <p:nvPr/>
          </p:nvSpPr>
          <p:spPr>
            <a:xfrm>
              <a:off x="4533900" y="3095496"/>
              <a:ext cx="2867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+mj-lt"/>
                  <a:ea typeface="Cambria Math" panose="02040503050406030204" pitchFamily="18" charset="0"/>
                </a:rPr>
                <a:t>This</a:t>
              </a:r>
              <a:r>
                <a:rPr lang="en-GB" sz="6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𝞹</a:t>
              </a:r>
              <a:endParaRPr lang="en-GB" sz="6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A007DA-CBB7-48EA-BD56-C9FEFDB00144}"/>
                </a:ext>
              </a:extLst>
            </p:cNvPr>
            <p:cNvSpPr txBox="1"/>
            <p:nvPr/>
          </p:nvSpPr>
          <p:spPr>
            <a:xfrm>
              <a:off x="4257253" y="4383889"/>
              <a:ext cx="32948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≃ 3.142 or 22/7</a:t>
              </a:r>
              <a:endParaRPr lang="en-GB" sz="32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2238B4AF-0482-4FED-B428-5CB0D9DA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24FB3574-3682-42F1-B4F6-653273C46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374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Multiply the weight of the water by three.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40B56669-577D-4547-B8FD-1AD570E38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390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Divide this answer by 4.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A7073D38-CC78-49BD-9E71-B0C48BC03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4" name="Object 7">
            <a:extLst>
              <a:ext uri="{FF2B5EF4-FFF2-40B4-BE49-F238E27FC236}">
                <a16:creationId xmlns:a16="http://schemas.microsoft.com/office/drawing/2014/main" id="{0877998A-FB07-423D-8ACB-7120D800EA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6388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819794" imgH="590476" progId="Paint.Picture">
                  <p:embed/>
                </p:oleObj>
              </mc:Choice>
              <mc:Fallback>
                <p:oleObj name="Bitmap Image" r:id="rId3" imgW="2819794" imgH="59047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6388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5" name="Picture 8">
            <a:extLst>
              <a:ext uri="{FF2B5EF4-FFF2-40B4-BE49-F238E27FC236}">
                <a16:creationId xmlns:a16="http://schemas.microsoft.com/office/drawing/2014/main" id="{74BBF155-D858-4C6B-AC86-6DD6A384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6" name="Object 9">
            <a:extLst>
              <a:ext uri="{FF2B5EF4-FFF2-40B4-BE49-F238E27FC236}">
                <a16:creationId xmlns:a16="http://schemas.microsoft.com/office/drawing/2014/main" id="{6A827629-7441-4227-9F69-4A93F47EBA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2971800"/>
          <a:ext cx="14859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209524" imgH="2104762" progId="Paint.Picture">
                  <p:embed/>
                </p:oleObj>
              </mc:Choice>
              <mc:Fallback>
                <p:oleObj name="Bitmap Image" r:id="rId6" imgW="2209524" imgH="2104762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4859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10">
            <a:extLst>
              <a:ext uri="{FF2B5EF4-FFF2-40B4-BE49-F238E27FC236}">
                <a16:creationId xmlns:a16="http://schemas.microsoft.com/office/drawing/2014/main" id="{9C46DA39-046D-457D-9D2C-F91676DBB0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2152951" imgH="1647619" progId="Paint.Picture">
                  <p:embed/>
                </p:oleObj>
              </mc:Choice>
              <mc:Fallback>
                <p:oleObj name="Bitmap Image" r:id="rId8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1">
            <a:extLst>
              <a:ext uri="{FF2B5EF4-FFF2-40B4-BE49-F238E27FC236}">
                <a16:creationId xmlns:a16="http://schemas.microsoft.com/office/drawing/2014/main" id="{7046CFB3-5A15-4CF2-BE24-D9C4E7DF75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0" imgW="3038095" imgH="3742857" progId="Paint.Picture">
                  <p:embed/>
                </p:oleObj>
              </mc:Choice>
              <mc:Fallback>
                <p:oleObj name="Bitmap Image" r:id="rId10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Text Box 12">
            <a:extLst>
              <a:ext uri="{FF2B5EF4-FFF2-40B4-BE49-F238E27FC236}">
                <a16:creationId xmlns:a16="http://schemas.microsoft.com/office/drawing/2014/main" id="{E96A9E14-3A52-47A8-8691-CFECA8F44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34671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Divide this answer by the radius of the ball cubed.</a:t>
            </a:r>
          </a:p>
          <a:p>
            <a:endParaRPr lang="en-GB" altLang="en-US" b="1"/>
          </a:p>
          <a:p>
            <a:r>
              <a:rPr lang="en-GB" altLang="en-US" b="1"/>
              <a:t>In my case the radius is 10cm so I divide by 1000 = 10</a:t>
            </a:r>
            <a:r>
              <a:rPr lang="en-GB" altLang="en-US" b="1" baseline="30000"/>
              <a:t>3.</a:t>
            </a:r>
            <a:endParaRPr lang="en-GB" altLang="en-US" b="1"/>
          </a:p>
        </p:txBody>
      </p:sp>
      <p:sp>
        <p:nvSpPr>
          <p:cNvPr id="86030" name="Text Box 14">
            <a:extLst>
              <a:ext uri="{FF2B5EF4-FFF2-40B4-BE49-F238E27FC236}">
                <a16:creationId xmlns:a16="http://schemas.microsoft.com/office/drawing/2014/main" id="{CDC10A43-A147-4E43-9989-31362DF2E376}"/>
              </a:ext>
            </a:extLst>
          </p:cNvPr>
          <p:cNvSpPr txBox="1">
            <a:spLocks noChangeArrowheads="1"/>
          </p:cNvSpPr>
          <p:nvPr/>
        </p:nvSpPr>
        <p:spPr bwMode="auto">
          <a:xfrm rot="-662195">
            <a:off x="4097338" y="2928938"/>
            <a:ext cx="4054475" cy="650875"/>
          </a:xfrm>
          <a:prstGeom prst="rect">
            <a:avLst/>
          </a:prstGeom>
          <a:solidFill>
            <a:srgbClr val="66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 b="1">
                <a:solidFill>
                  <a:srgbClr val="008000"/>
                </a:solidFill>
              </a:rPr>
              <a:t>My answer is 3.15</a:t>
            </a:r>
          </a:p>
        </p:txBody>
      </p:sp>
      <p:sp>
        <p:nvSpPr>
          <p:cNvPr id="86031" name="Text Box 15">
            <a:extLst>
              <a:ext uri="{FF2B5EF4-FFF2-40B4-BE49-F238E27FC236}">
                <a16:creationId xmlns:a16="http://schemas.microsoft.com/office/drawing/2014/main" id="{DE4F9BD5-2A7A-448A-8B28-BA0C5E03CACC}"/>
              </a:ext>
            </a:extLst>
          </p:cNvPr>
          <p:cNvSpPr txBox="1">
            <a:spLocks noChangeArrowheads="1"/>
          </p:cNvSpPr>
          <p:nvPr/>
        </p:nvSpPr>
        <p:spPr bwMode="auto">
          <a:xfrm rot="-635211">
            <a:off x="4071938" y="4114800"/>
            <a:ext cx="5054600" cy="466725"/>
          </a:xfrm>
          <a:prstGeom prst="rect">
            <a:avLst/>
          </a:prstGeom>
          <a:solidFill>
            <a:srgbClr val="66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The Real Pi </a:t>
            </a:r>
            <a:r>
              <a:rPr lang="en-GB" altLang="en-US" b="1"/>
              <a:t>(</a:t>
            </a:r>
            <a:r>
              <a:rPr lang="en-GB" altLang="en-US" b="1">
                <a:sym typeface="Symbol" panose="05050102010706020507" pitchFamily="18" charset="2"/>
              </a:rPr>
              <a:t>)</a:t>
            </a:r>
            <a:r>
              <a:rPr lang="en-GB" altLang="en-US" b="1">
                <a:solidFill>
                  <a:srgbClr val="FF0000"/>
                </a:solidFill>
              </a:rPr>
              <a:t> is 3.14 + a little bit</a:t>
            </a:r>
          </a:p>
        </p:txBody>
      </p:sp>
      <p:sp>
        <p:nvSpPr>
          <p:cNvPr id="86032" name="Text Box 16">
            <a:extLst>
              <a:ext uri="{FF2B5EF4-FFF2-40B4-BE49-F238E27FC236}">
                <a16:creationId xmlns:a16="http://schemas.microsoft.com/office/drawing/2014/main" id="{875D71EC-BB47-47EB-95B3-6AC574A6C907}"/>
              </a:ext>
            </a:extLst>
          </p:cNvPr>
          <p:cNvSpPr txBox="1">
            <a:spLocks noChangeArrowheads="1"/>
          </p:cNvSpPr>
          <p:nvPr/>
        </p:nvSpPr>
        <p:spPr bwMode="auto">
          <a:xfrm rot="-634479">
            <a:off x="4076700" y="4957763"/>
            <a:ext cx="4594225" cy="466725"/>
          </a:xfrm>
          <a:prstGeom prst="rect">
            <a:avLst/>
          </a:prstGeom>
          <a:solidFill>
            <a:srgbClr val="66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So My Answer is Almost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0" grpId="0" animBg="1" autoUpdateAnimBg="0"/>
      <p:bldP spid="86031" grpId="0" animBg="1" autoUpdateAnimBg="0"/>
      <p:bldP spid="8603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id="{33212640-371D-40F1-BA1D-D44775431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43013"/>
            <a:ext cx="30464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/>
              <a:t>What have we learnt?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24D87D6E-20FE-49A3-9DC8-6D231E2B7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39913"/>
            <a:ext cx="37449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008000"/>
                </a:solidFill>
              </a:rPr>
              <a:t>Pi (</a:t>
            </a:r>
            <a:r>
              <a:rPr lang="en-GB" altLang="en-US" sz="2200" b="1">
                <a:solidFill>
                  <a:srgbClr val="008000"/>
                </a:solidFill>
                <a:sym typeface="Symbol" panose="05050102010706020507" pitchFamily="18" charset="2"/>
              </a:rPr>
              <a:t></a:t>
            </a:r>
            <a:r>
              <a:rPr lang="en-GB" altLang="en-US" sz="2200" b="1">
                <a:solidFill>
                  <a:srgbClr val="008000"/>
                </a:solidFill>
              </a:rPr>
              <a:t>) is 3.14 and a little bit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0D166A6C-31C1-4E67-A13E-E07C4D71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00613"/>
            <a:ext cx="5172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chemeClr val="accent2"/>
                </a:solidFill>
              </a:rPr>
              <a:t>The circumference of a circle is  2</a:t>
            </a:r>
            <a:r>
              <a:rPr lang="en-GB" altLang="en-US" sz="2200" b="1">
                <a:solidFill>
                  <a:schemeClr val="accent2"/>
                </a:solidFill>
                <a:sym typeface="Symbol" panose="05050102010706020507" pitchFamily="18" charset="2"/>
              </a:rPr>
              <a:t> </a:t>
            </a:r>
            <a:r>
              <a:rPr lang="en-GB" altLang="en-US" sz="22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67495593-1E75-491C-83C6-EE22318E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97513"/>
            <a:ext cx="3770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FF3300"/>
                </a:solidFill>
              </a:rPr>
              <a:t>The area in a circle is  </a:t>
            </a:r>
            <a:r>
              <a:rPr lang="en-GB" altLang="en-US" sz="2200" b="1">
                <a:solidFill>
                  <a:srgbClr val="FF3300"/>
                </a:solidFill>
                <a:sym typeface="Symbol" panose="05050102010706020507" pitchFamily="18" charset="2"/>
              </a:rPr>
              <a:t> </a:t>
            </a:r>
            <a:r>
              <a:rPr lang="en-GB" altLang="en-US" sz="2200" b="1">
                <a:solidFill>
                  <a:srgbClr val="FF3300"/>
                </a:solidFill>
              </a:rPr>
              <a:t>R</a:t>
            </a:r>
            <a:r>
              <a:rPr lang="en-GB" altLang="en-US" sz="2200" b="1" baseline="30000">
                <a:solidFill>
                  <a:srgbClr val="FF3300"/>
                </a:solidFill>
              </a:rPr>
              <a:t>2</a:t>
            </a:r>
            <a:endParaRPr lang="en-GB" altLang="en-US" sz="2200" b="1">
              <a:solidFill>
                <a:srgbClr val="FF3300"/>
              </a:solidFill>
            </a:endParaRP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28DCB5CC-5A32-4A09-869B-A2E2C32C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53387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008000"/>
                </a:solidFill>
              </a:rPr>
              <a:t>The volume of a sphere (ball) is </a:t>
            </a:r>
            <a:r>
              <a:rPr lang="en-GB" altLang="en-US" sz="2200" b="1" baseline="30000">
                <a:solidFill>
                  <a:srgbClr val="008000"/>
                </a:solidFill>
              </a:rPr>
              <a:t>4</a:t>
            </a:r>
            <a:r>
              <a:rPr lang="en-GB" altLang="en-US" sz="2200" b="1">
                <a:solidFill>
                  <a:srgbClr val="008000"/>
                </a:solidFill>
              </a:rPr>
              <a:t>/</a:t>
            </a:r>
            <a:r>
              <a:rPr lang="en-GB" altLang="en-US" sz="2200" b="1" baseline="-25000">
                <a:solidFill>
                  <a:srgbClr val="008000"/>
                </a:solidFill>
              </a:rPr>
              <a:t>3</a:t>
            </a:r>
            <a:r>
              <a:rPr lang="en-GB" altLang="en-US" sz="2200" b="1">
                <a:solidFill>
                  <a:srgbClr val="008000"/>
                </a:solidFill>
                <a:sym typeface="Symbol" panose="05050102010706020507" pitchFamily="18" charset="2"/>
              </a:rPr>
              <a:t> </a:t>
            </a:r>
            <a:r>
              <a:rPr lang="en-GB" altLang="en-US" sz="2200" b="1">
                <a:solidFill>
                  <a:srgbClr val="008000"/>
                </a:solidFill>
              </a:rPr>
              <a:t>R</a:t>
            </a:r>
            <a:r>
              <a:rPr lang="en-GB" altLang="en-US" sz="2200" b="1" baseline="300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9096" name="Text Box 8">
            <a:extLst>
              <a:ext uri="{FF2B5EF4-FFF2-40B4-BE49-F238E27FC236}">
                <a16:creationId xmlns:a16="http://schemas.microsoft.com/office/drawing/2014/main" id="{71D69288-6119-401E-8852-4653243E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0"/>
            <a:ext cx="6651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chemeClr val="accent2"/>
                </a:solidFill>
              </a:rPr>
              <a:t>Pi (</a:t>
            </a:r>
            <a:r>
              <a:rPr lang="en-GB" altLang="en-US" sz="2200" b="1">
                <a:solidFill>
                  <a:schemeClr val="accent2"/>
                </a:solidFill>
                <a:sym typeface="Symbol" panose="05050102010706020507" pitchFamily="18" charset="2"/>
              </a:rPr>
              <a:t></a:t>
            </a:r>
            <a:r>
              <a:rPr lang="en-GB" altLang="en-US" sz="2200" b="1">
                <a:solidFill>
                  <a:schemeClr val="accent2"/>
                </a:solidFill>
              </a:rPr>
              <a:t>) to ten decimal places is 3.141592654……...</a:t>
            </a:r>
          </a:p>
        </p:txBody>
      </p:sp>
      <p:sp>
        <p:nvSpPr>
          <p:cNvPr id="89097" name="Text Box 9">
            <a:extLst>
              <a:ext uri="{FF2B5EF4-FFF2-40B4-BE49-F238E27FC236}">
                <a16:creationId xmlns:a16="http://schemas.microsoft.com/office/drawing/2014/main" id="{FD62BC92-AD3C-483B-9C5A-0CE5A9EC5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353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FF3300"/>
                </a:solidFill>
              </a:rPr>
              <a:t>In fact Pi (</a:t>
            </a:r>
            <a:r>
              <a:rPr lang="en-GB" altLang="en-US" sz="2200" b="1">
                <a:solidFill>
                  <a:srgbClr val="FF3300"/>
                </a:solidFill>
                <a:sym typeface="Symbol" panose="05050102010706020507" pitchFamily="18" charset="2"/>
              </a:rPr>
              <a:t></a:t>
            </a:r>
            <a:r>
              <a:rPr lang="en-GB" altLang="en-US" sz="2200" b="1">
                <a:solidFill>
                  <a:srgbClr val="FF3300"/>
                </a:solidFill>
              </a:rPr>
              <a:t>) is an irrational number (one that cannot be written as a decimal or as a fraction)</a:t>
            </a:r>
          </a:p>
        </p:txBody>
      </p:sp>
      <p:sp>
        <p:nvSpPr>
          <p:cNvPr id="89098" name="Text Box 10">
            <a:extLst>
              <a:ext uri="{FF2B5EF4-FFF2-40B4-BE49-F238E27FC236}">
                <a16:creationId xmlns:a16="http://schemas.microsoft.com/office/drawing/2014/main" id="{A463BA8F-DBE9-4750-A9E6-DE10B7F3A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7163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008000"/>
                </a:solidFill>
              </a:rPr>
              <a:t>This is surprising because a soap bubble forms a sphere naturally without knowing any maths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3" grpId="0" autoUpdateAnimBg="0"/>
      <p:bldP spid="89094" grpId="0" autoUpdateAnimBg="0"/>
      <p:bldP spid="89095" grpId="0" autoUpdateAnimBg="0"/>
      <p:bldP spid="89096" grpId="0" autoUpdateAnimBg="0"/>
      <p:bldP spid="89097" grpId="0" autoUpdateAnimBg="0"/>
      <p:bldP spid="8909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067CE7AA-10A7-4148-A645-64D5FE71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052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F42A00AD-3959-4DE4-8517-68C998A37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585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6DE3DECA-B13C-4E4E-A74B-E61F5DC54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40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How well did you do?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>
            <a:extLst>
              <a:ext uri="{FF2B5EF4-FFF2-40B4-BE49-F238E27FC236}">
                <a16:creationId xmlns:a16="http://schemas.microsoft.com/office/drawing/2014/main" id="{D3B5CCA8-401E-4E7C-910E-C5D423B9F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01332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8">
            <a:extLst>
              <a:ext uri="{FF2B5EF4-FFF2-40B4-BE49-F238E27FC236}">
                <a16:creationId xmlns:a16="http://schemas.microsoft.com/office/drawing/2014/main" id="{5A279E50-3708-450A-99B5-FC005747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ct 10">
            <a:extLst>
              <a:ext uri="{FF2B5EF4-FFF2-40B4-BE49-F238E27FC236}">
                <a16:creationId xmlns:a16="http://schemas.microsoft.com/office/drawing/2014/main" id="{67262DA6-C223-4E17-81F6-67B86DBD8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1">
            <a:extLst>
              <a:ext uri="{FF2B5EF4-FFF2-40B4-BE49-F238E27FC236}">
                <a16:creationId xmlns:a16="http://schemas.microsoft.com/office/drawing/2014/main" id="{118E6BBE-A24F-4221-8FC5-86CEED26AF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38095" imgH="3742857" progId="Paint.Picture">
                  <p:embed/>
                </p:oleObj>
              </mc:Choice>
              <mc:Fallback>
                <p:oleObj name="Bitmap Image" r:id="rId6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2">
            <a:extLst>
              <a:ext uri="{FF2B5EF4-FFF2-40B4-BE49-F238E27FC236}">
                <a16:creationId xmlns:a16="http://schemas.microsoft.com/office/drawing/2014/main" id="{D93773AB-B488-499A-A83E-98205D9F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pic>
        <p:nvPicPr>
          <p:cNvPr id="35847" name="Picture 1" descr="Screen Shot 2017-04-07 at 09.29.11.png">
            <a:extLst>
              <a:ext uri="{FF2B5EF4-FFF2-40B4-BE49-F238E27FC236}">
                <a16:creationId xmlns:a16="http://schemas.microsoft.com/office/drawing/2014/main" id="{0D599327-8211-442E-AAEC-2FB2E4AF6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1249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2">
            <a:extLst>
              <a:ext uri="{FF2B5EF4-FFF2-40B4-BE49-F238E27FC236}">
                <a16:creationId xmlns:a16="http://schemas.microsoft.com/office/drawing/2014/main" id="{C6EA6FE2-2040-4B9B-8DA1-10EABDBB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155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Version 2</a:t>
            </a:r>
          </a:p>
        </p:txBody>
      </p:sp>
      <p:sp>
        <p:nvSpPr>
          <p:cNvPr id="35849" name="Text Box 3">
            <a:extLst>
              <a:ext uri="{FF2B5EF4-FFF2-40B4-BE49-F238E27FC236}">
                <a16:creationId xmlns:a16="http://schemas.microsoft.com/office/drawing/2014/main" id="{E923B0E3-C5BE-4B0B-B2A1-CE81F8EB2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05038"/>
            <a:ext cx="374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You need a ball preferably 20cm diameter</a:t>
            </a:r>
          </a:p>
        </p:txBody>
      </p:sp>
      <p:sp>
        <p:nvSpPr>
          <p:cNvPr id="35850" name="Text Box 4">
            <a:extLst>
              <a:ext uri="{FF2B5EF4-FFF2-40B4-BE49-F238E27FC236}">
                <a16:creationId xmlns:a16="http://schemas.microsoft.com/office/drawing/2014/main" id="{2A882EC3-3604-4C37-9F4F-486F26ECF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3833813"/>
            <a:ext cx="3902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dirty="0"/>
              <a:t>20cm is preferred as you are then dividing by 10 in this exercise</a:t>
            </a:r>
          </a:p>
        </p:txBody>
      </p:sp>
      <p:sp>
        <p:nvSpPr>
          <p:cNvPr id="35851" name="Text Box 6">
            <a:extLst>
              <a:ext uri="{FF2B5EF4-FFF2-40B4-BE49-F238E27FC236}">
                <a16:creationId xmlns:a16="http://schemas.microsoft.com/office/drawing/2014/main" id="{BCCB4132-A1C5-464C-BC81-5CC06CC0F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5445125"/>
            <a:ext cx="367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And a bucket, weigh scales, water jug, water, and pen or pencil.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>
            <a:extLst>
              <a:ext uri="{FF2B5EF4-FFF2-40B4-BE49-F238E27FC236}">
                <a16:creationId xmlns:a16="http://schemas.microsoft.com/office/drawing/2014/main" id="{078C8F9D-1FA3-4405-8952-CFA76593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84763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8">
            <a:extLst>
              <a:ext uri="{FF2B5EF4-FFF2-40B4-BE49-F238E27FC236}">
                <a16:creationId xmlns:a16="http://schemas.microsoft.com/office/drawing/2014/main" id="{20481475-F9FE-4430-93C9-2FA93E52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Object 10">
            <a:extLst>
              <a:ext uri="{FF2B5EF4-FFF2-40B4-BE49-F238E27FC236}">
                <a16:creationId xmlns:a16="http://schemas.microsoft.com/office/drawing/2014/main" id="{27096657-582A-4530-8526-A0FD732AB9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11">
            <a:extLst>
              <a:ext uri="{FF2B5EF4-FFF2-40B4-BE49-F238E27FC236}">
                <a16:creationId xmlns:a16="http://schemas.microsoft.com/office/drawing/2014/main" id="{0D3BA0D9-D7E7-4901-BE42-BD25A5CA26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38095" imgH="3742857" progId="Paint.Picture">
                  <p:embed/>
                </p:oleObj>
              </mc:Choice>
              <mc:Fallback>
                <p:oleObj name="Bitmap Image" r:id="rId6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2">
            <a:extLst>
              <a:ext uri="{FF2B5EF4-FFF2-40B4-BE49-F238E27FC236}">
                <a16:creationId xmlns:a16="http://schemas.microsoft.com/office/drawing/2014/main" id="{CA37B218-C1E5-4CB2-9076-2DB4F820D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pic>
        <p:nvPicPr>
          <p:cNvPr id="36871" name="Picture 1" descr="Screen Shot 2017-04-07 at 09.29.11.png">
            <a:extLst>
              <a:ext uri="{FF2B5EF4-FFF2-40B4-BE49-F238E27FC236}">
                <a16:creationId xmlns:a16="http://schemas.microsoft.com/office/drawing/2014/main" id="{7A444571-F44E-480C-9799-C5E0DBF12D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1249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2">
            <a:extLst>
              <a:ext uri="{FF2B5EF4-FFF2-40B4-BE49-F238E27FC236}">
                <a16:creationId xmlns:a16="http://schemas.microsoft.com/office/drawing/2014/main" id="{3ABA2D74-05ED-4032-8AC4-721FE34F1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447800"/>
            <a:ext cx="155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Version 2</a:t>
            </a:r>
          </a:p>
        </p:txBody>
      </p:sp>
      <p:sp>
        <p:nvSpPr>
          <p:cNvPr id="36873" name="TextBox 3">
            <a:extLst>
              <a:ext uri="{FF2B5EF4-FFF2-40B4-BE49-F238E27FC236}">
                <a16:creationId xmlns:a16="http://schemas.microsoft.com/office/drawing/2014/main" id="{F8259B73-974D-46F9-AB04-549AEFE3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3552825"/>
            <a:ext cx="2665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Mark the side of the bucket at the height of the water</a:t>
            </a:r>
          </a:p>
        </p:txBody>
      </p:sp>
      <p:sp>
        <p:nvSpPr>
          <p:cNvPr id="36874" name="TextBox 2">
            <a:extLst>
              <a:ext uri="{FF2B5EF4-FFF2-40B4-BE49-F238E27FC236}">
                <a16:creationId xmlns:a16="http://schemas.microsoft.com/office/drawing/2014/main" id="{1D92A682-C44F-4ED7-98B1-95E30DEE3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500313"/>
            <a:ext cx="2935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Half fill the bucket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>
            <a:extLst>
              <a:ext uri="{FF2B5EF4-FFF2-40B4-BE49-F238E27FC236}">
                <a16:creationId xmlns:a16="http://schemas.microsoft.com/office/drawing/2014/main" id="{F1AAE13C-7F65-45EE-BFB9-47E2B681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68863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8">
            <a:extLst>
              <a:ext uri="{FF2B5EF4-FFF2-40B4-BE49-F238E27FC236}">
                <a16:creationId xmlns:a16="http://schemas.microsoft.com/office/drawing/2014/main" id="{95F5D0AB-FD2E-41E5-8497-8C68D104E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2" name="Object 10">
            <a:extLst>
              <a:ext uri="{FF2B5EF4-FFF2-40B4-BE49-F238E27FC236}">
                <a16:creationId xmlns:a16="http://schemas.microsoft.com/office/drawing/2014/main" id="{5BE9857B-AF20-4D32-9515-DF58302FC9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11">
            <a:extLst>
              <a:ext uri="{FF2B5EF4-FFF2-40B4-BE49-F238E27FC236}">
                <a16:creationId xmlns:a16="http://schemas.microsoft.com/office/drawing/2014/main" id="{AA0C539E-D458-4EB1-8D47-934D5AF764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38095" imgH="3742857" progId="Paint.Picture">
                  <p:embed/>
                </p:oleObj>
              </mc:Choice>
              <mc:Fallback>
                <p:oleObj name="Bitmap Image" r:id="rId6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2">
            <a:extLst>
              <a:ext uri="{FF2B5EF4-FFF2-40B4-BE49-F238E27FC236}">
                <a16:creationId xmlns:a16="http://schemas.microsoft.com/office/drawing/2014/main" id="{7A2CECD4-6084-4275-9F70-3358C091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pic>
        <p:nvPicPr>
          <p:cNvPr id="37895" name="Picture 1" descr="Screen Shot 2017-04-07 at 09.29.11.png">
            <a:extLst>
              <a:ext uri="{FF2B5EF4-FFF2-40B4-BE49-F238E27FC236}">
                <a16:creationId xmlns:a16="http://schemas.microsoft.com/office/drawing/2014/main" id="{5BDCEE31-F0D7-44E5-AB70-EBAEC60A93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1249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Box 2">
            <a:extLst>
              <a:ext uri="{FF2B5EF4-FFF2-40B4-BE49-F238E27FC236}">
                <a16:creationId xmlns:a16="http://schemas.microsoft.com/office/drawing/2014/main" id="{02072D54-AF16-4506-8240-5A082ED5B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205038"/>
            <a:ext cx="3311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Now push the ball completely but just under the water but make sure your fingers do not go into the water.</a:t>
            </a:r>
          </a:p>
          <a:p>
            <a:endParaRPr lang="en-GB" altLang="en-US" b="1"/>
          </a:p>
          <a:p>
            <a:r>
              <a:rPr lang="en-GB" altLang="en-US" b="1"/>
              <a:t>Mark the new height of the water.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>
            <a:extLst>
              <a:ext uri="{FF2B5EF4-FFF2-40B4-BE49-F238E27FC236}">
                <a16:creationId xmlns:a16="http://schemas.microsoft.com/office/drawing/2014/main" id="{70BFFEF1-8A98-43F3-977C-788993FF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868863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8">
            <a:extLst>
              <a:ext uri="{FF2B5EF4-FFF2-40B4-BE49-F238E27FC236}">
                <a16:creationId xmlns:a16="http://schemas.microsoft.com/office/drawing/2014/main" id="{0440477B-8FE9-49C8-B942-455DD3F4F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6" name="Object 10">
            <a:extLst>
              <a:ext uri="{FF2B5EF4-FFF2-40B4-BE49-F238E27FC236}">
                <a16:creationId xmlns:a16="http://schemas.microsoft.com/office/drawing/2014/main" id="{483606BE-E8F7-44EC-BE32-F59F5AC826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11">
            <a:extLst>
              <a:ext uri="{FF2B5EF4-FFF2-40B4-BE49-F238E27FC236}">
                <a16:creationId xmlns:a16="http://schemas.microsoft.com/office/drawing/2014/main" id="{2FAE6721-F3A1-480B-A808-612229ECED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38095" imgH="3742857" progId="Paint.Picture">
                  <p:embed/>
                </p:oleObj>
              </mc:Choice>
              <mc:Fallback>
                <p:oleObj name="Bitmap Image" r:id="rId6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2">
            <a:extLst>
              <a:ext uri="{FF2B5EF4-FFF2-40B4-BE49-F238E27FC236}">
                <a16:creationId xmlns:a16="http://schemas.microsoft.com/office/drawing/2014/main" id="{ABC06535-1375-4619-A9D7-56FF7C57C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pic>
        <p:nvPicPr>
          <p:cNvPr id="38919" name="Picture 1" descr="Screen Shot 2017-04-07 at 09.29.11.png">
            <a:extLst>
              <a:ext uri="{FF2B5EF4-FFF2-40B4-BE49-F238E27FC236}">
                <a16:creationId xmlns:a16="http://schemas.microsoft.com/office/drawing/2014/main" id="{759D3EB5-93E3-4806-AC35-1CE6F5EA5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1249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2">
            <a:extLst>
              <a:ext uri="{FF2B5EF4-FFF2-40B4-BE49-F238E27FC236}">
                <a16:creationId xmlns:a16="http://schemas.microsoft.com/office/drawing/2014/main" id="{8CA44F02-7DB4-4086-A1D8-47EE1AD9B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331311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Take out the ball.</a:t>
            </a:r>
          </a:p>
          <a:p>
            <a:endParaRPr lang="en-GB" altLang="en-US" b="1"/>
          </a:p>
          <a:p>
            <a:r>
              <a:rPr lang="en-GB" altLang="en-US" b="1"/>
              <a:t>Fill it with water up to the new height with 4 litres of water</a:t>
            </a:r>
          </a:p>
          <a:p>
            <a:r>
              <a:rPr lang="en-GB" altLang="en-US" b="1">
                <a:solidFill>
                  <a:srgbClr val="FF0000"/>
                </a:solidFill>
              </a:rPr>
              <a:t>Your teacher will do this</a:t>
            </a:r>
          </a:p>
          <a:p>
            <a:endParaRPr lang="en-GB" altLang="en-US" b="1"/>
          </a:p>
          <a:p>
            <a:r>
              <a:rPr lang="en-GB" altLang="en-US" b="1"/>
              <a:t>There is not quite enough to reach the</a:t>
            </a:r>
          </a:p>
          <a:p>
            <a:r>
              <a:rPr lang="en-GB" altLang="en-US" b="1"/>
              <a:t>new level – lets add a few more cubic centimetres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>
            <a:extLst>
              <a:ext uri="{FF2B5EF4-FFF2-40B4-BE49-F238E27FC236}">
                <a16:creationId xmlns:a16="http://schemas.microsoft.com/office/drawing/2014/main" id="{294C6536-4031-40CA-9FEE-983B7B2F6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8">
            <a:extLst>
              <a:ext uri="{FF2B5EF4-FFF2-40B4-BE49-F238E27FC236}">
                <a16:creationId xmlns:a16="http://schemas.microsoft.com/office/drawing/2014/main" id="{4A5EFDA3-F54A-420B-8EF3-F9BCABC6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0" name="Object 10">
            <a:extLst>
              <a:ext uri="{FF2B5EF4-FFF2-40B4-BE49-F238E27FC236}">
                <a16:creationId xmlns:a16="http://schemas.microsoft.com/office/drawing/2014/main" id="{399D2D7B-6523-46F3-B6F3-6D848CCA58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11">
            <a:extLst>
              <a:ext uri="{FF2B5EF4-FFF2-40B4-BE49-F238E27FC236}">
                <a16:creationId xmlns:a16="http://schemas.microsoft.com/office/drawing/2014/main" id="{62D8B411-BA6A-478B-B718-3480FF47DF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38095" imgH="3742857" progId="Paint.Picture">
                  <p:embed/>
                </p:oleObj>
              </mc:Choice>
              <mc:Fallback>
                <p:oleObj name="Bitmap Image" r:id="rId6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2">
            <a:extLst>
              <a:ext uri="{FF2B5EF4-FFF2-40B4-BE49-F238E27FC236}">
                <a16:creationId xmlns:a16="http://schemas.microsoft.com/office/drawing/2014/main" id="{4731D555-854A-4CEB-A7E5-AF27F7555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pic>
        <p:nvPicPr>
          <p:cNvPr id="39943" name="Picture 1" descr="Screen Shot 2017-04-07 at 09.29.11.png">
            <a:extLst>
              <a:ext uri="{FF2B5EF4-FFF2-40B4-BE49-F238E27FC236}">
                <a16:creationId xmlns:a16="http://schemas.microsoft.com/office/drawing/2014/main" id="{3C1262F1-CF1D-46D1-981F-BC195D3BD5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1249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2">
            <a:extLst>
              <a:ext uri="{FF2B5EF4-FFF2-40B4-BE49-F238E27FC236}">
                <a16:creationId xmlns:a16="http://schemas.microsoft.com/office/drawing/2014/main" id="{0EB3BF59-F403-4197-95DF-910290295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28775"/>
            <a:ext cx="33131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In my case I added 190ccs</a:t>
            </a:r>
          </a:p>
          <a:p>
            <a:endParaRPr lang="en-GB" altLang="en-US" b="1"/>
          </a:p>
          <a:p>
            <a:r>
              <a:rPr lang="en-GB" altLang="en-US" b="1"/>
              <a:t>So 4.190 litres</a:t>
            </a:r>
          </a:p>
          <a:p>
            <a:endParaRPr lang="en-GB" altLang="en-US" b="1"/>
          </a:p>
          <a:p>
            <a:r>
              <a:rPr lang="en-GB" altLang="en-US" b="1"/>
              <a:t>Or 4190 ccs</a:t>
            </a:r>
          </a:p>
          <a:p>
            <a:endParaRPr lang="en-GB" altLang="en-US" b="1"/>
          </a:p>
          <a:p>
            <a:r>
              <a:rPr lang="en-GB" altLang="en-US" b="1"/>
              <a:t>Is the volume of the</a:t>
            </a:r>
          </a:p>
          <a:p>
            <a:r>
              <a:rPr lang="en-GB" altLang="en-US" b="1"/>
              <a:t>Ball.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>
            <a:extLst>
              <a:ext uri="{FF2B5EF4-FFF2-40B4-BE49-F238E27FC236}">
                <a16:creationId xmlns:a16="http://schemas.microsoft.com/office/drawing/2014/main" id="{FD1CAA27-4A08-4B3A-A93E-27232E8A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68863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>
            <a:extLst>
              <a:ext uri="{FF2B5EF4-FFF2-40B4-BE49-F238E27FC236}">
                <a16:creationId xmlns:a16="http://schemas.microsoft.com/office/drawing/2014/main" id="{54B7216E-4003-4FA0-8472-4003E99A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152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4" name="Object 10">
            <a:extLst>
              <a:ext uri="{FF2B5EF4-FFF2-40B4-BE49-F238E27FC236}">
                <a16:creationId xmlns:a16="http://schemas.microsoft.com/office/drawing/2014/main" id="{B899FBC5-4A3F-4CE3-87AF-E559A0390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17716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52951" imgH="1647619" progId="Paint.Picture">
                  <p:embed/>
                </p:oleObj>
              </mc:Choice>
              <mc:Fallback>
                <p:oleObj name="Bitmap Image" r:id="rId4" imgW="2152951" imgH="164761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1771650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11">
            <a:extLst>
              <a:ext uri="{FF2B5EF4-FFF2-40B4-BE49-F238E27FC236}">
                <a16:creationId xmlns:a16="http://schemas.microsoft.com/office/drawing/2014/main" id="{4053F863-FE2F-49DB-8F18-134DF50F1E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3276600"/>
          <a:ext cx="12715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038095" imgH="3742857" progId="Paint.Picture">
                  <p:embed/>
                </p:oleObj>
              </mc:Choice>
              <mc:Fallback>
                <p:oleObj name="Bitmap Image" r:id="rId6" imgW="3038095" imgH="3742857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76600"/>
                        <a:ext cx="1271588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2">
            <a:extLst>
              <a:ext uri="{FF2B5EF4-FFF2-40B4-BE49-F238E27FC236}">
                <a16:creationId xmlns:a16="http://schemas.microsoft.com/office/drawing/2014/main" id="{584931EF-D45B-4946-9B37-D6F31EEDC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77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Balls</a:t>
            </a:r>
          </a:p>
        </p:txBody>
      </p:sp>
      <p:pic>
        <p:nvPicPr>
          <p:cNvPr id="40967" name="Picture 1" descr="Screen Shot 2017-04-07 at 09.29.11.png">
            <a:extLst>
              <a:ext uri="{FF2B5EF4-FFF2-40B4-BE49-F238E27FC236}">
                <a16:creationId xmlns:a16="http://schemas.microsoft.com/office/drawing/2014/main" id="{1EE9DD96-1A0A-41DE-9EE6-36D690B7DC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1249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3">
            <a:extLst>
              <a:ext uri="{FF2B5EF4-FFF2-40B4-BE49-F238E27FC236}">
                <a16:creationId xmlns:a16="http://schemas.microsoft.com/office/drawing/2014/main" id="{F654379E-B0F8-41F9-90F5-45345F36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374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Multiply the weight of the water by three</a:t>
            </a:r>
          </a:p>
        </p:txBody>
      </p:sp>
      <p:sp>
        <p:nvSpPr>
          <p:cNvPr id="40969" name="Text Box 4">
            <a:extLst>
              <a:ext uri="{FF2B5EF4-FFF2-40B4-BE49-F238E27FC236}">
                <a16:creationId xmlns:a16="http://schemas.microsoft.com/office/drawing/2014/main" id="{3242A7E5-BCD1-41CA-B0EE-8211AB06E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3902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Divide this answer by 4</a:t>
            </a:r>
          </a:p>
        </p:txBody>
      </p:sp>
      <p:sp>
        <p:nvSpPr>
          <p:cNvPr id="40970" name="Text Box 12">
            <a:extLst>
              <a:ext uri="{FF2B5EF4-FFF2-40B4-BE49-F238E27FC236}">
                <a16:creationId xmlns:a16="http://schemas.microsoft.com/office/drawing/2014/main" id="{5F1F3509-0BE3-40A2-BBA6-EA6BC4695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33940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Divide this answer by the radius of the ball cubed.</a:t>
            </a:r>
          </a:p>
          <a:p>
            <a:endParaRPr lang="en-GB" altLang="en-US" b="1"/>
          </a:p>
          <a:p>
            <a:r>
              <a:rPr lang="en-GB" altLang="en-US" b="1"/>
              <a:t>In my case the radius is 10cm so I divide by 1000 = 10</a:t>
            </a:r>
            <a:r>
              <a:rPr lang="en-GB" altLang="en-US" b="1" baseline="30000"/>
              <a:t>3</a:t>
            </a:r>
            <a:endParaRPr lang="en-GB" altLang="en-US" b="1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52A4CAA2-3BCE-4067-A421-102FF36D63A5}"/>
              </a:ext>
            </a:extLst>
          </p:cNvPr>
          <p:cNvSpPr txBox="1">
            <a:spLocks noChangeArrowheads="1"/>
          </p:cNvSpPr>
          <p:nvPr/>
        </p:nvSpPr>
        <p:spPr bwMode="auto">
          <a:xfrm rot="-662195">
            <a:off x="3954463" y="2930525"/>
            <a:ext cx="4340225" cy="647700"/>
          </a:xfrm>
          <a:prstGeom prst="rect">
            <a:avLst/>
          </a:prstGeom>
          <a:solidFill>
            <a:srgbClr val="66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 b="1">
                <a:solidFill>
                  <a:srgbClr val="008000"/>
                </a:solidFill>
              </a:rPr>
              <a:t>My answer is 3.145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3BA029E4-FA03-4E02-96C9-903BBA04C473}"/>
              </a:ext>
            </a:extLst>
          </p:cNvPr>
          <p:cNvSpPr txBox="1">
            <a:spLocks noChangeArrowheads="1"/>
          </p:cNvSpPr>
          <p:nvPr/>
        </p:nvSpPr>
        <p:spPr bwMode="auto">
          <a:xfrm rot="-635211">
            <a:off x="3967163" y="4117975"/>
            <a:ext cx="5264150" cy="460375"/>
          </a:xfrm>
          <a:prstGeom prst="rect">
            <a:avLst/>
          </a:prstGeom>
          <a:solidFill>
            <a:srgbClr val="66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The Real Pi </a:t>
            </a:r>
            <a:r>
              <a:rPr lang="en-GB" altLang="en-US" b="1"/>
              <a:t>(</a:t>
            </a:r>
            <a:r>
              <a:rPr lang="en-GB" altLang="en-US" b="1">
                <a:sym typeface="Symbol" panose="05050102010706020507" pitchFamily="18" charset="2"/>
              </a:rPr>
              <a:t>)</a:t>
            </a:r>
            <a:r>
              <a:rPr lang="en-GB" altLang="en-US" b="1">
                <a:solidFill>
                  <a:srgbClr val="FF0000"/>
                </a:solidFill>
              </a:rPr>
              <a:t> is 3.14 + a little bit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667A121B-0A84-447A-85E0-8D009D3A61BD}"/>
              </a:ext>
            </a:extLst>
          </p:cNvPr>
          <p:cNvSpPr txBox="1">
            <a:spLocks noChangeArrowheads="1"/>
          </p:cNvSpPr>
          <p:nvPr/>
        </p:nvSpPr>
        <p:spPr bwMode="auto">
          <a:xfrm rot="-634479">
            <a:off x="4076700" y="4957763"/>
            <a:ext cx="4594225" cy="466725"/>
          </a:xfrm>
          <a:prstGeom prst="rect">
            <a:avLst/>
          </a:prstGeom>
          <a:solidFill>
            <a:srgbClr val="66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00CC"/>
                </a:solidFill>
              </a:rPr>
              <a:t>So My Answer is Almost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C4173BC6-A5AB-4070-83E0-D7155B817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43013"/>
            <a:ext cx="30464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/>
              <a:t>What have we learnt?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A54CCA6D-32AC-4B47-B902-04117574A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39913"/>
            <a:ext cx="3779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008000"/>
                </a:solidFill>
              </a:rPr>
              <a:t>Pi (</a:t>
            </a:r>
            <a:r>
              <a:rPr lang="en-GB" altLang="en-US" sz="2200" b="1">
                <a:solidFill>
                  <a:srgbClr val="008000"/>
                </a:solidFill>
                <a:sym typeface="Symbol" panose="05050102010706020507" pitchFamily="18" charset="2"/>
              </a:rPr>
              <a:t></a:t>
            </a:r>
            <a:r>
              <a:rPr lang="en-GB" altLang="en-US" sz="2200" b="1">
                <a:solidFill>
                  <a:srgbClr val="008000"/>
                </a:solidFill>
              </a:rPr>
              <a:t>) is 3.14 and a little bit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ADAD18EB-866E-49B5-8783-F5A3F62D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00613"/>
            <a:ext cx="51720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chemeClr val="accent2"/>
                </a:solidFill>
              </a:rPr>
              <a:t>The circumference of a circle is  2</a:t>
            </a:r>
            <a:r>
              <a:rPr lang="en-GB" altLang="en-US" sz="2200" b="1">
                <a:solidFill>
                  <a:schemeClr val="accent2"/>
                </a:solidFill>
                <a:sym typeface="Symbol" panose="05050102010706020507" pitchFamily="18" charset="2"/>
              </a:rPr>
              <a:t> </a:t>
            </a:r>
            <a:r>
              <a:rPr lang="en-GB" altLang="en-US" sz="2200" b="1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38D45B1D-13B0-4B44-9D0C-05BE1784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97513"/>
            <a:ext cx="3770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FF3300"/>
                </a:solidFill>
              </a:rPr>
              <a:t>The area in a circle is  </a:t>
            </a:r>
            <a:r>
              <a:rPr lang="en-GB" altLang="en-US" sz="2200" b="1">
                <a:solidFill>
                  <a:srgbClr val="FF3300"/>
                </a:solidFill>
                <a:sym typeface="Symbol" panose="05050102010706020507" pitchFamily="18" charset="2"/>
              </a:rPr>
              <a:t> </a:t>
            </a:r>
            <a:r>
              <a:rPr lang="en-GB" altLang="en-US" sz="2200" b="1">
                <a:solidFill>
                  <a:srgbClr val="FF3300"/>
                </a:solidFill>
              </a:rPr>
              <a:t>R</a:t>
            </a:r>
            <a:r>
              <a:rPr lang="en-GB" altLang="en-US" sz="2200" b="1" baseline="30000">
                <a:solidFill>
                  <a:srgbClr val="FF3300"/>
                </a:solidFill>
              </a:rPr>
              <a:t>2</a:t>
            </a:r>
            <a:endParaRPr lang="en-GB" altLang="en-US" sz="2200" b="1">
              <a:solidFill>
                <a:srgbClr val="FF3300"/>
              </a:solidFill>
            </a:endParaRPr>
          </a:p>
        </p:txBody>
      </p:sp>
      <p:sp>
        <p:nvSpPr>
          <p:cNvPr id="89095" name="Text Box 7">
            <a:extLst>
              <a:ext uri="{FF2B5EF4-FFF2-40B4-BE49-F238E27FC236}">
                <a16:creationId xmlns:a16="http://schemas.microsoft.com/office/drawing/2014/main" id="{3CE30D68-68AD-41B4-830B-19E738AF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53387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008000"/>
                </a:solidFill>
              </a:rPr>
              <a:t>The volume of a sphere (ball) is </a:t>
            </a:r>
            <a:r>
              <a:rPr lang="en-GB" altLang="en-US" sz="2200" b="1" baseline="30000">
                <a:solidFill>
                  <a:srgbClr val="008000"/>
                </a:solidFill>
              </a:rPr>
              <a:t>4</a:t>
            </a:r>
            <a:r>
              <a:rPr lang="en-GB" altLang="en-US" sz="2200" b="1">
                <a:solidFill>
                  <a:srgbClr val="008000"/>
                </a:solidFill>
              </a:rPr>
              <a:t>/</a:t>
            </a:r>
            <a:r>
              <a:rPr lang="en-GB" altLang="en-US" sz="2200" b="1" baseline="-25000">
                <a:solidFill>
                  <a:srgbClr val="008000"/>
                </a:solidFill>
              </a:rPr>
              <a:t>3</a:t>
            </a:r>
            <a:r>
              <a:rPr lang="en-GB" altLang="en-US" sz="2200" b="1">
                <a:solidFill>
                  <a:srgbClr val="008000"/>
                </a:solidFill>
                <a:sym typeface="Symbol" panose="05050102010706020507" pitchFamily="18" charset="2"/>
              </a:rPr>
              <a:t> </a:t>
            </a:r>
            <a:r>
              <a:rPr lang="en-GB" altLang="en-US" sz="2200" b="1">
                <a:solidFill>
                  <a:srgbClr val="008000"/>
                </a:solidFill>
              </a:rPr>
              <a:t>R</a:t>
            </a:r>
            <a:r>
              <a:rPr lang="en-GB" altLang="en-US" sz="2200" b="1" baseline="300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89096" name="Text Box 8">
            <a:extLst>
              <a:ext uri="{FF2B5EF4-FFF2-40B4-BE49-F238E27FC236}">
                <a16:creationId xmlns:a16="http://schemas.microsoft.com/office/drawing/2014/main" id="{5781CFB6-2108-40E6-ACD4-1F685BA29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0"/>
            <a:ext cx="6651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chemeClr val="accent2"/>
                </a:solidFill>
              </a:rPr>
              <a:t>Pi (</a:t>
            </a:r>
            <a:r>
              <a:rPr lang="en-GB" altLang="en-US" sz="2200" b="1">
                <a:solidFill>
                  <a:schemeClr val="accent2"/>
                </a:solidFill>
                <a:sym typeface="Symbol" panose="05050102010706020507" pitchFamily="18" charset="2"/>
              </a:rPr>
              <a:t></a:t>
            </a:r>
            <a:r>
              <a:rPr lang="en-GB" altLang="en-US" sz="2200" b="1">
                <a:solidFill>
                  <a:schemeClr val="accent2"/>
                </a:solidFill>
              </a:rPr>
              <a:t>) to ten decimal places is 3.141592654……...</a:t>
            </a:r>
          </a:p>
        </p:txBody>
      </p:sp>
      <p:sp>
        <p:nvSpPr>
          <p:cNvPr id="89097" name="Text Box 9">
            <a:extLst>
              <a:ext uri="{FF2B5EF4-FFF2-40B4-BE49-F238E27FC236}">
                <a16:creationId xmlns:a16="http://schemas.microsoft.com/office/drawing/2014/main" id="{F02C809A-8CD6-4ECD-A455-8C1BEBEBE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35300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FF3300"/>
                </a:solidFill>
              </a:rPr>
              <a:t>In fact Pi (</a:t>
            </a:r>
            <a:r>
              <a:rPr lang="en-GB" altLang="en-US" sz="2200" b="1">
                <a:solidFill>
                  <a:srgbClr val="FF3300"/>
                </a:solidFill>
                <a:sym typeface="Symbol" panose="05050102010706020507" pitchFamily="18" charset="2"/>
              </a:rPr>
              <a:t></a:t>
            </a:r>
            <a:r>
              <a:rPr lang="en-GB" altLang="en-US" sz="2200" b="1">
                <a:solidFill>
                  <a:srgbClr val="FF3300"/>
                </a:solidFill>
              </a:rPr>
              <a:t>) is an irrational number (one that cannot be written as a decimal or as a fraction)</a:t>
            </a:r>
          </a:p>
        </p:txBody>
      </p:sp>
      <p:sp>
        <p:nvSpPr>
          <p:cNvPr id="89098" name="Text Box 10">
            <a:extLst>
              <a:ext uri="{FF2B5EF4-FFF2-40B4-BE49-F238E27FC236}">
                <a16:creationId xmlns:a16="http://schemas.microsoft.com/office/drawing/2014/main" id="{F909881D-5B5B-4B62-BEEF-39CBE86FA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7163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200" b="1">
                <a:solidFill>
                  <a:srgbClr val="008000"/>
                </a:solidFill>
              </a:rPr>
              <a:t>This is surprising because a soap bubble forms a sphere naturally without knowing any maths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3" grpId="0" autoUpdateAnimBg="0"/>
      <p:bldP spid="89094" grpId="0" autoUpdateAnimBg="0"/>
      <p:bldP spid="89095" grpId="0" autoUpdateAnimBg="0"/>
      <p:bldP spid="89096" grpId="0" autoUpdateAnimBg="0"/>
      <p:bldP spid="89097" grpId="0" autoUpdateAnimBg="0"/>
      <p:bldP spid="8909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>
            <a:extLst>
              <a:ext uri="{FF2B5EF4-FFF2-40B4-BE49-F238E27FC236}">
                <a16:creationId xmlns:a16="http://schemas.microsoft.com/office/drawing/2014/main" id="{EE1D42B0-BF25-4679-9FCC-C01A4A984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828800"/>
            <a:ext cx="4570413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E8DC2315-7054-49A3-80EA-A1CCF89858CF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1828800"/>
            <a:ext cx="457200" cy="4572000"/>
            <a:chOff x="3792" y="1152"/>
            <a:chExt cx="288" cy="2400"/>
          </a:xfrm>
        </p:grpSpPr>
        <p:sp>
          <p:nvSpPr>
            <p:cNvPr id="4111" name="Rectangle 4">
              <a:extLst>
                <a:ext uri="{FF2B5EF4-FFF2-40B4-BE49-F238E27FC236}">
                  <a16:creationId xmlns:a16="http://schemas.microsoft.com/office/drawing/2014/main" id="{DADF9ED9-FACA-4441-949B-0D526C0EB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152"/>
              <a:ext cx="288" cy="24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2" name="Rectangle 5">
              <a:extLst>
                <a:ext uri="{FF2B5EF4-FFF2-40B4-BE49-F238E27FC236}">
                  <a16:creationId xmlns:a16="http://schemas.microsoft.com/office/drawing/2014/main" id="{3457E8D3-F7AA-4166-9F17-40E198B44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392"/>
              <a:ext cx="288" cy="240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3" name="Rectangle 6">
              <a:extLst>
                <a:ext uri="{FF2B5EF4-FFF2-40B4-BE49-F238E27FC236}">
                  <a16:creationId xmlns:a16="http://schemas.microsoft.com/office/drawing/2014/main" id="{5DA38109-11F9-462D-9397-25C80AFB8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632"/>
              <a:ext cx="288" cy="240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4" name="Rectangle 7">
              <a:extLst>
                <a:ext uri="{FF2B5EF4-FFF2-40B4-BE49-F238E27FC236}">
                  <a16:creationId xmlns:a16="http://schemas.microsoft.com/office/drawing/2014/main" id="{D77E26FC-470C-45FA-B8D3-FD3C0A8CA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872"/>
              <a:ext cx="288" cy="24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5" name="Rectangle 8">
              <a:extLst>
                <a:ext uri="{FF2B5EF4-FFF2-40B4-BE49-F238E27FC236}">
                  <a16:creationId xmlns:a16="http://schemas.microsoft.com/office/drawing/2014/main" id="{9690FAD1-2C48-466A-89EB-B011C07F1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112"/>
              <a:ext cx="288" cy="24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6" name="Rectangle 9">
              <a:extLst>
                <a:ext uri="{FF2B5EF4-FFF2-40B4-BE49-F238E27FC236}">
                  <a16:creationId xmlns:a16="http://schemas.microsoft.com/office/drawing/2014/main" id="{F2B80208-35AA-47B9-88CD-8AEE48925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352"/>
              <a:ext cx="288" cy="24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7" name="Rectangle 10">
              <a:extLst>
                <a:ext uri="{FF2B5EF4-FFF2-40B4-BE49-F238E27FC236}">
                  <a16:creationId xmlns:a16="http://schemas.microsoft.com/office/drawing/2014/main" id="{AF038B75-4117-4E5E-9F36-C6D70085E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592"/>
              <a:ext cx="288" cy="240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8" name="Rectangle 11">
              <a:extLst>
                <a:ext uri="{FF2B5EF4-FFF2-40B4-BE49-F238E27FC236}">
                  <a16:creationId xmlns:a16="http://schemas.microsoft.com/office/drawing/2014/main" id="{8B430632-F5D2-45F1-BE55-99C3374AE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832"/>
              <a:ext cx="288" cy="24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19" name="Rectangle 12">
              <a:extLst>
                <a:ext uri="{FF2B5EF4-FFF2-40B4-BE49-F238E27FC236}">
                  <a16:creationId xmlns:a16="http://schemas.microsoft.com/office/drawing/2014/main" id="{8C0C4B74-DA43-44E9-8778-1839E79E2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072"/>
              <a:ext cx="288" cy="24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20" name="Rectangle 13">
              <a:extLst>
                <a:ext uri="{FF2B5EF4-FFF2-40B4-BE49-F238E27FC236}">
                  <a16:creationId xmlns:a16="http://schemas.microsoft.com/office/drawing/2014/main" id="{563C4391-DEEB-4A6D-A96F-A4C1A1EB2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12"/>
              <a:ext cx="288" cy="24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0" name="Text Box 14">
            <a:extLst>
              <a:ext uri="{FF2B5EF4-FFF2-40B4-BE49-F238E27FC236}">
                <a16:creationId xmlns:a16="http://schemas.microsoft.com/office/drawing/2014/main" id="{84CDBAC9-A2D0-4DBD-8A8B-41D99435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97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Bricks</a:t>
            </a:r>
          </a:p>
        </p:txBody>
      </p:sp>
      <p:sp>
        <p:nvSpPr>
          <p:cNvPr id="4101" name="Text Box 15">
            <a:extLst>
              <a:ext uri="{FF2B5EF4-FFF2-40B4-BE49-F238E27FC236}">
                <a16:creationId xmlns:a16="http://schemas.microsoft.com/office/drawing/2014/main" id="{46D15964-443F-4280-A99C-CC63928C1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36576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>
                <a:solidFill>
                  <a:srgbClr val="006600"/>
                </a:solidFill>
              </a:rPr>
              <a:t>Pi is the number we use to multiply the radius of a circle to calculate the distance round the circumference</a:t>
            </a:r>
          </a:p>
        </p:txBody>
      </p:sp>
      <p:sp>
        <p:nvSpPr>
          <p:cNvPr id="4102" name="Text Box 16">
            <a:extLst>
              <a:ext uri="{FF2B5EF4-FFF2-40B4-BE49-F238E27FC236}">
                <a16:creationId xmlns:a16="http://schemas.microsoft.com/office/drawing/2014/main" id="{5D7CED0C-E5AD-4E9D-9A2A-70547563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3733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>
                <a:solidFill>
                  <a:srgbClr val="CC3300"/>
                </a:solidFill>
              </a:rPr>
              <a:t>You will need just over 41 bricks to do this.</a:t>
            </a:r>
            <a:endParaRPr lang="en-GB" altLang="en-US" sz="2000" b="1">
              <a:solidFill>
                <a:srgbClr val="0000CC"/>
              </a:solidFill>
            </a:endParaRPr>
          </a:p>
          <a:p>
            <a:endParaRPr lang="en-GB" altLang="en-US" sz="1200" b="1">
              <a:solidFill>
                <a:srgbClr val="0000CC"/>
              </a:solidFill>
            </a:endParaRPr>
          </a:p>
          <a:p>
            <a:r>
              <a:rPr lang="en-GB" altLang="en-US" sz="2000" b="1">
                <a:solidFill>
                  <a:srgbClr val="0000CC"/>
                </a:solidFill>
              </a:rPr>
              <a:t>Put 10 bricks in a straight line.</a:t>
            </a:r>
          </a:p>
          <a:p>
            <a:endParaRPr lang="en-GB" altLang="en-US" sz="1200" b="1">
              <a:solidFill>
                <a:srgbClr val="0000CC"/>
              </a:solidFill>
            </a:endParaRPr>
          </a:p>
          <a:p>
            <a:r>
              <a:rPr lang="en-GB" altLang="en-US" sz="2000" b="1">
                <a:solidFill>
                  <a:srgbClr val="FF00FF"/>
                </a:solidFill>
              </a:rPr>
              <a:t>Now draw a big circle around the bricks like this.</a:t>
            </a:r>
            <a:endParaRPr lang="en-GB" altLang="en-US" sz="1200" b="1">
              <a:solidFill>
                <a:srgbClr val="0000CC"/>
              </a:solidFill>
            </a:endParaRPr>
          </a:p>
        </p:txBody>
      </p:sp>
      <p:graphicFrame>
        <p:nvGraphicFramePr>
          <p:cNvPr id="60433" name="Object 17">
            <a:extLst>
              <a:ext uri="{FF2B5EF4-FFF2-40B4-BE49-F238E27FC236}">
                <a16:creationId xmlns:a16="http://schemas.microsoft.com/office/drawing/2014/main" id="{18595C0F-A449-4EE8-A3B9-85E51E0101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4800600"/>
          <a:ext cx="22098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657143" imgH="3323810" progId="Paint.Picture">
                  <p:embed/>
                </p:oleObj>
              </mc:Choice>
              <mc:Fallback>
                <p:oleObj name="Bitmap Image" r:id="rId2" imgW="4657143" imgH="3323810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800600"/>
                        <a:ext cx="2209800" cy="16859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4" name="Rectangle 18">
            <a:extLst>
              <a:ext uri="{FF2B5EF4-FFF2-40B4-BE49-F238E27FC236}">
                <a16:creationId xmlns:a16="http://schemas.microsoft.com/office/drawing/2014/main" id="{DA983491-790A-483D-B978-4085EE866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67000"/>
            <a:ext cx="2209800" cy="1920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 b="1"/>
              <a:t>You can use a pencil and a compass point attached to string to draw the circle.</a:t>
            </a:r>
          </a:p>
        </p:txBody>
      </p:sp>
      <p:sp>
        <p:nvSpPr>
          <p:cNvPr id="60435" name="Text Box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35FD72-6159-4799-86C2-A81B4BC2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grpSp>
        <p:nvGrpSpPr>
          <p:cNvPr id="60436" name="Group 20">
            <a:extLst>
              <a:ext uri="{FF2B5EF4-FFF2-40B4-BE49-F238E27FC236}">
                <a16:creationId xmlns:a16="http://schemas.microsoft.com/office/drawing/2014/main" id="{A0B0C24A-5620-47D0-8798-46B57F317E2F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876800"/>
            <a:ext cx="2019300" cy="1600200"/>
            <a:chOff x="4272" y="3072"/>
            <a:chExt cx="1272" cy="1008"/>
          </a:xfrm>
        </p:grpSpPr>
        <p:graphicFrame>
          <p:nvGraphicFramePr>
            <p:cNvPr id="4109" name="Object 21">
              <a:extLst>
                <a:ext uri="{FF2B5EF4-FFF2-40B4-BE49-F238E27FC236}">
                  <a16:creationId xmlns:a16="http://schemas.microsoft.com/office/drawing/2014/main" id="{1274C760-66D9-406E-AD84-E122BFF33E9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2" y="3072"/>
            <a:ext cx="1272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4" imgW="4648849" imgH="3809524" progId="Paint.Picture">
                    <p:embed/>
                  </p:oleObj>
                </mc:Choice>
                <mc:Fallback>
                  <p:oleObj name="Bitmap Image" r:id="rId4" imgW="4648849" imgH="3809524" progId="Paint.Picture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3072"/>
                          <a:ext cx="1272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0" name="Text Box 22">
              <a:extLst>
                <a:ext uri="{FF2B5EF4-FFF2-40B4-BE49-F238E27FC236}">
                  <a16:creationId xmlns:a16="http://schemas.microsoft.com/office/drawing/2014/main" id="{37D8CD50-0AC6-4A76-BC25-DDA83E6C3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2" y="3417"/>
              <a:ext cx="7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000" b="1"/>
                <a:t>Or two pencils.</a:t>
              </a:r>
            </a:p>
          </p:txBody>
        </p:sp>
      </p:grpSp>
      <p:sp>
        <p:nvSpPr>
          <p:cNvPr id="4107" name="Text Box 23">
            <a:extLst>
              <a:ext uri="{FF2B5EF4-FFF2-40B4-BE49-F238E27FC236}">
                <a16:creationId xmlns:a16="http://schemas.microsoft.com/office/drawing/2014/main" id="{AB18F810-EB84-4FE4-86A1-1BFA9AF4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725" y="31591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08" name="Text Box 24">
            <a:extLst>
              <a:ext uri="{FF2B5EF4-FFF2-40B4-BE49-F238E27FC236}">
                <a16:creationId xmlns:a16="http://schemas.microsoft.com/office/drawing/2014/main" id="{6900D99B-6F8C-4DD9-98A9-3C37921B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The formula is 2 </a:t>
            </a:r>
            <a:r>
              <a:rPr lang="en-GB" altLang="en-US" b="1">
                <a:sym typeface="Symbol" panose="05050102010706020507" pitchFamily="18" charset="2"/>
              </a:rPr>
              <a:t>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 animBg="1" autoUpdateAnimBg="0"/>
      <p:bldP spid="60435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7A786245-9D86-45D6-9D2E-9C1056BD8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95400"/>
            <a:ext cx="1987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 b="1"/>
              <a:t>The End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400D3A09-7A88-47F7-8252-1367E6D5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0052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471A9FE8-4EB0-49E7-BA22-9A6B0499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91200"/>
            <a:ext cx="585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F1EEFD31-38F2-48E1-9FA7-B2E346421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198688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3600" b="1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3">
            <a:extLst>
              <a:ext uri="{FF2B5EF4-FFF2-40B4-BE49-F238E27FC236}">
                <a16:creationId xmlns:a16="http://schemas.microsoft.com/office/drawing/2014/main" id="{96BA2A31-01FA-4278-AADC-1FA6CBF23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76400"/>
            <a:ext cx="4570413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5123" name="Group 1">
            <a:extLst>
              <a:ext uri="{FF2B5EF4-FFF2-40B4-BE49-F238E27FC236}">
                <a16:creationId xmlns:a16="http://schemas.microsoft.com/office/drawing/2014/main" id="{45AB61E9-6D5C-44C6-8B53-FF7C0752D07A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1700213"/>
            <a:ext cx="504825" cy="4537075"/>
            <a:chOff x="11196736" y="1052736"/>
            <a:chExt cx="457200" cy="4156363"/>
          </a:xfrm>
        </p:grpSpPr>
        <p:sp>
          <p:nvSpPr>
            <p:cNvPr id="5161" name="Rectangle 5">
              <a:extLst>
                <a:ext uri="{FF2B5EF4-FFF2-40B4-BE49-F238E27FC236}">
                  <a16:creationId xmlns:a16="http://schemas.microsoft.com/office/drawing/2014/main" id="{8D276CDF-93CB-4D28-A1BD-1FA861EBC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1052736"/>
              <a:ext cx="457200" cy="415927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2" name="Rectangle 6">
              <a:extLst>
                <a:ext uri="{FF2B5EF4-FFF2-40B4-BE49-F238E27FC236}">
                  <a16:creationId xmlns:a16="http://schemas.microsoft.com/office/drawing/2014/main" id="{B017CFEB-D3DB-4E69-B3E9-A90A4D64C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1468663"/>
              <a:ext cx="457200" cy="415927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3" name="Rectangle 7">
              <a:extLst>
                <a:ext uri="{FF2B5EF4-FFF2-40B4-BE49-F238E27FC236}">
                  <a16:creationId xmlns:a16="http://schemas.microsoft.com/office/drawing/2014/main" id="{B879092F-CDB4-4491-93FC-04D231CC8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1884590"/>
              <a:ext cx="457200" cy="413019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4" name="Rectangle 8">
              <a:extLst>
                <a:ext uri="{FF2B5EF4-FFF2-40B4-BE49-F238E27FC236}">
                  <a16:creationId xmlns:a16="http://schemas.microsoft.com/office/drawing/2014/main" id="{C47CB6DB-9779-4F09-8917-9877666A8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2299063"/>
              <a:ext cx="457200" cy="415927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5" name="Rectangle 9">
              <a:extLst>
                <a:ext uri="{FF2B5EF4-FFF2-40B4-BE49-F238E27FC236}">
                  <a16:creationId xmlns:a16="http://schemas.microsoft.com/office/drawing/2014/main" id="{5033F57C-F058-4BE9-A545-1A4B74C24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2714990"/>
              <a:ext cx="457200" cy="41592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6" name="Rectangle 10">
              <a:extLst>
                <a:ext uri="{FF2B5EF4-FFF2-40B4-BE49-F238E27FC236}">
                  <a16:creationId xmlns:a16="http://schemas.microsoft.com/office/drawing/2014/main" id="{2FCB79B8-5D68-449B-B98B-291265DED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3130917"/>
              <a:ext cx="457200" cy="415927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7" name="Rectangle 11">
              <a:extLst>
                <a:ext uri="{FF2B5EF4-FFF2-40B4-BE49-F238E27FC236}">
                  <a16:creationId xmlns:a16="http://schemas.microsoft.com/office/drawing/2014/main" id="{D87B5F32-9552-4215-9B4E-62CBF1418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3546844"/>
              <a:ext cx="457200" cy="415927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8" name="Rectangle 12">
              <a:extLst>
                <a:ext uri="{FF2B5EF4-FFF2-40B4-BE49-F238E27FC236}">
                  <a16:creationId xmlns:a16="http://schemas.microsoft.com/office/drawing/2014/main" id="{F2196252-EC46-4337-B9A7-24690FFA3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3962771"/>
              <a:ext cx="457200" cy="41447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69" name="Rectangle 13">
              <a:extLst>
                <a:ext uri="{FF2B5EF4-FFF2-40B4-BE49-F238E27FC236}">
                  <a16:creationId xmlns:a16="http://schemas.microsoft.com/office/drawing/2014/main" id="{4182E771-A10F-492D-925B-482F37EC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4377245"/>
              <a:ext cx="457200" cy="41447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70" name="Rectangle 14">
              <a:extLst>
                <a:ext uri="{FF2B5EF4-FFF2-40B4-BE49-F238E27FC236}">
                  <a16:creationId xmlns:a16="http://schemas.microsoft.com/office/drawing/2014/main" id="{89156224-E195-4D8E-A923-4ADE69C9B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6736" y="4793172"/>
              <a:ext cx="457200" cy="41592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456" name="Rectangle 16">
            <a:extLst>
              <a:ext uri="{FF2B5EF4-FFF2-40B4-BE49-F238E27FC236}">
                <a16:creationId xmlns:a16="http://schemas.microsoft.com/office/drawing/2014/main" id="{67B49F71-AF27-4A97-B440-6A47961A3F84}"/>
              </a:ext>
            </a:extLst>
          </p:cNvPr>
          <p:cNvSpPr>
            <a:spLocks noChangeArrowheads="1"/>
          </p:cNvSpPr>
          <p:nvPr/>
        </p:nvSpPr>
        <p:spPr bwMode="auto">
          <a:xfrm rot="660000">
            <a:off x="6529388" y="1266825"/>
            <a:ext cx="457200" cy="457200"/>
          </a:xfrm>
          <a:prstGeom prst="rect">
            <a:avLst/>
          </a:prstGeom>
          <a:solidFill>
            <a:srgbClr val="33CC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57" name="Rectangle 17">
            <a:extLst>
              <a:ext uri="{FF2B5EF4-FFF2-40B4-BE49-F238E27FC236}">
                <a16:creationId xmlns:a16="http://schemas.microsoft.com/office/drawing/2014/main" id="{888A38C8-641A-42DD-85F4-345EF13496BA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6980238" y="1449388"/>
            <a:ext cx="457200" cy="444500"/>
          </a:xfrm>
          <a:prstGeom prst="rect">
            <a:avLst/>
          </a:prstGeom>
          <a:solidFill>
            <a:srgbClr val="99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58" name="Rectangle 18">
            <a:extLst>
              <a:ext uri="{FF2B5EF4-FFF2-40B4-BE49-F238E27FC236}">
                <a16:creationId xmlns:a16="http://schemas.microsoft.com/office/drawing/2014/main" id="{74CA0DD5-7A29-4334-826D-A4B8BEE00219}"/>
              </a:ext>
            </a:extLst>
          </p:cNvPr>
          <p:cNvSpPr>
            <a:spLocks noChangeArrowheads="1"/>
          </p:cNvSpPr>
          <p:nvPr/>
        </p:nvSpPr>
        <p:spPr bwMode="auto">
          <a:xfrm rot="1980000">
            <a:off x="7423150" y="1681163"/>
            <a:ext cx="457200" cy="446087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59" name="Rectangle 19">
            <a:extLst>
              <a:ext uri="{FF2B5EF4-FFF2-40B4-BE49-F238E27FC236}">
                <a16:creationId xmlns:a16="http://schemas.microsoft.com/office/drawing/2014/main" id="{76E0367A-E894-4000-8DAB-8C8153F7B737}"/>
              </a:ext>
            </a:extLst>
          </p:cNvPr>
          <p:cNvSpPr>
            <a:spLocks noChangeArrowheads="1"/>
          </p:cNvSpPr>
          <p:nvPr/>
        </p:nvSpPr>
        <p:spPr bwMode="auto">
          <a:xfrm rot="2640000">
            <a:off x="7843838" y="1993900"/>
            <a:ext cx="457200" cy="476250"/>
          </a:xfrm>
          <a:prstGeom prst="rect">
            <a:avLst/>
          </a:prstGeom>
          <a:solidFill>
            <a:srgbClr val="CC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60" name="Rectangle 20">
            <a:extLst>
              <a:ext uri="{FF2B5EF4-FFF2-40B4-BE49-F238E27FC236}">
                <a16:creationId xmlns:a16="http://schemas.microsoft.com/office/drawing/2014/main" id="{5D072168-AE5E-4D25-9EBC-FA9C28520A04}"/>
              </a:ext>
            </a:extLst>
          </p:cNvPr>
          <p:cNvSpPr>
            <a:spLocks noChangeArrowheads="1"/>
          </p:cNvSpPr>
          <p:nvPr/>
        </p:nvSpPr>
        <p:spPr bwMode="auto">
          <a:xfrm rot="3300000">
            <a:off x="8162925" y="2379663"/>
            <a:ext cx="457200" cy="5016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61" name="Rectangle 21">
            <a:extLst>
              <a:ext uri="{FF2B5EF4-FFF2-40B4-BE49-F238E27FC236}">
                <a16:creationId xmlns:a16="http://schemas.microsoft.com/office/drawing/2014/main" id="{F7394430-103D-45F1-B75D-754AF2CAB25F}"/>
              </a:ext>
            </a:extLst>
          </p:cNvPr>
          <p:cNvSpPr>
            <a:spLocks noChangeArrowheads="1"/>
          </p:cNvSpPr>
          <p:nvPr/>
        </p:nvSpPr>
        <p:spPr bwMode="auto">
          <a:xfrm rot="4080000">
            <a:off x="8372476" y="2817812"/>
            <a:ext cx="457200" cy="47307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62" name="Rectangle 22">
            <a:extLst>
              <a:ext uri="{FF2B5EF4-FFF2-40B4-BE49-F238E27FC236}">
                <a16:creationId xmlns:a16="http://schemas.microsoft.com/office/drawing/2014/main" id="{9553F865-186B-472C-A273-F29AEC09F395}"/>
              </a:ext>
            </a:extLst>
          </p:cNvPr>
          <p:cNvSpPr>
            <a:spLocks noChangeArrowheads="1"/>
          </p:cNvSpPr>
          <p:nvPr/>
        </p:nvSpPr>
        <p:spPr bwMode="auto">
          <a:xfrm rot="4860000">
            <a:off x="8515350" y="3298825"/>
            <a:ext cx="457200" cy="488950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63" name="Rectangle 23">
            <a:extLst>
              <a:ext uri="{FF2B5EF4-FFF2-40B4-BE49-F238E27FC236}">
                <a16:creationId xmlns:a16="http://schemas.microsoft.com/office/drawing/2014/main" id="{67626C3F-8550-4428-A9E1-7AB7843805F5}"/>
              </a:ext>
            </a:extLst>
          </p:cNvPr>
          <p:cNvSpPr>
            <a:spLocks noChangeArrowheads="1"/>
          </p:cNvSpPr>
          <p:nvPr/>
        </p:nvSpPr>
        <p:spPr bwMode="auto">
          <a:xfrm rot="5520000">
            <a:off x="8532813" y="3819525"/>
            <a:ext cx="457200" cy="4381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64" name="Rectangle 24">
            <a:extLst>
              <a:ext uri="{FF2B5EF4-FFF2-40B4-BE49-F238E27FC236}">
                <a16:creationId xmlns:a16="http://schemas.microsoft.com/office/drawing/2014/main" id="{58FF854E-BAF0-4BBE-AEBC-D923CE8BF8CC}"/>
              </a:ext>
            </a:extLst>
          </p:cNvPr>
          <p:cNvSpPr>
            <a:spLocks noChangeArrowheads="1"/>
          </p:cNvSpPr>
          <p:nvPr/>
        </p:nvSpPr>
        <p:spPr bwMode="auto">
          <a:xfrm rot="6240000">
            <a:off x="8477250" y="4306888"/>
            <a:ext cx="457200" cy="45085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65" name="Rectangle 25">
            <a:extLst>
              <a:ext uri="{FF2B5EF4-FFF2-40B4-BE49-F238E27FC236}">
                <a16:creationId xmlns:a16="http://schemas.microsoft.com/office/drawing/2014/main" id="{4A6D155A-5363-441E-AF79-D234E42FB0F4}"/>
              </a:ext>
            </a:extLst>
          </p:cNvPr>
          <p:cNvSpPr>
            <a:spLocks noChangeArrowheads="1"/>
          </p:cNvSpPr>
          <p:nvPr/>
        </p:nvSpPr>
        <p:spPr bwMode="auto">
          <a:xfrm rot="6960000">
            <a:off x="8308182" y="4790281"/>
            <a:ext cx="457200" cy="452437"/>
          </a:xfrm>
          <a:prstGeom prst="rect">
            <a:avLst/>
          </a:prstGeom>
          <a:solidFill>
            <a:srgbClr val="00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66" name="Rectangle 26">
            <a:extLst>
              <a:ext uri="{FF2B5EF4-FFF2-40B4-BE49-F238E27FC236}">
                <a16:creationId xmlns:a16="http://schemas.microsoft.com/office/drawing/2014/main" id="{54457C2D-5616-4401-947C-52EB7175F060}"/>
              </a:ext>
            </a:extLst>
          </p:cNvPr>
          <p:cNvSpPr>
            <a:spLocks noChangeArrowheads="1"/>
          </p:cNvSpPr>
          <p:nvPr/>
        </p:nvSpPr>
        <p:spPr bwMode="auto">
          <a:xfrm rot="7680000">
            <a:off x="8057357" y="5228431"/>
            <a:ext cx="457200" cy="455613"/>
          </a:xfrm>
          <a:prstGeom prst="rect">
            <a:avLst/>
          </a:prstGeom>
          <a:solidFill>
            <a:srgbClr val="CC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67" name="Rectangle 27">
            <a:extLst>
              <a:ext uri="{FF2B5EF4-FFF2-40B4-BE49-F238E27FC236}">
                <a16:creationId xmlns:a16="http://schemas.microsoft.com/office/drawing/2014/main" id="{A5F38794-A801-419B-B825-A76364F9AB42}"/>
              </a:ext>
            </a:extLst>
          </p:cNvPr>
          <p:cNvSpPr>
            <a:spLocks noChangeArrowheads="1"/>
          </p:cNvSpPr>
          <p:nvPr/>
        </p:nvSpPr>
        <p:spPr bwMode="auto">
          <a:xfrm rot="8460000">
            <a:off x="7696200" y="5608638"/>
            <a:ext cx="457200" cy="4476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68" name="Rectangle 28">
            <a:extLst>
              <a:ext uri="{FF2B5EF4-FFF2-40B4-BE49-F238E27FC236}">
                <a16:creationId xmlns:a16="http://schemas.microsoft.com/office/drawing/2014/main" id="{39022CB0-CBF9-47ED-A033-8AAEE903D41E}"/>
              </a:ext>
            </a:extLst>
          </p:cNvPr>
          <p:cNvSpPr>
            <a:spLocks noChangeArrowheads="1"/>
          </p:cNvSpPr>
          <p:nvPr/>
        </p:nvSpPr>
        <p:spPr bwMode="auto">
          <a:xfrm rot="9000000">
            <a:off x="7332663" y="5875338"/>
            <a:ext cx="457200" cy="449262"/>
          </a:xfrm>
          <a:prstGeom prst="rect">
            <a:avLst/>
          </a:prstGeom>
          <a:solidFill>
            <a:srgbClr val="99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69" name="Rectangle 29">
            <a:extLst>
              <a:ext uri="{FF2B5EF4-FFF2-40B4-BE49-F238E27FC236}">
                <a16:creationId xmlns:a16="http://schemas.microsoft.com/office/drawing/2014/main" id="{C981876F-4309-4D7F-A510-87C5B389447D}"/>
              </a:ext>
            </a:extLst>
          </p:cNvPr>
          <p:cNvSpPr>
            <a:spLocks noChangeArrowheads="1"/>
          </p:cNvSpPr>
          <p:nvPr/>
        </p:nvSpPr>
        <p:spPr bwMode="auto">
          <a:xfrm rot="9600000">
            <a:off x="6894513" y="6089650"/>
            <a:ext cx="457200" cy="45878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70" name="Rectangle 30">
            <a:extLst>
              <a:ext uri="{FF2B5EF4-FFF2-40B4-BE49-F238E27FC236}">
                <a16:creationId xmlns:a16="http://schemas.microsoft.com/office/drawing/2014/main" id="{2B863538-0EC3-4E4E-9AE1-94B4FBA5AD0F}"/>
              </a:ext>
            </a:extLst>
          </p:cNvPr>
          <p:cNvSpPr>
            <a:spLocks noChangeArrowheads="1"/>
          </p:cNvSpPr>
          <p:nvPr/>
        </p:nvSpPr>
        <p:spPr bwMode="auto">
          <a:xfrm rot="360000">
            <a:off x="5888038" y="6245225"/>
            <a:ext cx="457200" cy="454025"/>
          </a:xfrm>
          <a:prstGeom prst="rect">
            <a:avLst/>
          </a:prstGeom>
          <a:solidFill>
            <a:srgbClr val="33CC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71" name="Rectangle 31">
            <a:extLst>
              <a:ext uri="{FF2B5EF4-FFF2-40B4-BE49-F238E27FC236}">
                <a16:creationId xmlns:a16="http://schemas.microsoft.com/office/drawing/2014/main" id="{1CF58147-40B4-4B0F-B985-D9E36A8D2E4E}"/>
              </a:ext>
            </a:extLst>
          </p:cNvPr>
          <p:cNvSpPr>
            <a:spLocks noChangeArrowheads="1"/>
          </p:cNvSpPr>
          <p:nvPr/>
        </p:nvSpPr>
        <p:spPr bwMode="auto">
          <a:xfrm rot="1020000">
            <a:off x="5391150" y="6151563"/>
            <a:ext cx="457200" cy="458787"/>
          </a:xfrm>
          <a:prstGeom prst="rect">
            <a:avLst/>
          </a:prstGeom>
          <a:solidFill>
            <a:srgbClr val="99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72" name="Rectangle 32">
            <a:extLst>
              <a:ext uri="{FF2B5EF4-FFF2-40B4-BE49-F238E27FC236}">
                <a16:creationId xmlns:a16="http://schemas.microsoft.com/office/drawing/2014/main" id="{F35DAD82-C410-416B-91AE-27910832F8C8}"/>
              </a:ext>
            </a:extLst>
          </p:cNvPr>
          <p:cNvSpPr>
            <a:spLocks noChangeArrowheads="1"/>
          </p:cNvSpPr>
          <p:nvPr/>
        </p:nvSpPr>
        <p:spPr bwMode="auto">
          <a:xfrm rot="1680000">
            <a:off x="4930775" y="5975350"/>
            <a:ext cx="457200" cy="45085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73" name="Rectangle 33">
            <a:extLst>
              <a:ext uri="{FF2B5EF4-FFF2-40B4-BE49-F238E27FC236}">
                <a16:creationId xmlns:a16="http://schemas.microsoft.com/office/drawing/2014/main" id="{FE1B4D14-E14C-49EB-88D1-CE7383A9A27A}"/>
              </a:ext>
            </a:extLst>
          </p:cNvPr>
          <p:cNvSpPr>
            <a:spLocks noChangeArrowheads="1"/>
          </p:cNvSpPr>
          <p:nvPr/>
        </p:nvSpPr>
        <p:spPr bwMode="auto">
          <a:xfrm rot="2340000">
            <a:off x="4508500" y="5716588"/>
            <a:ext cx="457200" cy="444500"/>
          </a:xfrm>
          <a:prstGeom prst="rect">
            <a:avLst/>
          </a:prstGeom>
          <a:solidFill>
            <a:srgbClr val="CC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74" name="Rectangle 34">
            <a:extLst>
              <a:ext uri="{FF2B5EF4-FFF2-40B4-BE49-F238E27FC236}">
                <a16:creationId xmlns:a16="http://schemas.microsoft.com/office/drawing/2014/main" id="{7CB36564-BEDF-4D02-8584-CB97E226C8AE}"/>
              </a:ext>
            </a:extLst>
          </p:cNvPr>
          <p:cNvSpPr>
            <a:spLocks noChangeArrowheads="1"/>
          </p:cNvSpPr>
          <p:nvPr/>
        </p:nvSpPr>
        <p:spPr bwMode="auto">
          <a:xfrm rot="3000000">
            <a:off x="4144962" y="5370513"/>
            <a:ext cx="461963" cy="45243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75" name="Rectangle 35">
            <a:extLst>
              <a:ext uri="{FF2B5EF4-FFF2-40B4-BE49-F238E27FC236}">
                <a16:creationId xmlns:a16="http://schemas.microsoft.com/office/drawing/2014/main" id="{FAAA1326-D69B-489A-A6BD-179BF31E48D7}"/>
              </a:ext>
            </a:extLst>
          </p:cNvPr>
          <p:cNvSpPr>
            <a:spLocks noChangeArrowheads="1"/>
          </p:cNvSpPr>
          <p:nvPr/>
        </p:nvSpPr>
        <p:spPr bwMode="auto">
          <a:xfrm rot="3660000">
            <a:off x="3840163" y="4957763"/>
            <a:ext cx="461962" cy="461962"/>
          </a:xfrm>
          <a:prstGeom prst="rect">
            <a:avLst/>
          </a:prstGeom>
          <a:solidFill>
            <a:srgbClr val="CC66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76" name="Rectangle 36">
            <a:extLst>
              <a:ext uri="{FF2B5EF4-FFF2-40B4-BE49-F238E27FC236}">
                <a16:creationId xmlns:a16="http://schemas.microsoft.com/office/drawing/2014/main" id="{9F656C83-51FE-4ABB-A6A9-AF9046A3239A}"/>
              </a:ext>
            </a:extLst>
          </p:cNvPr>
          <p:cNvSpPr>
            <a:spLocks noChangeArrowheads="1"/>
          </p:cNvSpPr>
          <p:nvPr/>
        </p:nvSpPr>
        <p:spPr bwMode="auto">
          <a:xfrm rot="4440000">
            <a:off x="3615531" y="4493419"/>
            <a:ext cx="460375" cy="465138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77" name="Rectangle 37">
            <a:extLst>
              <a:ext uri="{FF2B5EF4-FFF2-40B4-BE49-F238E27FC236}">
                <a16:creationId xmlns:a16="http://schemas.microsoft.com/office/drawing/2014/main" id="{680E4261-D23D-43E5-998E-5267EAF1ABAA}"/>
              </a:ext>
            </a:extLst>
          </p:cNvPr>
          <p:cNvSpPr>
            <a:spLocks noChangeArrowheads="1"/>
          </p:cNvSpPr>
          <p:nvPr/>
        </p:nvSpPr>
        <p:spPr bwMode="auto">
          <a:xfrm rot="5220000">
            <a:off x="3529013" y="4010025"/>
            <a:ext cx="460375" cy="441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78" name="Rectangle 38">
            <a:extLst>
              <a:ext uri="{FF2B5EF4-FFF2-40B4-BE49-F238E27FC236}">
                <a16:creationId xmlns:a16="http://schemas.microsoft.com/office/drawing/2014/main" id="{71D5B219-4258-4829-A065-4AF43B637318}"/>
              </a:ext>
            </a:extLst>
          </p:cNvPr>
          <p:cNvSpPr>
            <a:spLocks noChangeArrowheads="1"/>
          </p:cNvSpPr>
          <p:nvPr/>
        </p:nvSpPr>
        <p:spPr bwMode="auto">
          <a:xfrm rot="5760000">
            <a:off x="3519488" y="3517900"/>
            <a:ext cx="460375" cy="434975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79" name="Rectangle 39">
            <a:extLst>
              <a:ext uri="{FF2B5EF4-FFF2-40B4-BE49-F238E27FC236}">
                <a16:creationId xmlns:a16="http://schemas.microsoft.com/office/drawing/2014/main" id="{B774226D-9348-4BE2-8207-ECFFDA942D2B}"/>
              </a:ext>
            </a:extLst>
          </p:cNvPr>
          <p:cNvSpPr>
            <a:spLocks noChangeArrowheads="1"/>
          </p:cNvSpPr>
          <p:nvPr/>
        </p:nvSpPr>
        <p:spPr bwMode="auto">
          <a:xfrm rot="6480000">
            <a:off x="3621881" y="3036094"/>
            <a:ext cx="461963" cy="428625"/>
          </a:xfrm>
          <a:prstGeom prst="rect">
            <a:avLst/>
          </a:prstGeom>
          <a:solidFill>
            <a:srgbClr val="00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80" name="Rectangle 40">
            <a:extLst>
              <a:ext uri="{FF2B5EF4-FFF2-40B4-BE49-F238E27FC236}">
                <a16:creationId xmlns:a16="http://schemas.microsoft.com/office/drawing/2014/main" id="{32093DE4-F0D7-418F-B311-9CF1E830FB80}"/>
              </a:ext>
            </a:extLst>
          </p:cNvPr>
          <p:cNvSpPr>
            <a:spLocks noChangeArrowheads="1"/>
          </p:cNvSpPr>
          <p:nvPr/>
        </p:nvSpPr>
        <p:spPr bwMode="auto">
          <a:xfrm rot="7140000">
            <a:off x="3827462" y="2559051"/>
            <a:ext cx="461963" cy="430212"/>
          </a:xfrm>
          <a:prstGeom prst="rect">
            <a:avLst/>
          </a:prstGeom>
          <a:solidFill>
            <a:srgbClr val="CC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81" name="Rectangle 41">
            <a:extLst>
              <a:ext uri="{FF2B5EF4-FFF2-40B4-BE49-F238E27FC236}">
                <a16:creationId xmlns:a16="http://schemas.microsoft.com/office/drawing/2014/main" id="{BAF15505-228C-4FFE-BF4A-2E8BBFE23D90}"/>
              </a:ext>
            </a:extLst>
          </p:cNvPr>
          <p:cNvSpPr>
            <a:spLocks noChangeArrowheads="1"/>
          </p:cNvSpPr>
          <p:nvPr/>
        </p:nvSpPr>
        <p:spPr bwMode="auto">
          <a:xfrm rot="7860000">
            <a:off x="4119563" y="2144712"/>
            <a:ext cx="4572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82" name="Rectangle 42">
            <a:extLst>
              <a:ext uri="{FF2B5EF4-FFF2-40B4-BE49-F238E27FC236}">
                <a16:creationId xmlns:a16="http://schemas.microsoft.com/office/drawing/2014/main" id="{ED4B4B67-9E8A-4C94-B5D0-6D8BF8A10F16}"/>
              </a:ext>
            </a:extLst>
          </p:cNvPr>
          <p:cNvSpPr>
            <a:spLocks noChangeArrowheads="1"/>
          </p:cNvSpPr>
          <p:nvPr/>
        </p:nvSpPr>
        <p:spPr bwMode="auto">
          <a:xfrm rot="8580000">
            <a:off x="4459288" y="1773238"/>
            <a:ext cx="457200" cy="463550"/>
          </a:xfrm>
          <a:prstGeom prst="rect">
            <a:avLst/>
          </a:prstGeom>
          <a:solidFill>
            <a:srgbClr val="99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83" name="Rectangle 43">
            <a:extLst>
              <a:ext uri="{FF2B5EF4-FFF2-40B4-BE49-F238E27FC236}">
                <a16:creationId xmlns:a16="http://schemas.microsoft.com/office/drawing/2014/main" id="{78F791D3-4200-4CC6-9F9E-46D6FE33E0C3}"/>
              </a:ext>
            </a:extLst>
          </p:cNvPr>
          <p:cNvSpPr>
            <a:spLocks noChangeArrowheads="1"/>
          </p:cNvSpPr>
          <p:nvPr/>
        </p:nvSpPr>
        <p:spPr bwMode="auto">
          <a:xfrm rot="9180000">
            <a:off x="4845050" y="1487488"/>
            <a:ext cx="457200" cy="4699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84" name="Rectangle 44">
            <a:extLst>
              <a:ext uri="{FF2B5EF4-FFF2-40B4-BE49-F238E27FC236}">
                <a16:creationId xmlns:a16="http://schemas.microsoft.com/office/drawing/2014/main" id="{BB3E894D-9720-4CBE-99F9-8835F0DDBA5A}"/>
              </a:ext>
            </a:extLst>
          </p:cNvPr>
          <p:cNvSpPr>
            <a:spLocks noChangeArrowheads="1"/>
          </p:cNvSpPr>
          <p:nvPr/>
        </p:nvSpPr>
        <p:spPr bwMode="auto">
          <a:xfrm rot="10320000">
            <a:off x="6386513" y="6210300"/>
            <a:ext cx="457200" cy="4286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CC3300"/>
              </a:solidFill>
            </a:endParaRPr>
          </a:p>
        </p:txBody>
      </p:sp>
      <p:sp>
        <p:nvSpPr>
          <p:cNvPr id="61485" name="Rectangle 45">
            <a:extLst>
              <a:ext uri="{FF2B5EF4-FFF2-40B4-BE49-F238E27FC236}">
                <a16:creationId xmlns:a16="http://schemas.microsoft.com/office/drawing/2014/main" id="{B7782D5F-F05A-4C61-A5FC-F7E9F2BE74C2}"/>
              </a:ext>
            </a:extLst>
          </p:cNvPr>
          <p:cNvSpPr>
            <a:spLocks noChangeArrowheads="1"/>
          </p:cNvSpPr>
          <p:nvPr/>
        </p:nvSpPr>
        <p:spPr bwMode="auto">
          <a:xfrm rot="-840000">
            <a:off x="5321300" y="1325563"/>
            <a:ext cx="457200" cy="452437"/>
          </a:xfrm>
          <a:prstGeom prst="rect">
            <a:avLst/>
          </a:prstGeom>
          <a:solidFill>
            <a:srgbClr val="CC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86" name="Rectangle 46">
            <a:extLst>
              <a:ext uri="{FF2B5EF4-FFF2-40B4-BE49-F238E27FC236}">
                <a16:creationId xmlns:a16="http://schemas.microsoft.com/office/drawing/2014/main" id="{FCBA8C98-59E2-490D-97BD-98B54F0A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47775"/>
            <a:ext cx="457200" cy="428625"/>
          </a:xfrm>
          <a:prstGeom prst="rect">
            <a:avLst/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55" name="Text Box 47">
            <a:extLst>
              <a:ext uri="{FF2B5EF4-FFF2-40B4-BE49-F238E27FC236}">
                <a16:creationId xmlns:a16="http://schemas.microsoft.com/office/drawing/2014/main" id="{E9E08F85-1ABD-4236-A60C-3DCAFD215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140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6600"/>
                </a:solidFill>
              </a:rPr>
              <a:t>Now place bricks around the circle very carefully so they just touch the circle and the bricks next to it.</a:t>
            </a:r>
          </a:p>
          <a:p>
            <a:endParaRPr lang="en-GB" altLang="en-US" b="1">
              <a:solidFill>
                <a:srgbClr val="006600"/>
              </a:solidFill>
            </a:endParaRPr>
          </a:p>
          <a:p>
            <a:r>
              <a:rPr lang="en-GB" altLang="en-US" b="1">
                <a:solidFill>
                  <a:srgbClr val="0000CC"/>
                </a:solidFill>
              </a:rPr>
              <a:t>Like this.</a:t>
            </a:r>
            <a:endParaRPr lang="en-GB" altLang="en-US" b="1">
              <a:solidFill>
                <a:srgbClr val="006600"/>
              </a:solidFill>
            </a:endParaRPr>
          </a:p>
        </p:txBody>
      </p:sp>
      <p:grpSp>
        <p:nvGrpSpPr>
          <p:cNvPr id="61488" name="Group 48">
            <a:extLst>
              <a:ext uri="{FF2B5EF4-FFF2-40B4-BE49-F238E27FC236}">
                <a16:creationId xmlns:a16="http://schemas.microsoft.com/office/drawing/2014/main" id="{99E018FB-FED3-4711-995F-85DEAA822C9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1828800"/>
            <a:ext cx="1676400" cy="2797175"/>
            <a:chOff x="2688" y="1248"/>
            <a:chExt cx="1056" cy="1762"/>
          </a:xfrm>
        </p:grpSpPr>
        <p:sp>
          <p:nvSpPr>
            <p:cNvPr id="5159" name="Text Box 49">
              <a:extLst>
                <a:ext uri="{FF2B5EF4-FFF2-40B4-BE49-F238E27FC236}">
                  <a16:creationId xmlns:a16="http://schemas.microsoft.com/office/drawing/2014/main" id="{C0685CFF-06C9-4DD1-A2B6-A639BCE1C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160"/>
              <a:ext cx="1056" cy="85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000" b="1">
                  <a:solidFill>
                    <a:srgbClr val="FF0000"/>
                  </a:solidFill>
                </a:rPr>
                <a:t>You should get a gap of just under half a brick</a:t>
              </a:r>
            </a:p>
          </p:txBody>
        </p:sp>
        <p:sp>
          <p:nvSpPr>
            <p:cNvPr id="5160" name="Line 50">
              <a:extLst>
                <a:ext uri="{FF2B5EF4-FFF2-40B4-BE49-F238E27FC236}">
                  <a16:creationId xmlns:a16="http://schemas.microsoft.com/office/drawing/2014/main" id="{910172FF-17D6-4159-9CBE-118438C61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1248"/>
              <a:ext cx="432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491" name="Text Box 5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64BCE2-2666-4255-B7D6-E4071A878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722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5158" name="Text Box 53">
            <a:extLst>
              <a:ext uri="{FF2B5EF4-FFF2-40B4-BE49-F238E27FC236}">
                <a16:creationId xmlns:a16="http://schemas.microsoft.com/office/drawing/2014/main" id="{DC1F4438-0BB8-4295-8610-9F40CFB6F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297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Bricks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5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6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7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7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8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id="9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9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10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0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200"/>
                            </p:stCondLst>
                            <p:childTnLst>
                              <p:par>
                                <p:cTn id="11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900"/>
                            </p:stCondLst>
                            <p:childTnLst>
                              <p:par>
                                <p:cTn id="12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12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13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1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14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14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100"/>
                            </p:stCondLst>
                            <p:childTnLst>
                              <p:par>
                                <p:cTn id="150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1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55" presetID="2" presetClass="entr" presetSubtype="3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1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1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6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6" grpId="0" animBg="1"/>
      <p:bldP spid="61457" grpId="0" animBg="1"/>
      <p:bldP spid="61458" grpId="0" animBg="1"/>
      <p:bldP spid="61459" grpId="0" animBg="1"/>
      <p:bldP spid="61460" grpId="0" animBg="1"/>
      <p:bldP spid="61461" grpId="0" animBg="1" autoUpdateAnimBg="0"/>
      <p:bldP spid="61462" grpId="0" animBg="1" autoUpdateAnimBg="0"/>
      <p:bldP spid="61463" grpId="0" animBg="1" autoUpdateAnimBg="0"/>
      <p:bldP spid="61464" grpId="0" animBg="1" autoUpdateAnimBg="0"/>
      <p:bldP spid="61465" grpId="0" animBg="1" autoUpdateAnimBg="0"/>
      <p:bldP spid="61466" grpId="0" animBg="1" autoUpdateAnimBg="0"/>
      <p:bldP spid="61467" grpId="0" animBg="1" autoUpdateAnimBg="0"/>
      <p:bldP spid="61468" grpId="0" animBg="1" autoUpdateAnimBg="0"/>
      <p:bldP spid="61469" grpId="0" animBg="1" autoUpdateAnimBg="0"/>
      <p:bldP spid="61470" grpId="0" animBg="1"/>
      <p:bldP spid="61471" grpId="0" animBg="1"/>
      <p:bldP spid="61472" grpId="0" animBg="1"/>
      <p:bldP spid="61473" grpId="0" animBg="1"/>
      <p:bldP spid="61474" grpId="0" animBg="1"/>
      <p:bldP spid="61475" grpId="0" animBg="1" autoUpdateAnimBg="0"/>
      <p:bldP spid="61476" grpId="0" animBg="1" autoUpdateAnimBg="0"/>
      <p:bldP spid="61477" grpId="0" animBg="1" autoUpdateAnimBg="0"/>
      <p:bldP spid="61478" grpId="0" animBg="1" autoUpdateAnimBg="0"/>
      <p:bldP spid="61479" grpId="0" animBg="1" autoUpdateAnimBg="0"/>
      <p:bldP spid="61480" grpId="0" animBg="1" autoUpdateAnimBg="0"/>
      <p:bldP spid="61481" grpId="0" animBg="1" autoUpdateAnimBg="0"/>
      <p:bldP spid="61482" grpId="0" animBg="1" autoUpdateAnimBg="0"/>
      <p:bldP spid="61483" grpId="0" animBg="1" autoUpdateAnimBg="0"/>
      <p:bldP spid="61484" grpId="0" animBg="1" autoUpdateAnimBg="0"/>
      <p:bldP spid="61485" grpId="0" animBg="1"/>
      <p:bldP spid="61486" grpId="0" animBg="1"/>
      <p:bldP spid="6149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7">
            <a:extLst>
              <a:ext uri="{FF2B5EF4-FFF2-40B4-BE49-F238E27FC236}">
                <a16:creationId xmlns:a16="http://schemas.microsoft.com/office/drawing/2014/main" id="{0BD07790-81FA-438E-AE56-EC6887D7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140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>
                <a:solidFill>
                  <a:srgbClr val="006600"/>
                </a:solidFill>
              </a:rPr>
              <a:t>How many bricks did you need?</a:t>
            </a:r>
          </a:p>
        </p:txBody>
      </p:sp>
      <p:sp>
        <p:nvSpPr>
          <p:cNvPr id="62515" name="Text Box 5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CC9874-361C-4D44-93FB-F4D426901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324600"/>
            <a:ext cx="2073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 b="1">
                <a:solidFill>
                  <a:srgbClr val="FF0000"/>
                </a:solidFill>
              </a:rPr>
              <a:t>Click for the next slide</a:t>
            </a:r>
          </a:p>
        </p:txBody>
      </p:sp>
      <p:sp>
        <p:nvSpPr>
          <p:cNvPr id="62516" name="Text Box 52">
            <a:extLst>
              <a:ext uri="{FF2B5EF4-FFF2-40B4-BE49-F238E27FC236}">
                <a16:creationId xmlns:a16="http://schemas.microsoft.com/office/drawing/2014/main" id="{2D11386F-DB60-44F9-927C-0A7323961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>
                <a:solidFill>
                  <a:srgbClr val="FF0000"/>
                </a:solidFill>
              </a:rPr>
              <a:t>31 and a gap?</a:t>
            </a:r>
          </a:p>
        </p:txBody>
      </p:sp>
      <p:sp>
        <p:nvSpPr>
          <p:cNvPr id="62517" name="Text Box 53">
            <a:extLst>
              <a:ext uri="{FF2B5EF4-FFF2-40B4-BE49-F238E27FC236}">
                <a16:creationId xmlns:a16="http://schemas.microsoft.com/office/drawing/2014/main" id="{BB422428-68CD-4B54-86C0-D0AE082EF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3140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 b="1">
                <a:solidFill>
                  <a:srgbClr val="006600"/>
                </a:solidFill>
              </a:rPr>
              <a:t>Pi (</a:t>
            </a:r>
            <a:r>
              <a:rPr lang="en-GB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</a:t>
            </a:r>
            <a:r>
              <a:rPr lang="en-GB" altLang="en-US" sz="2000" b="1">
                <a:solidFill>
                  <a:srgbClr val="006600"/>
                </a:solidFill>
              </a:rPr>
              <a:t> ) = Circumference divided by Diameter</a:t>
            </a:r>
          </a:p>
          <a:p>
            <a:endParaRPr lang="en-GB" altLang="en-US" sz="1400" b="1">
              <a:solidFill>
                <a:srgbClr val="006600"/>
              </a:solidFill>
            </a:endParaRPr>
          </a:p>
          <a:p>
            <a:r>
              <a:rPr lang="en-GB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 = 31 and a gap </a:t>
            </a:r>
            <a:r>
              <a:rPr lang="en-GB" altLang="en-US" b="1">
                <a:solidFill>
                  <a:srgbClr val="FF0000"/>
                </a:solidFill>
                <a:sym typeface="Symbol" panose="05050102010706020507" pitchFamily="18" charset="2"/>
              </a:rPr>
              <a:t></a:t>
            </a:r>
            <a:r>
              <a:rPr lang="en-GB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 10</a:t>
            </a:r>
          </a:p>
          <a:p>
            <a:endParaRPr lang="en-GB" altLang="en-US" sz="1600" b="1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GB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 = 3</a:t>
            </a:r>
            <a:r>
              <a:rPr lang="en-GB" altLang="en-US" sz="2000" b="1" baseline="3000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r>
              <a:rPr lang="en-GB" altLang="en-US" sz="2000" b="1">
                <a:solidFill>
                  <a:srgbClr val="FF0000"/>
                </a:solidFill>
                <a:sym typeface="Symbol" panose="05050102010706020507" pitchFamily="18" charset="2"/>
              </a:rPr>
              <a:t>/</a:t>
            </a:r>
            <a:r>
              <a:rPr lang="en-GB" altLang="en-US" sz="2000" b="1" baseline="-25000">
                <a:solidFill>
                  <a:srgbClr val="FF0000"/>
                </a:solidFill>
                <a:sym typeface="Symbol" panose="05050102010706020507" pitchFamily="18" charset="2"/>
              </a:rPr>
              <a:t>10 </a:t>
            </a:r>
          </a:p>
        </p:txBody>
      </p:sp>
      <p:sp>
        <p:nvSpPr>
          <p:cNvPr id="62519" name="Text Box 55">
            <a:extLst>
              <a:ext uri="{FF2B5EF4-FFF2-40B4-BE49-F238E27FC236}">
                <a16:creationId xmlns:a16="http://schemas.microsoft.com/office/drawing/2014/main" id="{CE1F9E40-600F-4D2D-976E-30F58B8EC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22875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 b="1">
                <a:solidFill>
                  <a:srgbClr val="FF0000"/>
                </a:solidFill>
                <a:sym typeface="Symbol" panose="05050102010706020507" pitchFamily="18" charset="2"/>
              </a:rPr>
              <a:t>and a bit</a:t>
            </a:r>
          </a:p>
        </p:txBody>
      </p:sp>
      <p:sp>
        <p:nvSpPr>
          <p:cNvPr id="62520" name="Text Box 56">
            <a:extLst>
              <a:ext uri="{FF2B5EF4-FFF2-40B4-BE49-F238E27FC236}">
                <a16:creationId xmlns:a16="http://schemas.microsoft.com/office/drawing/2014/main" id="{6903E51E-2065-4298-9FC8-4FEF5CC53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181600"/>
            <a:ext cx="265906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 b="1">
                <a:solidFill>
                  <a:srgbClr val="006600"/>
                </a:solidFill>
                <a:sym typeface="Symbol" panose="05050102010706020507" pitchFamily="18" charset="2"/>
              </a:rPr>
              <a:t>and </a:t>
            </a:r>
            <a:r>
              <a:rPr lang="en-GB" altLang="en-US" sz="1800" b="1" baseline="30000">
                <a:solidFill>
                  <a:srgbClr val="006600"/>
                </a:solidFill>
                <a:sym typeface="Symbol" panose="05050102010706020507" pitchFamily="18" charset="2"/>
              </a:rPr>
              <a:t>4</a:t>
            </a:r>
            <a:r>
              <a:rPr lang="en-GB" altLang="en-US" sz="1800" b="1">
                <a:solidFill>
                  <a:srgbClr val="006600"/>
                </a:solidFill>
                <a:sym typeface="Symbol" panose="05050102010706020507" pitchFamily="18" charset="2"/>
              </a:rPr>
              <a:t>/</a:t>
            </a:r>
            <a:r>
              <a:rPr lang="en-GB" altLang="en-US" sz="1800" b="1" baseline="-25000">
                <a:solidFill>
                  <a:srgbClr val="006600"/>
                </a:solidFill>
                <a:sym typeface="Symbol" panose="05050102010706020507" pitchFamily="18" charset="2"/>
              </a:rPr>
              <a:t>100 </a:t>
            </a:r>
            <a:r>
              <a:rPr lang="en-GB" altLang="en-US" sz="1800" b="1">
                <a:solidFill>
                  <a:srgbClr val="006600"/>
                </a:solidFill>
                <a:sym typeface="Symbol" panose="05050102010706020507" pitchFamily="18" charset="2"/>
              </a:rPr>
              <a:t>and a bit more</a:t>
            </a:r>
            <a:endParaRPr lang="en-GB" altLang="en-US" sz="1800" b="1" baseline="-25000">
              <a:solidFill>
                <a:srgbClr val="006600"/>
              </a:solidFill>
              <a:sym typeface="Symbol" panose="05050102010706020507" pitchFamily="18" charset="2"/>
            </a:endParaRPr>
          </a:p>
        </p:txBody>
      </p:sp>
      <p:sp>
        <p:nvSpPr>
          <p:cNvPr id="6152" name="Text Box 57">
            <a:extLst>
              <a:ext uri="{FF2B5EF4-FFF2-40B4-BE49-F238E27FC236}">
                <a16:creationId xmlns:a16="http://schemas.microsoft.com/office/drawing/2014/main" id="{E18A5EA2-C65C-43D6-BA17-C35276C3C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297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Bricks</a:t>
            </a:r>
          </a:p>
        </p:txBody>
      </p:sp>
      <p:grpSp>
        <p:nvGrpSpPr>
          <p:cNvPr id="6153" name="Group 1">
            <a:extLst>
              <a:ext uri="{FF2B5EF4-FFF2-40B4-BE49-F238E27FC236}">
                <a16:creationId xmlns:a16="http://schemas.microsoft.com/office/drawing/2014/main" id="{7CCEB594-748E-4F56-87F2-A3627CA6E039}"/>
              </a:ext>
            </a:extLst>
          </p:cNvPr>
          <p:cNvGrpSpPr>
            <a:grpSpLocks/>
          </p:cNvGrpSpPr>
          <p:nvPr/>
        </p:nvGrpSpPr>
        <p:grpSpPr bwMode="auto">
          <a:xfrm>
            <a:off x="3532188" y="1247775"/>
            <a:ext cx="5456237" cy="5451475"/>
            <a:chOff x="3532188" y="1247775"/>
            <a:chExt cx="5456237" cy="5451475"/>
          </a:xfrm>
        </p:grpSpPr>
        <p:sp>
          <p:nvSpPr>
            <p:cNvPr id="6154" name="Oval 3">
              <a:extLst>
                <a:ext uri="{FF2B5EF4-FFF2-40B4-BE49-F238E27FC236}">
                  <a16:creationId xmlns:a16="http://schemas.microsoft.com/office/drawing/2014/main" id="{B190B038-DACE-458A-AEB0-EA262AA56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400" y="1676400"/>
              <a:ext cx="4570413" cy="457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55" name="Group 57">
              <a:extLst>
                <a:ext uri="{FF2B5EF4-FFF2-40B4-BE49-F238E27FC236}">
                  <a16:creationId xmlns:a16="http://schemas.microsoft.com/office/drawing/2014/main" id="{9F256D9C-7695-4821-A4B6-36979C20A9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2160" y="1700808"/>
              <a:ext cx="504056" cy="4536504"/>
              <a:chOff x="11196736" y="1052736"/>
              <a:chExt cx="457200" cy="4156363"/>
            </a:xfrm>
          </p:grpSpPr>
          <p:sp>
            <p:nvSpPr>
              <p:cNvPr id="6190" name="Rectangle 5">
                <a:extLst>
                  <a:ext uri="{FF2B5EF4-FFF2-40B4-BE49-F238E27FC236}">
                    <a16:creationId xmlns:a16="http://schemas.microsoft.com/office/drawing/2014/main" id="{DE033B1F-6B43-4FA3-B9FA-C52A5CCEF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1052191"/>
                <a:ext cx="457898" cy="415980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1" name="Rectangle 6">
                <a:extLst>
                  <a:ext uri="{FF2B5EF4-FFF2-40B4-BE49-F238E27FC236}">
                    <a16:creationId xmlns:a16="http://schemas.microsoft.com/office/drawing/2014/main" id="{D8880714-F257-4EAC-8866-662F1542C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1468170"/>
                <a:ext cx="457898" cy="415980"/>
              </a:xfrm>
              <a:prstGeom prst="rect">
                <a:avLst/>
              </a:prstGeom>
              <a:solidFill>
                <a:srgbClr val="00FFCC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2" name="Rectangle 7">
                <a:extLst>
                  <a:ext uri="{FF2B5EF4-FFF2-40B4-BE49-F238E27FC236}">
                    <a16:creationId xmlns:a16="http://schemas.microsoft.com/office/drawing/2014/main" id="{58CEBF24-AC17-4516-A04E-F53C3F392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1884150"/>
                <a:ext cx="457898" cy="413071"/>
              </a:xfrm>
              <a:prstGeom prst="rect">
                <a:avLst/>
              </a:prstGeom>
              <a:solidFill>
                <a:srgbClr val="CC66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3" name="Rectangle 8">
                <a:extLst>
                  <a:ext uri="{FF2B5EF4-FFF2-40B4-BE49-F238E27FC236}">
                    <a16:creationId xmlns:a16="http://schemas.microsoft.com/office/drawing/2014/main" id="{F967469D-A859-4FCA-8CEC-969CA9D4D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2298674"/>
                <a:ext cx="457898" cy="415980"/>
              </a:xfrm>
              <a:prstGeom prst="rect">
                <a:avLst/>
              </a:prstGeom>
              <a:solidFill>
                <a:srgbClr val="CCFF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4" name="Rectangle 9">
                <a:extLst>
                  <a:ext uri="{FF2B5EF4-FFF2-40B4-BE49-F238E27FC236}">
                    <a16:creationId xmlns:a16="http://schemas.microsoft.com/office/drawing/2014/main" id="{CFA7378A-2076-46BC-87DB-E972B3D30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2714654"/>
                <a:ext cx="457898" cy="41598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5" name="Rectangle 10">
                <a:extLst>
                  <a:ext uri="{FF2B5EF4-FFF2-40B4-BE49-F238E27FC236}">
                    <a16:creationId xmlns:a16="http://schemas.microsoft.com/office/drawing/2014/main" id="{013737E3-6F41-472D-8B61-FE0CFD976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3130633"/>
                <a:ext cx="457898" cy="415980"/>
              </a:xfrm>
              <a:prstGeom prst="rect">
                <a:avLst/>
              </a:prstGeom>
              <a:solidFill>
                <a:srgbClr val="9966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6" name="Rectangle 11">
                <a:extLst>
                  <a:ext uri="{FF2B5EF4-FFF2-40B4-BE49-F238E27FC236}">
                    <a16:creationId xmlns:a16="http://schemas.microsoft.com/office/drawing/2014/main" id="{A884A206-BCAB-41B5-9CA9-88576B474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3546613"/>
                <a:ext cx="457898" cy="415980"/>
              </a:xfrm>
              <a:prstGeom prst="rect">
                <a:avLst/>
              </a:prstGeom>
              <a:solidFill>
                <a:srgbClr val="00FFCC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7" name="Rectangle 12">
                <a:extLst>
                  <a:ext uri="{FF2B5EF4-FFF2-40B4-BE49-F238E27FC236}">
                    <a16:creationId xmlns:a16="http://schemas.microsoft.com/office/drawing/2014/main" id="{E2B6522B-7B4E-4419-97DC-1F706D43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3962592"/>
                <a:ext cx="457898" cy="414525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8" name="Rectangle 13">
                <a:extLst>
                  <a:ext uri="{FF2B5EF4-FFF2-40B4-BE49-F238E27FC236}">
                    <a16:creationId xmlns:a16="http://schemas.microsoft.com/office/drawing/2014/main" id="{FCBA967A-A8FD-4E7D-A7B9-91E73063C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4377118"/>
                <a:ext cx="457898" cy="414525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9" name="Rectangle 14">
                <a:extLst>
                  <a:ext uri="{FF2B5EF4-FFF2-40B4-BE49-F238E27FC236}">
                    <a16:creationId xmlns:a16="http://schemas.microsoft.com/office/drawing/2014/main" id="{242055BF-55CF-47B6-9879-C279C6497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6467" y="4793098"/>
                <a:ext cx="457898" cy="415980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156" name="Rectangle 16">
              <a:extLst>
                <a:ext uri="{FF2B5EF4-FFF2-40B4-BE49-F238E27FC236}">
                  <a16:creationId xmlns:a16="http://schemas.microsoft.com/office/drawing/2014/main" id="{C33785F8-BCAA-440E-B62B-305031DD25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60000">
              <a:off x="6529388" y="1266825"/>
              <a:ext cx="457200" cy="45720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7" name="Rectangle 17">
              <a:extLst>
                <a:ext uri="{FF2B5EF4-FFF2-40B4-BE49-F238E27FC236}">
                  <a16:creationId xmlns:a16="http://schemas.microsoft.com/office/drawing/2014/main" id="{AE9450B5-9735-43A5-B1D2-E17584C26F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0000">
              <a:off x="6980238" y="1449388"/>
              <a:ext cx="457200" cy="4445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8" name="Rectangle 18">
              <a:extLst>
                <a:ext uri="{FF2B5EF4-FFF2-40B4-BE49-F238E27FC236}">
                  <a16:creationId xmlns:a16="http://schemas.microsoft.com/office/drawing/2014/main" id="{6D1AB75B-E0E0-4F25-ADB6-4333071F84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0000">
              <a:off x="7423150" y="1681163"/>
              <a:ext cx="457200" cy="44608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59" name="Rectangle 19">
              <a:extLst>
                <a:ext uri="{FF2B5EF4-FFF2-40B4-BE49-F238E27FC236}">
                  <a16:creationId xmlns:a16="http://schemas.microsoft.com/office/drawing/2014/main" id="{48EF173F-004E-4DB8-85F3-6033E97EA4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40000">
              <a:off x="7843838" y="1993900"/>
              <a:ext cx="457200" cy="47625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0" name="Rectangle 20">
              <a:extLst>
                <a:ext uri="{FF2B5EF4-FFF2-40B4-BE49-F238E27FC236}">
                  <a16:creationId xmlns:a16="http://schemas.microsoft.com/office/drawing/2014/main" id="{6E38D578-050F-48EE-8BFB-373C4B7260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00000">
              <a:off x="8162925" y="2379663"/>
              <a:ext cx="457200" cy="5016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1" name="Rectangle 21">
              <a:extLst>
                <a:ext uri="{FF2B5EF4-FFF2-40B4-BE49-F238E27FC236}">
                  <a16:creationId xmlns:a16="http://schemas.microsoft.com/office/drawing/2014/main" id="{5CFD2100-306F-462C-8266-DA37E0F68A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80000">
              <a:off x="8372476" y="2817812"/>
              <a:ext cx="457200" cy="47307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62" name="Rectangle 22">
              <a:extLst>
                <a:ext uri="{FF2B5EF4-FFF2-40B4-BE49-F238E27FC236}">
                  <a16:creationId xmlns:a16="http://schemas.microsoft.com/office/drawing/2014/main" id="{C9CC6914-056B-4718-A78F-396B62188A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60000">
              <a:off x="8515350" y="3298825"/>
              <a:ext cx="457200" cy="48895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63" name="Rectangle 23">
              <a:extLst>
                <a:ext uri="{FF2B5EF4-FFF2-40B4-BE49-F238E27FC236}">
                  <a16:creationId xmlns:a16="http://schemas.microsoft.com/office/drawing/2014/main" id="{755986E6-9A23-42DD-8CA4-7666B0140D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20000">
              <a:off x="8532813" y="3819525"/>
              <a:ext cx="457200" cy="4381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64" name="Rectangle 24">
              <a:extLst>
                <a:ext uri="{FF2B5EF4-FFF2-40B4-BE49-F238E27FC236}">
                  <a16:creationId xmlns:a16="http://schemas.microsoft.com/office/drawing/2014/main" id="{7A4C3A4B-88CF-4344-96E9-F5A5D45731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240000">
              <a:off x="8477250" y="4306888"/>
              <a:ext cx="457200" cy="45085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65" name="Rectangle 25">
              <a:extLst>
                <a:ext uri="{FF2B5EF4-FFF2-40B4-BE49-F238E27FC236}">
                  <a16:creationId xmlns:a16="http://schemas.microsoft.com/office/drawing/2014/main" id="{19D5AE0E-4677-4482-87C2-71B6133168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960000">
              <a:off x="8308182" y="4790281"/>
              <a:ext cx="457200" cy="4524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66" name="Rectangle 26">
              <a:extLst>
                <a:ext uri="{FF2B5EF4-FFF2-40B4-BE49-F238E27FC236}">
                  <a16:creationId xmlns:a16="http://schemas.microsoft.com/office/drawing/2014/main" id="{3EF58093-548B-4851-8804-F63F837440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80000">
              <a:off x="8057357" y="5228431"/>
              <a:ext cx="457200" cy="455613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67" name="Rectangle 27">
              <a:extLst>
                <a:ext uri="{FF2B5EF4-FFF2-40B4-BE49-F238E27FC236}">
                  <a16:creationId xmlns:a16="http://schemas.microsoft.com/office/drawing/2014/main" id="{1B703BF9-83CD-42FD-BECE-28FEC51DD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60000">
              <a:off x="7696200" y="5608638"/>
              <a:ext cx="457200" cy="4476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68" name="Rectangle 28">
              <a:extLst>
                <a:ext uri="{FF2B5EF4-FFF2-40B4-BE49-F238E27FC236}">
                  <a16:creationId xmlns:a16="http://schemas.microsoft.com/office/drawing/2014/main" id="{6D9E2DD8-8584-4338-B2F0-0C4E94842A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0000">
              <a:off x="7332663" y="5875338"/>
              <a:ext cx="457200" cy="44926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69" name="Rectangle 29">
              <a:extLst>
                <a:ext uri="{FF2B5EF4-FFF2-40B4-BE49-F238E27FC236}">
                  <a16:creationId xmlns:a16="http://schemas.microsoft.com/office/drawing/2014/main" id="{D9829305-70E9-4ABF-A5AD-474D517E48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0">
              <a:off x="6894513" y="6089650"/>
              <a:ext cx="457200" cy="45878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70" name="Rectangle 30">
              <a:extLst>
                <a:ext uri="{FF2B5EF4-FFF2-40B4-BE49-F238E27FC236}">
                  <a16:creationId xmlns:a16="http://schemas.microsoft.com/office/drawing/2014/main" id="{1018BE0F-A09C-46A0-A73C-6084A327B1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5888038" y="6245225"/>
              <a:ext cx="457200" cy="45402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1" name="Rectangle 31">
              <a:extLst>
                <a:ext uri="{FF2B5EF4-FFF2-40B4-BE49-F238E27FC236}">
                  <a16:creationId xmlns:a16="http://schemas.microsoft.com/office/drawing/2014/main" id="{A973B685-453E-4C12-82B1-A47A6B12E3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20000">
              <a:off x="5391150" y="6151563"/>
              <a:ext cx="457200" cy="458787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2" name="Rectangle 32">
              <a:extLst>
                <a:ext uri="{FF2B5EF4-FFF2-40B4-BE49-F238E27FC236}">
                  <a16:creationId xmlns:a16="http://schemas.microsoft.com/office/drawing/2014/main" id="{3A86DB65-BD3B-41E3-939C-313CBD5AF8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80000">
              <a:off x="4930775" y="5975350"/>
              <a:ext cx="457200" cy="45085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3" name="Rectangle 33">
              <a:extLst>
                <a:ext uri="{FF2B5EF4-FFF2-40B4-BE49-F238E27FC236}">
                  <a16:creationId xmlns:a16="http://schemas.microsoft.com/office/drawing/2014/main" id="{176933F1-2D71-4D53-B52F-A74939152C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40000">
              <a:off x="4508500" y="5716588"/>
              <a:ext cx="457200" cy="44450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4" name="Rectangle 34">
              <a:extLst>
                <a:ext uri="{FF2B5EF4-FFF2-40B4-BE49-F238E27FC236}">
                  <a16:creationId xmlns:a16="http://schemas.microsoft.com/office/drawing/2014/main" id="{A5A61420-6D94-469F-8CD7-C0701CF039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0">
              <a:off x="4144962" y="5370513"/>
              <a:ext cx="461963" cy="4524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5" name="Rectangle 35">
              <a:extLst>
                <a:ext uri="{FF2B5EF4-FFF2-40B4-BE49-F238E27FC236}">
                  <a16:creationId xmlns:a16="http://schemas.microsoft.com/office/drawing/2014/main" id="{E5581D70-9AD3-46A8-9F54-DA874AC8BD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60000">
              <a:off x="3840163" y="4957763"/>
              <a:ext cx="461962" cy="46196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76" name="Rectangle 36">
              <a:extLst>
                <a:ext uri="{FF2B5EF4-FFF2-40B4-BE49-F238E27FC236}">
                  <a16:creationId xmlns:a16="http://schemas.microsoft.com/office/drawing/2014/main" id="{47255FE9-BE30-4FEA-A552-60D5AA741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40000">
              <a:off x="3615531" y="4493419"/>
              <a:ext cx="460375" cy="4651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77" name="Rectangle 37">
              <a:extLst>
                <a:ext uri="{FF2B5EF4-FFF2-40B4-BE49-F238E27FC236}">
                  <a16:creationId xmlns:a16="http://schemas.microsoft.com/office/drawing/2014/main" id="{E9BED770-C367-4E87-B3A4-1751A22173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20000">
              <a:off x="3529013" y="4010025"/>
              <a:ext cx="460375" cy="441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78" name="Rectangle 38">
              <a:extLst>
                <a:ext uri="{FF2B5EF4-FFF2-40B4-BE49-F238E27FC236}">
                  <a16:creationId xmlns:a16="http://schemas.microsoft.com/office/drawing/2014/main" id="{8F242081-0700-440D-9A78-3543A0B577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60000">
              <a:off x="3519488" y="3517900"/>
              <a:ext cx="460375" cy="43497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79" name="Rectangle 39">
              <a:extLst>
                <a:ext uri="{FF2B5EF4-FFF2-40B4-BE49-F238E27FC236}">
                  <a16:creationId xmlns:a16="http://schemas.microsoft.com/office/drawing/2014/main" id="{A645B04C-5AA9-4014-85F5-8D24963E54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80000">
              <a:off x="3621881" y="3036094"/>
              <a:ext cx="461963" cy="428625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80" name="Rectangle 40">
              <a:extLst>
                <a:ext uri="{FF2B5EF4-FFF2-40B4-BE49-F238E27FC236}">
                  <a16:creationId xmlns:a16="http://schemas.microsoft.com/office/drawing/2014/main" id="{1BCDE937-824F-41FA-8A65-674A208688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140000">
              <a:off x="3827462" y="2559051"/>
              <a:ext cx="461963" cy="43021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81" name="Rectangle 41">
              <a:extLst>
                <a:ext uri="{FF2B5EF4-FFF2-40B4-BE49-F238E27FC236}">
                  <a16:creationId xmlns:a16="http://schemas.microsoft.com/office/drawing/2014/main" id="{993280A3-317A-42DD-AE31-8D11B462A1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860000">
              <a:off x="4119563" y="2144712"/>
              <a:ext cx="457200" cy="428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82" name="Rectangle 42">
              <a:extLst>
                <a:ext uri="{FF2B5EF4-FFF2-40B4-BE49-F238E27FC236}">
                  <a16:creationId xmlns:a16="http://schemas.microsoft.com/office/drawing/2014/main" id="{B3653547-2134-43AA-8166-519F072371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80000">
              <a:off x="4459288" y="1773238"/>
              <a:ext cx="457200" cy="46355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83" name="Rectangle 43">
              <a:extLst>
                <a:ext uri="{FF2B5EF4-FFF2-40B4-BE49-F238E27FC236}">
                  <a16:creationId xmlns:a16="http://schemas.microsoft.com/office/drawing/2014/main" id="{5642CCEC-2FDB-4B35-9E01-4CAC56DA2C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80000">
              <a:off x="4845050" y="1487488"/>
              <a:ext cx="457200" cy="46990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84" name="Rectangle 44">
              <a:extLst>
                <a:ext uri="{FF2B5EF4-FFF2-40B4-BE49-F238E27FC236}">
                  <a16:creationId xmlns:a16="http://schemas.microsoft.com/office/drawing/2014/main" id="{D9FC6426-1876-4F79-AD5B-F76C845D9A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320000">
              <a:off x="6386513" y="6210300"/>
              <a:ext cx="457200" cy="4286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rgbClr val="CC3300"/>
                </a:solidFill>
              </a:endParaRPr>
            </a:p>
          </p:txBody>
        </p:sp>
        <p:sp>
          <p:nvSpPr>
            <p:cNvPr id="6185" name="Rectangle 45">
              <a:extLst>
                <a:ext uri="{FF2B5EF4-FFF2-40B4-BE49-F238E27FC236}">
                  <a16:creationId xmlns:a16="http://schemas.microsoft.com/office/drawing/2014/main" id="{FBBBD1C1-218D-4C70-A680-A9F4D5B35C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40000">
              <a:off x="5321300" y="1325563"/>
              <a:ext cx="457200" cy="452437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6" name="Rectangle 46">
              <a:extLst>
                <a:ext uri="{FF2B5EF4-FFF2-40B4-BE49-F238E27FC236}">
                  <a16:creationId xmlns:a16="http://schemas.microsoft.com/office/drawing/2014/main" id="{152E66F0-3910-4AB0-8D4E-19F43AC4D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247775"/>
              <a:ext cx="457200" cy="4286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187" name="Group 48">
              <a:extLst>
                <a:ext uri="{FF2B5EF4-FFF2-40B4-BE49-F238E27FC236}">
                  <a16:creationId xmlns:a16="http://schemas.microsoft.com/office/drawing/2014/main" id="{F11C2EB5-B9AD-4A47-9FF0-D814A5C65F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7200" y="1828800"/>
              <a:ext cx="1676400" cy="2797175"/>
              <a:chOff x="2688" y="1248"/>
              <a:chExt cx="1056" cy="1762"/>
            </a:xfrm>
          </p:grpSpPr>
          <p:sp>
            <p:nvSpPr>
              <p:cNvPr id="6188" name="Text Box 49">
                <a:extLst>
                  <a:ext uri="{FF2B5EF4-FFF2-40B4-BE49-F238E27FC236}">
                    <a16:creationId xmlns:a16="http://schemas.microsoft.com/office/drawing/2014/main" id="{D985C7E0-F27F-44D1-9DC1-0720F4DB37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8" y="2160"/>
                <a:ext cx="1056" cy="85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GB" altLang="en-US" sz="2000" b="1">
                    <a:solidFill>
                      <a:srgbClr val="FF0000"/>
                    </a:solidFill>
                  </a:rPr>
                  <a:t>You should get a gap of just under half a brick</a:t>
                </a:r>
              </a:p>
            </p:txBody>
          </p:sp>
          <p:sp>
            <p:nvSpPr>
              <p:cNvPr id="6189" name="Line 50">
                <a:extLst>
                  <a:ext uri="{FF2B5EF4-FFF2-40B4-BE49-F238E27FC236}">
                    <a16:creationId xmlns:a16="http://schemas.microsoft.com/office/drawing/2014/main" id="{8134734E-2B7B-4222-9AC3-06C14B291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64" y="1248"/>
                <a:ext cx="432" cy="91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15" grpId="0" animBg="1" autoUpdateAnimBg="0"/>
      <p:bldP spid="62516" grpId="0" autoUpdateAnimBg="0"/>
      <p:bldP spid="62517" grpId="0" autoUpdateAnimBg="0"/>
      <p:bldP spid="62519" grpId="0" autoUpdateAnimBg="0"/>
      <p:bldP spid="6252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26">
            <a:extLst>
              <a:ext uri="{FF2B5EF4-FFF2-40B4-BE49-F238E27FC236}">
                <a16:creationId xmlns:a16="http://schemas.microsoft.com/office/drawing/2014/main" id="{5FA40727-0D76-42A8-BCD1-4AC851667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20825"/>
            <a:ext cx="2976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Bricks</a:t>
            </a:r>
          </a:p>
        </p:txBody>
      </p:sp>
      <p:pic>
        <p:nvPicPr>
          <p:cNvPr id="36868" name="Picture 1028">
            <a:extLst>
              <a:ext uri="{FF2B5EF4-FFF2-40B4-BE49-F238E27FC236}">
                <a16:creationId xmlns:a16="http://schemas.microsoft.com/office/drawing/2014/main" id="{2962B288-3E6A-4181-B61E-B96F003EB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00526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029">
            <a:extLst>
              <a:ext uri="{FF2B5EF4-FFF2-40B4-BE49-F238E27FC236}">
                <a16:creationId xmlns:a16="http://schemas.microsoft.com/office/drawing/2014/main" id="{EED7C3EC-53D5-40A4-97F4-3C2D94576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43600"/>
            <a:ext cx="585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006600"/>
                </a:solidFill>
              </a:rPr>
              <a:t>Well done - give your selves a big clap!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1130AC7C-D53D-414D-A9A5-0AECA5B3E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92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String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D6F447F2-EF31-483E-9B91-013EC918A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3749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We are going to calculate Pi (</a:t>
            </a:r>
            <a:r>
              <a:rPr lang="en-GB" altLang="en-US" b="1">
                <a:sym typeface="Symbol" panose="05050102010706020507" pitchFamily="18" charset="2"/>
              </a:rPr>
              <a:t>) using string </a:t>
            </a:r>
          </a:p>
        </p:txBody>
      </p:sp>
      <p:graphicFrame>
        <p:nvGraphicFramePr>
          <p:cNvPr id="8196" name="Object 5">
            <a:extLst>
              <a:ext uri="{FF2B5EF4-FFF2-40B4-BE49-F238E27FC236}">
                <a16:creationId xmlns:a16="http://schemas.microsoft.com/office/drawing/2014/main" id="{E6337AC3-EB78-4725-978A-12D65D0A18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068638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68638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6">
            <a:extLst>
              <a:ext uri="{FF2B5EF4-FFF2-40B4-BE49-F238E27FC236}">
                <a16:creationId xmlns:a16="http://schemas.microsoft.com/office/drawing/2014/main" id="{31F5E7B8-413B-4BBE-B994-0C64551303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4364038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152381" imgH="3666667" progId="Paint.Picture">
                  <p:embed/>
                </p:oleObj>
              </mc:Choice>
              <mc:Fallback>
                <p:oleObj name="Bitmap Image" r:id="rId4" imgW="7152381" imgH="366666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364038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7">
            <a:extLst>
              <a:ext uri="{FF2B5EF4-FFF2-40B4-BE49-F238E27FC236}">
                <a16:creationId xmlns:a16="http://schemas.microsoft.com/office/drawing/2014/main" id="{BE17A331-9A38-4748-88DF-D5DEB1C465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1676400"/>
          <a:ext cx="1471613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552381" imgH="3362794" progId="Paint.Picture">
                  <p:embed/>
                </p:oleObj>
              </mc:Choice>
              <mc:Fallback>
                <p:oleObj name="Bitmap Image" r:id="rId6" imgW="3552381" imgH="3362794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1471613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9" name="Picture 9">
            <a:extLst>
              <a:ext uri="{FF2B5EF4-FFF2-40B4-BE49-F238E27FC236}">
                <a16:creationId xmlns:a16="http://schemas.microsoft.com/office/drawing/2014/main" id="{D33ABCBE-35B7-41EB-B193-1018A153C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0" name="Object 11">
            <a:extLst>
              <a:ext uri="{FF2B5EF4-FFF2-40B4-BE49-F238E27FC236}">
                <a16:creationId xmlns:a16="http://schemas.microsoft.com/office/drawing/2014/main" id="{D6877B35-467F-4A43-989C-F32E4AA3AB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56388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2819794" imgH="590476" progId="Paint.Picture">
                  <p:embed/>
                </p:oleObj>
              </mc:Choice>
              <mc:Fallback>
                <p:oleObj name="Bitmap Image" r:id="rId9" imgW="2819794" imgH="590476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6388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12">
            <a:extLst>
              <a:ext uri="{FF2B5EF4-FFF2-40B4-BE49-F238E27FC236}">
                <a16:creationId xmlns:a16="http://schemas.microsoft.com/office/drawing/2014/main" id="{1FB45007-7257-42C0-BC30-0A6423C36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278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The formula is 2</a:t>
            </a:r>
            <a:r>
              <a:rPr lang="en-GB" altLang="en-US" b="1">
                <a:sym typeface="Symbol" panose="05050102010706020507" pitchFamily="18" charset="2"/>
              </a:rPr>
              <a:t>R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541467C6-499F-42C6-993A-ABB78F65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19200"/>
            <a:ext cx="292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>
                <a:solidFill>
                  <a:srgbClr val="FF0000"/>
                </a:solidFill>
              </a:rPr>
              <a:t>Sum Pi With String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F0E1D525-F49E-4F2C-8D57-B87FE314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76425"/>
            <a:ext cx="37496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You need some string and either a round cake tin or a round saucepan 20cm diameter</a:t>
            </a:r>
          </a:p>
        </p:txBody>
      </p:sp>
      <p:graphicFrame>
        <p:nvGraphicFramePr>
          <p:cNvPr id="9220" name="Object 4">
            <a:extLst>
              <a:ext uri="{FF2B5EF4-FFF2-40B4-BE49-F238E27FC236}">
                <a16:creationId xmlns:a16="http://schemas.microsoft.com/office/drawing/2014/main" id="{49E4BEBD-C966-46A4-9760-AB3C1F951F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068638"/>
          <a:ext cx="1771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85714" imgH="1800476" progId="Paint.Picture">
                  <p:embed/>
                </p:oleObj>
              </mc:Choice>
              <mc:Fallback>
                <p:oleObj name="Bitmap Image" r:id="rId2" imgW="2685714" imgH="180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68638"/>
                        <a:ext cx="17716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>
            <a:extLst>
              <a:ext uri="{FF2B5EF4-FFF2-40B4-BE49-F238E27FC236}">
                <a16:creationId xmlns:a16="http://schemas.microsoft.com/office/drawing/2014/main" id="{BD60B3AC-9B76-4B6C-B1B0-6BDE4990A0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4364038"/>
          <a:ext cx="25876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7152381" imgH="3666667" progId="Paint.Picture">
                  <p:embed/>
                </p:oleObj>
              </mc:Choice>
              <mc:Fallback>
                <p:oleObj name="Bitmap Image" r:id="rId4" imgW="7152381" imgH="366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364038"/>
                        <a:ext cx="25876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>
            <a:extLst>
              <a:ext uri="{FF2B5EF4-FFF2-40B4-BE49-F238E27FC236}">
                <a16:creationId xmlns:a16="http://schemas.microsoft.com/office/drawing/2014/main" id="{3AEB539A-6FFA-4B48-8226-B57E349D2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1676400"/>
          <a:ext cx="1471613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552381" imgH="3362794" progId="Paint.Picture">
                  <p:embed/>
                </p:oleObj>
              </mc:Choice>
              <mc:Fallback>
                <p:oleObj name="Bitmap Image" r:id="rId6" imgW="3552381" imgH="3362794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1471613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>
            <a:extLst>
              <a:ext uri="{FF2B5EF4-FFF2-40B4-BE49-F238E27FC236}">
                <a16:creationId xmlns:a16="http://schemas.microsoft.com/office/drawing/2014/main" id="{92744096-4497-4475-A4B4-87ABBD61A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746500"/>
            <a:ext cx="3902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20cm is preferred as you are then dividing by 10 in this exercise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00145156-8562-40D3-B562-65D7C693F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8382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>
            <a:extLst>
              <a:ext uri="{FF2B5EF4-FFF2-40B4-BE49-F238E27FC236}">
                <a16:creationId xmlns:a16="http://schemas.microsoft.com/office/drawing/2014/main" id="{A5F239C5-67AC-4CEC-AF28-8C6C16D3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116513"/>
            <a:ext cx="30083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b="1"/>
              <a:t>And a pen or pencil</a:t>
            </a:r>
          </a:p>
          <a:p>
            <a:r>
              <a:rPr lang="en-GB" altLang="en-US" b="1"/>
              <a:t>and ruler</a:t>
            </a:r>
          </a:p>
        </p:txBody>
      </p:sp>
      <p:graphicFrame>
        <p:nvGraphicFramePr>
          <p:cNvPr id="9226" name="Object 10">
            <a:extLst>
              <a:ext uri="{FF2B5EF4-FFF2-40B4-BE49-F238E27FC236}">
                <a16:creationId xmlns:a16="http://schemas.microsoft.com/office/drawing/2014/main" id="{C0FFF8A0-A8B8-4106-86CB-B941DDB0D1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5638800"/>
          <a:ext cx="18288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2819794" imgH="590476" progId="Paint.Picture">
                  <p:embed/>
                </p:oleObj>
              </mc:Choice>
              <mc:Fallback>
                <p:oleObj name="Bitmap Image" r:id="rId9" imgW="2819794" imgH="590476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638800"/>
                        <a:ext cx="18288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1673</Words>
  <Application>Microsoft Office PowerPoint</Application>
  <PresentationFormat>On-screen Show (4:3)</PresentationFormat>
  <Paragraphs>236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Cambria Math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Derrick</dc:creator>
  <cp:lastModifiedBy>Derrick Willer</cp:lastModifiedBy>
  <cp:revision>51</cp:revision>
  <dcterms:created xsi:type="dcterms:W3CDTF">2016-12-16T14:06:11Z</dcterms:created>
  <dcterms:modified xsi:type="dcterms:W3CDTF">2023-09-20T08:44:02Z</dcterms:modified>
</cp:coreProperties>
</file>