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358" r:id="rId3"/>
    <p:sldId id="256" r:id="rId4"/>
    <p:sldId id="257" r:id="rId5"/>
    <p:sldId id="304" r:id="rId6"/>
    <p:sldId id="261" r:id="rId7"/>
    <p:sldId id="305" r:id="rId8"/>
    <p:sldId id="260" r:id="rId9"/>
    <p:sldId id="306" r:id="rId10"/>
    <p:sldId id="258" r:id="rId11"/>
    <p:sldId id="307" r:id="rId12"/>
    <p:sldId id="262" r:id="rId13"/>
    <p:sldId id="308" r:id="rId14"/>
    <p:sldId id="259" r:id="rId15"/>
    <p:sldId id="309" r:id="rId16"/>
    <p:sldId id="263" r:id="rId17"/>
    <p:sldId id="264" r:id="rId18"/>
    <p:sldId id="310" r:id="rId19"/>
    <p:sldId id="265" r:id="rId20"/>
    <p:sldId id="311" r:id="rId21"/>
    <p:sldId id="313" r:id="rId22"/>
    <p:sldId id="314" r:id="rId23"/>
    <p:sldId id="315" r:id="rId24"/>
    <p:sldId id="302" r:id="rId25"/>
    <p:sldId id="301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+TrfC9Gxp/d/f9kh9FWJ3Q==" hashData="HyyhFPQmAkc3uc8qr9UWSI2zVUU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1B50-2566-447F-8CA7-FDF3A4A72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064DC-FF40-447B-89D6-0BA2229E1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6C57D-814B-4F44-A6C4-AB03150F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E685E-14CE-4994-B579-E00FC1CA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0C89E-D510-4301-BAE5-9560E170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85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239F0-0CF7-4752-92C7-F0C862F2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9D00B-5ABE-4240-B4C8-7D5E16D8B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6FDFE-43E5-4F35-855C-D67EA238D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8D906-A70E-4531-A33F-91CBF3C9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2B80E-F721-4ECE-9847-A2D37DF8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26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FFF8C4-509D-42A0-A3BC-25D67BDD25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DE651-183D-40E6-9A21-62AE1F48F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2F06B-7524-4240-A35D-F1EB4CAC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BCAD-92FE-4213-85B0-0B2F2F29A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009ED-BBD8-4A20-8B5C-0E23D19B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54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DCE0-B02E-4A85-B4CB-80F91219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6A448-90C7-45C7-BA52-1171D21A9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EF6FF-F0C5-41DE-AE84-DD7431A17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CFBB8-8CF6-4EA1-82C7-AF20336A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7707B-1200-4007-B365-D820864F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2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6D14-D952-4EFA-AB85-3556B574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FEF23-C872-4763-9D16-F3F3A1D2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50779-005B-48D6-A189-B5AA8856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07B-0A1E-4508-8795-211D5056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17F5A-6AEC-42E6-84BD-579B48BC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27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CCCD-48F9-45B6-B1D5-DE58CF47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5DDB3-A5BF-42D8-9C6A-4B0927704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605B0-E2BF-4B90-AA93-EBB8E9531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98B99-1052-470C-9176-D47FFDA4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D908C-38BC-4356-9C93-289B364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F7ABD-7441-4F75-A702-8D4D2EEE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0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F257-F203-437D-BCE8-15836E92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94096-0E73-4C05-87B5-DB7ED241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356E1-FA7C-4A2A-B5DC-14868F5F2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864FC-9605-4DBA-8FA1-43C4837E0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6F484-F781-4E1C-AB3C-9ABF1B8D3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C9831B-6156-4A10-8723-6D6C5F5D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59A86A-6EAD-4422-BADA-0F56EB5DD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17237-4CDE-4352-B8B4-6278E471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66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3E72A-99BF-44AD-B2CD-AE170CD3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1FD62-24FE-4160-96EF-F6F1A50B9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1C28B-5F9A-49D2-BDF5-28A8D4A8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F08E3-A5F6-405B-87CF-ED9BDAB5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23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D9349-B181-43B6-9194-44734772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82C0A-8F37-4096-BF01-5AC6C8E7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47DE4-232E-417D-8969-9E72780C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49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2CD9B-544E-47F3-A620-CF2E2263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F34F9-6AA5-41BD-9B57-B1216B43B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2F5F3-72D2-4294-9525-7646EDF4B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9E066-BA38-4760-AFD1-7F45CD2D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31140-7859-4D2D-B620-2A9208B86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C3D6D-62AE-4F5A-935E-44F80091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47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B8E9-F805-4606-991B-7C9D9991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5609A-4036-4B5F-AB96-496E3772E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9D9C0-D58E-4889-A2BD-76B2598C3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48C16-05DA-459D-9C7B-8B327507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43194-DF86-4375-B1F5-98F23190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BDE30-154A-499D-B72D-0D9EC818F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2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wille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B382D2-1EA0-4F5E-8F4F-DA1566CC5D47}"/>
              </a:ext>
            </a:extLst>
          </p:cNvPr>
          <p:cNvSpPr/>
          <p:nvPr userDrawn="1"/>
        </p:nvSpPr>
        <p:spPr>
          <a:xfrm>
            <a:off x="3905849" y="260062"/>
            <a:ext cx="3615092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Animals In </a:t>
            </a:r>
            <a:r>
              <a:rPr lang="en-US" sz="3200" b="1" cap="none" spc="0" dirty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Danger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7357C-7A5A-481E-A81A-BF7866019164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2009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AD47D-C3AC-48B2-99C3-8700EB20985E}"/>
              </a:ext>
            </a:extLst>
          </p:cNvPr>
          <p:cNvSpPr txBox="1"/>
          <p:nvPr userDrawn="1"/>
        </p:nvSpPr>
        <p:spPr>
          <a:xfrm>
            <a:off x="10860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4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8FF1197-1248-42CB-8207-9E15C33B7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457" y="836712"/>
            <a:ext cx="6480175" cy="1150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4B865105-B9F8-41E4-B57B-16E91B1F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400" y="2492896"/>
            <a:ext cx="2881248" cy="2881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88E2B-9176-4D59-A99E-7BC1390EAFF4}"/>
              </a:ext>
            </a:extLst>
          </p:cNvPr>
          <p:cNvSpPr txBox="1"/>
          <p:nvPr/>
        </p:nvSpPr>
        <p:spPr>
          <a:xfrm>
            <a:off x="5321264" y="2492896"/>
            <a:ext cx="532859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Derrick is a STEM Ambassador and volunteer Liaison Officer for Schools.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  <p:extLst>
      <p:ext uri="{BB962C8B-B14F-4D97-AF65-F5344CB8AC3E}">
        <p14:creationId xmlns:p14="http://schemas.microsoft.com/office/powerpoint/2010/main" val="2104745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3C76-817E-457E-80D1-2C81A170877E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25A13-69DC-4991-9AF2-195855E7B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5" y="2567998"/>
            <a:ext cx="3203179" cy="11743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E99D9B-7860-406C-A6C7-85CFDBBF9611}"/>
              </a:ext>
            </a:extLst>
          </p:cNvPr>
          <p:cNvGrpSpPr/>
          <p:nvPr/>
        </p:nvGrpSpPr>
        <p:grpSpPr>
          <a:xfrm>
            <a:off x="433220" y="2341136"/>
            <a:ext cx="10790030" cy="2756547"/>
            <a:chOff x="433220" y="2341136"/>
            <a:chExt cx="10790030" cy="27565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3A9B99-22DA-4E8F-8B58-FA42AC18F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6488" y="3106242"/>
              <a:ext cx="265549" cy="46166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634BF31-7AC3-485E-BEF2-A2EB6D698DC0}"/>
                </a:ext>
              </a:extLst>
            </p:cNvPr>
            <p:cNvGrpSpPr/>
            <p:nvPr/>
          </p:nvGrpSpPr>
          <p:grpSpPr>
            <a:xfrm>
              <a:off x="433220" y="2341136"/>
              <a:ext cx="10790030" cy="2756547"/>
              <a:chOff x="433220" y="2341136"/>
              <a:chExt cx="10790030" cy="275654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320713-2013-465F-BF81-3638D967AA66}"/>
                  </a:ext>
                </a:extLst>
              </p:cNvPr>
              <p:cNvSpPr txBox="1"/>
              <p:nvPr/>
            </p:nvSpPr>
            <p:spPr>
              <a:xfrm>
                <a:off x="433220" y="3897354"/>
                <a:ext cx="226760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8000"/>
                    </a:solidFill>
                  </a:rPr>
                  <a:t>Beluga Sturgeon</a:t>
                </a:r>
              </a:p>
              <a:p>
                <a:pPr algn="ctr"/>
                <a:r>
                  <a:rPr lang="en-GB" sz="2400" b="1" dirty="0">
                    <a:solidFill>
                      <a:srgbClr val="008000"/>
                    </a:solidFill>
                  </a:rPr>
                  <a:t>for </a:t>
                </a:r>
                <a:br>
                  <a:rPr lang="en-GB" sz="2400" b="1" dirty="0">
                    <a:solidFill>
                      <a:srgbClr val="008000"/>
                    </a:solidFill>
                  </a:rPr>
                </a:br>
                <a:r>
                  <a:rPr lang="en-GB" sz="2400" b="1" dirty="0">
                    <a:solidFill>
                      <a:srgbClr val="008000"/>
                    </a:solidFill>
                  </a:rPr>
                  <a:t>Caviar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B3A1-54A2-4FBB-9F1A-C001B312F727}"/>
                  </a:ext>
                </a:extLst>
              </p:cNvPr>
              <p:cNvSpPr txBox="1"/>
              <p:nvPr/>
            </p:nvSpPr>
            <p:spPr>
              <a:xfrm>
                <a:off x="9302972" y="4266685"/>
                <a:ext cx="18667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8000"/>
                    </a:solidFill>
                  </a:rPr>
                  <a:t>Fish, Crayfish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FF5A5A2-C23E-402C-AFA5-B109A783E071}"/>
                  </a:ext>
                </a:extLst>
              </p:cNvPr>
              <p:cNvSpPr/>
              <p:nvPr/>
            </p:nvSpPr>
            <p:spPr>
              <a:xfrm>
                <a:off x="5135971" y="4290001"/>
                <a:ext cx="170431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sz="2400" b="1" dirty="0">
                    <a:solidFill>
                      <a:srgbClr val="008000"/>
                    </a:solidFill>
                  </a:rPr>
                  <a:t>Caspian Sea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D8B9C1B-84DB-4435-806F-103D97B4F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6835" y="2341136"/>
                <a:ext cx="2286415" cy="1691706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3C7EC8D-616B-400A-BA51-E26BC44ED862}"/>
                  </a:ext>
                </a:extLst>
              </p:cNvPr>
              <p:cNvCxnSpPr>
                <a:stCxn id="12" idx="0"/>
              </p:cNvCxnSpPr>
              <p:nvPr/>
            </p:nvCxnSpPr>
            <p:spPr>
              <a:xfrm flipV="1">
                <a:off x="5988128" y="3567907"/>
                <a:ext cx="668360" cy="722094"/>
              </a:xfrm>
              <a:prstGeom prst="straightConnector1">
                <a:avLst/>
              </a:prstGeom>
              <a:ln w="57150">
                <a:solidFill>
                  <a:srgbClr val="008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480C3C-9D3A-4475-B0B7-760CC433C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75" y="5155498"/>
            <a:ext cx="1314515" cy="10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9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682DA2-2D0C-40F1-B220-88D63BF58645}"/>
              </a:ext>
            </a:extLst>
          </p:cNvPr>
          <p:cNvSpPr txBox="1"/>
          <p:nvPr/>
        </p:nvSpPr>
        <p:spPr>
          <a:xfrm>
            <a:off x="1840374" y="1411327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E52E9-0C2F-457E-AB13-C59F7E456FE9}"/>
              </a:ext>
            </a:extLst>
          </p:cNvPr>
          <p:cNvSpPr txBox="1"/>
          <p:nvPr/>
        </p:nvSpPr>
        <p:spPr>
          <a:xfrm>
            <a:off x="3928181" y="2361768"/>
            <a:ext cx="58987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Over fishing for Caviar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 by humans killing female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Sturgeons to get the Caviar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Preventing access to spawning areas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New dams on rivers,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575CC-77C6-479A-B4D3-1C40085D723B}"/>
              </a:ext>
            </a:extLst>
          </p:cNvPr>
          <p:cNvSpPr txBox="1"/>
          <p:nvPr/>
        </p:nvSpPr>
        <p:spPr>
          <a:xfrm>
            <a:off x="433220" y="3897354"/>
            <a:ext cx="2267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Beluga Sturgeon</a:t>
            </a:r>
          </a:p>
          <a:p>
            <a:pPr algn="ctr"/>
            <a:r>
              <a:rPr lang="en-GB" sz="2400" b="1" dirty="0">
                <a:solidFill>
                  <a:srgbClr val="008000"/>
                </a:solidFill>
              </a:rPr>
              <a:t>for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Caviar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99057-E526-44BA-90AE-55BBCDB2D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5" y="2567998"/>
            <a:ext cx="3203179" cy="1174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1F547-2CFA-4ADF-BC9B-7AC639EE37BB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A930C-FCF1-4298-A580-E675BD1D56A3}"/>
              </a:ext>
            </a:extLst>
          </p:cNvPr>
          <p:cNvSpPr txBox="1"/>
          <p:nvPr/>
        </p:nvSpPr>
        <p:spPr>
          <a:xfrm>
            <a:off x="6699438" y="1411328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36595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852ED-38D8-45BD-A222-360B997C0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9" y="2663017"/>
            <a:ext cx="2785548" cy="185605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1A7054-D395-4937-AE02-3D4FF0C5E24C}"/>
              </a:ext>
            </a:extLst>
          </p:cNvPr>
          <p:cNvGrpSpPr/>
          <p:nvPr/>
        </p:nvGrpSpPr>
        <p:grpSpPr>
          <a:xfrm>
            <a:off x="618019" y="1953397"/>
            <a:ext cx="10955962" cy="4033098"/>
            <a:chOff x="618019" y="1953397"/>
            <a:chExt cx="10955962" cy="40330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9532A7-F8B0-4CC7-A85C-A52E538CBD6B}"/>
                </a:ext>
              </a:extLst>
            </p:cNvPr>
            <p:cNvSpPr txBox="1"/>
            <p:nvPr/>
          </p:nvSpPr>
          <p:spPr>
            <a:xfrm>
              <a:off x="618019" y="4703738"/>
              <a:ext cx="2299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African Elephant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1B8772-63C3-4611-ABB9-1C052873E5C7}"/>
                </a:ext>
              </a:extLst>
            </p:cNvPr>
            <p:cNvSpPr txBox="1"/>
            <p:nvPr/>
          </p:nvSpPr>
          <p:spPr>
            <a:xfrm>
              <a:off x="9707274" y="4335814"/>
              <a:ext cx="18667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Grass, Tree Leaves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B2A7E2-7F07-4C82-8F06-EACA422F293D}"/>
                </a:ext>
              </a:extLst>
            </p:cNvPr>
            <p:cNvSpPr/>
            <p:nvPr/>
          </p:nvSpPr>
          <p:spPr>
            <a:xfrm>
              <a:off x="3810000" y="5524830"/>
              <a:ext cx="45720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Central and Southern Africa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85B29D-1F57-4292-AE6C-7A95853EA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9907" y="4380792"/>
              <a:ext cx="1032186" cy="8309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D69E64-8B6A-4314-A466-BB559420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35137" y="1953397"/>
              <a:ext cx="1618420" cy="12347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E3D720-13C2-4269-9E46-D0CBB720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5137" y="3136673"/>
              <a:ext cx="1618420" cy="119291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8B88FFC-5DDD-4737-ADDF-5AE3AA8A5758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56C08F-725F-4D4F-9A09-8DC60677FA90}"/>
              </a:ext>
            </a:extLst>
          </p:cNvPr>
          <p:cNvSpPr txBox="1"/>
          <p:nvPr/>
        </p:nvSpPr>
        <p:spPr>
          <a:xfrm>
            <a:off x="299085" y="5501110"/>
            <a:ext cx="3273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African Elephant has large ears</a:t>
            </a: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Indian Elephant has smaller ears</a:t>
            </a:r>
          </a:p>
        </p:txBody>
      </p:sp>
    </p:spTree>
    <p:extLst>
      <p:ext uri="{BB962C8B-B14F-4D97-AF65-F5344CB8AC3E}">
        <p14:creationId xmlns:p14="http://schemas.microsoft.com/office/powerpoint/2010/main" val="117233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E0AAEB-9E7E-4C6E-A828-4E9275747D41}"/>
              </a:ext>
            </a:extLst>
          </p:cNvPr>
          <p:cNvSpPr txBox="1"/>
          <p:nvPr/>
        </p:nvSpPr>
        <p:spPr>
          <a:xfrm>
            <a:off x="-5867748" y="844303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4E9A3-6CFD-42C5-8543-9E92283D1B0F}"/>
              </a:ext>
            </a:extLst>
          </p:cNvPr>
          <p:cNvSpPr txBox="1"/>
          <p:nvPr/>
        </p:nvSpPr>
        <p:spPr>
          <a:xfrm>
            <a:off x="4334867" y="2044005"/>
            <a:ext cx="67436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cutting down the forests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to make farms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Killing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killing them for their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ivory tusks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1FBAD-1A5B-4595-9E1E-E70E0959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9" y="2154263"/>
            <a:ext cx="3549082" cy="2364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6DBBB6-DAE0-4FFA-A6A4-00A7925998A5}"/>
              </a:ext>
            </a:extLst>
          </p:cNvPr>
          <p:cNvSpPr txBox="1"/>
          <p:nvPr/>
        </p:nvSpPr>
        <p:spPr>
          <a:xfrm>
            <a:off x="1093092" y="4703738"/>
            <a:ext cx="229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African Elephant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121B3-9CBC-482B-9E02-302C557BD4E7}"/>
              </a:ext>
            </a:extLst>
          </p:cNvPr>
          <p:cNvSpPr txBox="1"/>
          <p:nvPr/>
        </p:nvSpPr>
        <p:spPr>
          <a:xfrm>
            <a:off x="9650743" y="5985261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20BB0-C1A9-449D-9317-0B243D6702CB}"/>
              </a:ext>
            </a:extLst>
          </p:cNvPr>
          <p:cNvSpPr txBox="1"/>
          <p:nvPr/>
        </p:nvSpPr>
        <p:spPr>
          <a:xfrm>
            <a:off x="4253236" y="1076290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15981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581B7-0AF2-4B4F-A64C-A69E94ED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0" y="2609639"/>
            <a:ext cx="2485093" cy="1638721"/>
          </a:xfrm>
          <a:prstGeom prst="rect">
            <a:avLst/>
          </a:prstGeom>
          <a:ln>
            <a:solidFill>
              <a:srgbClr val="FFFF00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4DE23E1-8E9C-4D8C-8379-57D56045E8BB}"/>
              </a:ext>
            </a:extLst>
          </p:cNvPr>
          <p:cNvGrpSpPr/>
          <p:nvPr/>
        </p:nvGrpSpPr>
        <p:grpSpPr>
          <a:xfrm>
            <a:off x="497345" y="2224539"/>
            <a:ext cx="11076636" cy="3311604"/>
            <a:chOff x="497345" y="2224539"/>
            <a:chExt cx="11076636" cy="33116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30F5A8-F3AF-482E-85A2-BDC01C1BFC88}"/>
                </a:ext>
              </a:extLst>
            </p:cNvPr>
            <p:cNvSpPr txBox="1"/>
            <p:nvPr/>
          </p:nvSpPr>
          <p:spPr>
            <a:xfrm>
              <a:off x="497345" y="4613834"/>
              <a:ext cx="2490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Loggerhead Turtle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F41D29-33FA-4D45-84C9-118AF48A761C}"/>
                </a:ext>
              </a:extLst>
            </p:cNvPr>
            <p:cNvSpPr txBox="1"/>
            <p:nvPr/>
          </p:nvSpPr>
          <p:spPr>
            <a:xfrm>
              <a:off x="9707274" y="4335814"/>
              <a:ext cx="18667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Crustaceans</a:t>
              </a:r>
              <a:br>
                <a:rPr lang="en-GB" sz="2400" b="1" dirty="0">
                  <a:solidFill>
                    <a:srgbClr val="008000"/>
                  </a:solidFill>
                </a:rPr>
              </a:br>
              <a:r>
                <a:rPr lang="en-GB" sz="2400" b="1" dirty="0">
                  <a:solidFill>
                    <a:srgbClr val="008000"/>
                  </a:solidFill>
                </a:rPr>
                <a:t>Anemones</a:t>
              </a:r>
              <a:br>
                <a:rPr lang="en-GB" sz="2400" b="1" dirty="0">
                  <a:solidFill>
                    <a:srgbClr val="008000"/>
                  </a:solidFill>
                </a:rPr>
              </a:br>
              <a:r>
                <a:rPr lang="en-GB" sz="2400" b="1" dirty="0">
                  <a:solidFill>
                    <a:srgbClr val="008000"/>
                  </a:solidFill>
                </a:rPr>
                <a:t>Molluscs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F58F4A-CF4F-42E5-A1B7-3FAB2A0901AE}"/>
                </a:ext>
              </a:extLst>
            </p:cNvPr>
            <p:cNvSpPr/>
            <p:nvPr/>
          </p:nvSpPr>
          <p:spPr>
            <a:xfrm>
              <a:off x="3747042" y="4519072"/>
              <a:ext cx="4572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Mediterranean, Northern Atlantic, Indian and Pacific Oceans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D667B18-D70B-42A1-9897-60BC0906D0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4597" y="3428999"/>
              <a:ext cx="2" cy="903375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6F73FAA-3C14-489B-94E9-28C93D5B48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2153" y="3428999"/>
              <a:ext cx="1" cy="903375"/>
            </a:xfrm>
            <a:prstGeom prst="straightConnector1">
              <a:avLst/>
            </a:prstGeom>
            <a:ln w="57150">
              <a:solidFill>
                <a:srgbClr val="FF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B4D82A-1C11-49D8-B1B6-99F8E0BE77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8883" y="3993266"/>
              <a:ext cx="1" cy="418205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AC98349-3D00-432F-AE52-5C07B6B5B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7707" y="3125165"/>
              <a:ext cx="1320026" cy="1300256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BD4CEA-FD41-4EAE-A482-64ADE74A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 flipV="1">
              <a:off x="9436437" y="2487780"/>
              <a:ext cx="2024107" cy="149762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44CA8C-51E6-478B-A00D-3E087904094A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96960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6FDE5-ECA1-461C-8E11-B92482597CA2}"/>
              </a:ext>
            </a:extLst>
          </p:cNvPr>
          <p:cNvSpPr txBox="1"/>
          <p:nvPr/>
        </p:nvSpPr>
        <p:spPr>
          <a:xfrm>
            <a:off x="3870306" y="2385509"/>
            <a:ext cx="6652206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To the beaches where they lay their eggs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Disturbance by road noise, artificial lighting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Ingesting Bad Products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Plastics, oil spillages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Capture and drowning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In fishing nets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3C8AD-E2C4-4DF1-820A-861CFDC73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00" y="2609639"/>
            <a:ext cx="2485093" cy="163872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815228-37BC-4168-AEC1-0A9E811AF046}"/>
              </a:ext>
            </a:extLst>
          </p:cNvPr>
          <p:cNvSpPr txBox="1"/>
          <p:nvPr/>
        </p:nvSpPr>
        <p:spPr>
          <a:xfrm>
            <a:off x="427100" y="4702447"/>
            <a:ext cx="24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Loggerhead Turtle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7F614-C111-4230-A64C-3B9BCAC67522}"/>
              </a:ext>
            </a:extLst>
          </p:cNvPr>
          <p:cNvSpPr txBox="1"/>
          <p:nvPr/>
        </p:nvSpPr>
        <p:spPr>
          <a:xfrm>
            <a:off x="1621661" y="1463054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81840-AFD8-418A-882C-4F7F73C7D55C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CD305-680D-4B3E-A8C4-EB9FE0FD343C}"/>
              </a:ext>
            </a:extLst>
          </p:cNvPr>
          <p:cNvSpPr txBox="1"/>
          <p:nvPr/>
        </p:nvSpPr>
        <p:spPr>
          <a:xfrm>
            <a:off x="6037144" y="146305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15115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709500" y="1175331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35FB0-B407-4ADA-885F-FE5C45D0BE66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B24CC-3BE3-4C46-9F67-877C1946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77" y="2905245"/>
            <a:ext cx="2580323" cy="1401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4A9B04-9460-420A-9B0A-04D68A3244EE}"/>
              </a:ext>
            </a:extLst>
          </p:cNvPr>
          <p:cNvSpPr txBox="1"/>
          <p:nvPr/>
        </p:nvSpPr>
        <p:spPr>
          <a:xfrm>
            <a:off x="618019" y="4703738"/>
            <a:ext cx="225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Tasmanian Tiger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39AF7-2D79-4D59-B484-DB5A09A3F6E6}"/>
              </a:ext>
            </a:extLst>
          </p:cNvPr>
          <p:cNvSpPr txBox="1"/>
          <p:nvPr/>
        </p:nvSpPr>
        <p:spPr>
          <a:xfrm>
            <a:off x="9460176" y="4362889"/>
            <a:ext cx="1866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It does not eat because it is </a:t>
            </a:r>
            <a:r>
              <a:rPr lang="en-GB" sz="2400" b="1" dirty="0">
                <a:solidFill>
                  <a:srgbClr val="FF0000"/>
                </a:solidFill>
              </a:rPr>
              <a:t>EXTINCT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CE0625-5FAD-4598-BAD9-21246C094487}"/>
              </a:ext>
            </a:extLst>
          </p:cNvPr>
          <p:cNvSpPr/>
          <p:nvPr/>
        </p:nvSpPr>
        <p:spPr>
          <a:xfrm>
            <a:off x="5179440" y="4675773"/>
            <a:ext cx="14152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Tasmania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7112B-6C02-4913-B53C-052603893BD2}"/>
              </a:ext>
            </a:extLst>
          </p:cNvPr>
          <p:cNvSpPr txBox="1"/>
          <p:nvPr/>
        </p:nvSpPr>
        <p:spPr>
          <a:xfrm>
            <a:off x="903024" y="5186126"/>
            <a:ext cx="1258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Hint – A</a:t>
            </a:r>
            <a:br>
              <a:rPr lang="en-GB" sz="2000" b="1" dirty="0">
                <a:solidFill>
                  <a:srgbClr val="002060"/>
                </a:solidFill>
              </a:rPr>
            </a:br>
            <a:r>
              <a:rPr lang="en-GB" sz="2000" b="1" dirty="0" err="1">
                <a:solidFill>
                  <a:srgbClr val="002060"/>
                </a:solidFill>
              </a:rPr>
              <a:t>Marcupial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12762-4CC5-47EF-B0DC-8033E25720FC}"/>
              </a:ext>
            </a:extLst>
          </p:cNvPr>
          <p:cNvSpPr/>
          <p:nvPr/>
        </p:nvSpPr>
        <p:spPr>
          <a:xfrm>
            <a:off x="9649256" y="2411460"/>
            <a:ext cx="1392622" cy="177991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BFB4D4-D03B-463B-B1D5-A6943D03C621}"/>
              </a:ext>
            </a:extLst>
          </p:cNvPr>
          <p:cNvCxnSpPr>
            <a:cxnSpLocks/>
          </p:cNvCxnSpPr>
          <p:nvPr/>
        </p:nvCxnSpPr>
        <p:spPr>
          <a:xfrm>
            <a:off x="6594707" y="4934570"/>
            <a:ext cx="2502994" cy="774114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439DAC1-EE4C-4C3A-ADC2-326FC164AABE}"/>
              </a:ext>
            </a:extLst>
          </p:cNvPr>
          <p:cNvSpPr txBox="1"/>
          <p:nvPr/>
        </p:nvSpPr>
        <p:spPr>
          <a:xfrm>
            <a:off x="4460678" y="5563218"/>
            <a:ext cx="336502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Marcupials</a:t>
            </a:r>
            <a:r>
              <a:rPr lang="en-GB" sz="2000" b="1" dirty="0">
                <a:solidFill>
                  <a:srgbClr val="002060"/>
                </a:solidFill>
              </a:rPr>
              <a:t> include Kangaroos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</a:rPr>
              <a:t>all have pouches for </a:t>
            </a:r>
            <a:r>
              <a:rPr lang="en-GB" sz="2000" b="1" dirty="0" err="1">
                <a:solidFill>
                  <a:srgbClr val="002060"/>
                </a:solidFill>
              </a:rPr>
              <a:t>newborn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11" grpId="0"/>
      <p:bldP spid="12" grpId="0"/>
      <p:bldP spid="13" grpId="0" animBg="1"/>
      <p:bldP spid="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823036" y="1074587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317A5-9024-401B-ABA0-7D8D423DE0FA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85D897-1FD1-4021-9B42-3511BF61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7" y="2038360"/>
            <a:ext cx="2259110" cy="25239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0D1051-1518-453B-9826-AF70B85A8A01}"/>
              </a:ext>
            </a:extLst>
          </p:cNvPr>
          <p:cNvSpPr txBox="1"/>
          <p:nvPr/>
        </p:nvSpPr>
        <p:spPr>
          <a:xfrm>
            <a:off x="13802" y="5265884"/>
            <a:ext cx="3567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The Most Endangered Bird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C8364D-4E08-4619-A9F4-26F727E1AD2C}"/>
              </a:ext>
            </a:extLst>
          </p:cNvPr>
          <p:cNvGrpSpPr/>
          <p:nvPr/>
        </p:nvGrpSpPr>
        <p:grpSpPr>
          <a:xfrm>
            <a:off x="618019" y="1782500"/>
            <a:ext cx="10708864" cy="3652635"/>
            <a:chOff x="618019" y="1782500"/>
            <a:chExt cx="10708864" cy="365263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A1118A6-3085-4FE0-81D0-84D7C3A94E7F}"/>
                </a:ext>
              </a:extLst>
            </p:cNvPr>
            <p:cNvGrpSpPr/>
            <p:nvPr/>
          </p:nvGrpSpPr>
          <p:grpSpPr>
            <a:xfrm>
              <a:off x="618019" y="1782500"/>
              <a:ext cx="10708864" cy="3652635"/>
              <a:chOff x="618019" y="1782500"/>
              <a:chExt cx="10708864" cy="365263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E2BB89-0425-4BF4-AC38-2501FAC0D616}"/>
                  </a:ext>
                </a:extLst>
              </p:cNvPr>
              <p:cNvSpPr txBox="1"/>
              <p:nvPr/>
            </p:nvSpPr>
            <p:spPr>
              <a:xfrm>
                <a:off x="618019" y="4788804"/>
                <a:ext cx="18996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 err="1">
                    <a:solidFill>
                      <a:srgbClr val="008000"/>
                    </a:solidFill>
                  </a:rPr>
                  <a:t>Spix’s</a:t>
                </a:r>
                <a:r>
                  <a:rPr lang="en-GB" sz="2400" b="1" dirty="0">
                    <a:solidFill>
                      <a:srgbClr val="008000"/>
                    </a:solidFill>
                  </a:rPr>
                  <a:t> Macaw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9A77CD-6799-44EA-841B-8D2CE744879B}"/>
                  </a:ext>
                </a:extLst>
              </p:cNvPr>
              <p:cNvSpPr txBox="1"/>
              <p:nvPr/>
            </p:nvSpPr>
            <p:spPr>
              <a:xfrm>
                <a:off x="9460176" y="4604138"/>
                <a:ext cx="186670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8000"/>
                    </a:solidFill>
                  </a:rPr>
                  <a:t>Seeds and </a:t>
                </a:r>
                <a:br>
                  <a:rPr lang="en-GB" sz="2400" b="1" dirty="0">
                    <a:solidFill>
                      <a:srgbClr val="008000"/>
                    </a:solidFill>
                  </a:rPr>
                </a:br>
                <a:r>
                  <a:rPr lang="en-GB" sz="2400" b="1" dirty="0">
                    <a:solidFill>
                      <a:srgbClr val="008000"/>
                    </a:solidFill>
                  </a:rPr>
                  <a:t>Fruits</a:t>
                </a:r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40F3A6-4B5E-4C7E-A474-36EECAA55EA5}"/>
                  </a:ext>
                </a:extLst>
              </p:cNvPr>
              <p:cNvSpPr/>
              <p:nvPr/>
            </p:nvSpPr>
            <p:spPr>
              <a:xfrm>
                <a:off x="5530629" y="4788804"/>
                <a:ext cx="91656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8000"/>
                    </a:solidFill>
                  </a:rPr>
                  <a:t>Brazil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3FFD95C-7BE1-4AFE-9D04-E00F54B35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5490" y="1782500"/>
                <a:ext cx="1522185" cy="116818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6166A01-60F9-4AF4-94ED-5B7DB1271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27733" y="2736661"/>
                <a:ext cx="1539942" cy="92012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6343CCC-85D4-4846-B94C-A09B78D73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27732" y="3656788"/>
                <a:ext cx="1539941" cy="830997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37BCDD-237C-4753-82E3-3A30D637D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5264" y="4515193"/>
              <a:ext cx="695325" cy="59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91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41143D-CC59-40F5-8974-F491BD7DDCC0}"/>
              </a:ext>
            </a:extLst>
          </p:cNvPr>
          <p:cNvSpPr txBox="1"/>
          <p:nvPr/>
        </p:nvSpPr>
        <p:spPr>
          <a:xfrm>
            <a:off x="1863524" y="1350195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D7CCE-4EDD-4ED4-8BD0-B2854D306A0A}"/>
              </a:ext>
            </a:extLst>
          </p:cNvPr>
          <p:cNvSpPr txBox="1"/>
          <p:nvPr/>
        </p:nvSpPr>
        <p:spPr>
          <a:xfrm>
            <a:off x="3465194" y="2388147"/>
            <a:ext cx="65388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cutting down the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forests to make farms or for timber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Capture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For the pet trade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1224F-4C60-43BF-A8D5-2942EBD81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67" y="2038360"/>
            <a:ext cx="2259110" cy="2523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23869-DE9B-4395-8BEF-9C252D519723}"/>
              </a:ext>
            </a:extLst>
          </p:cNvPr>
          <p:cNvSpPr txBox="1"/>
          <p:nvPr/>
        </p:nvSpPr>
        <p:spPr>
          <a:xfrm>
            <a:off x="618019" y="4788804"/>
            <a:ext cx="1899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8000"/>
                </a:solidFill>
              </a:rPr>
              <a:t>Spix’s</a:t>
            </a:r>
            <a:r>
              <a:rPr lang="en-GB" sz="2400" b="1" dirty="0">
                <a:solidFill>
                  <a:srgbClr val="008000"/>
                </a:solidFill>
              </a:rPr>
              <a:t> Macaw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6A758-2C10-4BB6-BFA6-FE536F98C9A0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F2E3D-CC40-424F-94A0-5AD4A9A45AA3}"/>
              </a:ext>
            </a:extLst>
          </p:cNvPr>
          <p:cNvSpPr txBox="1"/>
          <p:nvPr/>
        </p:nvSpPr>
        <p:spPr>
          <a:xfrm>
            <a:off x="6037144" y="146305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295812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33823-2167-49AF-8517-FB6701EC15EF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D626C-2FEF-48A6-AE03-E00D48EA8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30" y="2149404"/>
            <a:ext cx="3551836" cy="22551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2451018-4DD1-4578-9CF3-C30274CDF547}"/>
              </a:ext>
            </a:extLst>
          </p:cNvPr>
          <p:cNvGrpSpPr/>
          <p:nvPr/>
        </p:nvGrpSpPr>
        <p:grpSpPr>
          <a:xfrm>
            <a:off x="618019" y="1913390"/>
            <a:ext cx="10771704" cy="4095777"/>
            <a:chOff x="618019" y="1913390"/>
            <a:chExt cx="10771704" cy="40957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115A15-5696-4F1B-83C8-1EEDDABA7C88}"/>
                </a:ext>
              </a:extLst>
            </p:cNvPr>
            <p:cNvSpPr txBox="1"/>
            <p:nvPr/>
          </p:nvSpPr>
          <p:spPr>
            <a:xfrm>
              <a:off x="618019" y="4788804"/>
              <a:ext cx="2024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Hazel Dormice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069836-F160-48D0-9143-8B89F04C9530}"/>
                </a:ext>
              </a:extLst>
            </p:cNvPr>
            <p:cNvSpPr txBox="1"/>
            <p:nvPr/>
          </p:nvSpPr>
          <p:spPr>
            <a:xfrm>
              <a:off x="9523016" y="4404538"/>
              <a:ext cx="18667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Berries, Nuts, and </a:t>
              </a:r>
              <a:br>
                <a:rPr lang="en-GB" sz="2400" b="1" dirty="0">
                  <a:solidFill>
                    <a:srgbClr val="008000"/>
                  </a:solidFill>
                </a:rPr>
              </a:br>
              <a:r>
                <a:rPr lang="en-GB" sz="2400" b="1" dirty="0">
                  <a:solidFill>
                    <a:srgbClr val="008000"/>
                  </a:solidFill>
                </a:rPr>
                <a:t>Fruits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218822-CAE0-4C0C-8271-12897572779D}"/>
                </a:ext>
              </a:extLst>
            </p:cNvPr>
            <p:cNvSpPr/>
            <p:nvPr/>
          </p:nvSpPr>
          <p:spPr>
            <a:xfrm>
              <a:off x="4757194" y="4808838"/>
              <a:ext cx="3275636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England</a:t>
              </a:r>
            </a:p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Northern Europe and Asia</a:t>
              </a:r>
            </a:p>
          </p:txBody>
        </p:sp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EE8BA64-6475-49F2-B0ED-AC75D16B2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622" y="2759056"/>
              <a:ext cx="464755" cy="464755"/>
            </a:xfrm>
            <a:prstGeom prst="rect">
              <a:avLst/>
            </a:prstGeom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7A2702-C9A6-4E68-8722-E222974CE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830" y="2598537"/>
              <a:ext cx="464755" cy="464755"/>
            </a:xfrm>
            <a:prstGeom prst="rect">
              <a:avLst/>
            </a:prstGeom>
          </p:spPr>
        </p:pic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D876FB3-DB82-430A-B1EC-6F5117AC4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691" y="2731253"/>
              <a:ext cx="464755" cy="46475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7CD4AA2-CD6E-4F73-9B05-DE25241E1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64236" y="1913390"/>
              <a:ext cx="1321997" cy="7638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310E4A-0B0F-44C8-8A8A-A006F041C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9323" y="2677190"/>
              <a:ext cx="1321987" cy="93162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221EF8F-AF0F-4BE1-AA40-EA0BB4F12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64237" y="3429000"/>
              <a:ext cx="1317074" cy="763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7A3-4A07-4C19-B42B-ACD2E77CB7AE}"/>
              </a:ext>
            </a:extLst>
          </p:cNvPr>
          <p:cNvSpPr txBox="1"/>
          <p:nvPr/>
        </p:nvSpPr>
        <p:spPr>
          <a:xfrm>
            <a:off x="5114787" y="1168534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429AC-39DC-421A-BD61-FD9C04A98ABB}"/>
              </a:ext>
            </a:extLst>
          </p:cNvPr>
          <p:cNvSpPr txBox="1"/>
          <p:nvPr/>
        </p:nvSpPr>
        <p:spPr>
          <a:xfrm>
            <a:off x="2856212" y="2331840"/>
            <a:ext cx="8151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is for pupils to identify animals in danger and discover the reasons.</a:t>
            </a:r>
            <a:endParaRPr lang="en-GB" altLang="en-US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94D9E-21A8-4D31-9F52-9C29EBB0B276}"/>
              </a:ext>
            </a:extLst>
          </p:cNvPr>
          <p:cNvSpPr txBox="1"/>
          <p:nvPr/>
        </p:nvSpPr>
        <p:spPr>
          <a:xfrm>
            <a:off x="5551874" y="29890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29CBE8B-061F-4AA3-A767-CFCF2462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708435"/>
              </p:ext>
            </p:extLst>
          </p:nvPr>
        </p:nvGraphicFramePr>
        <p:xfrm>
          <a:off x="3071664" y="4077073"/>
          <a:ext cx="5760640" cy="1007110"/>
        </p:xfrm>
        <a:graphic>
          <a:graphicData uri="http://schemas.openxmlformats.org/drawingml/2006/table">
            <a:tbl>
              <a:tblPr firstRow="1" firstCol="1" bandRow="1"/>
              <a:tblGrid>
                <a:gridCol w="1641631">
                  <a:extLst>
                    <a:ext uri="{9D8B030D-6E8A-4147-A177-3AD203B41FA5}">
                      <a16:colId xmlns:a16="http://schemas.microsoft.com/office/drawing/2014/main" val="162625019"/>
                    </a:ext>
                  </a:extLst>
                </a:gridCol>
                <a:gridCol w="851216">
                  <a:extLst>
                    <a:ext uri="{9D8B030D-6E8A-4147-A177-3AD203B41FA5}">
                      <a16:colId xmlns:a16="http://schemas.microsoft.com/office/drawing/2014/main" val="1057469218"/>
                    </a:ext>
                  </a:extLst>
                </a:gridCol>
                <a:gridCol w="3267793">
                  <a:extLst>
                    <a:ext uri="{9D8B030D-6E8A-4147-A177-3AD203B41FA5}">
                      <a16:colId xmlns:a16="http://schemas.microsoft.com/office/drawing/2014/main" val="544918842"/>
                    </a:ext>
                  </a:extLst>
                </a:gridCol>
              </a:tblGrid>
              <a:tr h="61087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4026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those present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188344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044E5F48-A2AC-76EF-E4A7-CFFAE00A98DF}"/>
              </a:ext>
            </a:extLst>
          </p:cNvPr>
          <p:cNvSpPr txBox="1"/>
          <p:nvPr/>
        </p:nvSpPr>
        <p:spPr>
          <a:xfrm>
            <a:off x="3989493" y="3427959"/>
            <a:ext cx="4007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FF0000"/>
                </a:solidFill>
              </a:rPr>
              <a:t>Mandatory: close supervision by a competent adult</a:t>
            </a:r>
          </a:p>
        </p:txBody>
      </p:sp>
    </p:spTree>
    <p:extLst>
      <p:ext uri="{BB962C8B-B14F-4D97-AF65-F5344CB8AC3E}">
        <p14:creationId xmlns:p14="http://schemas.microsoft.com/office/powerpoint/2010/main" val="1705898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33823-2167-49AF-8517-FB6701EC15EF}"/>
              </a:ext>
            </a:extLst>
          </p:cNvPr>
          <p:cNvSpPr txBox="1"/>
          <p:nvPr/>
        </p:nvSpPr>
        <p:spPr>
          <a:xfrm>
            <a:off x="6096000" y="1355558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D626C-2FEF-48A6-AE03-E00D48EA8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0" y="2149404"/>
            <a:ext cx="3551836" cy="2255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15A15-5696-4F1B-83C8-1EEDDABA7C88}"/>
              </a:ext>
            </a:extLst>
          </p:cNvPr>
          <p:cNvSpPr txBox="1"/>
          <p:nvPr/>
        </p:nvSpPr>
        <p:spPr>
          <a:xfrm>
            <a:off x="618019" y="4788804"/>
            <a:ext cx="2024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Hazel Dormice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C20DBD-850D-4279-A3AC-EAF7DCB3E261}"/>
              </a:ext>
            </a:extLst>
          </p:cNvPr>
          <p:cNvSpPr txBox="1"/>
          <p:nvPr/>
        </p:nvSpPr>
        <p:spPr>
          <a:xfrm>
            <a:off x="1863524" y="1350195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77964-354B-4FB4-B659-32B47A10F4AF}"/>
              </a:ext>
            </a:extLst>
          </p:cNvPr>
          <p:cNvSpPr txBox="1"/>
          <p:nvPr/>
        </p:nvSpPr>
        <p:spPr>
          <a:xfrm>
            <a:off x="4383296" y="2338252"/>
            <a:ext cx="65388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changing how they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look after woodland, hedgerows, farming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New housing developments</a:t>
            </a:r>
          </a:p>
        </p:txBody>
      </p:sp>
    </p:spTree>
    <p:extLst>
      <p:ext uri="{BB962C8B-B14F-4D97-AF65-F5344CB8AC3E}">
        <p14:creationId xmlns:p14="http://schemas.microsoft.com/office/powerpoint/2010/main" val="15754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BBDA5A8-9636-47C0-BE93-58532253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6DEDC-A76A-4D8C-AAF5-09C850A47257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F7B1C-EEE4-4CBA-B018-B40D69313343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A0BD09-FA54-4B0E-B1DB-EBDE3567AB96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FC0FD-5776-4547-AA74-C59F8D3EF441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0FCE1-0084-462A-87AD-C5FFB3FDF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8" y="2302216"/>
            <a:ext cx="3086100" cy="19526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86F1863-CD8D-417F-B74C-2A505DA90EAB}"/>
              </a:ext>
            </a:extLst>
          </p:cNvPr>
          <p:cNvGrpSpPr/>
          <p:nvPr/>
        </p:nvGrpSpPr>
        <p:grpSpPr>
          <a:xfrm>
            <a:off x="618019" y="1820278"/>
            <a:ext cx="10851158" cy="3867176"/>
            <a:chOff x="618019" y="1820278"/>
            <a:chExt cx="10851158" cy="38671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D77EAA-D1CF-4EDF-AC98-9429365A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0816" y="2816863"/>
              <a:ext cx="900810" cy="46166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EF84CF-5B8C-44D6-A656-7EFA6E7531B6}"/>
                </a:ext>
              </a:extLst>
            </p:cNvPr>
            <p:cNvSpPr/>
            <p:nvPr/>
          </p:nvSpPr>
          <p:spPr>
            <a:xfrm>
              <a:off x="618019" y="4487126"/>
              <a:ext cx="22177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Atlantic Halibut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09305B-C192-409C-9B13-A65E02D9ABF9}"/>
                </a:ext>
              </a:extLst>
            </p:cNvPr>
            <p:cNvSpPr/>
            <p:nvPr/>
          </p:nvSpPr>
          <p:spPr>
            <a:xfrm>
              <a:off x="4677470" y="4487126"/>
              <a:ext cx="30064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North Atlantic Ocean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316B86-BE17-4FB1-8E5E-D97446A6DAED}"/>
                </a:ext>
              </a:extLst>
            </p:cNvPr>
            <p:cNvSpPr/>
            <p:nvPr/>
          </p:nvSpPr>
          <p:spPr>
            <a:xfrm>
              <a:off x="9251399" y="4487125"/>
              <a:ext cx="2217778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Fish especially Cod, Haddock, Pollock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CFB2CF-A2FA-4B37-AC9D-BB8854A3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68321" y="1820278"/>
              <a:ext cx="2057400" cy="723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9579BE-35B8-4F23-B545-B8FD968B0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09390" y="3259396"/>
              <a:ext cx="1847850" cy="8572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1B5726-04CB-479B-A0E1-809DEA13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354046" y="2588515"/>
              <a:ext cx="1885950" cy="67627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85FEE2-2C4F-4324-A365-757BAB2F2705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34497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3D94F-C5F5-43E3-950F-60FFF789B5D5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26BA2-79E5-462D-A11B-EC2462C8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8" y="2302216"/>
            <a:ext cx="3086100" cy="1952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0BE9F6-DA74-4626-A1A7-15EA09831107}"/>
              </a:ext>
            </a:extLst>
          </p:cNvPr>
          <p:cNvSpPr/>
          <p:nvPr/>
        </p:nvSpPr>
        <p:spPr>
          <a:xfrm>
            <a:off x="826959" y="4398636"/>
            <a:ext cx="2217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Atlantic Halibut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BC0F8-ED62-4D65-A757-B82B2491EC62}"/>
              </a:ext>
            </a:extLst>
          </p:cNvPr>
          <p:cNvSpPr txBox="1"/>
          <p:nvPr/>
        </p:nvSpPr>
        <p:spPr>
          <a:xfrm>
            <a:off x="6096000" y="1355558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4A1BD-EE0F-4D72-875F-019C1E19B775}"/>
              </a:ext>
            </a:extLst>
          </p:cNvPr>
          <p:cNvSpPr txBox="1"/>
          <p:nvPr/>
        </p:nvSpPr>
        <p:spPr>
          <a:xfrm>
            <a:off x="1863524" y="1350195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52DB0-E045-49C7-86A3-2C4C288F6278}"/>
              </a:ext>
            </a:extLst>
          </p:cNvPr>
          <p:cNvSpPr txBox="1"/>
          <p:nvPr/>
        </p:nvSpPr>
        <p:spPr>
          <a:xfrm>
            <a:off x="4117079" y="2083609"/>
            <a:ext cx="6538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Over Fishing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Line fishing and deep trawling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Because the Atlantic Halibut lives mainly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at the bottom of the ocean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The young have a slow growth rate and do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not mature as adults for about ten years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However they can live up to 50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87642-F55C-4AEF-8ECB-B6AA0A78DD93}"/>
              </a:ext>
            </a:extLst>
          </p:cNvPr>
          <p:cNvSpPr txBox="1"/>
          <p:nvPr/>
        </p:nvSpPr>
        <p:spPr>
          <a:xfrm>
            <a:off x="1953148" y="5393033"/>
            <a:ext cx="7491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Hint – you can buy it from fishmongers but it is expensive</a:t>
            </a:r>
          </a:p>
        </p:txBody>
      </p:sp>
    </p:spTree>
    <p:extLst>
      <p:ext uri="{BB962C8B-B14F-4D97-AF65-F5344CB8AC3E}">
        <p14:creationId xmlns:p14="http://schemas.microsoft.com/office/powerpoint/2010/main" val="2310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C2269A-820A-44DA-B4AA-F1B2CB3096C7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F2E48-CE00-4258-92FC-66D3032C0575}"/>
              </a:ext>
            </a:extLst>
          </p:cNvPr>
          <p:cNvSpPr txBox="1"/>
          <p:nvPr/>
        </p:nvSpPr>
        <p:spPr>
          <a:xfrm>
            <a:off x="520861" y="1284790"/>
            <a:ext cx="4311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More Animals In Danger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70BAD-43D9-4697-952C-2A9DAD31B8FB}"/>
              </a:ext>
            </a:extLst>
          </p:cNvPr>
          <p:cNvSpPr txBox="1"/>
          <p:nvPr/>
        </p:nvSpPr>
        <p:spPr>
          <a:xfrm>
            <a:off x="1215342" y="2233439"/>
            <a:ext cx="689851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Why don’t you all work in teams to discover more endangered animals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Mammals, </a:t>
            </a:r>
            <a:r>
              <a:rPr lang="en-GB" sz="2400" b="1" dirty="0" err="1">
                <a:solidFill>
                  <a:srgbClr val="008000"/>
                </a:solidFill>
              </a:rPr>
              <a:t>Marcupials</a:t>
            </a:r>
            <a:r>
              <a:rPr lang="en-GB" sz="2400" b="1" dirty="0">
                <a:solidFill>
                  <a:srgbClr val="008000"/>
                </a:solidFill>
              </a:rPr>
              <a:t>, Reptiles, Fish, Birds, Molluscs, Insects, Corals, Amphibians, etc.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What is their name? Where do they live?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What do they eat? What is causing the danger?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D9EA42-F622-4CE4-9E46-5E2E2AC8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525" y="2233439"/>
            <a:ext cx="4080264" cy="27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C40DAFA5-6C5F-4D86-B650-17D95C1C4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>
            <a:off x="3066253" y="1604211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10CDF-B156-43A3-8D4A-8EC49785CBC8}"/>
              </a:ext>
            </a:extLst>
          </p:cNvPr>
          <p:cNvSpPr txBox="1"/>
          <p:nvPr/>
        </p:nvSpPr>
        <p:spPr>
          <a:xfrm>
            <a:off x="2425955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</p:spTree>
    <p:extLst>
      <p:ext uri="{BB962C8B-B14F-4D97-AF65-F5344CB8AC3E}">
        <p14:creationId xmlns:p14="http://schemas.microsoft.com/office/powerpoint/2010/main" val="229494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E03666-8A48-421D-A6AA-9904C718C481}"/>
              </a:ext>
            </a:extLst>
          </p:cNvPr>
          <p:cNvSpPr txBox="1"/>
          <p:nvPr/>
        </p:nvSpPr>
        <p:spPr>
          <a:xfrm>
            <a:off x="4684853" y="1388963"/>
            <a:ext cx="230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Thank you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1CBA9D-C038-4E23-B26B-237293CC6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73" y="2390034"/>
            <a:ext cx="2904762" cy="163809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2B0A495-5E04-4EFC-916B-CE9534E6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04" y="2135288"/>
            <a:ext cx="5715000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060D6-FB0E-4EFF-B4F6-4BE744355ACF}"/>
              </a:ext>
            </a:extLst>
          </p:cNvPr>
          <p:cNvSpPr txBox="1"/>
          <p:nvPr/>
        </p:nvSpPr>
        <p:spPr>
          <a:xfrm>
            <a:off x="4846899" y="5671596"/>
            <a:ext cx="5574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Over 170,000 Members World-Wide</a:t>
            </a:r>
          </a:p>
        </p:txBody>
      </p:sp>
    </p:spTree>
    <p:extLst>
      <p:ext uri="{BB962C8B-B14F-4D97-AF65-F5344CB8AC3E}">
        <p14:creationId xmlns:p14="http://schemas.microsoft.com/office/powerpoint/2010/main" val="3323767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533E579-A013-4FD9-8AF8-DD8B35ECE1EC}"/>
              </a:ext>
            </a:extLst>
          </p:cNvPr>
          <p:cNvSpPr/>
          <p:nvPr/>
        </p:nvSpPr>
        <p:spPr>
          <a:xfrm>
            <a:off x="5051809" y="1336119"/>
            <a:ext cx="57376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b="1" dirty="0"/>
              <a:t>These challenges were developed by Derrick Willer MBE and colleagues.</a:t>
            </a:r>
          </a:p>
          <a:p>
            <a:pPr>
              <a:spcBef>
                <a:spcPts val="1200"/>
              </a:spcBef>
            </a:pPr>
            <a:r>
              <a:rPr lang="en-GB" b="1" dirty="0"/>
              <a:t>They are free to download and use.</a:t>
            </a:r>
          </a:p>
          <a:p>
            <a:pPr>
              <a:spcBef>
                <a:spcPts val="1200"/>
              </a:spcBef>
            </a:pPr>
            <a:r>
              <a:rPr lang="en-GB" b="1" dirty="0"/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b="1" dirty="0"/>
              <a:t>Derrick is a STEM Ambassador and volunteer Schools Liaison Officer for the IET Coventry and Warwickshire Network. </a:t>
            </a:r>
          </a:p>
          <a:p>
            <a:pPr>
              <a:spcBef>
                <a:spcPts val="1200"/>
              </a:spcBef>
            </a:pPr>
            <a:r>
              <a:rPr lang="en-GB" b="1" dirty="0"/>
              <a:t>He has supported education in schools and colleges for some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1200"/>
              </a:spcBef>
            </a:pPr>
            <a:r>
              <a:rPr lang="en-GB" b="1" dirty="0"/>
              <a:t>Derrick was awarded an MBE for services to Education in 2019.</a:t>
            </a:r>
          </a:p>
        </p:txBody>
      </p:sp>
      <p:pic>
        <p:nvPicPr>
          <p:cNvPr id="55" name="Picture 5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0BEE6E7-EA95-447A-939E-A9D7419F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83" y="1818752"/>
            <a:ext cx="3506179" cy="35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66D007-8DE4-4070-9AAC-5C0B460C716B}"/>
              </a:ext>
            </a:extLst>
          </p:cNvPr>
          <p:cNvSpPr/>
          <p:nvPr/>
        </p:nvSpPr>
        <p:spPr>
          <a:xfrm>
            <a:off x="3102015" y="172133"/>
            <a:ext cx="5578997" cy="148304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Animals In </a:t>
            </a:r>
            <a:r>
              <a:rPr lang="en-US" sz="3200" b="1" cap="none" spc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Danger</a:t>
            </a:r>
            <a:endParaRPr lang="en-US" sz="3200" b="1" cap="none" spc="0" dirty="0">
              <a:ln w="6600">
                <a:solidFill>
                  <a:srgbClr val="008000"/>
                </a:solidFill>
                <a:prstDash val="solid"/>
              </a:ln>
              <a:solidFill>
                <a:srgbClr val="FF33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89" y="1655179"/>
            <a:ext cx="8058254" cy="4700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CFFC8-D486-4B55-994F-9245B99F90C6}"/>
              </a:ext>
            </a:extLst>
          </p:cNvPr>
          <p:cNvSpPr txBox="1"/>
          <p:nvPr/>
        </p:nvSpPr>
        <p:spPr>
          <a:xfrm>
            <a:off x="1886857" y="3232871"/>
            <a:ext cx="76760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Across the world many animals are in danger of extinction.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8A93AA-B89D-4851-9C23-62558C759E09}"/>
              </a:ext>
            </a:extLst>
          </p:cNvPr>
          <p:cNvSpPr/>
          <p:nvPr/>
        </p:nvSpPr>
        <p:spPr>
          <a:xfrm>
            <a:off x="2507955" y="4741156"/>
            <a:ext cx="643381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Do you know where they live and what they eat?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ED064-5AD0-4F20-A805-6247673A1382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507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12" y="1720563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F153F-471B-42AF-AB20-D46222ABD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14" y="1793023"/>
            <a:ext cx="1616597" cy="24248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1645339-0677-48C8-BE0B-C7888ED50068}"/>
              </a:ext>
            </a:extLst>
          </p:cNvPr>
          <p:cNvGrpSpPr/>
          <p:nvPr/>
        </p:nvGrpSpPr>
        <p:grpSpPr>
          <a:xfrm>
            <a:off x="784142" y="2117109"/>
            <a:ext cx="10332694" cy="2719391"/>
            <a:chOff x="784142" y="2117109"/>
            <a:chExt cx="10332694" cy="27193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D0DD26-8FA3-41CC-B8BC-9E7770492BB6}"/>
                </a:ext>
              </a:extLst>
            </p:cNvPr>
            <p:cNvSpPr txBox="1"/>
            <p:nvPr/>
          </p:nvSpPr>
          <p:spPr>
            <a:xfrm>
              <a:off x="784142" y="4328409"/>
              <a:ext cx="1738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Giant Panda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9FE02A-1420-4C58-898B-05152853D525}"/>
                </a:ext>
              </a:extLst>
            </p:cNvPr>
            <p:cNvSpPr txBox="1"/>
            <p:nvPr/>
          </p:nvSpPr>
          <p:spPr>
            <a:xfrm>
              <a:off x="9250129" y="4005503"/>
              <a:ext cx="18667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Bamboo and other plants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FE363E-3492-4034-A93C-6D79771B0C31}"/>
                </a:ext>
              </a:extLst>
            </p:cNvPr>
            <p:cNvSpPr/>
            <p:nvPr/>
          </p:nvSpPr>
          <p:spPr>
            <a:xfrm>
              <a:off x="4610124" y="4290003"/>
              <a:ext cx="38073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Eastern and Southern China.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E82570-5725-4BA3-B279-8837A938D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2631" y="2940581"/>
              <a:ext cx="884882" cy="88488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7426FEB-1614-4100-9FB7-582D34D4E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4942" y="2117109"/>
              <a:ext cx="1159658" cy="173253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8F6570A-7D43-45BA-BFD2-B44086D5F688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193036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61AC0-6EEC-40D5-AC85-FC5AE4E02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14" y="1793023"/>
            <a:ext cx="1616597" cy="2424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107E8-DE40-44BA-B41D-3C3FCC96A3AF}"/>
              </a:ext>
            </a:extLst>
          </p:cNvPr>
          <p:cNvSpPr txBox="1"/>
          <p:nvPr/>
        </p:nvSpPr>
        <p:spPr>
          <a:xfrm>
            <a:off x="784142" y="4328409"/>
            <a:ext cx="1738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Giant Panda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92A27F-D3A1-4144-BF5A-E9E84BFB8966}"/>
              </a:ext>
            </a:extLst>
          </p:cNvPr>
          <p:cNvSpPr txBox="1"/>
          <p:nvPr/>
        </p:nvSpPr>
        <p:spPr>
          <a:xfrm>
            <a:off x="1828800" y="1256967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7589C1-ACCB-4FA6-8228-8DAD23BA28F6}"/>
              </a:ext>
            </a:extLst>
          </p:cNvPr>
          <p:cNvSpPr txBox="1"/>
          <p:nvPr/>
        </p:nvSpPr>
        <p:spPr>
          <a:xfrm>
            <a:off x="5599843" y="1252902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C02E7-32B3-43DA-BA9F-012C702D9640}"/>
              </a:ext>
            </a:extLst>
          </p:cNvPr>
          <p:cNvSpPr txBox="1"/>
          <p:nvPr/>
        </p:nvSpPr>
        <p:spPr>
          <a:xfrm>
            <a:off x="3094803" y="2215262"/>
            <a:ext cx="68941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cutting down the forests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to make farms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taking bamboo for products such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as scaffolding and window blinds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F00DA-0740-4117-B29C-D9647BB5FF39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30578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48" y="1655179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340227" y="1141164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F6570A-7D43-45BA-BFD2-B44086D5F688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FE463-961F-45DA-B637-966E67B64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20" y="2787344"/>
            <a:ext cx="1930646" cy="128331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F7CFBA7-0CF5-45E6-B406-626A57C4D2A0}"/>
              </a:ext>
            </a:extLst>
          </p:cNvPr>
          <p:cNvGrpSpPr/>
          <p:nvPr/>
        </p:nvGrpSpPr>
        <p:grpSpPr>
          <a:xfrm>
            <a:off x="487428" y="2657230"/>
            <a:ext cx="10759786" cy="2094437"/>
            <a:chOff x="487428" y="2657230"/>
            <a:chExt cx="10759786" cy="20944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2B34E02-29C8-4D84-B7E7-B4B28F6B3881}"/>
                </a:ext>
              </a:extLst>
            </p:cNvPr>
            <p:cNvGrpSpPr/>
            <p:nvPr/>
          </p:nvGrpSpPr>
          <p:grpSpPr>
            <a:xfrm>
              <a:off x="487428" y="2657230"/>
              <a:ext cx="10759786" cy="2094437"/>
              <a:chOff x="487428" y="2657230"/>
              <a:chExt cx="10759786" cy="209443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1645339-0677-48C8-BE0B-C7888ED50068}"/>
                  </a:ext>
                </a:extLst>
              </p:cNvPr>
              <p:cNvGrpSpPr/>
              <p:nvPr/>
            </p:nvGrpSpPr>
            <p:grpSpPr>
              <a:xfrm>
                <a:off x="487428" y="4206562"/>
                <a:ext cx="10682251" cy="545105"/>
                <a:chOff x="487428" y="4206562"/>
                <a:chExt cx="10682251" cy="545105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0D0DD26-8FA3-41CC-B8BC-9E7770492BB6}"/>
                    </a:ext>
                  </a:extLst>
                </p:cNvPr>
                <p:cNvSpPr txBox="1"/>
                <p:nvPr/>
              </p:nvSpPr>
              <p:spPr>
                <a:xfrm>
                  <a:off x="487428" y="4290002"/>
                  <a:ext cx="212192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008000"/>
                      </a:solidFill>
                    </a:rPr>
                    <a:t>Desert Tortoise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69FE02A-1420-4C58-898B-05152853D525}"/>
                    </a:ext>
                  </a:extLst>
                </p:cNvPr>
                <p:cNvSpPr txBox="1"/>
                <p:nvPr/>
              </p:nvSpPr>
              <p:spPr>
                <a:xfrm>
                  <a:off x="9302972" y="4206562"/>
                  <a:ext cx="186670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008000"/>
                      </a:solidFill>
                    </a:rPr>
                    <a:t>Desert Plants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CFE363E-3492-4034-A93C-6D79771B0C31}"/>
                    </a:ext>
                  </a:extLst>
                </p:cNvPr>
                <p:cNvSpPr/>
                <p:nvPr/>
              </p:nvSpPr>
              <p:spPr>
                <a:xfrm>
                  <a:off x="4280885" y="4262647"/>
                  <a:ext cx="4038157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008000"/>
                      </a:solidFill>
                    </a:rPr>
                    <a:t>Arizona and New Mexico USA.</a:t>
                  </a:r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51F5B08-0F88-44D9-B9E3-69C783ED3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25436" y="2657230"/>
                <a:ext cx="2021778" cy="134827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74E6952-6A7E-4C8B-9F72-39AB9BF03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9356" y="3246514"/>
                <a:ext cx="425801" cy="364972"/>
              </a:xfrm>
              <a:prstGeom prst="rect">
                <a:avLst/>
              </a:prstGeom>
            </p:spPr>
          </p:pic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34B800B-877F-42CB-B97A-D0598CD944FB}"/>
                </a:ext>
              </a:extLst>
            </p:cNvPr>
            <p:cNvCxnSpPr/>
            <p:nvPr/>
          </p:nvCxnSpPr>
          <p:spPr>
            <a:xfrm flipH="1" flipV="1">
              <a:off x="3035157" y="3611486"/>
              <a:ext cx="1337770" cy="678516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518E20-7DC6-4F11-A8B8-71C619FB90BF}"/>
              </a:ext>
            </a:extLst>
          </p:cNvPr>
          <p:cNvSpPr txBox="1"/>
          <p:nvPr/>
        </p:nvSpPr>
        <p:spPr>
          <a:xfrm>
            <a:off x="487428" y="5186126"/>
            <a:ext cx="2089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Hint – Lives 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</a:rPr>
              <a:t>In Very Dry Places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8A944-D8AD-4303-BFB8-7A7418BF1729}"/>
              </a:ext>
            </a:extLst>
          </p:cNvPr>
          <p:cNvSpPr txBox="1"/>
          <p:nvPr/>
        </p:nvSpPr>
        <p:spPr>
          <a:xfrm>
            <a:off x="5283854" y="5278609"/>
            <a:ext cx="1624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Hint – Lives 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</a:rPr>
              <a:t>In N. America</a:t>
            </a:r>
          </a:p>
        </p:txBody>
      </p:sp>
    </p:spTree>
    <p:extLst>
      <p:ext uri="{BB962C8B-B14F-4D97-AF65-F5344CB8AC3E}">
        <p14:creationId xmlns:p14="http://schemas.microsoft.com/office/powerpoint/2010/main" val="275932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92A27F-D3A1-4144-BF5A-E9E84BFB8966}"/>
              </a:ext>
            </a:extLst>
          </p:cNvPr>
          <p:cNvSpPr txBox="1"/>
          <p:nvPr/>
        </p:nvSpPr>
        <p:spPr>
          <a:xfrm>
            <a:off x="1649722" y="1376334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7589C1-ACCB-4FA6-8228-8DAD23BA28F6}"/>
              </a:ext>
            </a:extLst>
          </p:cNvPr>
          <p:cNvSpPr txBox="1"/>
          <p:nvPr/>
        </p:nvSpPr>
        <p:spPr>
          <a:xfrm>
            <a:off x="6231521" y="1376334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C02E7-32B3-43DA-BA9F-012C702D9640}"/>
              </a:ext>
            </a:extLst>
          </p:cNvPr>
          <p:cNvSpPr txBox="1"/>
          <p:nvPr/>
        </p:nvSpPr>
        <p:spPr>
          <a:xfrm>
            <a:off x="3430469" y="2465457"/>
            <a:ext cx="64123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New homes for humans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New roads limiting access across the road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Off-road car activities destroying habitat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Non-native animals being introduced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5116B-06B7-4B60-9828-F94D5CE6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9" y="2715488"/>
            <a:ext cx="1930646" cy="1283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36E02A-F982-44AF-9C13-BE9D9C83FECE}"/>
              </a:ext>
            </a:extLst>
          </p:cNvPr>
          <p:cNvSpPr txBox="1"/>
          <p:nvPr/>
        </p:nvSpPr>
        <p:spPr>
          <a:xfrm>
            <a:off x="592518" y="4380226"/>
            <a:ext cx="212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Desert Tortoise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C0BEA-9765-4FB2-88F3-72E871ADAC31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9818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54459-2E67-4896-84DD-5065EEEB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8" y="2466832"/>
            <a:ext cx="3167771" cy="206538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77C2FC3-F9C2-4270-92EE-3DF34E6C0317}"/>
              </a:ext>
            </a:extLst>
          </p:cNvPr>
          <p:cNvGrpSpPr/>
          <p:nvPr/>
        </p:nvGrpSpPr>
        <p:grpSpPr>
          <a:xfrm>
            <a:off x="710616" y="2456485"/>
            <a:ext cx="11124556" cy="2754060"/>
            <a:chOff x="710616" y="2456485"/>
            <a:chExt cx="11124556" cy="27540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1E32E5-EFDD-491C-9ED8-1BEC37B29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4334" y="3666076"/>
              <a:ext cx="619820" cy="3348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AF10B3-76A7-4398-BAAC-D3142C4A9C5C}"/>
                </a:ext>
              </a:extLst>
            </p:cNvPr>
            <p:cNvSpPr txBox="1"/>
            <p:nvPr/>
          </p:nvSpPr>
          <p:spPr>
            <a:xfrm>
              <a:off x="710616" y="4747472"/>
              <a:ext cx="1750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Bengal Tiger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C0338C-859B-4F09-89A6-5C27D9896A5D}"/>
                </a:ext>
              </a:extLst>
            </p:cNvPr>
            <p:cNvSpPr txBox="1"/>
            <p:nvPr/>
          </p:nvSpPr>
          <p:spPr>
            <a:xfrm>
              <a:off x="9799871" y="4379548"/>
              <a:ext cx="18667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Deer, Wild Pigs, Cattle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BD3137-D98E-49B3-871B-B3E3D4BBA85D}"/>
                </a:ext>
              </a:extLst>
            </p:cNvPr>
            <p:cNvSpPr/>
            <p:nvPr/>
          </p:nvSpPr>
          <p:spPr>
            <a:xfrm>
              <a:off x="5112854" y="4747472"/>
              <a:ext cx="23489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Northern Indian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5CB560-3B93-474A-91C7-C9F751837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4610" y="2456485"/>
              <a:ext cx="1289107" cy="14323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32674E-6156-4399-83CA-074BE1672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83717" y="2456485"/>
              <a:ext cx="1151455" cy="6973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96D505-7D82-4003-85A3-97910D80E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83717" y="3120428"/>
              <a:ext cx="1151455" cy="76839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9BBB2F-47FB-4534-9E0B-F977205D030A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222713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0C03CD-F422-4452-86BC-602912008118}"/>
              </a:ext>
            </a:extLst>
          </p:cNvPr>
          <p:cNvSpPr txBox="1"/>
          <p:nvPr/>
        </p:nvSpPr>
        <p:spPr>
          <a:xfrm>
            <a:off x="1238491" y="1187198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BEAF9-1E67-455D-9075-CA85D362BF99}"/>
              </a:ext>
            </a:extLst>
          </p:cNvPr>
          <p:cNvSpPr txBox="1"/>
          <p:nvPr/>
        </p:nvSpPr>
        <p:spPr>
          <a:xfrm>
            <a:off x="3842439" y="2299196"/>
            <a:ext cx="73339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     	Caused by humans cutting down the forests to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make farms and new houses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Killing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     	Caused by humans protecting their cattle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00D57-12B3-480E-807C-32EED243F169}"/>
              </a:ext>
            </a:extLst>
          </p:cNvPr>
          <p:cNvSpPr txBox="1"/>
          <p:nvPr/>
        </p:nvSpPr>
        <p:spPr>
          <a:xfrm>
            <a:off x="710616" y="4747472"/>
            <a:ext cx="1750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Bengal Tiger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D82D4-5D7F-4132-BC0C-79D133B6A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8" y="2466832"/>
            <a:ext cx="3167771" cy="2065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43719-CD51-4A1D-94FB-C115EF4D08F8}"/>
              </a:ext>
            </a:extLst>
          </p:cNvPr>
          <p:cNvSpPr txBox="1"/>
          <p:nvPr/>
        </p:nvSpPr>
        <p:spPr>
          <a:xfrm>
            <a:off x="6096000" y="1213257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F3F90-167B-44DE-B356-9FE7A4CFACEE}"/>
              </a:ext>
            </a:extLst>
          </p:cNvPr>
          <p:cNvSpPr txBox="1"/>
          <p:nvPr/>
        </p:nvSpPr>
        <p:spPr>
          <a:xfrm>
            <a:off x="9317620" y="5940196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32107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1159</Words>
  <Application>Microsoft Office PowerPoint</Application>
  <PresentationFormat>Widescreen</PresentationFormat>
  <Paragraphs>203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11</cp:revision>
  <dcterms:created xsi:type="dcterms:W3CDTF">2020-04-30T17:31:28Z</dcterms:created>
  <dcterms:modified xsi:type="dcterms:W3CDTF">2023-06-29T09:40:52Z</dcterms:modified>
</cp:coreProperties>
</file>