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6" r:id="rId2"/>
    <p:sldId id="358" r:id="rId3"/>
    <p:sldId id="278" r:id="rId4"/>
    <p:sldId id="270" r:id="rId5"/>
    <p:sldId id="256" r:id="rId6"/>
    <p:sldId id="257" r:id="rId7"/>
    <p:sldId id="271" r:id="rId8"/>
    <p:sldId id="258" r:id="rId9"/>
    <p:sldId id="272" r:id="rId10"/>
    <p:sldId id="261" r:id="rId11"/>
    <p:sldId id="262" r:id="rId12"/>
    <p:sldId id="263" r:id="rId13"/>
    <p:sldId id="259" r:id="rId14"/>
    <p:sldId id="260" r:id="rId15"/>
    <p:sldId id="264" r:id="rId16"/>
    <p:sldId id="265" r:id="rId17"/>
    <p:sldId id="266" r:id="rId18"/>
    <p:sldId id="267" r:id="rId19"/>
    <p:sldId id="268" r:id="rId20"/>
    <p:sldId id="269" r:id="rId21"/>
    <p:sldId id="276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UuLURxISWmF3urLNFGmMaw==" hashData="OeJjHd8oW2U6JmI2wH6XTzzRT6oJVqssdG9AvRs7lznrc7Ob7LRVAjN8DYl3qVwyxIloecHeEmdAwFimRGCge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B19E0-62E5-4D69-A92B-D5F32935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9BFA35-C9FD-4CC0-990A-E37C83E4629B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F18-20D4-4D1C-BC84-BCC57936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A06AD-DA82-4B84-82B2-543DD7BA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1638F4-F09D-4EF0-91E5-87B38DFD36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143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C011-8852-4944-9A77-D50E6E7C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DC2459-003B-4DEE-87FD-849029DB38F2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CC87-A9A2-49AA-A58D-ADF41A74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E8A83-9163-4712-AA58-E0C3D2F8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C5DDD7-CB88-441C-AAF3-B15297ECD5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296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470FD-9C97-4B7C-9AAE-DF4CBEA6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8DECC6-CB8B-47BF-831C-D963B04805E6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E5037-3468-4A45-B22E-6C5C0CA9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C0BDE-3DEE-4A55-B66E-A77CB54F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D714A2-F8BC-4421-92B5-51E38C8A91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10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1B1A6-EE73-4EED-AB8F-40FCFBA5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9DB749-EA8C-4033-A467-BCF8052A4E9A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3CDF7-A205-4ABD-B55C-E506D08B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18371-C117-4CBA-A8AD-32694810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F494C3E-7DD7-445D-A003-A2FA5C0979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081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FA29-FE58-4793-98CD-1F278526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C62924-8E0B-4681-9087-BD73F236C449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681F-7CF1-4B1E-B3A1-DCDEFD70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D1675-7E92-4EA6-BD66-9BD67D8A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53846C-299F-424D-B53D-F1291E3EE2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442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37C7A0-441F-463A-8A69-836DAC43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DF03151-2EE8-40B4-AA0B-F3D80A93F0A4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44AC98-CC13-440F-A55F-D30873C0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95425F-C354-4F6D-ABC9-613DDF62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D2A61C-1546-40C0-9909-FEC43D1CF3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975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3928B8-C1D3-4219-A5E1-C288025E9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97CCDE-F27E-4CE3-9025-655AEF6E82CC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4A89AD-D446-4A30-B232-3C4B98E7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3E72C0-54A1-44B1-96C4-70161A17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219A18-0DD7-45A1-B3E0-5FB09A4404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5852E0-5691-4805-8BFE-F34816E2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293858-41E9-47AA-81DD-3CCF5F85FD37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3B3949-F53E-44A5-B1D3-A422F1BC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7A57B3-2D76-423C-8435-470EEC61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A8E3A7-871A-468D-8645-5095EED2D2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64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D1CF34-5FB7-4590-86E8-D26B79DF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EA72E-C6C5-44E2-96BB-5D41272B22D0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F43E2F-9877-498E-8911-95C7782C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868CDE-7175-447F-92DB-6C821D6B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6011C7-8382-4C9A-AFAF-D551766473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04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569097-CCF4-48A0-B5C4-8D3D9660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B099FB-DA1A-44FF-A93E-034519C8FE6B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1C29EE-DF86-4820-A167-0A03E10C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533030-D541-44D7-93E3-380B0F2A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7D0F18-707A-4C48-BDCD-320120D069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30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235CB0-27B9-4C69-8215-9E348023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AF168F-7F89-4A26-BC9E-DB5AD96AE467}" type="datetimeFigureOut">
              <a:rPr lang="en-US" altLang="en-US"/>
              <a:pPr/>
              <a:t>6/30/2023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E51C43-011D-4A11-B6D8-38C75BE5F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E735EF-F522-4621-870E-E3F8D71A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78C56B-641F-4909-9852-D3C9ED1DC8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442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A975F-6779-293F-C053-19104CC1D3FF}"/>
              </a:ext>
            </a:extLst>
          </p:cNvPr>
          <p:cNvSpPr/>
          <p:nvPr userDrawn="1"/>
        </p:nvSpPr>
        <p:spPr>
          <a:xfrm>
            <a:off x="1933303" y="38378"/>
            <a:ext cx="5460274" cy="461665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3333FF"/>
                </a:solidFill>
              </a:rPr>
              <a:t>BBC Micro-bit Traffic Light Challenge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059BBDC-F383-AE5B-C816-3DFB96883F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50" y="6604000"/>
            <a:ext cx="5170488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 sz="800" b="1"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>
                <a:latin typeface="Arial" panose="020B0604020202020204" pitchFamily="34" charset="0"/>
                <a:cs typeface="Arial" panose="020B0604020202020204" pitchFamily="34" charset="0"/>
              </a:rPr>
              <a:t> Derrick Willer 2011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C813211-8328-4A01-81EE-5D5C5926AD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34313" y="6581775"/>
            <a:ext cx="122555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GB" altLang="en-US"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altLang="en-US" sz="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5171630-81D9-4C69-8312-CE37A507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1257300"/>
            <a:ext cx="4860925" cy="863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GB" altLang="en-US" sz="6600" b="1">
                <a:solidFill>
                  <a:srgbClr val="0000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075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DA33E422-ED0F-48CC-BE82-2A8193191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8725"/>
            <a:ext cx="21605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>
            <a:extLst>
              <a:ext uri="{FF2B5EF4-FFF2-40B4-BE49-F238E27FC236}">
                <a16:creationId xmlns:a16="http://schemas.microsoft.com/office/drawing/2014/main" id="{712754EE-DB84-46E9-839D-2841E665C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2498725"/>
            <a:ext cx="3997325" cy="2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Derrick is a STEM Ambassador.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altLang="en-US" sz="900" b="1" dirty="0">
                <a:solidFill>
                  <a:srgbClr val="4B1E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34290D-9CB8-476C-B9F3-6A8B40AF077E}"/>
              </a:ext>
            </a:extLst>
          </p:cNvPr>
          <p:cNvGraphicFramePr>
            <a:graphicFrameLocks noGrp="1"/>
          </p:cNvGraphicFramePr>
          <p:nvPr/>
        </p:nvGraphicFramePr>
        <p:xfrm>
          <a:off x="920750" y="1682750"/>
          <a:ext cx="7185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Sequence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Red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Yellow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Green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Red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Yellow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Green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55" name="TextBox 1">
            <a:extLst>
              <a:ext uri="{FF2B5EF4-FFF2-40B4-BE49-F238E27FC236}">
                <a16:creationId xmlns:a16="http://schemas.microsoft.com/office/drawing/2014/main" id="{38496EE0-B89F-4893-8AEA-CADD901C7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217613"/>
            <a:ext cx="326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b="1"/>
              <a:t>The Traffic Light Sequence is:</a:t>
            </a:r>
          </a:p>
        </p:txBody>
      </p:sp>
      <p:sp>
        <p:nvSpPr>
          <p:cNvPr id="21556" name="TextBox 4">
            <a:extLst>
              <a:ext uri="{FF2B5EF4-FFF2-40B4-BE49-F238E27FC236}">
                <a16:creationId xmlns:a16="http://schemas.microsoft.com/office/drawing/2014/main" id="{20F9F4AB-F537-4BF6-8160-9B1AA150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554038"/>
            <a:ext cx="197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/>
              <a:t>Cross Roads </a:t>
            </a:r>
            <a:endParaRPr lang="en-GB" altLang="en-US" sz="2800"/>
          </a:p>
        </p:txBody>
      </p:sp>
      <p:sp>
        <p:nvSpPr>
          <p:cNvPr id="21557" name="TextBox 5">
            <a:extLst>
              <a:ext uri="{FF2B5EF4-FFF2-40B4-BE49-F238E27FC236}">
                <a16:creationId xmlns:a16="http://schemas.microsoft.com/office/drawing/2014/main" id="{42BCC276-1ED3-429E-9E1A-A9CE38635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821113"/>
            <a:ext cx="7292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FF0000"/>
                </a:solidFill>
              </a:rPr>
              <a:t>We need Four Conditions but the BBC-Micro-bit only gives Three outputs!       </a:t>
            </a:r>
            <a:r>
              <a:rPr lang="en-GB" altLang="en-US" b="1">
                <a:solidFill>
                  <a:srgbClr val="008000"/>
                </a:solidFill>
              </a:rPr>
              <a:t>Can you think of a solution?</a:t>
            </a:r>
          </a:p>
        </p:txBody>
      </p:sp>
      <p:sp>
        <p:nvSpPr>
          <p:cNvPr id="16438" name="TextBox 6">
            <a:extLst>
              <a:ext uri="{FF2B5EF4-FFF2-40B4-BE49-F238E27FC236}">
                <a16:creationId xmlns:a16="http://schemas.microsoft.com/office/drawing/2014/main" id="{FFBCD583-8391-489B-B3B0-1114B4B77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764088"/>
            <a:ext cx="8493125" cy="4619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FFFF00"/>
                </a:solidFill>
              </a:rPr>
              <a:t>Whenever any Yellow Light is ON – </a:t>
            </a:r>
            <a:r>
              <a:rPr lang="en-GB" altLang="en-US" b="1" i="1">
                <a:solidFill>
                  <a:srgbClr val="00FF00"/>
                </a:solidFill>
              </a:rPr>
              <a:t>all the Green Lights are OFF !!</a:t>
            </a:r>
          </a:p>
        </p:txBody>
      </p:sp>
      <p:sp>
        <p:nvSpPr>
          <p:cNvPr id="16439" name="Rectangle 7">
            <a:extLst>
              <a:ext uri="{FF2B5EF4-FFF2-40B4-BE49-F238E27FC236}">
                <a16:creationId xmlns:a16="http://schemas.microsoft.com/office/drawing/2014/main" id="{C3599EC1-43C4-4C33-AACF-6D98D0AFD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8" y="5483225"/>
            <a:ext cx="64579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FF0000"/>
                </a:solidFill>
              </a:rPr>
              <a:t> In fact the Yellow Lights are always ON together</a:t>
            </a:r>
            <a:endParaRPr lang="en-GB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8" grpId="0" animBg="1"/>
      <p:bldP spid="16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39148C-115D-4F37-8203-BE6EEA2DB83D}"/>
              </a:ext>
            </a:extLst>
          </p:cNvPr>
          <p:cNvGraphicFramePr>
            <a:graphicFrameLocks noGrp="1"/>
          </p:cNvGraphicFramePr>
          <p:nvPr/>
        </p:nvGraphicFramePr>
        <p:xfrm>
          <a:off x="920750" y="1682750"/>
          <a:ext cx="718502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Sequence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Red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Yellow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Green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Red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Yellow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Green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2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4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27" marR="914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79" name="TextBox 1">
            <a:extLst>
              <a:ext uri="{FF2B5EF4-FFF2-40B4-BE49-F238E27FC236}">
                <a16:creationId xmlns:a16="http://schemas.microsoft.com/office/drawing/2014/main" id="{9B5AFB87-BFBF-473D-80B0-7FF6112C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217613"/>
            <a:ext cx="326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b="1"/>
              <a:t>The Traffic Light Sequence is:</a:t>
            </a:r>
          </a:p>
        </p:txBody>
      </p:sp>
      <p:sp>
        <p:nvSpPr>
          <p:cNvPr id="22580" name="TextBox 4">
            <a:extLst>
              <a:ext uri="{FF2B5EF4-FFF2-40B4-BE49-F238E27FC236}">
                <a16:creationId xmlns:a16="http://schemas.microsoft.com/office/drawing/2014/main" id="{11FFF4E1-68D1-4930-ABC7-30FE06335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554038"/>
            <a:ext cx="197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/>
              <a:t>Cross Roads </a:t>
            </a:r>
            <a:endParaRPr lang="en-GB" altLang="en-US" sz="2800"/>
          </a:p>
        </p:txBody>
      </p:sp>
      <p:sp>
        <p:nvSpPr>
          <p:cNvPr id="22581" name="TextBox 6">
            <a:extLst>
              <a:ext uri="{FF2B5EF4-FFF2-40B4-BE49-F238E27FC236}">
                <a16:creationId xmlns:a16="http://schemas.microsoft.com/office/drawing/2014/main" id="{69A8548F-487E-4A34-8BDF-E907BF3B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759200"/>
            <a:ext cx="849312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FFFF00"/>
                </a:solidFill>
              </a:rPr>
              <a:t>Whenever any Yellow Light is ON – </a:t>
            </a:r>
            <a:r>
              <a:rPr lang="en-GB" altLang="en-US" b="1" i="1">
                <a:solidFill>
                  <a:srgbClr val="00FF00"/>
                </a:solidFill>
              </a:rPr>
              <a:t>all the Green Lights are OFF !!</a:t>
            </a:r>
          </a:p>
        </p:txBody>
      </p:sp>
      <p:sp>
        <p:nvSpPr>
          <p:cNvPr id="22582" name="Rectangle 7">
            <a:extLst>
              <a:ext uri="{FF2B5EF4-FFF2-40B4-BE49-F238E27FC236}">
                <a16:creationId xmlns:a16="http://schemas.microsoft.com/office/drawing/2014/main" id="{50B97726-2DA2-42CB-8CF1-6355D647F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4591050"/>
            <a:ext cx="7612062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FF0000"/>
                </a:solidFill>
              </a:rPr>
              <a:t>We need a switch which is </a:t>
            </a:r>
            <a:r>
              <a:rPr lang="en-GB" altLang="en-US" b="1" i="1">
                <a:solidFill>
                  <a:srgbClr val="000000"/>
                </a:solidFill>
              </a:rPr>
              <a:t>OFF</a:t>
            </a:r>
            <a:r>
              <a:rPr lang="en-GB" altLang="en-US" b="1" i="1">
                <a:solidFill>
                  <a:srgbClr val="FF0000"/>
                </a:solidFill>
              </a:rPr>
              <a:t> if the Yellow Lights are ON </a:t>
            </a:r>
            <a:endParaRPr lang="en-GB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4">
            <a:extLst>
              <a:ext uri="{FF2B5EF4-FFF2-40B4-BE49-F238E27FC236}">
                <a16:creationId xmlns:a16="http://schemas.microsoft.com/office/drawing/2014/main" id="{714E3D0F-D578-46FC-A142-F71E765C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554038"/>
            <a:ext cx="197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/>
              <a:t>Cross Roads </a:t>
            </a:r>
            <a:endParaRPr lang="en-GB" altLang="en-US" sz="2800"/>
          </a:p>
        </p:txBody>
      </p:sp>
      <p:sp>
        <p:nvSpPr>
          <p:cNvPr id="23554" name="TextBox 6">
            <a:extLst>
              <a:ext uri="{FF2B5EF4-FFF2-40B4-BE49-F238E27FC236}">
                <a16:creationId xmlns:a16="http://schemas.microsoft.com/office/drawing/2014/main" id="{0842BCD3-B926-401B-A72C-00B4503D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00213"/>
            <a:ext cx="8493125" cy="4603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FFFF00"/>
                </a:solidFill>
              </a:rPr>
              <a:t>Whenever any Yellow Light is ON – </a:t>
            </a:r>
            <a:r>
              <a:rPr lang="en-GB" altLang="en-US" b="1" i="1">
                <a:solidFill>
                  <a:srgbClr val="00FF00"/>
                </a:solidFill>
              </a:rPr>
              <a:t>all the Green Lights are OFF !!</a:t>
            </a:r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7EF794E0-BEAE-4C6E-B27D-5B8A4E4CA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2300288"/>
            <a:ext cx="761365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FF0000"/>
                </a:solidFill>
              </a:rPr>
              <a:t>We need a switch which is </a:t>
            </a:r>
            <a:r>
              <a:rPr lang="en-GB" altLang="en-US" b="1" i="1">
                <a:solidFill>
                  <a:srgbClr val="000000"/>
                </a:solidFill>
              </a:rPr>
              <a:t>OFF</a:t>
            </a:r>
            <a:r>
              <a:rPr lang="en-GB" altLang="en-US" b="1" i="1">
                <a:solidFill>
                  <a:srgbClr val="FF0000"/>
                </a:solidFill>
              </a:rPr>
              <a:t> if the Yellow Lights are ON 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3556" name="TextBox 2">
            <a:extLst>
              <a:ext uri="{FF2B5EF4-FFF2-40B4-BE49-F238E27FC236}">
                <a16:creationId xmlns:a16="http://schemas.microsoft.com/office/drawing/2014/main" id="{A896AD8D-7168-49F2-A85E-B51D9BF4F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357563"/>
            <a:ext cx="3292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FF"/>
                </a:solidFill>
              </a:rPr>
              <a:t>Lets try a relay!</a:t>
            </a:r>
          </a:p>
          <a:p>
            <a:pPr eaLnBrk="1" hangingPunct="1"/>
            <a:endParaRPr lang="en-GB" altLang="en-US" sz="1200" b="1">
              <a:solidFill>
                <a:srgbClr val="0000FF"/>
              </a:solidFill>
            </a:endParaRPr>
          </a:p>
          <a:p>
            <a:pPr eaLnBrk="1" hangingPunct="1"/>
            <a:r>
              <a:rPr lang="en-GB" altLang="en-US" b="1">
                <a:solidFill>
                  <a:srgbClr val="0000FF"/>
                </a:solidFill>
              </a:rPr>
              <a:t>When the current flows the </a:t>
            </a:r>
            <a:r>
              <a:rPr lang="en-GB" altLang="en-US" b="1">
                <a:solidFill>
                  <a:srgbClr val="008000"/>
                </a:solidFill>
              </a:rPr>
              <a:t>Green Contact</a:t>
            </a:r>
            <a:r>
              <a:rPr lang="en-GB" altLang="en-US" b="1">
                <a:solidFill>
                  <a:srgbClr val="0000FF"/>
                </a:solidFill>
              </a:rPr>
              <a:t> is </a:t>
            </a:r>
            <a:r>
              <a:rPr lang="en-GB" altLang="en-US" b="1"/>
              <a:t>Broken = OFF</a:t>
            </a:r>
          </a:p>
        </p:txBody>
      </p:sp>
      <p:sp>
        <p:nvSpPr>
          <p:cNvPr id="9" name="Direct Access Storage 8">
            <a:extLst>
              <a:ext uri="{FF2B5EF4-FFF2-40B4-BE49-F238E27FC236}">
                <a16:creationId xmlns:a16="http://schemas.microsoft.com/office/drawing/2014/main" id="{BFB95395-E397-472B-A558-6E013F46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3289300"/>
            <a:ext cx="1863725" cy="534988"/>
          </a:xfrm>
          <a:prstGeom prst="flowChartMagneticDrum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400" dirty="0">
              <a:latin typeface="+mn-lt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7D22D6-FA36-46F4-9CAC-B9AD30630360}"/>
              </a:ext>
            </a:extLst>
          </p:cNvPr>
          <p:cNvSpPr/>
          <p:nvPr/>
        </p:nvSpPr>
        <p:spPr>
          <a:xfrm>
            <a:off x="5226050" y="3367088"/>
            <a:ext cx="5445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Coil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DA94D-A7E4-4936-8A7E-5092D05895B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00800" y="3543300"/>
            <a:ext cx="1427163" cy="15875"/>
          </a:xfrm>
          <a:prstGeom prst="line">
            <a:avLst/>
          </a:prstGeom>
          <a:noFill/>
          <a:ln w="254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D5F7F6-C129-4245-AADD-976206123F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5388" y="3551238"/>
            <a:ext cx="831850" cy="0"/>
          </a:xfrm>
          <a:prstGeom prst="line">
            <a:avLst/>
          </a:prstGeom>
          <a:noFill/>
          <a:ln w="254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03D5BF-23FF-4B1D-82FF-A10196080744}"/>
              </a:ext>
            </a:extLst>
          </p:cNvPr>
          <p:cNvSpPr txBox="1"/>
          <p:nvPr/>
        </p:nvSpPr>
        <p:spPr>
          <a:xfrm>
            <a:off x="3178175" y="3375025"/>
            <a:ext cx="5572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+3V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C29E6C-BDBB-4A6F-8DA5-6576E78FEEAB}"/>
              </a:ext>
            </a:extLst>
          </p:cNvPr>
          <p:cNvSpPr/>
          <p:nvPr/>
        </p:nvSpPr>
        <p:spPr>
          <a:xfrm>
            <a:off x="7827963" y="3357563"/>
            <a:ext cx="4397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atin typeface="+mn-lt"/>
                <a:ea typeface="ＭＳ Ｐゴシック" charset="0"/>
                <a:cs typeface="ＭＳ Ｐゴシック" charset="0"/>
              </a:rPr>
              <a:t>0V</a:t>
            </a:r>
          </a:p>
        </p:txBody>
      </p:sp>
      <p:sp>
        <p:nvSpPr>
          <p:cNvPr id="18" name="Preparation 17">
            <a:extLst>
              <a:ext uri="{FF2B5EF4-FFF2-40B4-BE49-F238E27FC236}">
                <a16:creationId xmlns:a16="http://schemas.microsoft.com/office/drawing/2014/main" id="{DE72F0DE-432A-45E7-B05F-60D08260D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4095750"/>
            <a:ext cx="1863725" cy="527050"/>
          </a:xfrm>
          <a:prstGeom prst="flowChartPreparation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br>
              <a:rPr lang="en-GB" b="1" dirty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GB" b="1" dirty="0">
                <a:latin typeface="+mn-lt"/>
                <a:ea typeface="+mn-ea"/>
              </a:rPr>
              <a:t>Magnetic</a:t>
            </a:r>
          </a:p>
          <a:p>
            <a:pPr algn="ctr">
              <a:defRPr/>
            </a:pPr>
            <a:r>
              <a:rPr lang="en-GB" b="1" dirty="0">
                <a:latin typeface="+mn-lt"/>
                <a:ea typeface="+mn-ea"/>
              </a:rPr>
              <a:t>Contact</a:t>
            </a:r>
          </a:p>
          <a:p>
            <a:pPr algn="ctr">
              <a:defRPr/>
            </a:pPr>
            <a:endParaRPr lang="en-GB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61D35F-8CC7-4498-8110-9E24E39ECC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33850" y="4364038"/>
            <a:ext cx="433388" cy="0"/>
          </a:xfrm>
          <a:prstGeom prst="line">
            <a:avLst/>
          </a:prstGeom>
          <a:noFill/>
          <a:ln w="254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0B62A-EFFE-45A8-B034-134462B94F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26050" y="4727575"/>
            <a:ext cx="2139950" cy="0"/>
          </a:xfrm>
          <a:prstGeom prst="line">
            <a:avLst/>
          </a:prstGeom>
          <a:noFill/>
          <a:ln w="254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607BE5-6D6B-455F-92B6-07174ED0DF9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33850" y="3544888"/>
            <a:ext cx="0" cy="819150"/>
          </a:xfrm>
          <a:prstGeom prst="line">
            <a:avLst/>
          </a:prstGeom>
          <a:noFill/>
          <a:ln w="254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2B7064-38F5-452E-862A-BA5411111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66000" y="3527425"/>
            <a:ext cx="0" cy="1200150"/>
          </a:xfrm>
          <a:prstGeom prst="line">
            <a:avLst/>
          </a:prstGeom>
          <a:noFill/>
          <a:ln w="254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51F3A35-F90D-49A6-9A61-611A2F98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3706813"/>
            <a:ext cx="428625" cy="4349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5A8E4A-0B26-4B28-A0E4-B9767F940B28}"/>
              </a:ext>
            </a:extLst>
          </p:cNvPr>
          <p:cNvSpPr txBox="1"/>
          <p:nvPr/>
        </p:nvSpPr>
        <p:spPr>
          <a:xfrm>
            <a:off x="7637463" y="3743325"/>
            <a:ext cx="13827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8000"/>
                </a:solidFill>
                <a:latin typeface="+mn-lt"/>
                <a:ea typeface="ＭＳ Ｐゴシック" charset="0"/>
                <a:cs typeface="ＭＳ Ｐゴシック" charset="0"/>
              </a:rPr>
              <a:t>Green Lights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3C3030-E5DF-466A-BFF1-E2D98F9665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11763" y="4678363"/>
            <a:ext cx="433387" cy="0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1" name="TextBox 21">
            <a:extLst>
              <a:ext uri="{FF2B5EF4-FFF2-40B4-BE49-F238E27FC236}">
                <a16:creationId xmlns:a16="http://schemas.microsoft.com/office/drawing/2014/main" id="{5335D200-9498-4D46-B5C3-EB82E5F64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63" y="4781550"/>
            <a:ext cx="3017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Normally Closed Terminal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F6856B-674D-4DFD-B575-E9307F836E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6700" y="3900488"/>
            <a:ext cx="1311275" cy="0"/>
          </a:xfrm>
          <a:prstGeom prst="line">
            <a:avLst/>
          </a:prstGeom>
          <a:noFill/>
          <a:ln w="254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44A295-CC71-44C8-9FD8-46304A4595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7175" y="3925888"/>
            <a:ext cx="433388" cy="0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4" name="TextBox 28">
            <a:extLst>
              <a:ext uri="{FF2B5EF4-FFF2-40B4-BE49-F238E27FC236}">
                <a16:creationId xmlns:a16="http://schemas.microsoft.com/office/drawing/2014/main" id="{8317970B-CD3D-466C-842D-1F6D15765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4397375"/>
            <a:ext cx="1054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Common</a:t>
            </a:r>
          </a:p>
          <a:p>
            <a:pPr eaLnBrk="1" hangingPunct="1"/>
            <a:r>
              <a:rPr lang="en-GB" altLang="en-US" sz="1800" b="1"/>
              <a:t>Terminal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91FB054F-4714-4A98-8C14-7A95F76AD158}"/>
              </a:ext>
            </a:extLst>
          </p:cNvPr>
          <p:cNvSpPr/>
          <p:nvPr/>
        </p:nvSpPr>
        <p:spPr bwMode="auto">
          <a:xfrm flipV="1">
            <a:off x="6251575" y="774700"/>
            <a:ext cx="473075" cy="404813"/>
          </a:xfrm>
          <a:prstGeom prst="triangle">
            <a:avLst/>
          </a:prstGeom>
          <a:solidFill>
            <a:srgbClr val="0000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78" name="TextBox 54">
            <a:extLst>
              <a:ext uri="{FF2B5EF4-FFF2-40B4-BE49-F238E27FC236}">
                <a16:creationId xmlns:a16="http://schemas.microsoft.com/office/drawing/2014/main" id="{D710D131-A368-4A5D-9303-B6B64FB95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1187450"/>
            <a:ext cx="1354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0000FF"/>
                </a:solidFill>
              </a:rPr>
              <a:t>Diodes</a:t>
            </a:r>
          </a:p>
        </p:txBody>
      </p:sp>
      <p:sp>
        <p:nvSpPr>
          <p:cNvPr id="19485" name="TextBox 3">
            <a:extLst>
              <a:ext uri="{FF2B5EF4-FFF2-40B4-BE49-F238E27FC236}">
                <a16:creationId xmlns:a16="http://schemas.microsoft.com/office/drawing/2014/main" id="{BD488EDC-CBBC-4253-9C02-D41A731F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1933575"/>
            <a:ext cx="2722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b="1" dirty="0"/>
              <a:t>We need </a:t>
            </a:r>
            <a:r>
              <a:rPr lang="en-GB" b="1" dirty="0">
                <a:solidFill>
                  <a:srgbClr val="0000FF"/>
                </a:solidFill>
              </a:rPr>
              <a:t>Diodes</a:t>
            </a:r>
            <a:r>
              <a:rPr lang="en-GB" b="1" dirty="0"/>
              <a:t> to stop the current from the </a:t>
            </a:r>
            <a:r>
              <a:rPr lang="en-GB" b="1" dirty="0">
                <a:solidFill>
                  <a:srgbClr val="FF0000"/>
                </a:solidFill>
              </a:rPr>
              <a:t>Red</a:t>
            </a:r>
            <a:r>
              <a:rPr lang="en-GB" b="1" dirty="0"/>
              <a:t> going to light the </a:t>
            </a:r>
            <a:r>
              <a:rPr lang="en-GB" b="1" dirty="0">
                <a:solidFill>
                  <a:srgbClr val="008000"/>
                </a:solidFill>
              </a:rPr>
              <a:t>Green </a:t>
            </a:r>
            <a:r>
              <a:rPr lang="en-GB" b="1" dirty="0"/>
              <a:t>when the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Yellow</a:t>
            </a:r>
            <a:r>
              <a:rPr lang="en-GB" b="1" dirty="0"/>
              <a:t> is on</a:t>
            </a:r>
          </a:p>
        </p:txBody>
      </p:sp>
      <p:pic>
        <p:nvPicPr>
          <p:cNvPr id="24580" name="Picture 1" descr="Screen Shot 2016-06-07 at 17.22.30.png">
            <a:extLst>
              <a:ext uri="{FF2B5EF4-FFF2-40B4-BE49-F238E27FC236}">
                <a16:creationId xmlns:a16="http://schemas.microsoft.com/office/drawing/2014/main" id="{5DCE0AAB-E73C-4106-B92E-EEF5B3963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187450"/>
            <a:ext cx="3160712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A752C9E7-9984-4E7E-A0E6-E2C1538927B7}"/>
              </a:ext>
            </a:extLst>
          </p:cNvPr>
          <p:cNvSpPr/>
          <p:nvPr/>
        </p:nvSpPr>
        <p:spPr bwMode="auto">
          <a:xfrm flipV="1">
            <a:off x="555625" y="3570288"/>
            <a:ext cx="473075" cy="404812"/>
          </a:xfrm>
          <a:prstGeom prst="triangle">
            <a:avLst/>
          </a:prstGeom>
          <a:solidFill>
            <a:srgbClr val="0000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/>
          </a:p>
        </p:txBody>
      </p:sp>
      <p:sp>
        <p:nvSpPr>
          <p:cNvPr id="25602" name="TextBox 54">
            <a:extLst>
              <a:ext uri="{FF2B5EF4-FFF2-40B4-BE49-F238E27FC236}">
                <a16:creationId xmlns:a16="http://schemas.microsoft.com/office/drawing/2014/main" id="{E4B2605C-09DB-489B-8DC8-899D6869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3994150"/>
            <a:ext cx="84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Diodes</a:t>
            </a:r>
          </a:p>
        </p:txBody>
      </p:sp>
      <p:sp>
        <p:nvSpPr>
          <p:cNvPr id="25603" name="TextBox 43">
            <a:extLst>
              <a:ext uri="{FF2B5EF4-FFF2-40B4-BE49-F238E27FC236}">
                <a16:creationId xmlns:a16="http://schemas.microsoft.com/office/drawing/2014/main" id="{FB9DAF52-2DDF-48CD-B466-9F388BC3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75" y="5165725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Normally Closed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9BDF428-8333-4712-9860-2B26B5B3EBF8}"/>
              </a:ext>
            </a:extLst>
          </p:cNvPr>
          <p:cNvSpPr txBox="1"/>
          <p:nvPr/>
        </p:nvSpPr>
        <p:spPr>
          <a:xfrm>
            <a:off x="5027613" y="1449388"/>
            <a:ext cx="2878137" cy="206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latin typeface="Calibri" charset="0"/>
                <a:ea typeface="ＭＳ Ｐゴシック" charset="0"/>
                <a:cs typeface="ＭＳ Ｐゴシック" charset="0"/>
              </a:rPr>
              <a:t>Now lets see the circuit with the </a:t>
            </a:r>
            <a:r>
              <a:rPr lang="en-GB" sz="32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Relay</a:t>
            </a:r>
            <a:r>
              <a:rPr lang="en-GB" sz="3200" b="1" dirty="0">
                <a:latin typeface="Calibri" charset="0"/>
                <a:ea typeface="ＭＳ Ｐゴシック" charset="0"/>
                <a:cs typeface="ＭＳ Ｐゴシック" charset="0"/>
              </a:rPr>
              <a:t> in place</a:t>
            </a:r>
          </a:p>
        </p:txBody>
      </p:sp>
      <p:grpSp>
        <p:nvGrpSpPr>
          <p:cNvPr id="25605" name="Group 76">
            <a:extLst>
              <a:ext uri="{FF2B5EF4-FFF2-40B4-BE49-F238E27FC236}">
                <a16:creationId xmlns:a16="http://schemas.microsoft.com/office/drawing/2014/main" id="{845D21EE-98BF-4B7E-92DA-64A3CD75EC18}"/>
              </a:ext>
            </a:extLst>
          </p:cNvPr>
          <p:cNvGrpSpPr>
            <a:grpSpLocks/>
          </p:cNvGrpSpPr>
          <p:nvPr/>
        </p:nvGrpSpPr>
        <p:grpSpPr bwMode="auto">
          <a:xfrm>
            <a:off x="5108575" y="4359275"/>
            <a:ext cx="1041400" cy="1044575"/>
            <a:chOff x="5785898" y="3925431"/>
            <a:chExt cx="1040339" cy="1044091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827F520-9C30-4F61-9B78-98713FB589C0}"/>
                </a:ext>
              </a:extLst>
            </p:cNvPr>
            <p:cNvSpPr/>
            <p:nvPr/>
          </p:nvSpPr>
          <p:spPr>
            <a:xfrm>
              <a:off x="5917527" y="4253892"/>
              <a:ext cx="761224" cy="7156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8" name="Direct Access Storage 107">
              <a:extLst>
                <a:ext uri="{FF2B5EF4-FFF2-40B4-BE49-F238E27FC236}">
                  <a16:creationId xmlns:a16="http://schemas.microsoft.com/office/drawing/2014/main" id="{977E826A-978F-462B-B388-035E27B2A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802" y="4317362"/>
              <a:ext cx="428188" cy="220560"/>
            </a:xfrm>
            <a:prstGeom prst="flowChartMagneticDrum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 sz="1400" dirty="0">
                <a:latin typeface="+mn-lt"/>
                <a:ea typeface="+mn-ea"/>
              </a:endParaRPr>
            </a:p>
          </p:txBody>
        </p:sp>
        <p:sp>
          <p:nvSpPr>
            <p:cNvPr id="109" name="Preparation 108">
              <a:extLst>
                <a:ext uri="{FF2B5EF4-FFF2-40B4-BE49-F238E27FC236}">
                  <a16:creationId xmlns:a16="http://schemas.microsoft.com/office/drawing/2014/main" id="{1EEE5E9F-50DE-4842-A382-D23A6FC3C6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982547" y="4680731"/>
              <a:ext cx="640697" cy="176131"/>
            </a:xfrm>
            <a:prstGeom prst="flowChartPreparation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lt1"/>
                  </a:solidFill>
                  <a:latin typeface="+mn-lt"/>
                  <a:ea typeface="+mn-ea"/>
                </a:rPr>
                <a:t> </a:t>
              </a:r>
              <a:br>
                <a:rPr lang="en-GB" b="1" dirty="0">
                  <a:solidFill>
                    <a:schemeClr val="lt1"/>
                  </a:solidFill>
                  <a:latin typeface="+mn-lt"/>
                  <a:ea typeface="+mn-ea"/>
                </a:rPr>
              </a:br>
              <a:endParaRPr lang="en-GB" b="1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890CBF2-3895-40B1-ACEC-882259C510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202986" y="4885424"/>
              <a:ext cx="6232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9401EF0-30BB-4BCB-8136-C960BB24A3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99545" y="3925431"/>
              <a:ext cx="0" cy="4347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154C508-6CFD-4152-9EB3-491CADB1B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85898" y="4769590"/>
              <a:ext cx="19982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BE7F225B-C3BD-4432-A4A5-B7F32A85BD2E}"/>
                </a:ext>
              </a:extLst>
            </p:cNvPr>
            <p:cNvCxnSpPr>
              <a:cxnSpLocks noChangeShapeType="1"/>
              <a:endCxn id="108" idx="1"/>
            </p:cNvCxnSpPr>
            <p:nvPr/>
          </p:nvCxnSpPr>
          <p:spPr bwMode="auto">
            <a:xfrm>
              <a:off x="6088802" y="3925431"/>
              <a:ext cx="0" cy="50300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721A872-3588-4D25-9959-5DC442A0B4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55409" y="4609327"/>
              <a:ext cx="6708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06" name="TextBox 128">
            <a:extLst>
              <a:ext uri="{FF2B5EF4-FFF2-40B4-BE49-F238E27FC236}">
                <a16:creationId xmlns:a16="http://schemas.microsoft.com/office/drawing/2014/main" id="{FDF92E8D-C2BA-47E1-930E-7B15121A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75" y="4835525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Normally Open</a:t>
            </a:r>
          </a:p>
        </p:txBody>
      </p:sp>
      <p:sp>
        <p:nvSpPr>
          <p:cNvPr id="25607" name="TextBox 77">
            <a:extLst>
              <a:ext uri="{FF2B5EF4-FFF2-40B4-BE49-F238E27FC236}">
                <a16:creationId xmlns:a16="http://schemas.microsoft.com/office/drawing/2014/main" id="{9DE551B5-0C6E-4720-A491-9DFB21DEF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5003800"/>
            <a:ext cx="1054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Common</a:t>
            </a:r>
          </a:p>
        </p:txBody>
      </p:sp>
      <p:sp>
        <p:nvSpPr>
          <p:cNvPr id="25608" name="TextBox 130">
            <a:extLst>
              <a:ext uri="{FF2B5EF4-FFF2-40B4-BE49-F238E27FC236}">
                <a16:creationId xmlns:a16="http://schemas.microsoft.com/office/drawing/2014/main" id="{71FEBE54-7051-48B3-A88C-D629FA587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3765550"/>
            <a:ext cx="1122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/>
              <a:t>Coil</a:t>
            </a:r>
          </a:p>
          <a:p>
            <a:pPr algn="ctr" eaLnBrk="1" hangingPunct="1"/>
            <a:r>
              <a:rPr lang="en-GB" altLang="en-US" sz="1800" b="1"/>
              <a:t>Terminals</a:t>
            </a:r>
          </a:p>
        </p:txBody>
      </p:sp>
      <p:pic>
        <p:nvPicPr>
          <p:cNvPr id="25609" name="Picture 3" descr="Screen Shot 2016-06-07 at 17.23.39.png">
            <a:extLst>
              <a:ext uri="{FF2B5EF4-FFF2-40B4-BE49-F238E27FC236}">
                <a16:creationId xmlns:a16="http://schemas.microsoft.com/office/drawing/2014/main" id="{4F726817-35E7-4056-9283-BCC6C57F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336675"/>
            <a:ext cx="22971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72">
            <a:extLst>
              <a:ext uri="{FF2B5EF4-FFF2-40B4-BE49-F238E27FC236}">
                <a16:creationId xmlns:a16="http://schemas.microsoft.com/office/drawing/2014/main" id="{FEE64DA7-CD20-4772-AE25-AF488480B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3402013"/>
            <a:ext cx="84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Return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57CC8A1-BF20-43B3-B526-402DC5870F49}"/>
              </a:ext>
            </a:extLst>
          </p:cNvPr>
          <p:cNvSpPr/>
          <p:nvPr/>
        </p:nvSpPr>
        <p:spPr bwMode="auto">
          <a:xfrm flipV="1">
            <a:off x="209550" y="4883150"/>
            <a:ext cx="473075" cy="404813"/>
          </a:xfrm>
          <a:prstGeom prst="triangle">
            <a:avLst/>
          </a:prstGeom>
          <a:solidFill>
            <a:srgbClr val="0000FF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`</a:t>
            </a:r>
          </a:p>
        </p:txBody>
      </p:sp>
      <p:sp>
        <p:nvSpPr>
          <p:cNvPr id="26626" name="TextBox 54">
            <a:extLst>
              <a:ext uri="{FF2B5EF4-FFF2-40B4-BE49-F238E27FC236}">
                <a16:creationId xmlns:a16="http://schemas.microsoft.com/office/drawing/2014/main" id="{E4A54584-F2DA-4782-BB2E-A4BD0A44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5307013"/>
            <a:ext cx="842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Diodes</a:t>
            </a: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5B1DFEC6-5108-4307-8059-20675923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547688"/>
            <a:ext cx="341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Now for the Python Code 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754DFAD2-8DF1-4B88-A669-C4B074173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1028700"/>
            <a:ext cx="235585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from microbit import *</a:t>
            </a:r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while True:</a:t>
            </a:r>
          </a:p>
          <a:p>
            <a:pPr eaLnBrk="1" hangingPunct="1"/>
            <a:r>
              <a:rPr lang="en-GB" altLang="en-US" sz="1800"/>
              <a:t>    pin0.write_digital(1)</a:t>
            </a:r>
          </a:p>
          <a:p>
            <a:pPr eaLnBrk="1" hangingPunct="1"/>
            <a:r>
              <a:rPr lang="en-GB" altLang="en-US" sz="1800"/>
              <a:t>    sleep(15000)</a:t>
            </a:r>
            <a:endParaRPr lang="en-GB" altLang="en-US" sz="800"/>
          </a:p>
          <a:p>
            <a:pPr eaLnBrk="1" hangingPunct="1"/>
            <a:r>
              <a:rPr lang="en-GB" altLang="en-US" sz="800"/>
              <a:t>    </a:t>
            </a:r>
          </a:p>
          <a:p>
            <a:pPr eaLnBrk="1" hangingPunct="1"/>
            <a:r>
              <a:rPr lang="en-GB" altLang="en-US" sz="1800"/>
              <a:t>    pin0.write_digital(0)</a:t>
            </a:r>
          </a:p>
          <a:p>
            <a:pPr eaLnBrk="1" hangingPunct="1"/>
            <a:r>
              <a:rPr lang="en-GB" altLang="en-US" sz="1800"/>
              <a:t>    pin1.write_digital(1)</a:t>
            </a:r>
          </a:p>
          <a:p>
            <a:pPr eaLnBrk="1" hangingPunct="1"/>
            <a:r>
              <a:rPr lang="en-GB" altLang="en-US" sz="1800"/>
              <a:t>    sleep(7000)</a:t>
            </a:r>
            <a:endParaRPr lang="en-GB" altLang="en-US" sz="800"/>
          </a:p>
          <a:p>
            <a:pPr eaLnBrk="1" hangingPunct="1"/>
            <a:r>
              <a:rPr lang="en-GB" altLang="en-US" sz="800"/>
              <a:t>    </a:t>
            </a:r>
          </a:p>
          <a:p>
            <a:pPr eaLnBrk="1" hangingPunct="1"/>
            <a:r>
              <a:rPr lang="en-GB" altLang="en-US" sz="1800"/>
              <a:t>    pin1.write_digital(0)</a:t>
            </a:r>
          </a:p>
          <a:p>
            <a:pPr eaLnBrk="1" hangingPunct="1"/>
            <a:r>
              <a:rPr lang="en-GB" altLang="en-US" sz="1800"/>
              <a:t>    pin2.write_digital(1)</a:t>
            </a:r>
          </a:p>
          <a:p>
            <a:pPr eaLnBrk="1" hangingPunct="1"/>
            <a:r>
              <a:rPr lang="en-GB" altLang="en-US" sz="1800"/>
              <a:t>    sleep(15000)</a:t>
            </a:r>
            <a:endParaRPr lang="en-GB" altLang="en-US" sz="800"/>
          </a:p>
          <a:p>
            <a:pPr eaLnBrk="1" hangingPunct="1"/>
            <a:endParaRPr lang="en-GB" altLang="en-US" sz="800"/>
          </a:p>
          <a:p>
            <a:pPr eaLnBrk="1" hangingPunct="1"/>
            <a:r>
              <a:rPr lang="en-GB" altLang="en-US" sz="1800"/>
              <a:t>     pin2.write_digital(0)</a:t>
            </a:r>
          </a:p>
          <a:p>
            <a:pPr eaLnBrk="1" hangingPunct="1"/>
            <a:r>
              <a:rPr lang="en-GB" altLang="en-US" sz="1800"/>
              <a:t>     pin3.write_digial(1)</a:t>
            </a:r>
          </a:p>
          <a:p>
            <a:pPr eaLnBrk="1" hangingPunct="1"/>
            <a:r>
              <a:rPr lang="en-GB" altLang="en-US" sz="1800"/>
              <a:t>     sleep(7000)</a:t>
            </a:r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    pin3.write_digital(0)</a:t>
            </a:r>
          </a:p>
          <a:p>
            <a:pPr eaLnBrk="1" hangingPunct="1"/>
            <a:r>
              <a:rPr lang="en-GB" altLang="en-US" sz="1800"/>
              <a:t>    </a:t>
            </a: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136147D8-B05B-4055-BE24-7F7F52257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3" y="1860550"/>
            <a:ext cx="29860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b="1" dirty="0">
                <a:solidFill>
                  <a:srgbClr val="FF0000"/>
                </a:solidFill>
              </a:rPr>
              <a:t>NS Red</a:t>
            </a:r>
            <a:r>
              <a:rPr lang="en-GB" sz="1800" b="1" dirty="0">
                <a:solidFill>
                  <a:srgbClr val="3366FF"/>
                </a:solidFill>
              </a:rPr>
              <a:t> and </a:t>
            </a:r>
            <a:r>
              <a:rPr lang="en-GB" sz="1800" b="1" dirty="0">
                <a:solidFill>
                  <a:srgbClr val="008000"/>
                </a:solidFill>
              </a:rPr>
              <a:t>EW Green</a:t>
            </a:r>
            <a:r>
              <a:rPr lang="en-GB" sz="1800" b="1" dirty="0">
                <a:solidFill>
                  <a:srgbClr val="3366FF"/>
                </a:solidFill>
              </a:rPr>
              <a:t> on for 15 seconds</a:t>
            </a:r>
          </a:p>
          <a:p>
            <a:pPr eaLnBrk="1" hangingPunct="1">
              <a:defRPr/>
            </a:pPr>
            <a:endParaRPr lang="en-GB" sz="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r>
              <a:rPr lang="en-GB" sz="1800" b="1" dirty="0">
                <a:solidFill>
                  <a:srgbClr val="FF0000"/>
                </a:solidFill>
              </a:rPr>
              <a:t>NS Red</a:t>
            </a:r>
            <a:r>
              <a:rPr lang="en-GB" sz="1800" b="1" dirty="0">
                <a:solidFill>
                  <a:srgbClr val="3366FF"/>
                </a:solidFill>
              </a:rPr>
              <a:t> and both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Yellows</a:t>
            </a:r>
            <a:r>
              <a:rPr lang="en-GB" sz="1800" b="1" dirty="0">
                <a:solidFill>
                  <a:srgbClr val="FFFF00"/>
                </a:solidFill>
              </a:rPr>
              <a:t> </a:t>
            </a:r>
            <a:r>
              <a:rPr lang="en-GB" sz="1800" b="1" dirty="0">
                <a:solidFill>
                  <a:srgbClr val="3366FF"/>
                </a:solidFill>
              </a:rPr>
              <a:t>ON for 7 seconds, </a:t>
            </a:r>
            <a:r>
              <a:rPr lang="en-GB" sz="1800" b="1" dirty="0">
                <a:solidFill>
                  <a:srgbClr val="984807"/>
                </a:solidFill>
              </a:rPr>
              <a:t>Relay ON</a:t>
            </a:r>
            <a:r>
              <a:rPr lang="en-GB" sz="1800" b="1" dirty="0">
                <a:solidFill>
                  <a:srgbClr val="3366FF"/>
                </a:solidFill>
              </a:rPr>
              <a:t> and turns </a:t>
            </a:r>
            <a:r>
              <a:rPr lang="en-GB" sz="1800" b="1" dirty="0">
                <a:solidFill>
                  <a:srgbClr val="008000"/>
                </a:solidFill>
              </a:rPr>
              <a:t>All Green OFF</a:t>
            </a:r>
            <a:endParaRPr lang="en-GB" sz="800" b="1" dirty="0">
              <a:solidFill>
                <a:srgbClr val="008000"/>
              </a:solidFill>
            </a:endParaRPr>
          </a:p>
          <a:p>
            <a:pPr eaLnBrk="1" hangingPunct="1">
              <a:defRPr/>
            </a:pPr>
            <a:endParaRPr lang="en-GB" sz="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r>
              <a:rPr lang="en-GB" sz="1800" b="1" dirty="0">
                <a:solidFill>
                  <a:srgbClr val="FF0000"/>
                </a:solidFill>
              </a:rPr>
              <a:t>EW Red ON</a:t>
            </a:r>
            <a:r>
              <a:rPr lang="en-GB" sz="1800" b="1" dirty="0">
                <a:solidFill>
                  <a:srgbClr val="3366FF"/>
                </a:solidFill>
              </a:rPr>
              <a:t> and </a:t>
            </a:r>
            <a:r>
              <a:rPr lang="en-GB" sz="1800" b="1" dirty="0">
                <a:solidFill>
                  <a:srgbClr val="008000"/>
                </a:solidFill>
              </a:rPr>
              <a:t>NS Green ON</a:t>
            </a:r>
            <a:r>
              <a:rPr lang="en-GB" sz="1800" b="1" dirty="0">
                <a:solidFill>
                  <a:srgbClr val="3366FF"/>
                </a:solidFill>
              </a:rPr>
              <a:t> for 15 seconds</a:t>
            </a:r>
          </a:p>
          <a:p>
            <a:pPr eaLnBrk="1" hangingPunct="1">
              <a:defRPr/>
            </a:pPr>
            <a:endParaRPr lang="en-GB" sz="1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endParaRPr lang="en-GB" sz="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r>
              <a:rPr lang="en-GB" sz="1800" b="1" dirty="0">
                <a:solidFill>
                  <a:srgbClr val="FF0000"/>
                </a:solidFill>
              </a:rPr>
              <a:t>EW Red</a:t>
            </a:r>
            <a:r>
              <a:rPr lang="en-GB" sz="1800" b="1" dirty="0">
                <a:solidFill>
                  <a:srgbClr val="3366FF"/>
                </a:solidFill>
              </a:rPr>
              <a:t> and both </a:t>
            </a:r>
            <a:r>
              <a:rPr lang="en-GB" sz="1800" b="1" dirty="0">
                <a:solidFill>
                  <a:srgbClr val="E46C0A"/>
                </a:solidFill>
              </a:rPr>
              <a:t>Yellows</a:t>
            </a:r>
            <a:r>
              <a:rPr lang="en-GB" sz="1800" b="1" dirty="0">
                <a:solidFill>
                  <a:srgbClr val="3366FF"/>
                </a:solidFill>
              </a:rPr>
              <a:t> ON for 7 seconds,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Relay ON</a:t>
            </a:r>
            <a:r>
              <a:rPr lang="en-GB" sz="1800" b="1" dirty="0">
                <a:solidFill>
                  <a:srgbClr val="3366FF"/>
                </a:solidFill>
              </a:rPr>
              <a:t> and turns </a:t>
            </a:r>
            <a:r>
              <a:rPr lang="en-GB" sz="1800" b="1" dirty="0">
                <a:solidFill>
                  <a:srgbClr val="008000"/>
                </a:solidFill>
              </a:rPr>
              <a:t>All Green Off</a:t>
            </a:r>
          </a:p>
          <a:p>
            <a:pPr eaLnBrk="1" hangingPunct="1">
              <a:defRPr/>
            </a:pPr>
            <a:endParaRPr lang="en-GB" sz="1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r>
              <a:rPr lang="en-GB" sz="1800" b="1" dirty="0">
                <a:solidFill>
                  <a:srgbClr val="3366FF"/>
                </a:solidFill>
              </a:rPr>
              <a:t>Then start again</a:t>
            </a:r>
          </a:p>
        </p:txBody>
      </p:sp>
      <p:pic>
        <p:nvPicPr>
          <p:cNvPr id="26630" name="Picture 3" descr="Screen Shot 2016-06-07 at 17.23.39.png">
            <a:extLst>
              <a:ext uri="{FF2B5EF4-FFF2-40B4-BE49-F238E27FC236}">
                <a16:creationId xmlns:a16="http://schemas.microsoft.com/office/drawing/2014/main" id="{A345179D-2890-4699-9188-5E942101E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008063"/>
            <a:ext cx="2709863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5">
            <a:extLst>
              <a:ext uri="{FF2B5EF4-FFF2-40B4-BE49-F238E27FC236}">
                <a16:creationId xmlns:a16="http://schemas.microsoft.com/office/drawing/2014/main" id="{EC43DC0B-D4DB-4662-87B6-85D092FB7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547688"/>
            <a:ext cx="341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Now for the Python Code </a:t>
            </a:r>
          </a:p>
        </p:txBody>
      </p:sp>
      <p:sp>
        <p:nvSpPr>
          <p:cNvPr id="27650" name="TextBox 3">
            <a:extLst>
              <a:ext uri="{FF2B5EF4-FFF2-40B4-BE49-F238E27FC236}">
                <a16:creationId xmlns:a16="http://schemas.microsoft.com/office/drawing/2014/main" id="{C61684BD-07C2-4457-A6C6-F929CCAE8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1028700"/>
            <a:ext cx="235585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from microbit import *</a:t>
            </a:r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while True:</a:t>
            </a:r>
          </a:p>
          <a:p>
            <a:pPr eaLnBrk="1" hangingPunct="1"/>
            <a:r>
              <a:rPr lang="en-GB" altLang="en-US" sz="1800"/>
              <a:t>    pin0.write_digital(1)</a:t>
            </a:r>
          </a:p>
          <a:p>
            <a:pPr eaLnBrk="1" hangingPunct="1"/>
            <a:r>
              <a:rPr lang="en-GB" altLang="en-US" sz="1800"/>
              <a:t>    sleep(15000)</a:t>
            </a:r>
            <a:endParaRPr lang="en-GB" altLang="en-US" sz="800"/>
          </a:p>
          <a:p>
            <a:pPr eaLnBrk="1" hangingPunct="1"/>
            <a:r>
              <a:rPr lang="en-GB" altLang="en-US" sz="800"/>
              <a:t>    </a:t>
            </a:r>
          </a:p>
          <a:p>
            <a:pPr eaLnBrk="1" hangingPunct="1"/>
            <a:r>
              <a:rPr lang="en-GB" altLang="en-US" sz="1800"/>
              <a:t>    pin0.write_digital(0)</a:t>
            </a:r>
          </a:p>
          <a:p>
            <a:pPr eaLnBrk="1" hangingPunct="1"/>
            <a:r>
              <a:rPr lang="en-GB" altLang="en-US" sz="1800"/>
              <a:t>    pin1.write_digital(1)</a:t>
            </a:r>
          </a:p>
          <a:p>
            <a:pPr eaLnBrk="1" hangingPunct="1"/>
            <a:r>
              <a:rPr lang="en-GB" altLang="en-US" sz="1800"/>
              <a:t>    sleep(7000)</a:t>
            </a:r>
            <a:endParaRPr lang="en-GB" altLang="en-US" sz="800"/>
          </a:p>
          <a:p>
            <a:pPr eaLnBrk="1" hangingPunct="1"/>
            <a:r>
              <a:rPr lang="en-GB" altLang="en-US" sz="800"/>
              <a:t>    </a:t>
            </a:r>
          </a:p>
          <a:p>
            <a:pPr eaLnBrk="1" hangingPunct="1"/>
            <a:r>
              <a:rPr lang="en-GB" altLang="en-US" sz="1800"/>
              <a:t>    pin1.write_digital(0)</a:t>
            </a:r>
          </a:p>
          <a:p>
            <a:pPr eaLnBrk="1" hangingPunct="1"/>
            <a:r>
              <a:rPr lang="en-GB" altLang="en-US" sz="1800"/>
              <a:t>    pin2.write_digital(1)</a:t>
            </a:r>
          </a:p>
          <a:p>
            <a:pPr eaLnBrk="1" hangingPunct="1"/>
            <a:r>
              <a:rPr lang="en-GB" altLang="en-US" sz="1800"/>
              <a:t>    sleep(15000)</a:t>
            </a:r>
            <a:endParaRPr lang="en-GB" altLang="en-US" sz="800"/>
          </a:p>
          <a:p>
            <a:pPr eaLnBrk="1" hangingPunct="1"/>
            <a:endParaRPr lang="en-GB" altLang="en-US" sz="800"/>
          </a:p>
          <a:p>
            <a:pPr eaLnBrk="1" hangingPunct="1"/>
            <a:r>
              <a:rPr lang="en-GB" altLang="en-US" sz="1800"/>
              <a:t>     pin2.write_digital(0)</a:t>
            </a:r>
          </a:p>
          <a:p>
            <a:pPr eaLnBrk="1" hangingPunct="1"/>
            <a:r>
              <a:rPr lang="en-GB" altLang="en-US" sz="1800"/>
              <a:t>     pin3.write_digial(1)</a:t>
            </a:r>
          </a:p>
          <a:p>
            <a:pPr eaLnBrk="1" hangingPunct="1"/>
            <a:r>
              <a:rPr lang="en-GB" altLang="en-US" sz="1800"/>
              <a:t>     sleep(7000)</a:t>
            </a:r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    pin3.write_digital(0)</a:t>
            </a:r>
          </a:p>
          <a:p>
            <a:pPr eaLnBrk="1" hangingPunct="1"/>
            <a:r>
              <a:rPr lang="en-GB" altLang="en-US" sz="1800"/>
              <a:t>    </a:t>
            </a: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FF13236C-10D7-4F61-BB7B-18DC33E8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3" y="1860550"/>
            <a:ext cx="29860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b="1" dirty="0">
                <a:solidFill>
                  <a:srgbClr val="FF0000"/>
                </a:solidFill>
              </a:rPr>
              <a:t>NS Red</a:t>
            </a:r>
            <a:r>
              <a:rPr lang="en-GB" sz="1800" b="1" dirty="0">
                <a:solidFill>
                  <a:srgbClr val="3366FF"/>
                </a:solidFill>
              </a:rPr>
              <a:t> and </a:t>
            </a:r>
            <a:r>
              <a:rPr lang="en-GB" sz="1800" b="1" dirty="0">
                <a:solidFill>
                  <a:srgbClr val="008000"/>
                </a:solidFill>
              </a:rPr>
              <a:t>EW Green</a:t>
            </a:r>
            <a:r>
              <a:rPr lang="en-GB" sz="1800" b="1" dirty="0">
                <a:solidFill>
                  <a:srgbClr val="3366FF"/>
                </a:solidFill>
              </a:rPr>
              <a:t> on for 15 seconds</a:t>
            </a:r>
          </a:p>
          <a:p>
            <a:pPr eaLnBrk="1" hangingPunct="1">
              <a:defRPr/>
            </a:pPr>
            <a:endParaRPr lang="en-GB" sz="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r>
              <a:rPr lang="en-GB" sz="1800" b="1" dirty="0">
                <a:solidFill>
                  <a:srgbClr val="FF0000"/>
                </a:solidFill>
              </a:rPr>
              <a:t>NS Red</a:t>
            </a:r>
            <a:r>
              <a:rPr lang="en-GB" sz="1800" b="1" dirty="0">
                <a:solidFill>
                  <a:srgbClr val="3366FF"/>
                </a:solidFill>
              </a:rPr>
              <a:t> and both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Yellows</a:t>
            </a:r>
            <a:r>
              <a:rPr lang="en-GB" sz="1800" b="1" dirty="0">
                <a:solidFill>
                  <a:srgbClr val="FFFF00"/>
                </a:solidFill>
              </a:rPr>
              <a:t> </a:t>
            </a:r>
            <a:r>
              <a:rPr lang="en-GB" sz="1800" b="1" dirty="0">
                <a:solidFill>
                  <a:srgbClr val="3366FF"/>
                </a:solidFill>
              </a:rPr>
              <a:t>ON for 7 seconds, </a:t>
            </a:r>
            <a:r>
              <a:rPr lang="en-GB" sz="1800" b="1" dirty="0">
                <a:solidFill>
                  <a:srgbClr val="984807"/>
                </a:solidFill>
              </a:rPr>
              <a:t>Relay ON</a:t>
            </a:r>
            <a:r>
              <a:rPr lang="en-GB" sz="1800" b="1" dirty="0">
                <a:solidFill>
                  <a:srgbClr val="3366FF"/>
                </a:solidFill>
              </a:rPr>
              <a:t> and turns </a:t>
            </a:r>
            <a:r>
              <a:rPr lang="en-GB" sz="1800" b="1" dirty="0">
                <a:solidFill>
                  <a:srgbClr val="008000"/>
                </a:solidFill>
              </a:rPr>
              <a:t>All Green OFF</a:t>
            </a:r>
            <a:endParaRPr lang="en-GB" sz="800" b="1" dirty="0">
              <a:solidFill>
                <a:srgbClr val="008000"/>
              </a:solidFill>
            </a:endParaRPr>
          </a:p>
          <a:p>
            <a:pPr eaLnBrk="1" hangingPunct="1">
              <a:defRPr/>
            </a:pPr>
            <a:endParaRPr lang="en-GB" sz="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r>
              <a:rPr lang="en-GB" sz="1800" b="1" dirty="0">
                <a:solidFill>
                  <a:srgbClr val="FF0000"/>
                </a:solidFill>
              </a:rPr>
              <a:t>EW Red ON</a:t>
            </a:r>
            <a:r>
              <a:rPr lang="en-GB" sz="1800" b="1" dirty="0">
                <a:solidFill>
                  <a:srgbClr val="3366FF"/>
                </a:solidFill>
              </a:rPr>
              <a:t> and </a:t>
            </a:r>
            <a:r>
              <a:rPr lang="en-GB" sz="1800" b="1" dirty="0">
                <a:solidFill>
                  <a:srgbClr val="008000"/>
                </a:solidFill>
              </a:rPr>
              <a:t>NS Green ON</a:t>
            </a:r>
            <a:r>
              <a:rPr lang="en-GB" sz="1800" b="1" dirty="0">
                <a:solidFill>
                  <a:srgbClr val="3366FF"/>
                </a:solidFill>
              </a:rPr>
              <a:t> for 15 seconds</a:t>
            </a:r>
          </a:p>
          <a:p>
            <a:pPr eaLnBrk="1" hangingPunct="1">
              <a:defRPr/>
            </a:pPr>
            <a:endParaRPr lang="en-GB" sz="1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endParaRPr lang="en-GB" sz="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r>
              <a:rPr lang="en-GB" sz="1800" b="1" dirty="0">
                <a:solidFill>
                  <a:srgbClr val="FF0000"/>
                </a:solidFill>
              </a:rPr>
              <a:t>EW Red</a:t>
            </a:r>
            <a:r>
              <a:rPr lang="en-GB" sz="1800" b="1" dirty="0">
                <a:solidFill>
                  <a:srgbClr val="3366FF"/>
                </a:solidFill>
              </a:rPr>
              <a:t> and both </a:t>
            </a:r>
            <a:r>
              <a:rPr lang="en-GB" sz="1800" b="1" dirty="0">
                <a:solidFill>
                  <a:srgbClr val="E46C0A"/>
                </a:solidFill>
              </a:rPr>
              <a:t>Yellows</a:t>
            </a:r>
            <a:r>
              <a:rPr lang="en-GB" sz="1800" b="1" dirty="0">
                <a:solidFill>
                  <a:srgbClr val="3366FF"/>
                </a:solidFill>
              </a:rPr>
              <a:t> ON for 7 seconds, </a:t>
            </a:r>
            <a:r>
              <a:rPr lang="en-GB" sz="1800" b="1" dirty="0">
                <a:solidFill>
                  <a:schemeClr val="accent6">
                    <a:lumMod val="50000"/>
                  </a:schemeClr>
                </a:solidFill>
              </a:rPr>
              <a:t>Relay ON</a:t>
            </a:r>
            <a:r>
              <a:rPr lang="en-GB" sz="1800" b="1" dirty="0">
                <a:solidFill>
                  <a:srgbClr val="3366FF"/>
                </a:solidFill>
              </a:rPr>
              <a:t> and turns </a:t>
            </a:r>
            <a:r>
              <a:rPr lang="en-GB" sz="1800" b="1" dirty="0">
                <a:solidFill>
                  <a:srgbClr val="008000"/>
                </a:solidFill>
              </a:rPr>
              <a:t>All Green Off</a:t>
            </a:r>
          </a:p>
          <a:p>
            <a:pPr eaLnBrk="1" hangingPunct="1">
              <a:defRPr/>
            </a:pPr>
            <a:endParaRPr lang="en-GB" sz="1800" b="1" dirty="0">
              <a:solidFill>
                <a:srgbClr val="3366FF"/>
              </a:solidFill>
            </a:endParaRPr>
          </a:p>
          <a:p>
            <a:pPr eaLnBrk="1" hangingPunct="1">
              <a:defRPr/>
            </a:pPr>
            <a:r>
              <a:rPr lang="en-GB" sz="1800" b="1" dirty="0">
                <a:solidFill>
                  <a:srgbClr val="3366FF"/>
                </a:solidFill>
              </a:rPr>
              <a:t>Then start again</a:t>
            </a:r>
          </a:p>
        </p:txBody>
      </p:sp>
      <p:grpSp>
        <p:nvGrpSpPr>
          <p:cNvPr id="27652" name="Group 9">
            <a:extLst>
              <a:ext uri="{FF2B5EF4-FFF2-40B4-BE49-F238E27FC236}">
                <a16:creationId xmlns:a16="http://schemas.microsoft.com/office/drawing/2014/main" id="{C31306B0-4EE8-435A-AC3A-6687D1BACDFD}"/>
              </a:ext>
            </a:extLst>
          </p:cNvPr>
          <p:cNvGrpSpPr>
            <a:grpSpLocks/>
          </p:cNvGrpSpPr>
          <p:nvPr/>
        </p:nvGrpSpPr>
        <p:grpSpPr bwMode="auto">
          <a:xfrm rot="-900000">
            <a:off x="9371013" y="920750"/>
            <a:ext cx="8847137" cy="3492500"/>
            <a:chOff x="9170802" y="4082656"/>
            <a:chExt cx="8846182" cy="34929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212FA5-1E06-4EE0-8888-49C0E7F8B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0802" y="4082656"/>
              <a:ext cx="8846182" cy="34929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C14389-9741-4EF4-B181-5E73C57073B9}"/>
                </a:ext>
              </a:extLst>
            </p:cNvPr>
            <p:cNvSpPr/>
            <p:nvPr/>
          </p:nvSpPr>
          <p:spPr>
            <a:xfrm>
              <a:off x="9226713" y="4158900"/>
              <a:ext cx="8257976" cy="34163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5400" b="1" i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ＭＳ Ｐゴシック" charset="0"/>
                </a:rPr>
                <a:t>Q.E.D.</a:t>
              </a:r>
            </a:p>
            <a:p>
              <a:pPr algn="ctr">
                <a:defRPr/>
              </a:pPr>
              <a:r>
                <a:rPr lang="en-GB" sz="5400" b="1" i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ＭＳ Ｐゴシック" charset="0"/>
                </a:rPr>
                <a:t>Quite Easily Done</a:t>
              </a:r>
            </a:p>
            <a:p>
              <a:pPr algn="ctr">
                <a:defRPr/>
              </a:pPr>
              <a:r>
                <a:rPr lang="en-GB" sz="5400" b="1" i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ＭＳ Ｐゴシック" charset="0"/>
                </a:rPr>
                <a:t>No!</a:t>
              </a:r>
            </a:p>
            <a:p>
              <a:pPr algn="ctr">
                <a:defRPr/>
              </a:pPr>
              <a:r>
                <a:rPr lang="en-GB" sz="5400" b="1" i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ＭＳ Ｐゴシック" charset="0"/>
                </a:rPr>
                <a:t>Quad </a:t>
              </a:r>
              <a:r>
                <a:rPr lang="en-GB" sz="5400" b="1" i="1" dirty="0" err="1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ＭＳ Ｐゴシック" charset="0"/>
                </a:rPr>
                <a:t>Erat</a:t>
              </a:r>
              <a:r>
                <a:rPr lang="en-GB" sz="5400" b="1" i="1" dirty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charset="0"/>
                  <a:ea typeface="ＭＳ Ｐゴシック" charset="0"/>
                  <a:cs typeface="ＭＳ Ｐゴシック" charset="0"/>
                </a:rPr>
                <a:t> Demonstrandum</a:t>
              </a:r>
            </a:p>
          </p:txBody>
        </p:sp>
      </p:grpSp>
      <p:pic>
        <p:nvPicPr>
          <p:cNvPr id="27653" name="Picture 3" descr="Screen Shot 2016-06-07 at 17.23.39.png">
            <a:extLst>
              <a:ext uri="{FF2B5EF4-FFF2-40B4-BE49-F238E27FC236}">
                <a16:creationId xmlns:a16="http://schemas.microsoft.com/office/drawing/2014/main" id="{202BF772-3E9C-4A65-B383-D8DF0BB10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28700"/>
            <a:ext cx="274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9">
            <a:extLst>
              <a:ext uri="{FF2B5EF4-FFF2-40B4-BE49-F238E27FC236}">
                <a16:creationId xmlns:a16="http://schemas.microsoft.com/office/drawing/2014/main" id="{B5F16A1C-4D21-499F-A752-D520A2B19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3098800"/>
            <a:ext cx="12557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10">
            <a:extLst>
              <a:ext uri="{FF2B5EF4-FFF2-40B4-BE49-F238E27FC236}">
                <a16:creationId xmlns:a16="http://schemas.microsoft.com/office/drawing/2014/main" id="{87B4D34D-5669-42BA-9950-AEB665B76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2833688"/>
            <a:ext cx="13716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3">
            <a:extLst>
              <a:ext uri="{FF2B5EF4-FFF2-40B4-BE49-F238E27FC236}">
                <a16:creationId xmlns:a16="http://schemas.microsoft.com/office/drawing/2014/main" id="{2330C02F-C6E8-408C-9F38-150DCF1BE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271963"/>
            <a:ext cx="1231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9D4C67-8880-47FE-A79A-2AB4C2F1C277}"/>
              </a:ext>
            </a:extLst>
          </p:cNvPr>
          <p:cNvSpPr/>
          <p:nvPr/>
        </p:nvSpPr>
        <p:spPr>
          <a:xfrm>
            <a:off x="3832276" y="480631"/>
            <a:ext cx="4940203" cy="2664669"/>
          </a:xfrm>
          <a:prstGeom prst="rect">
            <a:avLst/>
          </a:prstGeom>
          <a:noFill/>
          <a:effectLst/>
        </p:spPr>
        <p:txBody>
          <a:bodyPr>
            <a:prstTxWarp prst="textWave1">
              <a:avLst/>
            </a:prstTxWarp>
            <a:spAutoFit/>
          </a:bodyPr>
          <a:lstStyle/>
          <a:p>
            <a:pPr>
              <a:defRPr/>
            </a:pPr>
            <a:r>
              <a:rPr lang="en-GB" sz="5400" b="1" i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Now lets make the Traffic Lights  out of Recycled Materials</a:t>
            </a:r>
          </a:p>
        </p:txBody>
      </p:sp>
      <p:pic>
        <p:nvPicPr>
          <p:cNvPr id="28677" name="Picture 27">
            <a:extLst>
              <a:ext uri="{FF2B5EF4-FFF2-40B4-BE49-F238E27FC236}">
                <a16:creationId xmlns:a16="http://schemas.microsoft.com/office/drawing/2014/main" id="{484F3AD5-9F7D-486D-AC29-DEE1E7CEE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765425"/>
            <a:ext cx="9699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1">
            <a:extLst>
              <a:ext uri="{FF2B5EF4-FFF2-40B4-BE49-F238E27FC236}">
                <a16:creationId xmlns:a16="http://schemas.microsoft.com/office/drawing/2014/main" id="{4F8670C5-77A5-4B19-B899-21ABFEA0A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3749675"/>
            <a:ext cx="13335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8" descr="Screen Shot 2016-06-07 at 17.23.39.png">
            <a:extLst>
              <a:ext uri="{FF2B5EF4-FFF2-40B4-BE49-F238E27FC236}">
                <a16:creationId xmlns:a16="http://schemas.microsoft.com/office/drawing/2014/main" id="{15EF1260-58B1-43C9-AFBE-02CE6E1A7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28700"/>
            <a:ext cx="274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4FD1D36-37C2-42E7-9ED6-ECEAD2332C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2811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We have learnt to:</a:t>
            </a:r>
            <a:endParaRPr lang="en-GB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E7942C9A-0E1E-48AB-AE50-31B1A0AC31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450" y="2205038"/>
            <a:ext cx="6580188" cy="39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Work and think as engineers</a:t>
            </a:r>
          </a:p>
          <a:p>
            <a:r>
              <a:rPr lang="en-GB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Understand BBC Micro-bit</a:t>
            </a:r>
          </a:p>
          <a:p>
            <a:r>
              <a:rPr lang="en-GB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Understand Python Programming</a:t>
            </a:r>
          </a:p>
          <a:p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Understand Electric Circuits</a:t>
            </a:r>
          </a:p>
          <a:p>
            <a:r>
              <a:rPr lang="en-GB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Work as a team</a:t>
            </a:r>
          </a:p>
          <a:p>
            <a:r>
              <a:rPr lang="en-GB" altLang="en-US" sz="2800" b="1">
                <a:solidFill>
                  <a:srgbClr val="008000"/>
                </a:solidFill>
                <a:latin typeface="Times New Roman" panose="02020603050405020304" pitchFamily="18" charset="0"/>
              </a:rPr>
              <a:t>Build with the resources available</a:t>
            </a:r>
          </a:p>
          <a:p>
            <a:endParaRPr lang="en-GB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2">
            <a:extLst>
              <a:ext uri="{FF2B5EF4-FFF2-40B4-BE49-F238E27FC236}">
                <a16:creationId xmlns:a16="http://schemas.microsoft.com/office/drawing/2014/main" id="{BF859150-88F8-411F-B9C6-96A3ED81F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219200"/>
          <a:ext cx="69342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69342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C94B4C9D-C768-4A90-BF8B-E0B995E3C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3" y="1601788"/>
            <a:ext cx="105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FC503EC7-C0AF-445B-9770-7DA148B8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723" y="2382838"/>
            <a:ext cx="6111875" cy="25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05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understand various logic and maths questions. 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09E27B09-A74C-4E06-86A9-220AF0A79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2798763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A213EA-CE08-4B87-A654-3C0C3AA0E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00112"/>
              </p:ext>
            </p:extLst>
          </p:nvPr>
        </p:nvGraphicFramePr>
        <p:xfrm>
          <a:off x="2411412" y="4202476"/>
          <a:ext cx="4321175" cy="1671639"/>
        </p:xfrm>
        <a:graphic>
          <a:graphicData uri="http://schemas.openxmlformats.org/drawingml/2006/table">
            <a:tbl>
              <a:tblPr firstRow="1" firstCol="1" bandRow="1"/>
              <a:tblGrid>
                <a:gridCol w="123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Batteries</a:t>
                      </a: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Circuits to be checked before allowing participant to switch on. Beware short circuiting the batteries, risk of fire and burning.</a:t>
                      </a: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01244"/>
                  </a:ext>
                </a:extLst>
              </a:tr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Micro-bit</a:t>
                      </a: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Damage</a:t>
                      </a: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Circuits to be checked before allowing participant to switch on. </a:t>
                      </a:r>
                    </a:p>
                  </a:txBody>
                  <a:tcPr marL="49063" marR="49063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8998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participants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3" marR="49063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465494" y="3275112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Mandatory: close supervision by a competent adult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<a:extLst>
              <a:ext uri="{FF2B5EF4-FFF2-40B4-BE49-F238E27FC236}">
                <a16:creationId xmlns:a16="http://schemas.microsoft.com/office/drawing/2014/main" id="{BCEF028B-A31A-48AA-9AB3-511A27EB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447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>
            <a:extLst>
              <a:ext uri="{FF2B5EF4-FFF2-40B4-BE49-F238E27FC236}">
                <a16:creationId xmlns:a16="http://schemas.microsoft.com/office/drawing/2014/main" id="{04F07E12-B3D5-4FDE-BD00-F701CB5A2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8" y="4967288"/>
            <a:ext cx="240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600" b="1">
                <a:solidFill>
                  <a:srgbClr val="FF0000"/>
                </a:solidFill>
              </a:rPr>
              <a:t>Thank You</a:t>
            </a:r>
            <a:endParaRPr lang="en-GB" sz="1600" b="1"/>
          </a:p>
        </p:txBody>
      </p:sp>
      <p:pic>
        <p:nvPicPr>
          <p:cNvPr id="31747" name="Picture 7" descr="C:\Documents and Settings\Derrick\My Documents\0-iet\Picture in Document1.gif">
            <a:extLst>
              <a:ext uri="{FF2B5EF4-FFF2-40B4-BE49-F238E27FC236}">
                <a16:creationId xmlns:a16="http://schemas.microsoft.com/office/drawing/2014/main" id="{C7262A92-34B4-409B-B544-55BD7E15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219200"/>
            <a:ext cx="11271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7DF49-46F5-4577-9CE9-8C317FBE629D}"/>
              </a:ext>
            </a:extLst>
          </p:cNvPr>
          <p:cNvSpPr txBox="1"/>
          <p:nvPr/>
        </p:nvSpPr>
        <p:spPr>
          <a:xfrm>
            <a:off x="3645408" y="1474619"/>
            <a:ext cx="53446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600" b="1" dirty="0"/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600" b="1" dirty="0"/>
              <a:t>They are free to download and use.</a:t>
            </a:r>
          </a:p>
          <a:p>
            <a:pPr>
              <a:spcBef>
                <a:spcPts val="1200"/>
              </a:spcBef>
            </a:pPr>
            <a:r>
              <a:rPr lang="en-GB" sz="1600" b="1" dirty="0"/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600" b="1" dirty="0"/>
              <a:t>Derrick is a STEM Ambassador and volunteer Schools Liaison Officer for the IET Coventry and Warwickshire Network. </a:t>
            </a:r>
          </a:p>
          <a:p>
            <a:pPr>
              <a:spcBef>
                <a:spcPts val="1200"/>
              </a:spcBef>
            </a:pPr>
            <a:r>
              <a:rPr lang="en-GB" sz="1600" b="1" dirty="0"/>
              <a:t>He has supported education in schools and colleges for some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600" b="1" dirty="0"/>
              <a:t>Derrick was awarded an MBE for services to Education in 2019.</a:t>
            </a:r>
          </a:p>
        </p:txBody>
      </p:sp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6E20EC0-01DA-44EC-9043-19A72182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" y="1982279"/>
            <a:ext cx="3284201" cy="32842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>
            <a:extLst>
              <a:ext uri="{FF2B5EF4-FFF2-40B4-BE49-F238E27FC236}">
                <a16:creationId xmlns:a16="http://schemas.microsoft.com/office/drawing/2014/main" id="{7D7190C4-D181-4FFF-BCA3-1F30493EB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795338"/>
            <a:ext cx="335121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/>
              <a:t>BBC Micro-bit (e.g. Kitronic)</a:t>
            </a:r>
          </a:p>
          <a:p>
            <a:pPr eaLnBrk="1" hangingPunct="1"/>
            <a:r>
              <a:rPr lang="en-GB" altLang="en-US" sz="1800"/>
              <a:t> </a:t>
            </a:r>
          </a:p>
          <a:p>
            <a:pPr eaLnBrk="1" hangingPunct="1"/>
            <a:r>
              <a:rPr lang="en-GB" altLang="en-US" sz="1800"/>
              <a:t>LEDs   2 Red, 2 Yellow, 2 Green  </a:t>
            </a:r>
          </a:p>
          <a:p>
            <a:pPr eaLnBrk="1" hangingPunct="1"/>
            <a:r>
              <a:rPr lang="en-GB" altLang="en-US" sz="1800"/>
              <a:t>(e.g. Kitronic, Amazon)</a:t>
            </a:r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Diodes – 6</a:t>
            </a:r>
          </a:p>
          <a:p>
            <a:pPr eaLnBrk="1" hangingPunct="1"/>
            <a:r>
              <a:rPr lang="en-GB" altLang="en-US" sz="1800"/>
              <a:t>(e.g. Kitronic, Amazon)</a:t>
            </a:r>
          </a:p>
          <a:p>
            <a:pPr eaLnBrk="1" hangingPunct="1"/>
            <a:endParaRPr lang="en-GB" altLang="en-US" sz="1800"/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Relay – 1 </a:t>
            </a:r>
          </a:p>
          <a:p>
            <a:pPr eaLnBrk="1" hangingPunct="1"/>
            <a:r>
              <a:rPr lang="en-GB" altLang="en-US" sz="1800"/>
              <a:t>(e.g. Kitronic, Amazon)</a:t>
            </a:r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Buzzer 3V+ - 1</a:t>
            </a:r>
          </a:p>
          <a:p>
            <a:pPr eaLnBrk="1" hangingPunct="1"/>
            <a:r>
              <a:rPr lang="en-GB" altLang="en-US" sz="1800"/>
              <a:t>(e.g. Kitronic, Amazon)</a:t>
            </a:r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Crocodile Clips – 20</a:t>
            </a:r>
          </a:p>
          <a:p>
            <a:pPr eaLnBrk="1" hangingPunct="1"/>
            <a:r>
              <a:rPr lang="en-GB" altLang="en-US" sz="1800"/>
              <a:t>(e.g. Kitronic, Amazon)</a:t>
            </a:r>
          </a:p>
          <a:p>
            <a:pPr eaLnBrk="1" hangingPunct="1"/>
            <a:endParaRPr lang="en-GB" altLang="en-US" sz="1800"/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Wire – Multicolours Male to Male</a:t>
            </a:r>
          </a:p>
        </p:txBody>
      </p:sp>
      <p:pic>
        <p:nvPicPr>
          <p:cNvPr id="33794" name="Picture 4" descr="Screen Shot 2016-06-07 at 13.31.53.png">
            <a:extLst>
              <a:ext uri="{FF2B5EF4-FFF2-40B4-BE49-F238E27FC236}">
                <a16:creationId xmlns:a16="http://schemas.microsoft.com/office/drawing/2014/main" id="{460F56AA-2D13-410E-8B02-F1C399C4C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305050"/>
            <a:ext cx="2447925" cy="82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5" descr="Screen Shot 2016-06-07 at 13.33.48.png">
            <a:extLst>
              <a:ext uri="{FF2B5EF4-FFF2-40B4-BE49-F238E27FC236}">
                <a16:creationId xmlns:a16="http://schemas.microsoft.com/office/drawing/2014/main" id="{5F77A414-E6B2-4C16-A508-29C6C09C2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128963"/>
            <a:ext cx="2447925" cy="83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6" descr="Screen Shot 2016-06-07 at 13.36.07.png">
            <a:extLst>
              <a:ext uri="{FF2B5EF4-FFF2-40B4-BE49-F238E27FC236}">
                <a16:creationId xmlns:a16="http://schemas.microsoft.com/office/drawing/2014/main" id="{5AE0BABB-AA35-44F0-949A-F8C93ADE1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280988"/>
            <a:ext cx="4325937" cy="122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7" descr="Screen Shot 2016-06-07 at 13.38.58.png">
            <a:extLst>
              <a:ext uri="{FF2B5EF4-FFF2-40B4-BE49-F238E27FC236}">
                <a16:creationId xmlns:a16="http://schemas.microsoft.com/office/drawing/2014/main" id="{27FCA163-ED63-4732-B6B8-557DCAEDE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2305050"/>
            <a:ext cx="2605087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9" descr="Screen Shot 2016-06-07 at 13.41.31.png">
            <a:extLst>
              <a:ext uri="{FF2B5EF4-FFF2-40B4-BE49-F238E27FC236}">
                <a16:creationId xmlns:a16="http://schemas.microsoft.com/office/drawing/2014/main" id="{6D328847-B1AF-43D9-AF18-4DCC25BB25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04950"/>
            <a:ext cx="2447925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10" descr="Screen Shot 2016-06-07 at 13.44.57.png">
            <a:extLst>
              <a:ext uri="{FF2B5EF4-FFF2-40B4-BE49-F238E27FC236}">
                <a16:creationId xmlns:a16="http://schemas.microsoft.com/office/drawing/2014/main" id="{8FC973B0-A6A6-4C1D-AB0C-525543A21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1504950"/>
            <a:ext cx="2605087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11" descr="Screen Shot 2016-06-07 at 13.47.51.png">
            <a:extLst>
              <a:ext uri="{FF2B5EF4-FFF2-40B4-BE49-F238E27FC236}">
                <a16:creationId xmlns:a16="http://schemas.microsoft.com/office/drawing/2014/main" id="{ED33F9C8-8435-484B-A0EA-3702A3481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128963"/>
            <a:ext cx="2605087" cy="83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12" descr="Screen Shot 2016-06-07 at 13.52.19.png">
            <a:extLst>
              <a:ext uri="{FF2B5EF4-FFF2-40B4-BE49-F238E27FC236}">
                <a16:creationId xmlns:a16="http://schemas.microsoft.com/office/drawing/2014/main" id="{E313F906-D8ED-40D6-980C-F2250346B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967163"/>
            <a:ext cx="2605087" cy="91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3" descr="Screen Shot 2016-06-07 at 13.54.44.png">
            <a:extLst>
              <a:ext uri="{FF2B5EF4-FFF2-40B4-BE49-F238E27FC236}">
                <a16:creationId xmlns:a16="http://schemas.microsoft.com/office/drawing/2014/main" id="{B2AD6058-10E7-410B-841E-4F9930D3A3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967163"/>
            <a:ext cx="2447925" cy="87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4" descr="Screen Shot 2016-06-07 at 14.05.03.png">
            <a:extLst>
              <a:ext uri="{FF2B5EF4-FFF2-40B4-BE49-F238E27FC236}">
                <a16:creationId xmlns:a16="http://schemas.microsoft.com/office/drawing/2014/main" id="{3573049C-81F0-4324-B0A5-D5EC305E2A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838700"/>
            <a:ext cx="2447925" cy="94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5" descr="Screen Shot 2016-06-07 at 14.06.43.png">
            <a:extLst>
              <a:ext uri="{FF2B5EF4-FFF2-40B4-BE49-F238E27FC236}">
                <a16:creationId xmlns:a16="http://schemas.microsoft.com/office/drawing/2014/main" id="{9B6E24B8-0E5B-47BD-B70B-25B0917CA5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4838700"/>
            <a:ext cx="2605087" cy="94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6" descr="Screen Shot 2016-06-07 at 14.08.45.png">
            <a:extLst>
              <a:ext uri="{FF2B5EF4-FFF2-40B4-BE49-F238E27FC236}">
                <a16:creationId xmlns:a16="http://schemas.microsoft.com/office/drawing/2014/main" id="{2F473DAA-DC1D-43E7-8667-EDE10C5B68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5783263"/>
            <a:ext cx="2605087" cy="733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7" descr="Screen Shot 2016-06-07 at 14.10.21.png">
            <a:extLst>
              <a:ext uri="{FF2B5EF4-FFF2-40B4-BE49-F238E27FC236}">
                <a16:creationId xmlns:a16="http://schemas.microsoft.com/office/drawing/2014/main" id="{BB897C52-70F9-4911-8369-46A0DFB67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783263"/>
            <a:ext cx="2447925" cy="733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TextBox 1">
            <a:extLst>
              <a:ext uri="{FF2B5EF4-FFF2-40B4-BE49-F238E27FC236}">
                <a16:creationId xmlns:a16="http://schemas.microsoft.com/office/drawing/2014/main" id="{64C17C62-DD06-40B8-803F-B2D77D8D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280988"/>
            <a:ext cx="179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b="1"/>
              <a:t>Materials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D868C594-CB4D-4755-ACF1-797EC8768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7063"/>
            <a:ext cx="4846638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7">
            <a:extLst>
              <a:ext uri="{FF2B5EF4-FFF2-40B4-BE49-F238E27FC236}">
                <a16:creationId xmlns:a16="http://schemas.microsoft.com/office/drawing/2014/main" id="{478FC52E-775A-4D46-B402-928346925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765425"/>
            <a:ext cx="9699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1">
            <a:extLst>
              <a:ext uri="{FF2B5EF4-FFF2-40B4-BE49-F238E27FC236}">
                <a16:creationId xmlns:a16="http://schemas.microsoft.com/office/drawing/2014/main" id="{9E07FBD4-FDA2-4C7B-9D90-D2E0A2A7F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3749675"/>
            <a:ext cx="13335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EE6EAA-04DD-40A9-B387-BA40ABB98B8D}"/>
              </a:ext>
            </a:extLst>
          </p:cNvPr>
          <p:cNvSpPr/>
          <p:nvPr/>
        </p:nvSpPr>
        <p:spPr>
          <a:xfrm>
            <a:off x="1784427" y="749068"/>
            <a:ext cx="5619201" cy="24174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Make</a:t>
            </a:r>
          </a:p>
          <a:p>
            <a:pPr algn="ctr">
              <a:defRPr/>
            </a:pP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Traffic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Lights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With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BBC Micro-bit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>
            <a:extLst>
              <a:ext uri="{FF2B5EF4-FFF2-40B4-BE49-F238E27FC236}">
                <a16:creationId xmlns:a16="http://schemas.microsoft.com/office/drawing/2014/main" id="{5971A944-0918-4BD2-96F9-6D98056D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833438"/>
            <a:ext cx="211613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6">
            <a:extLst>
              <a:ext uri="{FF2B5EF4-FFF2-40B4-BE49-F238E27FC236}">
                <a16:creationId xmlns:a16="http://schemas.microsoft.com/office/drawing/2014/main" id="{025D7119-CB31-4344-8699-C69D922DB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508125"/>
            <a:ext cx="176371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7">
            <a:extLst>
              <a:ext uri="{FF2B5EF4-FFF2-40B4-BE49-F238E27FC236}">
                <a16:creationId xmlns:a16="http://schemas.microsoft.com/office/drawing/2014/main" id="{CB1083A2-C9DC-4A4A-9316-77368E0B8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1541463"/>
            <a:ext cx="2063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008000"/>
                </a:solidFill>
              </a:rPr>
              <a:t>Connect the buzzer between 0 and GND</a:t>
            </a:r>
          </a:p>
        </p:txBody>
      </p:sp>
      <p:sp>
        <p:nvSpPr>
          <p:cNvPr id="15364" name="TextBox 10">
            <a:extLst>
              <a:ext uri="{FF2B5EF4-FFF2-40B4-BE49-F238E27FC236}">
                <a16:creationId xmlns:a16="http://schemas.microsoft.com/office/drawing/2014/main" id="{575CCBE6-68F4-4D8C-834C-686A5CE57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603250"/>
            <a:ext cx="2674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/>
              <a:t>Intermittent Buzzer</a:t>
            </a:r>
          </a:p>
        </p:txBody>
      </p:sp>
      <p:grpSp>
        <p:nvGrpSpPr>
          <p:cNvPr id="15365" name="Group 8">
            <a:extLst>
              <a:ext uri="{FF2B5EF4-FFF2-40B4-BE49-F238E27FC236}">
                <a16:creationId xmlns:a16="http://schemas.microsoft.com/office/drawing/2014/main" id="{A6B8B464-799E-43F2-BDCC-4A04852CE849}"/>
              </a:ext>
            </a:extLst>
          </p:cNvPr>
          <p:cNvGrpSpPr>
            <a:grpSpLocks/>
          </p:cNvGrpSpPr>
          <p:nvPr/>
        </p:nvGrpSpPr>
        <p:grpSpPr bwMode="auto">
          <a:xfrm>
            <a:off x="2563813" y="2625725"/>
            <a:ext cx="266700" cy="593725"/>
            <a:chOff x="2976032" y="2765426"/>
            <a:chExt cx="294218" cy="715962"/>
          </a:xfrm>
        </p:grpSpPr>
        <p:sp>
          <p:nvSpPr>
            <p:cNvPr id="10" name="Terminator 9">
              <a:extLst>
                <a:ext uri="{FF2B5EF4-FFF2-40B4-BE49-F238E27FC236}">
                  <a16:creationId xmlns:a16="http://schemas.microsoft.com/office/drawing/2014/main" id="{F3986A81-14DE-44AB-A9D6-735803520F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47022" y="2794436"/>
              <a:ext cx="352238" cy="294218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Connector 10">
              <a:extLst>
                <a:ext uri="{FF2B5EF4-FFF2-40B4-BE49-F238E27FC236}">
                  <a16:creationId xmlns:a16="http://schemas.microsoft.com/office/drawing/2014/main" id="{BC1938E8-AB0B-42A5-8332-21BA5C859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032" y="2939631"/>
              <a:ext cx="294218" cy="25077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3BEEB27-7D1E-4F55-A709-3E9F4AF59BE5}"/>
                </a:ext>
              </a:extLst>
            </p:cNvPr>
            <p:cNvCxnSpPr>
              <a:cxnSpLocks noChangeShapeType="1"/>
              <a:stCxn id="11" idx="4"/>
            </p:cNvCxnSpPr>
            <p:nvPr/>
          </p:nvCxnSpPr>
          <p:spPr bwMode="auto">
            <a:xfrm>
              <a:off x="3123141" y="3190409"/>
              <a:ext cx="0" cy="2909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66" name="TextBox 1">
            <a:extLst>
              <a:ext uri="{FF2B5EF4-FFF2-40B4-BE49-F238E27FC236}">
                <a16:creationId xmlns:a16="http://schemas.microsoft.com/office/drawing/2014/main" id="{8B5FFF0D-11B2-45B7-A9E5-84677E29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744913"/>
            <a:ext cx="543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008000"/>
                </a:solidFill>
              </a:rPr>
              <a:t>First let</a:t>
            </a:r>
            <a:r>
              <a:rPr lang="en-GB" altLang="en-GB" sz="3200" b="1">
                <a:solidFill>
                  <a:srgbClr val="008000"/>
                </a:solidFill>
              </a:rPr>
              <a:t>’</a:t>
            </a:r>
            <a:r>
              <a:rPr lang="en-GB" altLang="en-US" sz="3200" b="1">
                <a:solidFill>
                  <a:srgbClr val="008000"/>
                </a:solidFill>
              </a:rPr>
              <a:t>s try a simple circuit with a buzzer using </a:t>
            </a:r>
            <a:r>
              <a:rPr lang="en-GB" altLang="en-US" sz="3200" b="1">
                <a:solidFill>
                  <a:srgbClr val="0000FF"/>
                </a:solidFill>
              </a:rPr>
              <a:t>Python</a:t>
            </a:r>
            <a:r>
              <a:rPr lang="en-GB" altLang="en-US" sz="3200" b="1">
                <a:solidFill>
                  <a:srgbClr val="008000"/>
                </a:solidFill>
              </a:rPr>
              <a:t> programming language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>
            <a:extLst>
              <a:ext uri="{FF2B5EF4-FFF2-40B4-BE49-F238E27FC236}">
                <a16:creationId xmlns:a16="http://schemas.microsoft.com/office/drawing/2014/main" id="{F75913A9-E0EC-4BE5-8021-73E43EAE7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616325"/>
            <a:ext cx="31194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/>
              <a:t>from microbit import *</a:t>
            </a:r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while True:</a:t>
            </a:r>
          </a:p>
          <a:p>
            <a:pPr eaLnBrk="1" hangingPunct="1"/>
            <a:r>
              <a:rPr lang="en-GB" altLang="en-US" b="1"/>
              <a:t>    pin0.write_digital(1)</a:t>
            </a:r>
          </a:p>
          <a:p>
            <a:pPr eaLnBrk="1" hangingPunct="1"/>
            <a:r>
              <a:rPr lang="en-GB" altLang="en-US" b="1"/>
              <a:t>    sleep(20)</a:t>
            </a:r>
          </a:p>
          <a:p>
            <a:pPr eaLnBrk="1" hangingPunct="1"/>
            <a:r>
              <a:rPr lang="en-GB" altLang="en-US" b="1"/>
              <a:t>    pin0.write_digital(0)</a:t>
            </a:r>
          </a:p>
          <a:p>
            <a:pPr eaLnBrk="1" hangingPunct="1"/>
            <a:r>
              <a:rPr lang="en-GB" altLang="en-US" b="1"/>
              <a:t>    sleep(480)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738F62B9-9C75-46DF-8B23-13D55D207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833438"/>
            <a:ext cx="211613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>
            <a:extLst>
              <a:ext uri="{FF2B5EF4-FFF2-40B4-BE49-F238E27FC236}">
                <a16:creationId xmlns:a16="http://schemas.microsoft.com/office/drawing/2014/main" id="{438933BB-12C0-42F2-B3B0-12EB0417E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508125"/>
            <a:ext cx="176371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7">
            <a:extLst>
              <a:ext uri="{FF2B5EF4-FFF2-40B4-BE49-F238E27FC236}">
                <a16:creationId xmlns:a16="http://schemas.microsoft.com/office/drawing/2014/main" id="{29C35337-842C-4777-A047-87B7B6E2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1541463"/>
            <a:ext cx="1827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8000"/>
                </a:solidFill>
              </a:rPr>
              <a:t>Connect the buzzer between 0 and GND</a:t>
            </a:r>
          </a:p>
        </p:txBody>
      </p:sp>
      <p:sp>
        <p:nvSpPr>
          <p:cNvPr id="16389" name="TextBox 8">
            <a:extLst>
              <a:ext uri="{FF2B5EF4-FFF2-40B4-BE49-F238E27FC236}">
                <a16:creationId xmlns:a16="http://schemas.microsoft.com/office/drawing/2014/main" id="{E0D75717-B36E-4CBB-A988-33F400E3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249613"/>
            <a:ext cx="47307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FF"/>
                </a:solidFill>
              </a:rPr>
              <a:t>The device is put into an infinite loop and immediately switches pin 0 on. This causes the speaker to emit a beep. While the speaker is beeping, the device sleeps for twenty milliseconds and then switches pin 0 off. This gives the effect of a short bleep. Finally, the device sleeps for 480 milliseconds before looping back and starting all over again. This means you</a:t>
            </a:r>
            <a:r>
              <a:rPr lang="en-GB" altLang="en-GB" sz="1800">
                <a:solidFill>
                  <a:srgbClr val="0000FF"/>
                </a:solidFill>
              </a:rPr>
              <a:t>’</a:t>
            </a:r>
            <a:r>
              <a:rPr lang="en-GB" altLang="en-US" sz="1800">
                <a:solidFill>
                  <a:srgbClr val="0000FF"/>
                </a:solidFill>
              </a:rPr>
              <a:t>ll get two bleeps per second (one every 500 milliseconds).</a:t>
            </a:r>
          </a:p>
        </p:txBody>
      </p:sp>
      <p:sp>
        <p:nvSpPr>
          <p:cNvPr id="16390" name="TextBox 9">
            <a:extLst>
              <a:ext uri="{FF2B5EF4-FFF2-40B4-BE49-F238E27FC236}">
                <a16:creationId xmlns:a16="http://schemas.microsoft.com/office/drawing/2014/main" id="{174BFC27-6B6B-48D3-BA58-E8B6FFFC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3219450"/>
            <a:ext cx="1814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Python Code</a:t>
            </a:r>
          </a:p>
        </p:txBody>
      </p:sp>
      <p:sp>
        <p:nvSpPr>
          <p:cNvPr id="16391" name="TextBox 10">
            <a:extLst>
              <a:ext uri="{FF2B5EF4-FFF2-40B4-BE49-F238E27FC236}">
                <a16:creationId xmlns:a16="http://schemas.microsoft.com/office/drawing/2014/main" id="{A19190CE-5CBE-4F65-8F3E-D5B1A5E0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642938"/>
            <a:ext cx="267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/>
              <a:t>Intermittent Buzzer</a:t>
            </a:r>
          </a:p>
        </p:txBody>
      </p:sp>
      <p:grpSp>
        <p:nvGrpSpPr>
          <p:cNvPr id="16392" name="Group 8">
            <a:extLst>
              <a:ext uri="{FF2B5EF4-FFF2-40B4-BE49-F238E27FC236}">
                <a16:creationId xmlns:a16="http://schemas.microsoft.com/office/drawing/2014/main" id="{19372BF5-4484-4B40-8BA8-51B794229657}"/>
              </a:ext>
            </a:extLst>
          </p:cNvPr>
          <p:cNvGrpSpPr>
            <a:grpSpLocks/>
          </p:cNvGrpSpPr>
          <p:nvPr/>
        </p:nvGrpSpPr>
        <p:grpSpPr bwMode="auto">
          <a:xfrm>
            <a:off x="2563813" y="2625725"/>
            <a:ext cx="266700" cy="593725"/>
            <a:chOff x="2976032" y="2765426"/>
            <a:chExt cx="294218" cy="715962"/>
          </a:xfrm>
        </p:grpSpPr>
        <p:sp>
          <p:nvSpPr>
            <p:cNvPr id="10" name="Terminator 9">
              <a:extLst>
                <a:ext uri="{FF2B5EF4-FFF2-40B4-BE49-F238E27FC236}">
                  <a16:creationId xmlns:a16="http://schemas.microsoft.com/office/drawing/2014/main" id="{FA7D7193-55ED-426E-88B8-EDF2E77798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47022" y="2794436"/>
              <a:ext cx="352238" cy="294218"/>
            </a:xfrm>
            <a:prstGeom prst="flowChartTerminator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Connector 10">
              <a:extLst>
                <a:ext uri="{FF2B5EF4-FFF2-40B4-BE49-F238E27FC236}">
                  <a16:creationId xmlns:a16="http://schemas.microsoft.com/office/drawing/2014/main" id="{EC0DE00A-3419-4323-90DC-0A745CF49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032" y="2939631"/>
              <a:ext cx="294218" cy="25077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E3823C1-013E-47C2-8C65-1217228D8C63}"/>
                </a:ext>
              </a:extLst>
            </p:cNvPr>
            <p:cNvCxnSpPr>
              <a:cxnSpLocks noChangeShapeType="1"/>
              <a:stCxn id="11" idx="4"/>
            </p:cNvCxnSpPr>
            <p:nvPr/>
          </p:nvCxnSpPr>
          <p:spPr bwMode="auto">
            <a:xfrm>
              <a:off x="3123141" y="3190409"/>
              <a:ext cx="0" cy="2909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0">
            <a:extLst>
              <a:ext uri="{FF2B5EF4-FFF2-40B4-BE49-F238E27FC236}">
                <a16:creationId xmlns:a16="http://schemas.microsoft.com/office/drawing/2014/main" id="{8D09CEE5-2A7D-41AA-97C0-A11F4CCF6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547688"/>
            <a:ext cx="4756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/>
              <a:t>UK Traffic Lights – Just One Set</a:t>
            </a:r>
          </a:p>
        </p:txBody>
      </p:sp>
      <p:sp>
        <p:nvSpPr>
          <p:cNvPr id="17410" name="TextBox 34">
            <a:extLst>
              <a:ext uri="{FF2B5EF4-FFF2-40B4-BE49-F238E27FC236}">
                <a16:creationId xmlns:a16="http://schemas.microsoft.com/office/drawing/2014/main" id="{C19B0D43-741E-49F2-8021-2E24531F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2124075"/>
            <a:ext cx="4651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008000"/>
                </a:solidFill>
              </a:rPr>
              <a:t>Now let</a:t>
            </a:r>
            <a:r>
              <a:rPr lang="en-GB" altLang="en-GB" sz="3200" b="1">
                <a:solidFill>
                  <a:srgbClr val="008000"/>
                </a:solidFill>
              </a:rPr>
              <a:t>’</a:t>
            </a:r>
            <a:r>
              <a:rPr lang="en-GB" altLang="en-US" sz="3200" b="1">
                <a:solidFill>
                  <a:srgbClr val="008000"/>
                </a:solidFill>
              </a:rPr>
              <a:t>s try a single Traffic Light set</a:t>
            </a:r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id="{6B43CD58-C2FC-4856-887F-75BD6A06C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617913"/>
            <a:ext cx="3594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F0000"/>
                </a:solidFill>
              </a:rPr>
              <a:t>Can you write the Python Code for this?</a:t>
            </a:r>
          </a:p>
        </p:txBody>
      </p:sp>
      <p:pic>
        <p:nvPicPr>
          <p:cNvPr id="17412" name="Picture 1" descr="Screen Shot 2016-06-07 at 17.19.34.png">
            <a:extLst>
              <a:ext uri="{FF2B5EF4-FFF2-40B4-BE49-F238E27FC236}">
                <a16:creationId xmlns:a16="http://schemas.microsoft.com/office/drawing/2014/main" id="{7F021992-011E-4D53-96CE-82AED3421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377950"/>
            <a:ext cx="30035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>
            <a:extLst>
              <a:ext uri="{FF2B5EF4-FFF2-40B4-BE49-F238E27FC236}">
                <a16:creationId xmlns:a16="http://schemas.microsoft.com/office/drawing/2014/main" id="{6BCE3B26-57C7-42BA-9A47-B1E3512F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1176338"/>
            <a:ext cx="23907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/>
              <a:t>from microbit import *</a:t>
            </a:r>
          </a:p>
          <a:p>
            <a:pPr eaLnBrk="1" hangingPunct="1"/>
            <a:endParaRPr lang="en-GB" altLang="en-US" sz="1800" b="1"/>
          </a:p>
          <a:p>
            <a:pPr eaLnBrk="1" hangingPunct="1"/>
            <a:r>
              <a:rPr lang="en-GB" altLang="en-US" sz="1800" b="1"/>
              <a:t>while True:</a:t>
            </a:r>
          </a:p>
          <a:p>
            <a:pPr eaLnBrk="1" hangingPunct="1"/>
            <a:r>
              <a:rPr lang="en-GB" altLang="en-US" sz="1800" b="1"/>
              <a:t>    pin0.write_digital(1)</a:t>
            </a:r>
          </a:p>
          <a:p>
            <a:pPr eaLnBrk="1" hangingPunct="1"/>
            <a:r>
              <a:rPr lang="en-GB" altLang="en-US" sz="1800" b="1"/>
              <a:t>    sleep(15000)</a:t>
            </a:r>
          </a:p>
          <a:p>
            <a:pPr eaLnBrk="1" hangingPunct="1"/>
            <a:r>
              <a:rPr lang="en-GB" altLang="en-US" sz="1800" b="1"/>
              <a:t>    </a:t>
            </a:r>
          </a:p>
          <a:p>
            <a:pPr eaLnBrk="1" hangingPunct="1"/>
            <a:r>
              <a:rPr lang="en-GB" altLang="en-US" sz="1800" b="1"/>
              <a:t>    pin1.write_digital(1)</a:t>
            </a:r>
          </a:p>
          <a:p>
            <a:pPr eaLnBrk="1" hangingPunct="1"/>
            <a:r>
              <a:rPr lang="en-GB" altLang="en-US" sz="1800" b="1"/>
              <a:t>    sleep(7000)</a:t>
            </a:r>
          </a:p>
          <a:p>
            <a:pPr eaLnBrk="1" hangingPunct="1"/>
            <a:r>
              <a:rPr lang="en-GB" altLang="en-US" sz="1800" b="1"/>
              <a:t>   </a:t>
            </a:r>
          </a:p>
          <a:p>
            <a:pPr eaLnBrk="1" hangingPunct="1"/>
            <a:r>
              <a:rPr lang="en-GB" altLang="en-US" sz="1800" b="1"/>
              <a:t>    pin0.write_digital(0)</a:t>
            </a:r>
          </a:p>
          <a:p>
            <a:pPr eaLnBrk="1" hangingPunct="1"/>
            <a:r>
              <a:rPr lang="en-GB" altLang="en-US" sz="1800" b="1"/>
              <a:t>    pin1.write_digital(0)</a:t>
            </a:r>
          </a:p>
          <a:p>
            <a:pPr eaLnBrk="1" hangingPunct="1"/>
            <a:r>
              <a:rPr lang="en-GB" altLang="en-US" sz="1800" b="1"/>
              <a:t>    pin2.write_digital(1)</a:t>
            </a:r>
          </a:p>
          <a:p>
            <a:pPr eaLnBrk="1" hangingPunct="1"/>
            <a:r>
              <a:rPr lang="en-GB" altLang="en-US" sz="1800" b="1"/>
              <a:t>    sleep(15000)</a:t>
            </a:r>
          </a:p>
          <a:p>
            <a:pPr eaLnBrk="1" hangingPunct="1"/>
            <a:r>
              <a:rPr lang="en-GB" altLang="en-US" sz="1800" b="1"/>
              <a:t>    </a:t>
            </a:r>
          </a:p>
          <a:p>
            <a:pPr eaLnBrk="1" hangingPunct="1"/>
            <a:r>
              <a:rPr lang="en-GB" altLang="en-US" sz="1800" b="1"/>
              <a:t>    pin1.write_digial(1)</a:t>
            </a:r>
          </a:p>
          <a:p>
            <a:pPr eaLnBrk="1" hangingPunct="1"/>
            <a:r>
              <a:rPr lang="en-GB" altLang="en-US" sz="1800" b="1"/>
              <a:t>    pin2.write_digital(0)</a:t>
            </a:r>
          </a:p>
          <a:p>
            <a:pPr eaLnBrk="1" hangingPunct="1"/>
            <a:r>
              <a:rPr lang="en-GB" altLang="en-US" sz="1800" b="1"/>
              <a:t>    sleep(7000)</a:t>
            </a:r>
          </a:p>
          <a:p>
            <a:pPr eaLnBrk="1" hangingPunct="1"/>
            <a:r>
              <a:rPr lang="en-GB" altLang="en-US" sz="1800" b="1"/>
              <a:t>    pin1.write_digital(0)</a:t>
            </a:r>
          </a:p>
          <a:p>
            <a:pPr eaLnBrk="1" hangingPunct="1"/>
            <a:r>
              <a:rPr lang="en-GB" altLang="en-US" sz="1800" b="1"/>
              <a:t>    </a:t>
            </a:r>
          </a:p>
        </p:txBody>
      </p:sp>
      <p:sp>
        <p:nvSpPr>
          <p:cNvPr id="18434" name="TextBox 9">
            <a:extLst>
              <a:ext uri="{FF2B5EF4-FFF2-40B4-BE49-F238E27FC236}">
                <a16:creationId xmlns:a16="http://schemas.microsoft.com/office/drawing/2014/main" id="{AE31250E-AE5B-45CA-8432-F23C91A5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1184275"/>
            <a:ext cx="1406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0000"/>
                </a:solidFill>
              </a:rPr>
              <a:t>Python Code</a:t>
            </a:r>
          </a:p>
        </p:txBody>
      </p:sp>
      <p:sp>
        <p:nvSpPr>
          <p:cNvPr id="18435" name="TextBox 10">
            <a:extLst>
              <a:ext uri="{FF2B5EF4-FFF2-40B4-BE49-F238E27FC236}">
                <a16:creationId xmlns:a16="http://schemas.microsoft.com/office/drawing/2014/main" id="{BD09A9CD-C263-4437-9900-889D04DAD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547688"/>
            <a:ext cx="4756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/>
              <a:t>UK Traffic Lights – Just One Set</a:t>
            </a:r>
          </a:p>
        </p:txBody>
      </p:sp>
      <p:sp>
        <p:nvSpPr>
          <p:cNvPr id="18436" name="TextBox 33">
            <a:extLst>
              <a:ext uri="{FF2B5EF4-FFF2-40B4-BE49-F238E27FC236}">
                <a16:creationId xmlns:a16="http://schemas.microsoft.com/office/drawing/2014/main" id="{E9A063C4-8125-4DB5-ADF9-FDA0477E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038" y="2011363"/>
            <a:ext cx="20462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3366FF"/>
                </a:solidFill>
              </a:rPr>
              <a:t>Red on for 15 seconds</a:t>
            </a:r>
          </a:p>
          <a:p>
            <a:pPr eaLnBrk="1" hangingPunct="1"/>
            <a:endParaRPr lang="en-GB" altLang="en-US" sz="1800" b="1">
              <a:solidFill>
                <a:srgbClr val="3366FF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3366FF"/>
                </a:solidFill>
              </a:rPr>
              <a:t>Red and Yellow for 7 seconds</a:t>
            </a:r>
          </a:p>
          <a:p>
            <a:pPr eaLnBrk="1" hangingPunct="1"/>
            <a:endParaRPr lang="en-GB" altLang="en-US" sz="1800" b="1">
              <a:solidFill>
                <a:srgbClr val="3366FF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3366FF"/>
                </a:solidFill>
              </a:rPr>
              <a:t>Green for 15 seconds</a:t>
            </a:r>
          </a:p>
          <a:p>
            <a:pPr eaLnBrk="1" hangingPunct="1"/>
            <a:endParaRPr lang="en-GB" altLang="en-US" sz="1800" b="1">
              <a:solidFill>
                <a:srgbClr val="3366FF"/>
              </a:solidFill>
            </a:endParaRPr>
          </a:p>
          <a:p>
            <a:pPr eaLnBrk="1" hangingPunct="1"/>
            <a:endParaRPr lang="en-GB" altLang="en-US" sz="1800" b="1">
              <a:solidFill>
                <a:srgbClr val="3366FF"/>
              </a:solidFill>
            </a:endParaRPr>
          </a:p>
          <a:p>
            <a:pPr eaLnBrk="1" hangingPunct="1"/>
            <a:endParaRPr lang="en-GB" altLang="en-US" sz="1800" b="1">
              <a:solidFill>
                <a:srgbClr val="3366FF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3366FF"/>
                </a:solidFill>
              </a:rPr>
              <a:t>Yellow for 7 seconds</a:t>
            </a:r>
          </a:p>
          <a:p>
            <a:pPr eaLnBrk="1" hangingPunct="1"/>
            <a:endParaRPr lang="en-GB" altLang="en-US" sz="1800" b="1">
              <a:solidFill>
                <a:srgbClr val="3366FF"/>
              </a:solidFill>
            </a:endParaRPr>
          </a:p>
          <a:p>
            <a:pPr eaLnBrk="1" hangingPunct="1"/>
            <a:endParaRPr lang="en-GB" altLang="en-US" sz="1800" b="1">
              <a:solidFill>
                <a:srgbClr val="3366FF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3366FF"/>
                </a:solidFill>
              </a:rPr>
              <a:t>Then start again</a:t>
            </a:r>
          </a:p>
        </p:txBody>
      </p:sp>
      <p:pic>
        <p:nvPicPr>
          <p:cNvPr id="18437" name="Picture 34" descr="Screen Shot 2016-06-07 at 17.19.34.png">
            <a:extLst>
              <a:ext uri="{FF2B5EF4-FFF2-40B4-BE49-F238E27FC236}">
                <a16:creationId xmlns:a16="http://schemas.microsoft.com/office/drawing/2014/main" id="{46DCE1EB-9678-4AEF-B1B7-98CCEE97E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674813"/>
            <a:ext cx="300355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>
            <a:extLst>
              <a:ext uri="{FF2B5EF4-FFF2-40B4-BE49-F238E27FC236}">
                <a16:creationId xmlns:a16="http://schemas.microsoft.com/office/drawing/2014/main" id="{48727F09-FE3A-46E7-8323-BA6E47155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1373188"/>
            <a:ext cx="6888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Cross Roads have opposite lights but you cannot assume if the North-South Red is on the opposite East-West Green is on.</a:t>
            </a:r>
          </a:p>
        </p:txBody>
      </p:sp>
      <p:sp>
        <p:nvSpPr>
          <p:cNvPr id="19458" name="TextBox 4">
            <a:extLst>
              <a:ext uri="{FF2B5EF4-FFF2-40B4-BE49-F238E27FC236}">
                <a16:creationId xmlns:a16="http://schemas.microsoft.com/office/drawing/2014/main" id="{715BCE08-138C-4105-B218-2164D7103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600075"/>
            <a:ext cx="393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/>
              <a:t>Cross Roads Traffic Lights </a:t>
            </a:r>
            <a:endParaRPr lang="en-GB" altLang="en-US" sz="2800"/>
          </a:p>
        </p:txBody>
      </p:sp>
      <p:sp>
        <p:nvSpPr>
          <p:cNvPr id="19459" name="TextBox 6">
            <a:extLst>
              <a:ext uri="{FF2B5EF4-FFF2-40B4-BE49-F238E27FC236}">
                <a16:creationId xmlns:a16="http://schemas.microsoft.com/office/drawing/2014/main" id="{F04E4C07-9DBA-474E-9EEE-8818F5152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5676900"/>
            <a:ext cx="235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0000FF"/>
                </a:solidFill>
              </a:rPr>
              <a:t>North-South Sequence</a:t>
            </a:r>
            <a:endParaRPr lang="en-GB" altLang="en-US" sz="1800">
              <a:solidFill>
                <a:srgbClr val="0000FF"/>
              </a:solidFill>
            </a:endParaRPr>
          </a:p>
        </p:txBody>
      </p:sp>
      <p:sp>
        <p:nvSpPr>
          <p:cNvPr id="19460" name="TextBox 11">
            <a:extLst>
              <a:ext uri="{FF2B5EF4-FFF2-40B4-BE49-F238E27FC236}">
                <a16:creationId xmlns:a16="http://schemas.microsoft.com/office/drawing/2014/main" id="{88BDA2F4-4BA2-40C6-B584-567CEDC97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56769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008000"/>
                </a:solidFill>
              </a:rPr>
              <a:t>East-West Sequence</a:t>
            </a:r>
            <a:endParaRPr lang="en-GB" altLang="en-US" sz="1800">
              <a:solidFill>
                <a:srgbClr val="008000"/>
              </a:solidFill>
            </a:endParaRPr>
          </a:p>
        </p:txBody>
      </p:sp>
      <p:sp>
        <p:nvSpPr>
          <p:cNvPr id="19461" name="TextBox 7">
            <a:extLst>
              <a:ext uri="{FF2B5EF4-FFF2-40B4-BE49-F238E27FC236}">
                <a16:creationId xmlns:a16="http://schemas.microsoft.com/office/drawing/2014/main" id="{2E31FA34-D942-4F1F-B893-8721BD2F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5148263"/>
            <a:ext cx="247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0000FF"/>
                </a:solidFill>
              </a:rPr>
              <a:t>1           2            3            4</a:t>
            </a:r>
          </a:p>
        </p:txBody>
      </p:sp>
      <p:sp>
        <p:nvSpPr>
          <p:cNvPr id="19462" name="TextBox 13">
            <a:extLst>
              <a:ext uri="{FF2B5EF4-FFF2-40B4-BE49-F238E27FC236}">
                <a16:creationId xmlns:a16="http://schemas.microsoft.com/office/drawing/2014/main" id="{28E310F5-E638-4860-B3F3-C87783CED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5148263"/>
            <a:ext cx="2478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008000"/>
                </a:solidFill>
              </a:rPr>
              <a:t>1           2            3           4</a:t>
            </a:r>
          </a:p>
        </p:txBody>
      </p:sp>
      <p:pic>
        <p:nvPicPr>
          <p:cNvPr id="19463" name="Picture 1" descr="Screen Shot 2016-06-07 at 17.20.49.png">
            <a:extLst>
              <a:ext uri="{FF2B5EF4-FFF2-40B4-BE49-F238E27FC236}">
                <a16:creationId xmlns:a16="http://schemas.microsoft.com/office/drawing/2014/main" id="{068AEBA0-F06F-441C-B2EB-94EAD9452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33600"/>
            <a:ext cx="80962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7C37E9-ED55-444E-932A-FCD4B7FDF5E7}"/>
              </a:ext>
            </a:extLst>
          </p:cNvPr>
          <p:cNvGraphicFramePr>
            <a:graphicFrameLocks noGrp="1"/>
          </p:cNvGraphicFramePr>
          <p:nvPr/>
        </p:nvGraphicFramePr>
        <p:xfrm>
          <a:off x="1100138" y="2794000"/>
          <a:ext cx="71866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1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Sequence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Red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Yellow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Green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Red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Yellow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Green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1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3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4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0000"/>
                          </a:solidFill>
                        </a:rPr>
                        <a:t>On</a:t>
                      </a: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47" marR="91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31" name="TextBox 1">
            <a:extLst>
              <a:ext uri="{FF2B5EF4-FFF2-40B4-BE49-F238E27FC236}">
                <a16:creationId xmlns:a16="http://schemas.microsoft.com/office/drawing/2014/main" id="{7C2B646D-4C0F-43D0-8A1A-BC65FAE92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2328863"/>
            <a:ext cx="326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b="1"/>
              <a:t>The Traffic Light Sequence is:</a:t>
            </a:r>
          </a:p>
        </p:txBody>
      </p:sp>
      <p:sp>
        <p:nvSpPr>
          <p:cNvPr id="20532" name="TextBox 2">
            <a:extLst>
              <a:ext uri="{FF2B5EF4-FFF2-40B4-BE49-F238E27FC236}">
                <a16:creationId xmlns:a16="http://schemas.microsoft.com/office/drawing/2014/main" id="{F7D25B98-92F9-4109-91A5-8DEB7773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1373188"/>
            <a:ext cx="71866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000" b="1"/>
              <a:t>Cross Roads have opposite lights but you cannot assume if the North-South Red is on the opposite East-West Green is on</a:t>
            </a:r>
          </a:p>
        </p:txBody>
      </p:sp>
      <p:sp>
        <p:nvSpPr>
          <p:cNvPr id="20533" name="TextBox 4">
            <a:extLst>
              <a:ext uri="{FF2B5EF4-FFF2-40B4-BE49-F238E27FC236}">
                <a16:creationId xmlns:a16="http://schemas.microsoft.com/office/drawing/2014/main" id="{257CFB2D-306C-458D-8C1F-4AD285602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554038"/>
            <a:ext cx="197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 b="1"/>
              <a:t>Cross Roads </a:t>
            </a:r>
            <a:endParaRPr lang="en-GB" altLang="en-US" sz="2800"/>
          </a:p>
        </p:txBody>
      </p:sp>
      <p:sp>
        <p:nvSpPr>
          <p:cNvPr id="15414" name="TextBox 5">
            <a:extLst>
              <a:ext uri="{FF2B5EF4-FFF2-40B4-BE49-F238E27FC236}">
                <a16:creationId xmlns:a16="http://schemas.microsoft.com/office/drawing/2014/main" id="{D922ABC0-DDC9-4225-8ABA-CF3B422D1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4964113"/>
            <a:ext cx="7291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b="1" i="1">
                <a:solidFill>
                  <a:srgbClr val="FF0000"/>
                </a:solidFill>
              </a:rPr>
              <a:t>We need Four Conditions but the BBC-Micro-bit only gives Three outputs!       </a:t>
            </a:r>
            <a:r>
              <a:rPr lang="en-GB" altLang="en-US" b="1">
                <a:solidFill>
                  <a:srgbClr val="008000"/>
                </a:solidFill>
              </a:rPr>
              <a:t>Can you think of a solution?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1418</Words>
  <Application>Microsoft Office PowerPoint</Application>
  <PresentationFormat>On-screen Show (4:3)</PresentationFormat>
  <Paragraphs>287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have learnt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43</cp:revision>
  <dcterms:created xsi:type="dcterms:W3CDTF">2016-05-16T18:08:26Z</dcterms:created>
  <dcterms:modified xsi:type="dcterms:W3CDTF">2023-06-30T08:48:04Z</dcterms:modified>
</cp:coreProperties>
</file>