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56" r:id="rId4"/>
    <p:sldId id="359" r:id="rId5"/>
    <p:sldId id="361" r:id="rId6"/>
    <p:sldId id="360" r:id="rId7"/>
    <p:sldId id="362" r:id="rId8"/>
    <p:sldId id="304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61" r:id="rId17"/>
    <p:sldId id="305" r:id="rId18"/>
    <p:sldId id="307" r:id="rId19"/>
    <p:sldId id="308" r:id="rId20"/>
    <p:sldId id="309" r:id="rId21"/>
    <p:sldId id="310" r:id="rId22"/>
    <p:sldId id="311" r:id="rId23"/>
    <p:sldId id="312" r:id="rId24"/>
    <p:sldId id="316" r:id="rId25"/>
    <p:sldId id="317" r:id="rId26"/>
    <p:sldId id="31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xB0Q/imjhah2byCejUIJw==" hashData="qi1efnXvPZNmQN86CBrhvaiWRq8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29169-7643-4904-9B51-F358374B85DF}" v="103" dt="2020-05-01T18:46:06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EEC57-8770-4804-A556-544ACB53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5EF98C-2F07-4F12-ACCC-E49C054DCFC1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961B-C55B-4933-9004-91838867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44A2-87AD-42F6-BA7C-017A2CCF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DEC38F8-4B45-4696-8D07-A35C8DD814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00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7FE36-523F-4C6E-80B6-9B96C6D0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3F4C37-06CD-4A89-B048-A1020DA596DF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3BB-1BAC-4AC0-A4DE-CD2A80ED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72B88-4235-4969-A04A-F82BE630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2182E11-D86E-4B75-A2EA-A76E2DB39E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5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0527D-0EF9-41BE-A4B9-9D919342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D01403-BF32-4756-9C3F-C499A7E9CD8B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F519A-49A4-44A6-8EF6-573EB67A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D1CC-FA37-4420-A905-A847133F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A86A013-E260-4BF7-9F57-33A59662C3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02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8CB7E-EDBC-41DC-9C6E-E85C21D7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D2D1EC-F45F-46A0-AAFA-527CC4EE0A98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FC307-2AB8-46B9-8E95-B9C183DF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E6318-A955-47FB-B1E7-9A9DC8F5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306AB1-8043-4384-A3B6-1B4641D097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34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6B12-67F6-406E-B13A-778DE277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C0D179-33EA-4BD3-92EA-C7159B611F4E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96B29-BEA7-493F-8603-9E0DC98B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019A-9AD2-41BF-BAB6-0E800F72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CC8B53-E8AA-4260-BC89-A2BD1FCFE0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1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0F094-54A1-460F-B2FF-2633B57A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7DEC5F-9940-4B6E-9234-69BD5E5903A4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8885C-C182-4252-B749-0AF50536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2C4C1-57DA-4DF5-A810-BC163F63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7ED671D-CCEA-4CB8-AB26-AA5A94920A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020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59CC9-F1BA-4573-AE2A-3BB2952A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DA5B3C-1A17-46A7-934F-275DEC90F552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99BDB-971D-4C0E-9E61-7DC93369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2DCA3-CEAE-4FBE-B9EA-80885D4C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BF35986-181F-4963-999E-3262060CDC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58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5AF5A-B40F-4F0C-A79E-D21FBF95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A3EEA0-7068-4E0D-A74D-66890D8A1EE7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92462-95E3-4C86-95A4-AB4E9E7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8D626-5367-468B-91BD-EE957F19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813CD41-5398-4829-AB9E-1BD942D22C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77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740-82E2-4E79-94A5-B2C4C6FA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62B3A-B316-4CFB-870B-8591C288277E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DB9C9-7950-4FF3-8DEB-26C7CE32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561D-8936-43E5-9FCD-D2D07665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CB3CF1B-9F35-41D7-B280-54E208086D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32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365F-1CCA-4E67-81D1-58B73420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8BC97-7BBC-4414-9E14-CD4668279B00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B8CFB-256A-4F48-832F-88E5CAFD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C1466-A5C1-4F6A-88D3-19311EDE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E7E1008-5CE9-4D26-B3B8-04A2A2E746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43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EB6D-15C2-4E04-8387-3E236174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A18B3E-3532-406A-A7A6-A33EFF90E0C3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EC3FF-9B1E-4142-B48F-BB0B2F29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8A309-E7D9-4224-9857-AF1898BB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1443CE6-FD96-409A-BF18-93FBCF65DC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67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47D026-0777-4E94-996F-65BC69525E7F}"/>
              </a:ext>
            </a:extLst>
          </p:cNvPr>
          <p:cNvSpPr/>
          <p:nvPr userDrawn="1"/>
        </p:nvSpPr>
        <p:spPr>
          <a:xfrm>
            <a:off x="3959676" y="276225"/>
            <a:ext cx="3980558" cy="539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5400" b="1" dirty="0">
                <a:ln w="28575">
                  <a:solidFill>
                    <a:srgbClr val="008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Make A Barometer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8C943-9CF6-4BE9-AAD3-EC92CA86279E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28379-4A56-4E2B-8471-EF9EB095237D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8864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84482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39408" y="1844824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94481" y="1088020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barometer: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1169043" y="1932971"/>
            <a:ext cx="5926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First make a hole in the lid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Clamp the lid into a vice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hole about ½ cm from the edge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Disassemble the saw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the blade through the hole and reassemble the saw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Saw around the centre of the lid</a:t>
            </a:r>
          </a:p>
          <a:p>
            <a:pPr>
              <a:spcBef>
                <a:spcPts val="1200"/>
              </a:spcBef>
            </a:pPr>
            <a:r>
              <a:rPr lang="en-GB" sz="2400" b="1" dirty="0" err="1">
                <a:solidFill>
                  <a:srgbClr val="008000"/>
                </a:solidFill>
              </a:rPr>
              <a:t>Dissassemble</a:t>
            </a:r>
            <a:r>
              <a:rPr lang="en-GB" sz="2400" b="1" dirty="0">
                <a:solidFill>
                  <a:srgbClr val="008000"/>
                </a:solidFill>
              </a:rPr>
              <a:t> and remove the saw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39552-A334-43F3-9648-0F43B0E6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028" y="2315123"/>
            <a:ext cx="3105973" cy="17812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0F0444-F360-4B89-89C4-886AE61D4494}"/>
              </a:ext>
            </a:extLst>
          </p:cNvPr>
          <p:cNvSpPr/>
          <p:nvPr/>
        </p:nvSpPr>
        <p:spPr>
          <a:xfrm>
            <a:off x="7755038" y="2592728"/>
            <a:ext cx="1990846" cy="555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C2A02-81D9-4E76-B181-32C4E6FB9B1C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8007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39552-A334-43F3-9648-0F43B0E6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11" y="1088020"/>
            <a:ext cx="3105973" cy="1781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575576" y="1474811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barometer: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358809" y="2220299"/>
            <a:ext cx="59262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a large amount of glue round the top of the jar so you can make an air-tight seal.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 circle of rubber about 2cm bigger than the lid.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the rubber onto the jar.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Fold the rubber down.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Clamp the rubber onto the jar with the lid.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Leave for 24 hours for the glue to set.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0F0444-F360-4B89-89C4-886AE61D4494}"/>
              </a:ext>
            </a:extLst>
          </p:cNvPr>
          <p:cNvSpPr/>
          <p:nvPr/>
        </p:nvSpPr>
        <p:spPr>
          <a:xfrm>
            <a:off x="7175641" y="1377035"/>
            <a:ext cx="2124031" cy="6165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1C243-9149-48EB-B3E9-51CD46E2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919" y="4521991"/>
            <a:ext cx="2851953" cy="1505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23691-3643-490B-BA99-1499FC74E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32273" flipH="1" flipV="1">
            <a:off x="10060435" y="3314992"/>
            <a:ext cx="1262737" cy="2637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24620E-FE2E-4399-A2C0-61259E6F61C6}"/>
              </a:ext>
            </a:extLst>
          </p:cNvPr>
          <p:cNvSpPr/>
          <p:nvPr/>
        </p:nvSpPr>
        <p:spPr>
          <a:xfrm>
            <a:off x="6480671" y="2980938"/>
            <a:ext cx="3634451" cy="15410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71FBB-5244-4AD7-9A15-4F5CC5CC1F62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20995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03F9101-6325-4B88-BA56-DD13B31D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9132" flipH="1" flipV="1">
            <a:off x="9195038" y="512704"/>
            <a:ext cx="871662" cy="1820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barometer: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61A8D-692A-49FB-91CE-0AD9C062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42" y="2071359"/>
            <a:ext cx="2671855" cy="47866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0F0444-F360-4B89-89C4-886AE61D4494}"/>
              </a:ext>
            </a:extLst>
          </p:cNvPr>
          <p:cNvSpPr/>
          <p:nvPr/>
        </p:nvSpPr>
        <p:spPr>
          <a:xfrm>
            <a:off x="8087143" y="2268636"/>
            <a:ext cx="1531916" cy="154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4AD3AA24-109D-4A29-9F87-8DBA569DA310}"/>
              </a:ext>
            </a:extLst>
          </p:cNvPr>
          <p:cNvSpPr/>
          <p:nvPr/>
        </p:nvSpPr>
        <p:spPr>
          <a:xfrm rot="16200000" flipH="1">
            <a:off x="5893472" y="-1067400"/>
            <a:ext cx="238633" cy="6543826"/>
          </a:xfrm>
          <a:prstGeom prst="ca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999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2DE3C-76D1-4C77-B8D2-2F08F3FB011B}"/>
              </a:ext>
            </a:extLst>
          </p:cNvPr>
          <p:cNvSpPr/>
          <p:nvPr/>
        </p:nvSpPr>
        <p:spPr>
          <a:xfrm rot="21038515" flipH="1">
            <a:off x="2291741" y="1883808"/>
            <a:ext cx="3266444" cy="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61777-1F13-4268-92B7-D4F95BF6D782}"/>
              </a:ext>
            </a:extLst>
          </p:cNvPr>
          <p:cNvSpPr/>
          <p:nvPr/>
        </p:nvSpPr>
        <p:spPr>
          <a:xfrm rot="561485" flipH="1" flipV="1">
            <a:off x="2201620" y="2258186"/>
            <a:ext cx="3733468" cy="4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221306-2F0A-49DE-AF91-2CC6C64001C2}"/>
              </a:ext>
            </a:extLst>
          </p:cNvPr>
          <p:cNvCxnSpPr>
            <a:cxnSpLocks/>
          </p:cNvCxnSpPr>
          <p:nvPr/>
        </p:nvCxnSpPr>
        <p:spPr>
          <a:xfrm flipH="1">
            <a:off x="3755231" y="2092906"/>
            <a:ext cx="683419" cy="9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EE6B1-6A53-46AA-A1D7-B219719A2947}"/>
              </a:ext>
            </a:extLst>
          </p:cNvPr>
          <p:cNvCxnSpPr>
            <a:cxnSpLocks/>
          </p:cNvCxnSpPr>
          <p:nvPr/>
        </p:nvCxnSpPr>
        <p:spPr>
          <a:xfrm flipH="1" flipV="1">
            <a:off x="3755232" y="2190750"/>
            <a:ext cx="800099" cy="133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961844" y="2674947"/>
            <a:ext cx="5926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the straw to make a pointer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Mount the straw onto the rubber and glue it onto the rubber at the centre point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536D73-351E-48C6-8A24-06F90AA16282}"/>
              </a:ext>
            </a:extLst>
          </p:cNvPr>
          <p:cNvSpPr txBox="1"/>
          <p:nvPr/>
        </p:nvSpPr>
        <p:spPr>
          <a:xfrm>
            <a:off x="10000526" y="5817337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4884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E0F0444-F360-4B89-89C4-886AE61D4494}"/>
              </a:ext>
            </a:extLst>
          </p:cNvPr>
          <p:cNvSpPr/>
          <p:nvPr/>
        </p:nvSpPr>
        <p:spPr>
          <a:xfrm>
            <a:off x="8087143" y="2268636"/>
            <a:ext cx="1531916" cy="154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E727C0-DEBE-46BB-B52C-34CD85EC41D2}"/>
              </a:ext>
            </a:extLst>
          </p:cNvPr>
          <p:cNvGrpSpPr/>
          <p:nvPr/>
        </p:nvGrpSpPr>
        <p:grpSpPr>
          <a:xfrm>
            <a:off x="2740876" y="2071359"/>
            <a:ext cx="7448153" cy="4786641"/>
            <a:chOff x="2740876" y="2071359"/>
            <a:chExt cx="7448153" cy="47866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961A8D-692A-49FB-91CE-0AD9C062A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7174" y="2071359"/>
              <a:ext cx="2671855" cy="4786641"/>
            </a:xfrm>
            <a:prstGeom prst="rect">
              <a:avLst/>
            </a:prstGeom>
          </p:spPr>
        </p:pic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4AD3AA24-109D-4A29-9F87-8DBA569DA310}"/>
                </a:ext>
              </a:extLst>
            </p:cNvPr>
            <p:cNvSpPr/>
            <p:nvPr/>
          </p:nvSpPr>
          <p:spPr>
            <a:xfrm rot="16200000" flipH="1">
              <a:off x="5893472" y="-1067400"/>
              <a:ext cx="238633" cy="6543826"/>
            </a:xfrm>
            <a:prstGeom prst="can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9999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2DE3C-76D1-4C77-B8D2-2F08F3FB011B}"/>
              </a:ext>
            </a:extLst>
          </p:cNvPr>
          <p:cNvSpPr/>
          <p:nvPr/>
        </p:nvSpPr>
        <p:spPr>
          <a:xfrm rot="21038515" flipH="1">
            <a:off x="2291741" y="1883808"/>
            <a:ext cx="3266444" cy="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61777-1F13-4268-92B7-D4F95BF6D782}"/>
              </a:ext>
            </a:extLst>
          </p:cNvPr>
          <p:cNvSpPr/>
          <p:nvPr/>
        </p:nvSpPr>
        <p:spPr>
          <a:xfrm rot="561485" flipH="1" flipV="1">
            <a:off x="2201620" y="2258186"/>
            <a:ext cx="3733468" cy="4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221306-2F0A-49DE-AF91-2CC6C64001C2}"/>
              </a:ext>
            </a:extLst>
          </p:cNvPr>
          <p:cNvCxnSpPr>
            <a:cxnSpLocks/>
          </p:cNvCxnSpPr>
          <p:nvPr/>
        </p:nvCxnSpPr>
        <p:spPr>
          <a:xfrm flipH="1">
            <a:off x="3755231" y="2092906"/>
            <a:ext cx="683419" cy="9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EE6B1-6A53-46AA-A1D7-B219719A2947}"/>
              </a:ext>
            </a:extLst>
          </p:cNvPr>
          <p:cNvCxnSpPr>
            <a:cxnSpLocks/>
          </p:cNvCxnSpPr>
          <p:nvPr/>
        </p:nvCxnSpPr>
        <p:spPr>
          <a:xfrm flipH="1" flipV="1">
            <a:off x="3755232" y="2190750"/>
            <a:ext cx="800099" cy="133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961844" y="2421674"/>
            <a:ext cx="5926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pressure of the air in the jar is fixed because it is sealed in by the rubber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As the pressure of the air outside increases the air in the jar is compressed and the rubber will be pulled into the 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end of the straw will go up because it pivots on the edge of the 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And I will go down if the outside air pressure decreases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551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How does the barometer work: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7D2EE-2DAF-4F3D-9685-1C55EC848EB2}"/>
              </a:ext>
            </a:extLst>
          </p:cNvPr>
          <p:cNvSpPr txBox="1"/>
          <p:nvPr/>
        </p:nvSpPr>
        <p:spPr>
          <a:xfrm>
            <a:off x="10069975" y="5921510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921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4171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graph record: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2DE3C-76D1-4C77-B8D2-2F08F3FB011B}"/>
              </a:ext>
            </a:extLst>
          </p:cNvPr>
          <p:cNvSpPr/>
          <p:nvPr/>
        </p:nvSpPr>
        <p:spPr>
          <a:xfrm rot="21038515" flipH="1">
            <a:off x="2291741" y="1883808"/>
            <a:ext cx="3266444" cy="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61777-1F13-4268-92B7-D4F95BF6D782}"/>
              </a:ext>
            </a:extLst>
          </p:cNvPr>
          <p:cNvSpPr/>
          <p:nvPr/>
        </p:nvSpPr>
        <p:spPr>
          <a:xfrm rot="561485" flipH="1" flipV="1">
            <a:off x="2201620" y="2258186"/>
            <a:ext cx="3733468" cy="4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824650" y="2005921"/>
            <a:ext cx="59262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the graph paper with the days of the week and morning and evening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pressure today and “High” and “Low”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time you recorded the pressure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state of the cloud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state of the sun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state of the rain 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8922D-2585-480C-8127-2901B463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74" y="2022045"/>
            <a:ext cx="3975091" cy="391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638B8-0270-4C38-A414-FC6A9F27E356}"/>
              </a:ext>
            </a:extLst>
          </p:cNvPr>
          <p:cNvSpPr txBox="1"/>
          <p:nvPr/>
        </p:nvSpPr>
        <p:spPr>
          <a:xfrm>
            <a:off x="7373262" y="2246641"/>
            <a:ext cx="53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E879D-3FD4-4F17-B3C0-8687C74A6291}"/>
              </a:ext>
            </a:extLst>
          </p:cNvPr>
          <p:cNvSpPr txBox="1"/>
          <p:nvPr/>
        </p:nvSpPr>
        <p:spPr>
          <a:xfrm>
            <a:off x="6704971" y="345705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C6CE9-2A7F-445B-ADFA-67BF7FF0990E}"/>
              </a:ext>
            </a:extLst>
          </p:cNvPr>
          <p:cNvSpPr txBox="1"/>
          <p:nvPr/>
        </p:nvSpPr>
        <p:spPr>
          <a:xfrm>
            <a:off x="6693364" y="2903983"/>
            <a:ext cx="82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5DB79-97D0-4743-88D8-3E1950FDB642}"/>
              </a:ext>
            </a:extLst>
          </p:cNvPr>
          <p:cNvSpPr txBox="1"/>
          <p:nvPr/>
        </p:nvSpPr>
        <p:spPr>
          <a:xfrm>
            <a:off x="790027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Mon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DDBA2-E85E-4BF5-873E-0492C358C915}"/>
              </a:ext>
            </a:extLst>
          </p:cNvPr>
          <p:cNvSpPr txBox="1"/>
          <p:nvPr/>
        </p:nvSpPr>
        <p:spPr>
          <a:xfrm>
            <a:off x="858350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Tue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1B05-74DD-4D35-A7F8-7E2CA98BDF18}"/>
              </a:ext>
            </a:extLst>
          </p:cNvPr>
          <p:cNvSpPr txBox="1"/>
          <p:nvPr/>
        </p:nvSpPr>
        <p:spPr>
          <a:xfrm>
            <a:off x="9213873" y="2116235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Wed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33C30-368F-4B09-B8FF-7E097562B772}"/>
              </a:ext>
            </a:extLst>
          </p:cNvPr>
          <p:cNvSpPr txBox="1"/>
          <p:nvPr/>
        </p:nvSpPr>
        <p:spPr>
          <a:xfrm>
            <a:off x="9897104" y="211623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Thu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E2E95-ED36-49EA-B20C-947A69CF6F2E}"/>
              </a:ext>
            </a:extLst>
          </p:cNvPr>
          <p:cNvSpPr txBox="1"/>
          <p:nvPr/>
        </p:nvSpPr>
        <p:spPr>
          <a:xfrm>
            <a:off x="6811337" y="2246641"/>
            <a:ext cx="468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Day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7D9B2B-4BE5-4FEF-9802-518BB4C6DBD0}"/>
              </a:ext>
            </a:extLst>
          </p:cNvPr>
          <p:cNvCxnSpPr>
            <a:cxnSpLocks/>
          </p:cNvCxnSpPr>
          <p:nvPr/>
        </p:nvCxnSpPr>
        <p:spPr>
          <a:xfrm>
            <a:off x="7639360" y="3057871"/>
            <a:ext cx="29688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3E314A-1E03-49B8-82F1-DE93646FD27D}"/>
              </a:ext>
            </a:extLst>
          </p:cNvPr>
          <p:cNvSpPr txBox="1"/>
          <p:nvPr/>
        </p:nvSpPr>
        <p:spPr>
          <a:xfrm>
            <a:off x="7409881" y="2718853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High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FA287-D3EA-4858-8333-ECF01C173B12}"/>
              </a:ext>
            </a:extLst>
          </p:cNvPr>
          <p:cNvSpPr txBox="1"/>
          <p:nvPr/>
        </p:nvSpPr>
        <p:spPr>
          <a:xfrm>
            <a:off x="7409881" y="3052311"/>
            <a:ext cx="52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994C99-3146-469E-BB09-2E757607D786}"/>
              </a:ext>
            </a:extLst>
          </p:cNvPr>
          <p:cNvSpPr txBox="1"/>
          <p:nvPr/>
        </p:nvSpPr>
        <p:spPr>
          <a:xfrm>
            <a:off x="6693364" y="416244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Cloud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1CBB12-4883-4FC6-BFC4-138C5BD8F979}"/>
              </a:ext>
            </a:extLst>
          </p:cNvPr>
          <p:cNvSpPr txBox="1"/>
          <p:nvPr/>
        </p:nvSpPr>
        <p:spPr>
          <a:xfrm>
            <a:off x="6682468" y="471395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439D9-A7AA-45F4-B53A-EEC082DC8475}"/>
              </a:ext>
            </a:extLst>
          </p:cNvPr>
          <p:cNvSpPr txBox="1"/>
          <p:nvPr/>
        </p:nvSpPr>
        <p:spPr>
          <a:xfrm>
            <a:off x="6693364" y="5371565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5D810E-C75D-473A-94FC-BA957370D6BE}"/>
              </a:ext>
            </a:extLst>
          </p:cNvPr>
          <p:cNvSpPr txBox="1"/>
          <p:nvPr/>
        </p:nvSpPr>
        <p:spPr>
          <a:xfrm>
            <a:off x="9656332" y="6048197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6258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358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Record your results: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914156" y="2076913"/>
            <a:ext cx="5926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You will see the air pressure changing from day to day and morning to evening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 have used H=high, L=low, 0= no change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Also for Cloud, Sun and Rain I used V for Very, L for Light, N for None, etc.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8922D-2585-480C-8127-2901B463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74" y="2022045"/>
            <a:ext cx="3975091" cy="391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638B8-0270-4C38-A414-FC6A9F27E356}"/>
              </a:ext>
            </a:extLst>
          </p:cNvPr>
          <p:cNvSpPr txBox="1"/>
          <p:nvPr/>
        </p:nvSpPr>
        <p:spPr>
          <a:xfrm>
            <a:off x="7373262" y="2246641"/>
            <a:ext cx="53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E879D-3FD4-4F17-B3C0-8687C74A6291}"/>
              </a:ext>
            </a:extLst>
          </p:cNvPr>
          <p:cNvSpPr txBox="1"/>
          <p:nvPr/>
        </p:nvSpPr>
        <p:spPr>
          <a:xfrm>
            <a:off x="6704971" y="345705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C6CE9-2A7F-445B-ADFA-67BF7FF0990E}"/>
              </a:ext>
            </a:extLst>
          </p:cNvPr>
          <p:cNvSpPr txBox="1"/>
          <p:nvPr/>
        </p:nvSpPr>
        <p:spPr>
          <a:xfrm>
            <a:off x="6693364" y="2903983"/>
            <a:ext cx="82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5DB79-97D0-4743-88D8-3E1950FDB642}"/>
              </a:ext>
            </a:extLst>
          </p:cNvPr>
          <p:cNvSpPr txBox="1"/>
          <p:nvPr/>
        </p:nvSpPr>
        <p:spPr>
          <a:xfrm>
            <a:off x="790027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Mon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DDBA2-E85E-4BF5-873E-0492C358C915}"/>
              </a:ext>
            </a:extLst>
          </p:cNvPr>
          <p:cNvSpPr txBox="1"/>
          <p:nvPr/>
        </p:nvSpPr>
        <p:spPr>
          <a:xfrm>
            <a:off x="858350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Tue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1B05-74DD-4D35-A7F8-7E2CA98BDF18}"/>
              </a:ext>
            </a:extLst>
          </p:cNvPr>
          <p:cNvSpPr txBox="1"/>
          <p:nvPr/>
        </p:nvSpPr>
        <p:spPr>
          <a:xfrm>
            <a:off x="9213873" y="2116235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Wed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33C30-368F-4B09-B8FF-7E097562B772}"/>
              </a:ext>
            </a:extLst>
          </p:cNvPr>
          <p:cNvSpPr txBox="1"/>
          <p:nvPr/>
        </p:nvSpPr>
        <p:spPr>
          <a:xfrm>
            <a:off x="9897104" y="211623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Thu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E2E95-ED36-49EA-B20C-947A69CF6F2E}"/>
              </a:ext>
            </a:extLst>
          </p:cNvPr>
          <p:cNvSpPr txBox="1"/>
          <p:nvPr/>
        </p:nvSpPr>
        <p:spPr>
          <a:xfrm>
            <a:off x="6811337" y="2246641"/>
            <a:ext cx="468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Day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7D9B2B-4BE5-4FEF-9802-518BB4C6DBD0}"/>
              </a:ext>
            </a:extLst>
          </p:cNvPr>
          <p:cNvCxnSpPr>
            <a:cxnSpLocks/>
          </p:cNvCxnSpPr>
          <p:nvPr/>
        </p:nvCxnSpPr>
        <p:spPr>
          <a:xfrm>
            <a:off x="7639360" y="3057871"/>
            <a:ext cx="29688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3E314A-1E03-49B8-82F1-DE93646FD27D}"/>
              </a:ext>
            </a:extLst>
          </p:cNvPr>
          <p:cNvSpPr txBox="1"/>
          <p:nvPr/>
        </p:nvSpPr>
        <p:spPr>
          <a:xfrm>
            <a:off x="7409881" y="2718853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High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FA287-D3EA-4858-8333-ECF01C173B12}"/>
              </a:ext>
            </a:extLst>
          </p:cNvPr>
          <p:cNvSpPr txBox="1"/>
          <p:nvPr/>
        </p:nvSpPr>
        <p:spPr>
          <a:xfrm>
            <a:off x="7409881" y="3052311"/>
            <a:ext cx="52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994C99-3146-469E-BB09-2E757607D786}"/>
              </a:ext>
            </a:extLst>
          </p:cNvPr>
          <p:cNvSpPr txBox="1"/>
          <p:nvPr/>
        </p:nvSpPr>
        <p:spPr>
          <a:xfrm>
            <a:off x="6693364" y="416244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Cloud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1CBB12-4883-4FC6-BFC4-138C5BD8F979}"/>
              </a:ext>
            </a:extLst>
          </p:cNvPr>
          <p:cNvSpPr txBox="1"/>
          <p:nvPr/>
        </p:nvSpPr>
        <p:spPr>
          <a:xfrm>
            <a:off x="6682468" y="471395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439D9-A7AA-45F4-B53A-EEC082DC8475}"/>
              </a:ext>
            </a:extLst>
          </p:cNvPr>
          <p:cNvSpPr txBox="1"/>
          <p:nvPr/>
        </p:nvSpPr>
        <p:spPr>
          <a:xfrm>
            <a:off x="6693364" y="5371565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96133-4541-4A17-B118-9DC0367EF3F7}"/>
              </a:ext>
            </a:extLst>
          </p:cNvPr>
          <p:cNvSpPr txBox="1"/>
          <p:nvPr/>
        </p:nvSpPr>
        <p:spPr>
          <a:xfrm>
            <a:off x="8004659" y="3476288"/>
            <a:ext cx="2558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8     8      8      8      8      8     8      8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25B23-A235-4919-82CD-645431AFCDFF}"/>
              </a:ext>
            </a:extLst>
          </p:cNvPr>
          <p:cNvSpPr txBox="1"/>
          <p:nvPr/>
        </p:nvSpPr>
        <p:spPr>
          <a:xfrm>
            <a:off x="8004659" y="2710163"/>
            <a:ext cx="252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                                            </a:t>
            </a:r>
            <a:r>
              <a:rPr lang="en-GB" sz="1400" b="1" dirty="0" err="1"/>
              <a:t>H</a:t>
            </a:r>
            <a:r>
              <a:rPr lang="en-GB" sz="1400" b="1" dirty="0"/>
              <a:t>      </a:t>
            </a:r>
            <a:r>
              <a:rPr lang="en-GB" sz="1400" b="1" dirty="0" err="1"/>
              <a:t>H</a:t>
            </a:r>
            <a:endParaRPr lang="en-GB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0B4B7-46F7-42D8-AE05-C13038120FC1}"/>
              </a:ext>
            </a:extLst>
          </p:cNvPr>
          <p:cNvSpPr txBox="1"/>
          <p:nvPr/>
        </p:nvSpPr>
        <p:spPr>
          <a:xfrm>
            <a:off x="8583504" y="3052310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       </a:t>
            </a:r>
            <a:r>
              <a:rPr lang="en-GB" sz="1400" b="1" dirty="0" err="1"/>
              <a:t>L</a:t>
            </a:r>
            <a:r>
              <a:rPr lang="en-GB" sz="1400" b="1" dirty="0"/>
              <a:t>       </a:t>
            </a:r>
            <a:r>
              <a:rPr lang="en-GB" sz="1400" b="1" dirty="0" err="1"/>
              <a:t>L</a:t>
            </a:r>
            <a:r>
              <a:rPr lang="en-GB" sz="1400" b="1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B67BC-A872-4098-9E6E-6FE22B0D7A91}"/>
              </a:ext>
            </a:extLst>
          </p:cNvPr>
          <p:cNvSpPr txBox="1"/>
          <p:nvPr/>
        </p:nvSpPr>
        <p:spPr>
          <a:xfrm>
            <a:off x="8272330" y="287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8225DC-613A-4AFA-9D7E-71D32820674B}"/>
              </a:ext>
            </a:extLst>
          </p:cNvPr>
          <p:cNvSpPr txBox="1"/>
          <p:nvPr/>
        </p:nvSpPr>
        <p:spPr>
          <a:xfrm>
            <a:off x="9570907" y="287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9F74A-EEEF-4D0F-9D0F-57F50FC2F5D5}"/>
              </a:ext>
            </a:extLst>
          </p:cNvPr>
          <p:cNvSpPr txBox="1"/>
          <p:nvPr/>
        </p:nvSpPr>
        <p:spPr>
          <a:xfrm>
            <a:off x="7996336" y="4162448"/>
            <a:ext cx="2722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LC   C      VC   </a:t>
            </a:r>
            <a:r>
              <a:rPr lang="en-GB" sz="1400" b="1" dirty="0" err="1"/>
              <a:t>VC</a:t>
            </a:r>
            <a:r>
              <a:rPr lang="en-GB" sz="1400" b="1" dirty="0"/>
              <a:t>    C     LC     </a:t>
            </a:r>
            <a:r>
              <a:rPr lang="en-GB" sz="1400" b="1" dirty="0" err="1"/>
              <a:t>LC</a:t>
            </a:r>
            <a:r>
              <a:rPr lang="en-GB" sz="1400" b="1" dirty="0"/>
              <a:t>   </a:t>
            </a:r>
            <a:r>
              <a:rPr lang="en-GB" sz="1400" b="1" dirty="0" err="1"/>
              <a:t>LC</a:t>
            </a:r>
            <a:r>
              <a:rPr lang="en-GB" sz="1400" b="1" dirty="0"/>
              <a:t>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47C759-F970-4FB0-8737-DA82A90FDDB3}"/>
              </a:ext>
            </a:extLst>
          </p:cNvPr>
          <p:cNvSpPr txBox="1"/>
          <p:nvPr/>
        </p:nvSpPr>
        <p:spPr>
          <a:xfrm>
            <a:off x="7996670" y="4730614"/>
            <a:ext cx="263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LS   NS    </a:t>
            </a:r>
            <a:r>
              <a:rPr lang="en-GB" sz="1400" b="1" dirty="0" err="1"/>
              <a:t>NS</a:t>
            </a:r>
            <a:r>
              <a:rPr lang="en-GB" sz="1400" b="1" dirty="0"/>
              <a:t>  </a:t>
            </a:r>
            <a:r>
              <a:rPr lang="en-GB" sz="1400" b="1" dirty="0" err="1"/>
              <a:t>NS</a:t>
            </a:r>
            <a:r>
              <a:rPr lang="en-GB" sz="1400" b="1" dirty="0"/>
              <a:t>    LS    </a:t>
            </a:r>
            <a:r>
              <a:rPr lang="en-GB" sz="1400" b="1" dirty="0" err="1"/>
              <a:t>LS</a:t>
            </a:r>
            <a:r>
              <a:rPr lang="en-GB" sz="1400" b="1" dirty="0"/>
              <a:t>    S      VS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2078B-70B4-4C02-A899-743F5F8CA6BE}"/>
              </a:ext>
            </a:extLst>
          </p:cNvPr>
          <p:cNvSpPr txBox="1"/>
          <p:nvPr/>
        </p:nvSpPr>
        <p:spPr>
          <a:xfrm>
            <a:off x="8011295" y="5371565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NR </a:t>
            </a:r>
            <a:r>
              <a:rPr lang="en-GB" sz="1400" b="1" dirty="0" err="1"/>
              <a:t>NR</a:t>
            </a:r>
            <a:r>
              <a:rPr lang="en-GB" sz="1400" b="1" dirty="0"/>
              <a:t>   SR   VR   SR    NR  </a:t>
            </a:r>
            <a:r>
              <a:rPr lang="en-GB" sz="1400" b="1" dirty="0" err="1"/>
              <a:t>NR</a:t>
            </a:r>
            <a:r>
              <a:rPr lang="en-GB" sz="1400" b="1" dirty="0"/>
              <a:t>   </a:t>
            </a:r>
            <a:r>
              <a:rPr lang="en-GB" sz="1400" b="1" dirty="0" err="1"/>
              <a:t>NR</a:t>
            </a:r>
            <a:r>
              <a:rPr lang="en-GB" sz="1400" b="1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9420F-F99B-42C3-AEF5-6AD7A61B66DF}"/>
              </a:ext>
            </a:extLst>
          </p:cNvPr>
          <p:cNvSpPr txBox="1"/>
          <p:nvPr/>
        </p:nvSpPr>
        <p:spPr>
          <a:xfrm>
            <a:off x="638845" y="4786790"/>
            <a:ext cx="113006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Can you see any relationship between pressure and the weather?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6B73B-5DA6-46CE-8480-D6813487FA61}"/>
              </a:ext>
            </a:extLst>
          </p:cNvPr>
          <p:cNvSpPr txBox="1"/>
          <p:nvPr/>
        </p:nvSpPr>
        <p:spPr>
          <a:xfrm>
            <a:off x="9585929" y="6055727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148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2842C505-2037-4A6A-8738-F60802989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238375"/>
          <a:ext cx="553243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2842C505-2037-4A6A-8738-F60802989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238375"/>
                        <a:ext cx="553243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2">
            <a:extLst>
              <a:ext uri="{FF2B5EF4-FFF2-40B4-BE49-F238E27FC236}">
                <a16:creationId xmlns:a16="http://schemas.microsoft.com/office/drawing/2014/main" id="{8C990AED-39E2-4385-8E60-212B36E3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206500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8000"/>
                </a:solidFill>
              </a:rPr>
              <a:t>Well Done, Everyone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8F5A820B-893F-44E0-8686-DE0348688C22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E3BF5-BBA8-40D7-B8C4-0AE10F9D996B}"/>
              </a:ext>
            </a:extLst>
          </p:cNvPr>
          <p:cNvSpPr txBox="1"/>
          <p:nvPr/>
        </p:nvSpPr>
        <p:spPr>
          <a:xfrm>
            <a:off x="810228" y="1527858"/>
            <a:ext cx="289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5A910-D966-4CE2-B9E8-D2DDFFF6E34E}"/>
              </a:ext>
            </a:extLst>
          </p:cNvPr>
          <p:cNvSpPr txBox="1"/>
          <p:nvPr/>
        </p:nvSpPr>
        <p:spPr>
          <a:xfrm>
            <a:off x="1481560" y="2361235"/>
            <a:ext cx="5926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large glass jar – e.g. jam-jar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Some thin rubber sheet – about 3cm larger than the opening of the 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straw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Thick rubber band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Quick drying glue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Graph Paper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21016-C111-4553-A09E-3C7AEA4A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057" y="1820245"/>
            <a:ext cx="931513" cy="1668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6CBBF-B7D5-498B-9723-784E63F3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06" y="1831946"/>
            <a:ext cx="1657109" cy="1657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BFAEB-24E4-4ADC-9D48-F41BD3B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057" y="3639399"/>
            <a:ext cx="460814" cy="1273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49CD7-EFFC-4AF1-A8D6-187988AF7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100" y="3596719"/>
            <a:ext cx="793404" cy="1657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21E3-7E96-4398-81DD-70901625F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760" y="3639399"/>
            <a:ext cx="1434784" cy="1413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9DAB71-507E-4061-958D-D5902D14E6F2}"/>
              </a:ext>
            </a:extLst>
          </p:cNvPr>
          <p:cNvSpPr txBox="1"/>
          <p:nvPr/>
        </p:nvSpPr>
        <p:spPr>
          <a:xfrm>
            <a:off x="8545430" y="6087590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341F76-96C5-4BA5-927F-A40416508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430" y="3521270"/>
            <a:ext cx="862578" cy="16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575576" y="1474811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barometer: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709199" y="2215233"/>
            <a:ext cx="563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 circle of rubber about 2cm bigger than the lid.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plenty of glue all round the top of the jar to make an air-tight seal.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the rubber onto the jar and fold down to secure with the glue 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Clamp the rubber onto the jar with the rubber band.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Leave for 24 hours for the glue to set.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1C243-9149-48EB-B3E9-51CD46E2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19" y="4521991"/>
            <a:ext cx="2851953" cy="1505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23691-3643-490B-BA99-1499FC74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32273" flipH="1" flipV="1">
            <a:off x="10060435" y="3314992"/>
            <a:ext cx="1262737" cy="2637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24620E-FE2E-4399-A2C0-61259E6F61C6}"/>
              </a:ext>
            </a:extLst>
          </p:cNvPr>
          <p:cNvSpPr/>
          <p:nvPr/>
        </p:nvSpPr>
        <p:spPr>
          <a:xfrm>
            <a:off x="6480671" y="2980938"/>
            <a:ext cx="3634451" cy="15410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71FBB-5244-4AD7-9A15-4F5CC5CC1F62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78CBD-FB38-41C3-B6A2-74B75985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223" y="1767198"/>
            <a:ext cx="862578" cy="16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barometer: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961844" y="2674947"/>
            <a:ext cx="59262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the straw to make a pointer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Mount the straw onto the rubber and glue it onto the rubber at the centre point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536D73-351E-48C6-8A24-06F90AA16282}"/>
              </a:ext>
            </a:extLst>
          </p:cNvPr>
          <p:cNvSpPr txBox="1"/>
          <p:nvPr/>
        </p:nvSpPr>
        <p:spPr>
          <a:xfrm>
            <a:off x="10000526" y="5817337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900D76-8FEF-49FF-84EF-C638B7AD1B2B}"/>
              </a:ext>
            </a:extLst>
          </p:cNvPr>
          <p:cNvGrpSpPr/>
          <p:nvPr/>
        </p:nvGrpSpPr>
        <p:grpSpPr>
          <a:xfrm>
            <a:off x="5934283" y="1946528"/>
            <a:ext cx="4846788" cy="3687356"/>
            <a:chOff x="7009314" y="1900238"/>
            <a:chExt cx="4066243" cy="32324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4F6B39-B177-46A7-A864-B685C603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0082" y="2275208"/>
              <a:ext cx="1895475" cy="28575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9B35D7-F929-4184-A75B-F9C4C741C53D}"/>
                </a:ext>
              </a:extLst>
            </p:cNvPr>
            <p:cNvSpPr/>
            <p:nvPr/>
          </p:nvSpPr>
          <p:spPr>
            <a:xfrm>
              <a:off x="9510369" y="2393425"/>
              <a:ext cx="1286219" cy="286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79F989-0C3C-4579-8B69-855E535D2E3E}"/>
                </a:ext>
              </a:extLst>
            </p:cNvPr>
            <p:cNvSpPr/>
            <p:nvPr/>
          </p:nvSpPr>
          <p:spPr>
            <a:xfrm>
              <a:off x="9510713" y="2528783"/>
              <a:ext cx="1285875" cy="390630"/>
            </a:xfrm>
            <a:custGeom>
              <a:avLst/>
              <a:gdLst>
                <a:gd name="connsiteX0" fmla="*/ 4762 w 1285875"/>
                <a:gd name="connsiteY0" fmla="*/ 71437 h 438150"/>
                <a:gd name="connsiteX1" fmla="*/ 0 w 1285875"/>
                <a:gd name="connsiteY1" fmla="*/ 204787 h 438150"/>
                <a:gd name="connsiteX2" fmla="*/ 14287 w 1285875"/>
                <a:gd name="connsiteY2" fmla="*/ 333375 h 438150"/>
                <a:gd name="connsiteX3" fmla="*/ 104775 w 1285875"/>
                <a:gd name="connsiteY3" fmla="*/ 371475 h 438150"/>
                <a:gd name="connsiteX4" fmla="*/ 347662 w 1285875"/>
                <a:gd name="connsiteY4" fmla="*/ 433387 h 438150"/>
                <a:gd name="connsiteX5" fmla="*/ 600075 w 1285875"/>
                <a:gd name="connsiteY5" fmla="*/ 438150 h 438150"/>
                <a:gd name="connsiteX6" fmla="*/ 833437 w 1285875"/>
                <a:gd name="connsiteY6" fmla="*/ 433387 h 438150"/>
                <a:gd name="connsiteX7" fmla="*/ 962025 w 1285875"/>
                <a:gd name="connsiteY7" fmla="*/ 409575 h 438150"/>
                <a:gd name="connsiteX8" fmla="*/ 1128712 w 1285875"/>
                <a:gd name="connsiteY8" fmla="*/ 404812 h 438150"/>
                <a:gd name="connsiteX9" fmla="*/ 1223962 w 1285875"/>
                <a:gd name="connsiteY9" fmla="*/ 347662 h 438150"/>
                <a:gd name="connsiteX10" fmla="*/ 1257300 w 1285875"/>
                <a:gd name="connsiteY10" fmla="*/ 233362 h 438150"/>
                <a:gd name="connsiteX11" fmla="*/ 1271587 w 1285875"/>
                <a:gd name="connsiteY11" fmla="*/ 147637 h 438150"/>
                <a:gd name="connsiteX12" fmla="*/ 1285875 w 1285875"/>
                <a:gd name="connsiteY12" fmla="*/ 0 h 438150"/>
                <a:gd name="connsiteX13" fmla="*/ 4762 w 1285875"/>
                <a:gd name="connsiteY13" fmla="*/ 71437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875" h="438150">
                  <a:moveTo>
                    <a:pt x="4762" y="71437"/>
                  </a:moveTo>
                  <a:lnTo>
                    <a:pt x="0" y="204787"/>
                  </a:lnTo>
                  <a:lnTo>
                    <a:pt x="14287" y="333375"/>
                  </a:lnTo>
                  <a:lnTo>
                    <a:pt x="104775" y="371475"/>
                  </a:lnTo>
                  <a:lnTo>
                    <a:pt x="347662" y="433387"/>
                  </a:lnTo>
                  <a:lnTo>
                    <a:pt x="600075" y="438150"/>
                  </a:lnTo>
                  <a:lnTo>
                    <a:pt x="833437" y="433387"/>
                  </a:lnTo>
                  <a:lnTo>
                    <a:pt x="962025" y="409575"/>
                  </a:lnTo>
                  <a:lnTo>
                    <a:pt x="1128712" y="404812"/>
                  </a:lnTo>
                  <a:lnTo>
                    <a:pt x="1223962" y="347662"/>
                  </a:lnTo>
                  <a:lnTo>
                    <a:pt x="1257300" y="233362"/>
                  </a:lnTo>
                  <a:lnTo>
                    <a:pt x="1271587" y="147637"/>
                  </a:lnTo>
                  <a:lnTo>
                    <a:pt x="1285875" y="0"/>
                  </a:lnTo>
                  <a:lnTo>
                    <a:pt x="4762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010E6FAB-C5E7-4922-BA63-4132B6903EE8}"/>
                </a:ext>
              </a:extLst>
            </p:cNvPr>
            <p:cNvSpPr/>
            <p:nvPr/>
          </p:nvSpPr>
          <p:spPr>
            <a:xfrm flipV="1">
              <a:off x="9180081" y="1900238"/>
              <a:ext cx="1895475" cy="981075"/>
            </a:xfrm>
            <a:prstGeom prst="blockArc">
              <a:avLst>
                <a:gd name="adj1" fmla="val 12743393"/>
                <a:gd name="adj2" fmla="val 19709565"/>
                <a:gd name="adj3" fmla="val 11305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1A89F8-FA03-42DA-95DE-CD4636768847}"/>
                </a:ext>
              </a:extLst>
            </p:cNvPr>
            <p:cNvSpPr/>
            <p:nvPr/>
          </p:nvSpPr>
          <p:spPr>
            <a:xfrm>
              <a:off x="10620375" y="2628673"/>
              <a:ext cx="176213" cy="143329"/>
            </a:xfrm>
            <a:custGeom>
              <a:avLst/>
              <a:gdLst>
                <a:gd name="connsiteX0" fmla="*/ 0 w 176213"/>
                <a:gd name="connsiteY0" fmla="*/ 95250 h 195262"/>
                <a:gd name="connsiteX1" fmla="*/ 171450 w 176213"/>
                <a:gd name="connsiteY1" fmla="*/ 0 h 195262"/>
                <a:gd name="connsiteX2" fmla="*/ 176213 w 176213"/>
                <a:gd name="connsiteY2" fmla="*/ 4762 h 195262"/>
                <a:gd name="connsiteX3" fmla="*/ 161925 w 176213"/>
                <a:gd name="connsiteY3" fmla="*/ 180975 h 195262"/>
                <a:gd name="connsiteX4" fmla="*/ 95250 w 176213"/>
                <a:gd name="connsiteY4" fmla="*/ 195262 h 195262"/>
                <a:gd name="connsiteX5" fmla="*/ 0 w 176213"/>
                <a:gd name="connsiteY5" fmla="*/ 9525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5262">
                  <a:moveTo>
                    <a:pt x="0" y="95250"/>
                  </a:moveTo>
                  <a:lnTo>
                    <a:pt x="171450" y="0"/>
                  </a:lnTo>
                  <a:lnTo>
                    <a:pt x="176213" y="4762"/>
                  </a:lnTo>
                  <a:lnTo>
                    <a:pt x="161925" y="180975"/>
                  </a:lnTo>
                  <a:lnTo>
                    <a:pt x="95250" y="19526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3121D1-E2AF-433F-B8DE-70A59043594B}"/>
                </a:ext>
              </a:extLst>
            </p:cNvPr>
            <p:cNvSpPr/>
            <p:nvPr/>
          </p:nvSpPr>
          <p:spPr>
            <a:xfrm flipH="1">
              <a:off x="9510367" y="2645192"/>
              <a:ext cx="176215" cy="143329"/>
            </a:xfrm>
            <a:custGeom>
              <a:avLst/>
              <a:gdLst>
                <a:gd name="connsiteX0" fmla="*/ 0 w 176213"/>
                <a:gd name="connsiteY0" fmla="*/ 95250 h 195262"/>
                <a:gd name="connsiteX1" fmla="*/ 171450 w 176213"/>
                <a:gd name="connsiteY1" fmla="*/ 0 h 195262"/>
                <a:gd name="connsiteX2" fmla="*/ 176213 w 176213"/>
                <a:gd name="connsiteY2" fmla="*/ 4762 h 195262"/>
                <a:gd name="connsiteX3" fmla="*/ 161925 w 176213"/>
                <a:gd name="connsiteY3" fmla="*/ 180975 h 195262"/>
                <a:gd name="connsiteX4" fmla="*/ 95250 w 176213"/>
                <a:gd name="connsiteY4" fmla="*/ 195262 h 195262"/>
                <a:gd name="connsiteX5" fmla="*/ 0 w 176213"/>
                <a:gd name="connsiteY5" fmla="*/ 9525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5262">
                  <a:moveTo>
                    <a:pt x="0" y="95250"/>
                  </a:moveTo>
                  <a:lnTo>
                    <a:pt x="171450" y="0"/>
                  </a:lnTo>
                  <a:lnTo>
                    <a:pt x="176213" y="4762"/>
                  </a:lnTo>
                  <a:lnTo>
                    <a:pt x="161925" y="180975"/>
                  </a:lnTo>
                  <a:lnTo>
                    <a:pt x="95250" y="19526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ylinder 21">
              <a:extLst>
                <a:ext uri="{FF2B5EF4-FFF2-40B4-BE49-F238E27FC236}">
                  <a16:creationId xmlns:a16="http://schemas.microsoft.com/office/drawing/2014/main" id="{DEB6E6E4-814C-4856-BF23-CCD15ED2040B}"/>
                </a:ext>
              </a:extLst>
            </p:cNvPr>
            <p:cNvSpPr/>
            <p:nvPr/>
          </p:nvSpPr>
          <p:spPr>
            <a:xfrm rot="16200000" flipH="1">
              <a:off x="8760952" y="914614"/>
              <a:ext cx="127597" cy="3116347"/>
            </a:xfrm>
            <a:prstGeom prst="can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9999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E09D60-4F38-4884-A5A8-F12849E84944}"/>
                </a:ext>
              </a:extLst>
            </p:cNvPr>
            <p:cNvSpPr/>
            <p:nvPr/>
          </p:nvSpPr>
          <p:spPr>
            <a:xfrm rot="20799455">
              <a:off x="7009314" y="2341694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E23245-005D-45EC-8CE1-CBC47885C539}"/>
                </a:ext>
              </a:extLst>
            </p:cNvPr>
            <p:cNvSpPr/>
            <p:nvPr/>
          </p:nvSpPr>
          <p:spPr>
            <a:xfrm rot="860775">
              <a:off x="7009525" y="2473250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3C7E3F-2844-4F8D-9771-A1274EF277EF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H="1">
              <a:off x="7318385" y="2408989"/>
              <a:ext cx="251610" cy="5168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5E0D47-A54A-4246-965D-C03A7270AB80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H="1" flipV="1">
              <a:off x="7318385" y="2460669"/>
              <a:ext cx="251612" cy="68114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03F9101-6325-4B88-BA56-DD13B31D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69132" flipH="1" flipV="1">
            <a:off x="9907700" y="632686"/>
            <a:ext cx="871662" cy="18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027132" y="1650239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032682" y="2594711"/>
            <a:ext cx="8151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simple barometer our of a jam jar or similar container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compare their readings with the weather forecasts to establish a relationship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295781" y="33237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80408"/>
              </p:ext>
            </p:extLst>
          </p:nvPr>
        </p:nvGraphicFramePr>
        <p:xfrm>
          <a:off x="3059138" y="4413546"/>
          <a:ext cx="5760640" cy="2060734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Broken Glass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</a:p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mouth 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06312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832951" y="3754627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32DE3C-76D1-4C77-B8D2-2F08F3FB011B}"/>
              </a:ext>
            </a:extLst>
          </p:cNvPr>
          <p:cNvSpPr/>
          <p:nvPr/>
        </p:nvSpPr>
        <p:spPr>
          <a:xfrm rot="21038515" flipH="1">
            <a:off x="2291741" y="1883808"/>
            <a:ext cx="3266444" cy="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61777-1F13-4268-92B7-D4F95BF6D782}"/>
              </a:ext>
            </a:extLst>
          </p:cNvPr>
          <p:cNvSpPr/>
          <p:nvPr/>
        </p:nvSpPr>
        <p:spPr>
          <a:xfrm rot="561485" flipH="1" flipV="1">
            <a:off x="2201620" y="2258186"/>
            <a:ext cx="3733468" cy="4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841347" y="2256056"/>
            <a:ext cx="5926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pressure of the air in the jar is fixed because it is sealed in by the rubber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As the pressure of the air outside increases the air in the jar is compressed and the rubber will be pulled into the 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 end of the straw will go up because it pivots on the edge of the 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And I will go down if the outside air pressure decreases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551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How does the barometer work: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7D2EE-2DAF-4F3D-9685-1C55EC848EB2}"/>
              </a:ext>
            </a:extLst>
          </p:cNvPr>
          <p:cNvSpPr txBox="1"/>
          <p:nvPr/>
        </p:nvSpPr>
        <p:spPr>
          <a:xfrm>
            <a:off x="10069975" y="5921510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1AB565-BA78-4E77-AD53-D598AF9A4B15}"/>
              </a:ext>
            </a:extLst>
          </p:cNvPr>
          <p:cNvGrpSpPr/>
          <p:nvPr/>
        </p:nvGrpSpPr>
        <p:grpSpPr>
          <a:xfrm>
            <a:off x="6249232" y="2001972"/>
            <a:ext cx="4846788" cy="3687356"/>
            <a:chOff x="7009314" y="1900238"/>
            <a:chExt cx="4066243" cy="32324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BFEBAC-878A-4203-9A6B-8ED636489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0082" y="2275208"/>
              <a:ext cx="1895475" cy="285750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2F0B7A-2431-4071-901D-08A5741EFD91}"/>
                </a:ext>
              </a:extLst>
            </p:cNvPr>
            <p:cNvSpPr/>
            <p:nvPr/>
          </p:nvSpPr>
          <p:spPr>
            <a:xfrm>
              <a:off x="9510369" y="2393425"/>
              <a:ext cx="1286219" cy="286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2CDDB1-91F9-404E-ABBC-64FE02DA2492}"/>
                </a:ext>
              </a:extLst>
            </p:cNvPr>
            <p:cNvSpPr/>
            <p:nvPr/>
          </p:nvSpPr>
          <p:spPr>
            <a:xfrm>
              <a:off x="9510713" y="2528783"/>
              <a:ext cx="1285875" cy="390630"/>
            </a:xfrm>
            <a:custGeom>
              <a:avLst/>
              <a:gdLst>
                <a:gd name="connsiteX0" fmla="*/ 4762 w 1285875"/>
                <a:gd name="connsiteY0" fmla="*/ 71437 h 438150"/>
                <a:gd name="connsiteX1" fmla="*/ 0 w 1285875"/>
                <a:gd name="connsiteY1" fmla="*/ 204787 h 438150"/>
                <a:gd name="connsiteX2" fmla="*/ 14287 w 1285875"/>
                <a:gd name="connsiteY2" fmla="*/ 333375 h 438150"/>
                <a:gd name="connsiteX3" fmla="*/ 104775 w 1285875"/>
                <a:gd name="connsiteY3" fmla="*/ 371475 h 438150"/>
                <a:gd name="connsiteX4" fmla="*/ 347662 w 1285875"/>
                <a:gd name="connsiteY4" fmla="*/ 433387 h 438150"/>
                <a:gd name="connsiteX5" fmla="*/ 600075 w 1285875"/>
                <a:gd name="connsiteY5" fmla="*/ 438150 h 438150"/>
                <a:gd name="connsiteX6" fmla="*/ 833437 w 1285875"/>
                <a:gd name="connsiteY6" fmla="*/ 433387 h 438150"/>
                <a:gd name="connsiteX7" fmla="*/ 962025 w 1285875"/>
                <a:gd name="connsiteY7" fmla="*/ 409575 h 438150"/>
                <a:gd name="connsiteX8" fmla="*/ 1128712 w 1285875"/>
                <a:gd name="connsiteY8" fmla="*/ 404812 h 438150"/>
                <a:gd name="connsiteX9" fmla="*/ 1223962 w 1285875"/>
                <a:gd name="connsiteY9" fmla="*/ 347662 h 438150"/>
                <a:gd name="connsiteX10" fmla="*/ 1257300 w 1285875"/>
                <a:gd name="connsiteY10" fmla="*/ 233362 h 438150"/>
                <a:gd name="connsiteX11" fmla="*/ 1271587 w 1285875"/>
                <a:gd name="connsiteY11" fmla="*/ 147637 h 438150"/>
                <a:gd name="connsiteX12" fmla="*/ 1285875 w 1285875"/>
                <a:gd name="connsiteY12" fmla="*/ 0 h 438150"/>
                <a:gd name="connsiteX13" fmla="*/ 4762 w 1285875"/>
                <a:gd name="connsiteY13" fmla="*/ 71437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875" h="438150">
                  <a:moveTo>
                    <a:pt x="4762" y="71437"/>
                  </a:moveTo>
                  <a:lnTo>
                    <a:pt x="0" y="204787"/>
                  </a:lnTo>
                  <a:lnTo>
                    <a:pt x="14287" y="333375"/>
                  </a:lnTo>
                  <a:lnTo>
                    <a:pt x="104775" y="371475"/>
                  </a:lnTo>
                  <a:lnTo>
                    <a:pt x="347662" y="433387"/>
                  </a:lnTo>
                  <a:lnTo>
                    <a:pt x="600075" y="438150"/>
                  </a:lnTo>
                  <a:lnTo>
                    <a:pt x="833437" y="433387"/>
                  </a:lnTo>
                  <a:lnTo>
                    <a:pt x="962025" y="409575"/>
                  </a:lnTo>
                  <a:lnTo>
                    <a:pt x="1128712" y="404812"/>
                  </a:lnTo>
                  <a:lnTo>
                    <a:pt x="1223962" y="347662"/>
                  </a:lnTo>
                  <a:lnTo>
                    <a:pt x="1257300" y="233362"/>
                  </a:lnTo>
                  <a:lnTo>
                    <a:pt x="1271587" y="147637"/>
                  </a:lnTo>
                  <a:lnTo>
                    <a:pt x="1285875" y="0"/>
                  </a:lnTo>
                  <a:lnTo>
                    <a:pt x="4762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3277EC-75A6-4EDE-A3D4-73C3066A3F09}"/>
                </a:ext>
              </a:extLst>
            </p:cNvPr>
            <p:cNvSpPr/>
            <p:nvPr/>
          </p:nvSpPr>
          <p:spPr>
            <a:xfrm flipV="1">
              <a:off x="9180081" y="1900238"/>
              <a:ext cx="1895475" cy="981075"/>
            </a:xfrm>
            <a:prstGeom prst="blockArc">
              <a:avLst>
                <a:gd name="adj1" fmla="val 12743393"/>
                <a:gd name="adj2" fmla="val 19709565"/>
                <a:gd name="adj3" fmla="val 11305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C9CC29-B794-472B-B25B-23DC627AE743}"/>
                </a:ext>
              </a:extLst>
            </p:cNvPr>
            <p:cNvSpPr/>
            <p:nvPr/>
          </p:nvSpPr>
          <p:spPr>
            <a:xfrm>
              <a:off x="10620375" y="2628673"/>
              <a:ext cx="176213" cy="143329"/>
            </a:xfrm>
            <a:custGeom>
              <a:avLst/>
              <a:gdLst>
                <a:gd name="connsiteX0" fmla="*/ 0 w 176213"/>
                <a:gd name="connsiteY0" fmla="*/ 95250 h 195262"/>
                <a:gd name="connsiteX1" fmla="*/ 171450 w 176213"/>
                <a:gd name="connsiteY1" fmla="*/ 0 h 195262"/>
                <a:gd name="connsiteX2" fmla="*/ 176213 w 176213"/>
                <a:gd name="connsiteY2" fmla="*/ 4762 h 195262"/>
                <a:gd name="connsiteX3" fmla="*/ 161925 w 176213"/>
                <a:gd name="connsiteY3" fmla="*/ 180975 h 195262"/>
                <a:gd name="connsiteX4" fmla="*/ 95250 w 176213"/>
                <a:gd name="connsiteY4" fmla="*/ 195262 h 195262"/>
                <a:gd name="connsiteX5" fmla="*/ 0 w 176213"/>
                <a:gd name="connsiteY5" fmla="*/ 9525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5262">
                  <a:moveTo>
                    <a:pt x="0" y="95250"/>
                  </a:moveTo>
                  <a:lnTo>
                    <a:pt x="171450" y="0"/>
                  </a:lnTo>
                  <a:lnTo>
                    <a:pt x="176213" y="4762"/>
                  </a:lnTo>
                  <a:lnTo>
                    <a:pt x="161925" y="180975"/>
                  </a:lnTo>
                  <a:lnTo>
                    <a:pt x="95250" y="19526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C2A650-C237-4848-9CEC-6FBF10923B68}"/>
                </a:ext>
              </a:extLst>
            </p:cNvPr>
            <p:cNvSpPr/>
            <p:nvPr/>
          </p:nvSpPr>
          <p:spPr>
            <a:xfrm flipH="1">
              <a:off x="9510367" y="2645192"/>
              <a:ext cx="176215" cy="143329"/>
            </a:xfrm>
            <a:custGeom>
              <a:avLst/>
              <a:gdLst>
                <a:gd name="connsiteX0" fmla="*/ 0 w 176213"/>
                <a:gd name="connsiteY0" fmla="*/ 95250 h 195262"/>
                <a:gd name="connsiteX1" fmla="*/ 171450 w 176213"/>
                <a:gd name="connsiteY1" fmla="*/ 0 h 195262"/>
                <a:gd name="connsiteX2" fmla="*/ 176213 w 176213"/>
                <a:gd name="connsiteY2" fmla="*/ 4762 h 195262"/>
                <a:gd name="connsiteX3" fmla="*/ 161925 w 176213"/>
                <a:gd name="connsiteY3" fmla="*/ 180975 h 195262"/>
                <a:gd name="connsiteX4" fmla="*/ 95250 w 176213"/>
                <a:gd name="connsiteY4" fmla="*/ 195262 h 195262"/>
                <a:gd name="connsiteX5" fmla="*/ 0 w 176213"/>
                <a:gd name="connsiteY5" fmla="*/ 9525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5262">
                  <a:moveTo>
                    <a:pt x="0" y="95250"/>
                  </a:moveTo>
                  <a:lnTo>
                    <a:pt x="171450" y="0"/>
                  </a:lnTo>
                  <a:lnTo>
                    <a:pt x="176213" y="4762"/>
                  </a:lnTo>
                  <a:lnTo>
                    <a:pt x="161925" y="180975"/>
                  </a:lnTo>
                  <a:lnTo>
                    <a:pt x="95250" y="19526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F8B4A9BC-0CF3-4BFB-A3AB-6BB914052DFA}"/>
                </a:ext>
              </a:extLst>
            </p:cNvPr>
            <p:cNvSpPr/>
            <p:nvPr/>
          </p:nvSpPr>
          <p:spPr>
            <a:xfrm rot="16200000" flipH="1">
              <a:off x="8760952" y="914614"/>
              <a:ext cx="127597" cy="3116347"/>
            </a:xfrm>
            <a:prstGeom prst="can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9999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59D2DF-FA2C-4903-85AC-1E286F499FEA}"/>
                </a:ext>
              </a:extLst>
            </p:cNvPr>
            <p:cNvSpPr/>
            <p:nvPr/>
          </p:nvSpPr>
          <p:spPr>
            <a:xfrm rot="20799455">
              <a:off x="7009314" y="2341694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FA7FED-0977-4121-9E16-3F26F44AF5DE}"/>
                </a:ext>
              </a:extLst>
            </p:cNvPr>
            <p:cNvSpPr/>
            <p:nvPr/>
          </p:nvSpPr>
          <p:spPr>
            <a:xfrm rot="860775">
              <a:off x="7009525" y="2473250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523B19-E77B-4CCE-9B07-84FEF62D6E00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H="1">
              <a:off x="7318385" y="2408989"/>
              <a:ext cx="251610" cy="5168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F48F36-1275-471A-B855-65DC934D9FEE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H="1" flipV="1">
              <a:off x="7318385" y="2460669"/>
              <a:ext cx="251612" cy="68114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56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4171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the graph record: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2DE3C-76D1-4C77-B8D2-2F08F3FB011B}"/>
              </a:ext>
            </a:extLst>
          </p:cNvPr>
          <p:cNvSpPr/>
          <p:nvPr/>
        </p:nvSpPr>
        <p:spPr>
          <a:xfrm rot="21038515" flipH="1">
            <a:off x="2291741" y="1883808"/>
            <a:ext cx="3266444" cy="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61777-1F13-4268-92B7-D4F95BF6D782}"/>
              </a:ext>
            </a:extLst>
          </p:cNvPr>
          <p:cNvSpPr/>
          <p:nvPr/>
        </p:nvSpPr>
        <p:spPr>
          <a:xfrm rot="561485" flipH="1" flipV="1">
            <a:off x="2201620" y="2258186"/>
            <a:ext cx="3733468" cy="4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824650" y="2005921"/>
            <a:ext cx="59262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the graph paper with the days of the week and morning and evening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pressure today and “High” and “Low”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time you recorded the pressure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state of the cloud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state of the sun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a line for the state of the rain 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8922D-2585-480C-8127-2901B463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74" y="2022045"/>
            <a:ext cx="3975091" cy="391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638B8-0270-4C38-A414-FC6A9F27E356}"/>
              </a:ext>
            </a:extLst>
          </p:cNvPr>
          <p:cNvSpPr txBox="1"/>
          <p:nvPr/>
        </p:nvSpPr>
        <p:spPr>
          <a:xfrm>
            <a:off x="7373262" y="2246641"/>
            <a:ext cx="53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E879D-3FD4-4F17-B3C0-8687C74A6291}"/>
              </a:ext>
            </a:extLst>
          </p:cNvPr>
          <p:cNvSpPr txBox="1"/>
          <p:nvPr/>
        </p:nvSpPr>
        <p:spPr>
          <a:xfrm>
            <a:off x="6704971" y="345705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C6CE9-2A7F-445B-ADFA-67BF7FF0990E}"/>
              </a:ext>
            </a:extLst>
          </p:cNvPr>
          <p:cNvSpPr txBox="1"/>
          <p:nvPr/>
        </p:nvSpPr>
        <p:spPr>
          <a:xfrm>
            <a:off x="6693364" y="2903983"/>
            <a:ext cx="82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5DB79-97D0-4743-88D8-3E1950FDB642}"/>
              </a:ext>
            </a:extLst>
          </p:cNvPr>
          <p:cNvSpPr txBox="1"/>
          <p:nvPr/>
        </p:nvSpPr>
        <p:spPr>
          <a:xfrm>
            <a:off x="790027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Mon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DDBA2-E85E-4BF5-873E-0492C358C915}"/>
              </a:ext>
            </a:extLst>
          </p:cNvPr>
          <p:cNvSpPr txBox="1"/>
          <p:nvPr/>
        </p:nvSpPr>
        <p:spPr>
          <a:xfrm>
            <a:off x="858350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Tue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1B05-74DD-4D35-A7F8-7E2CA98BDF18}"/>
              </a:ext>
            </a:extLst>
          </p:cNvPr>
          <p:cNvSpPr txBox="1"/>
          <p:nvPr/>
        </p:nvSpPr>
        <p:spPr>
          <a:xfrm>
            <a:off x="9213873" y="2116235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Wed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33C30-368F-4B09-B8FF-7E097562B772}"/>
              </a:ext>
            </a:extLst>
          </p:cNvPr>
          <p:cNvSpPr txBox="1"/>
          <p:nvPr/>
        </p:nvSpPr>
        <p:spPr>
          <a:xfrm>
            <a:off x="9897104" y="211623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Thu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E2E95-ED36-49EA-B20C-947A69CF6F2E}"/>
              </a:ext>
            </a:extLst>
          </p:cNvPr>
          <p:cNvSpPr txBox="1"/>
          <p:nvPr/>
        </p:nvSpPr>
        <p:spPr>
          <a:xfrm>
            <a:off x="6811337" y="2246641"/>
            <a:ext cx="468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Day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7D9B2B-4BE5-4FEF-9802-518BB4C6DBD0}"/>
              </a:ext>
            </a:extLst>
          </p:cNvPr>
          <p:cNvCxnSpPr>
            <a:cxnSpLocks/>
          </p:cNvCxnSpPr>
          <p:nvPr/>
        </p:nvCxnSpPr>
        <p:spPr>
          <a:xfrm>
            <a:off x="7639360" y="3057871"/>
            <a:ext cx="29688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3E314A-1E03-49B8-82F1-DE93646FD27D}"/>
              </a:ext>
            </a:extLst>
          </p:cNvPr>
          <p:cNvSpPr txBox="1"/>
          <p:nvPr/>
        </p:nvSpPr>
        <p:spPr>
          <a:xfrm>
            <a:off x="7409881" y="2718853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High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FA287-D3EA-4858-8333-ECF01C173B12}"/>
              </a:ext>
            </a:extLst>
          </p:cNvPr>
          <p:cNvSpPr txBox="1"/>
          <p:nvPr/>
        </p:nvSpPr>
        <p:spPr>
          <a:xfrm>
            <a:off x="7409881" y="3052311"/>
            <a:ext cx="52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994C99-3146-469E-BB09-2E757607D786}"/>
              </a:ext>
            </a:extLst>
          </p:cNvPr>
          <p:cNvSpPr txBox="1"/>
          <p:nvPr/>
        </p:nvSpPr>
        <p:spPr>
          <a:xfrm>
            <a:off x="6693364" y="416244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Cloud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1CBB12-4883-4FC6-BFC4-138C5BD8F979}"/>
              </a:ext>
            </a:extLst>
          </p:cNvPr>
          <p:cNvSpPr txBox="1"/>
          <p:nvPr/>
        </p:nvSpPr>
        <p:spPr>
          <a:xfrm>
            <a:off x="6682468" y="471395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439D9-A7AA-45F4-B53A-EEC082DC8475}"/>
              </a:ext>
            </a:extLst>
          </p:cNvPr>
          <p:cNvSpPr txBox="1"/>
          <p:nvPr/>
        </p:nvSpPr>
        <p:spPr>
          <a:xfrm>
            <a:off x="6693364" y="5371565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5D810E-C75D-473A-94FC-BA957370D6BE}"/>
              </a:ext>
            </a:extLst>
          </p:cNvPr>
          <p:cNvSpPr txBox="1"/>
          <p:nvPr/>
        </p:nvSpPr>
        <p:spPr>
          <a:xfrm>
            <a:off x="9656332" y="6048197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468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C77F-8025-458E-B647-2510CB616356}"/>
              </a:ext>
            </a:extLst>
          </p:cNvPr>
          <p:cNvSpPr txBox="1"/>
          <p:nvPr/>
        </p:nvSpPr>
        <p:spPr>
          <a:xfrm>
            <a:off x="619976" y="1249486"/>
            <a:ext cx="358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Record your results: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0AA84-E92F-4450-B217-5281CC2B49DF}"/>
              </a:ext>
            </a:extLst>
          </p:cNvPr>
          <p:cNvSpPr txBox="1"/>
          <p:nvPr/>
        </p:nvSpPr>
        <p:spPr>
          <a:xfrm>
            <a:off x="914156" y="2076913"/>
            <a:ext cx="5926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You will see the air pressure changing from day to day and morning to evening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 have used H=high, L=low, 0= no change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Also for Cloud, Sun and Rain I used V for Very, L for Light, N for None, etc.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8922D-2585-480C-8127-2901B463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74" y="2022045"/>
            <a:ext cx="3975091" cy="391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638B8-0270-4C38-A414-FC6A9F27E356}"/>
              </a:ext>
            </a:extLst>
          </p:cNvPr>
          <p:cNvSpPr txBox="1"/>
          <p:nvPr/>
        </p:nvSpPr>
        <p:spPr>
          <a:xfrm>
            <a:off x="7373262" y="2246641"/>
            <a:ext cx="53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E879D-3FD4-4F17-B3C0-8687C74A6291}"/>
              </a:ext>
            </a:extLst>
          </p:cNvPr>
          <p:cNvSpPr txBox="1"/>
          <p:nvPr/>
        </p:nvSpPr>
        <p:spPr>
          <a:xfrm>
            <a:off x="6704971" y="345705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C6CE9-2A7F-445B-ADFA-67BF7FF0990E}"/>
              </a:ext>
            </a:extLst>
          </p:cNvPr>
          <p:cNvSpPr txBox="1"/>
          <p:nvPr/>
        </p:nvSpPr>
        <p:spPr>
          <a:xfrm>
            <a:off x="6693364" y="2903983"/>
            <a:ext cx="82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5DB79-97D0-4743-88D8-3E1950FDB642}"/>
              </a:ext>
            </a:extLst>
          </p:cNvPr>
          <p:cNvSpPr txBox="1"/>
          <p:nvPr/>
        </p:nvSpPr>
        <p:spPr>
          <a:xfrm>
            <a:off x="790027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Mon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DDBA2-E85E-4BF5-873E-0492C358C915}"/>
              </a:ext>
            </a:extLst>
          </p:cNvPr>
          <p:cNvSpPr txBox="1"/>
          <p:nvPr/>
        </p:nvSpPr>
        <p:spPr>
          <a:xfrm>
            <a:off x="8583504" y="213162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Tue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1B05-74DD-4D35-A7F8-7E2CA98BDF18}"/>
              </a:ext>
            </a:extLst>
          </p:cNvPr>
          <p:cNvSpPr txBox="1"/>
          <p:nvPr/>
        </p:nvSpPr>
        <p:spPr>
          <a:xfrm>
            <a:off x="9213873" y="2116235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Wed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33C30-368F-4B09-B8FF-7E097562B772}"/>
              </a:ext>
            </a:extLst>
          </p:cNvPr>
          <p:cNvSpPr txBox="1"/>
          <p:nvPr/>
        </p:nvSpPr>
        <p:spPr>
          <a:xfrm>
            <a:off x="9897104" y="2116234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Thu</a:t>
            </a:r>
            <a:br>
              <a:rPr lang="en-GB" sz="1400" b="1" dirty="0"/>
            </a:br>
            <a:r>
              <a:rPr lang="en-GB" sz="1400" b="1" dirty="0"/>
              <a:t>AM 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E2E95-ED36-49EA-B20C-947A69CF6F2E}"/>
              </a:ext>
            </a:extLst>
          </p:cNvPr>
          <p:cNvSpPr txBox="1"/>
          <p:nvPr/>
        </p:nvSpPr>
        <p:spPr>
          <a:xfrm>
            <a:off x="6811337" y="2246641"/>
            <a:ext cx="468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Day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7D9B2B-4BE5-4FEF-9802-518BB4C6DBD0}"/>
              </a:ext>
            </a:extLst>
          </p:cNvPr>
          <p:cNvCxnSpPr>
            <a:cxnSpLocks/>
          </p:cNvCxnSpPr>
          <p:nvPr/>
        </p:nvCxnSpPr>
        <p:spPr>
          <a:xfrm>
            <a:off x="7639360" y="3057871"/>
            <a:ext cx="29688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3E314A-1E03-49B8-82F1-DE93646FD27D}"/>
              </a:ext>
            </a:extLst>
          </p:cNvPr>
          <p:cNvSpPr txBox="1"/>
          <p:nvPr/>
        </p:nvSpPr>
        <p:spPr>
          <a:xfrm>
            <a:off x="7409881" y="2718853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High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FA287-D3EA-4858-8333-ECF01C173B12}"/>
              </a:ext>
            </a:extLst>
          </p:cNvPr>
          <p:cNvSpPr txBox="1"/>
          <p:nvPr/>
        </p:nvSpPr>
        <p:spPr>
          <a:xfrm>
            <a:off x="7409881" y="3052311"/>
            <a:ext cx="52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994C99-3146-469E-BB09-2E757607D786}"/>
              </a:ext>
            </a:extLst>
          </p:cNvPr>
          <p:cNvSpPr txBox="1"/>
          <p:nvPr/>
        </p:nvSpPr>
        <p:spPr>
          <a:xfrm>
            <a:off x="6693364" y="416244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Cloud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1CBB12-4883-4FC6-BFC4-138C5BD8F979}"/>
              </a:ext>
            </a:extLst>
          </p:cNvPr>
          <p:cNvSpPr txBox="1"/>
          <p:nvPr/>
        </p:nvSpPr>
        <p:spPr>
          <a:xfrm>
            <a:off x="6682468" y="471395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439D9-A7AA-45F4-B53A-EEC082DC8475}"/>
              </a:ext>
            </a:extLst>
          </p:cNvPr>
          <p:cNvSpPr txBox="1"/>
          <p:nvPr/>
        </p:nvSpPr>
        <p:spPr>
          <a:xfrm>
            <a:off x="6693364" y="5371565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96133-4541-4A17-B118-9DC0367EF3F7}"/>
              </a:ext>
            </a:extLst>
          </p:cNvPr>
          <p:cNvSpPr txBox="1"/>
          <p:nvPr/>
        </p:nvSpPr>
        <p:spPr>
          <a:xfrm>
            <a:off x="8004659" y="3476288"/>
            <a:ext cx="2558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8     8      8      8      8      8     8      8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25B23-A235-4919-82CD-645431AFCDFF}"/>
              </a:ext>
            </a:extLst>
          </p:cNvPr>
          <p:cNvSpPr txBox="1"/>
          <p:nvPr/>
        </p:nvSpPr>
        <p:spPr>
          <a:xfrm>
            <a:off x="8004659" y="2710163"/>
            <a:ext cx="252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                                            </a:t>
            </a:r>
            <a:r>
              <a:rPr lang="en-GB" sz="1400" b="1" dirty="0" err="1"/>
              <a:t>H</a:t>
            </a:r>
            <a:r>
              <a:rPr lang="en-GB" sz="1400" b="1" dirty="0"/>
              <a:t>      </a:t>
            </a:r>
            <a:r>
              <a:rPr lang="en-GB" sz="1400" b="1" dirty="0" err="1"/>
              <a:t>H</a:t>
            </a:r>
            <a:endParaRPr lang="en-GB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0B4B7-46F7-42D8-AE05-C13038120FC1}"/>
              </a:ext>
            </a:extLst>
          </p:cNvPr>
          <p:cNvSpPr txBox="1"/>
          <p:nvPr/>
        </p:nvSpPr>
        <p:spPr>
          <a:xfrm>
            <a:off x="8583504" y="3052310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       </a:t>
            </a:r>
            <a:r>
              <a:rPr lang="en-GB" sz="1400" b="1" dirty="0" err="1"/>
              <a:t>L</a:t>
            </a:r>
            <a:r>
              <a:rPr lang="en-GB" sz="1400" b="1" dirty="0"/>
              <a:t>       </a:t>
            </a:r>
            <a:r>
              <a:rPr lang="en-GB" sz="1400" b="1" dirty="0" err="1"/>
              <a:t>L</a:t>
            </a:r>
            <a:r>
              <a:rPr lang="en-GB" sz="1400" b="1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B67BC-A872-4098-9E6E-6FE22B0D7A91}"/>
              </a:ext>
            </a:extLst>
          </p:cNvPr>
          <p:cNvSpPr txBox="1"/>
          <p:nvPr/>
        </p:nvSpPr>
        <p:spPr>
          <a:xfrm>
            <a:off x="8272330" y="287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8225DC-613A-4AFA-9D7E-71D32820674B}"/>
              </a:ext>
            </a:extLst>
          </p:cNvPr>
          <p:cNvSpPr txBox="1"/>
          <p:nvPr/>
        </p:nvSpPr>
        <p:spPr>
          <a:xfrm>
            <a:off x="9570907" y="287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9F74A-EEEF-4D0F-9D0F-57F50FC2F5D5}"/>
              </a:ext>
            </a:extLst>
          </p:cNvPr>
          <p:cNvSpPr txBox="1"/>
          <p:nvPr/>
        </p:nvSpPr>
        <p:spPr>
          <a:xfrm>
            <a:off x="7996336" y="4162448"/>
            <a:ext cx="2722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LC   C      VC   </a:t>
            </a:r>
            <a:r>
              <a:rPr lang="en-GB" sz="1400" b="1" dirty="0" err="1"/>
              <a:t>VC</a:t>
            </a:r>
            <a:r>
              <a:rPr lang="en-GB" sz="1400" b="1" dirty="0"/>
              <a:t>    C     LC     </a:t>
            </a:r>
            <a:r>
              <a:rPr lang="en-GB" sz="1400" b="1" dirty="0" err="1"/>
              <a:t>LC</a:t>
            </a:r>
            <a:r>
              <a:rPr lang="en-GB" sz="1400" b="1" dirty="0"/>
              <a:t>   </a:t>
            </a:r>
            <a:r>
              <a:rPr lang="en-GB" sz="1400" b="1" dirty="0" err="1"/>
              <a:t>LC</a:t>
            </a:r>
            <a:r>
              <a:rPr lang="en-GB" sz="1400" b="1" dirty="0"/>
              <a:t>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47C759-F970-4FB0-8737-DA82A90FDDB3}"/>
              </a:ext>
            </a:extLst>
          </p:cNvPr>
          <p:cNvSpPr txBox="1"/>
          <p:nvPr/>
        </p:nvSpPr>
        <p:spPr>
          <a:xfrm>
            <a:off x="7996670" y="4730614"/>
            <a:ext cx="263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LS   NS    </a:t>
            </a:r>
            <a:r>
              <a:rPr lang="en-GB" sz="1400" b="1" dirty="0" err="1"/>
              <a:t>NS</a:t>
            </a:r>
            <a:r>
              <a:rPr lang="en-GB" sz="1400" b="1" dirty="0"/>
              <a:t>  </a:t>
            </a:r>
            <a:r>
              <a:rPr lang="en-GB" sz="1400" b="1" dirty="0" err="1"/>
              <a:t>NS</a:t>
            </a:r>
            <a:r>
              <a:rPr lang="en-GB" sz="1400" b="1" dirty="0"/>
              <a:t>    LS    </a:t>
            </a:r>
            <a:r>
              <a:rPr lang="en-GB" sz="1400" b="1" dirty="0" err="1"/>
              <a:t>LS</a:t>
            </a:r>
            <a:r>
              <a:rPr lang="en-GB" sz="1400" b="1" dirty="0"/>
              <a:t>    S      VS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92078B-70B4-4C02-A899-743F5F8CA6BE}"/>
              </a:ext>
            </a:extLst>
          </p:cNvPr>
          <p:cNvSpPr txBox="1"/>
          <p:nvPr/>
        </p:nvSpPr>
        <p:spPr>
          <a:xfrm>
            <a:off x="8011295" y="5371565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NR </a:t>
            </a:r>
            <a:r>
              <a:rPr lang="en-GB" sz="1400" b="1" dirty="0" err="1"/>
              <a:t>NR</a:t>
            </a:r>
            <a:r>
              <a:rPr lang="en-GB" sz="1400" b="1" dirty="0"/>
              <a:t>   SR   VR   SR    NR  </a:t>
            </a:r>
            <a:r>
              <a:rPr lang="en-GB" sz="1400" b="1" dirty="0" err="1"/>
              <a:t>NR</a:t>
            </a:r>
            <a:r>
              <a:rPr lang="en-GB" sz="1400" b="1" dirty="0"/>
              <a:t>   </a:t>
            </a:r>
            <a:r>
              <a:rPr lang="en-GB" sz="1400" b="1" dirty="0" err="1"/>
              <a:t>NR</a:t>
            </a:r>
            <a:r>
              <a:rPr lang="en-GB" sz="1400" b="1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9420F-F99B-42C3-AEF5-6AD7A61B66DF}"/>
              </a:ext>
            </a:extLst>
          </p:cNvPr>
          <p:cNvSpPr txBox="1"/>
          <p:nvPr/>
        </p:nvSpPr>
        <p:spPr>
          <a:xfrm>
            <a:off x="638845" y="4786790"/>
            <a:ext cx="113006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Can you see any relationship between pressure and the weather?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6B73B-5DA6-46CE-8480-D6813487FA61}"/>
              </a:ext>
            </a:extLst>
          </p:cNvPr>
          <p:cNvSpPr txBox="1"/>
          <p:nvPr/>
        </p:nvSpPr>
        <p:spPr>
          <a:xfrm>
            <a:off x="9585929" y="6055727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8575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2842C505-2037-4A6A-8738-F60802989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238375"/>
          <a:ext cx="553243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2842C505-2037-4A6A-8738-F60802989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238375"/>
                        <a:ext cx="553243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2">
            <a:extLst>
              <a:ext uri="{FF2B5EF4-FFF2-40B4-BE49-F238E27FC236}">
                <a16:creationId xmlns:a16="http://schemas.microsoft.com/office/drawing/2014/main" id="{8C990AED-39E2-4385-8E60-212B36E3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206500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8000"/>
                </a:solidFill>
              </a:rPr>
              <a:t>Well Done, Everyone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A820B-893F-44E0-8686-DE0348688C22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2856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23B80-6FE6-4A44-9D80-0FF505DB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71" y="1939105"/>
            <a:ext cx="4924425" cy="333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B25CC-2319-4335-87BB-EE2E8DD4C577}"/>
              </a:ext>
            </a:extLst>
          </p:cNvPr>
          <p:cNvSpPr txBox="1"/>
          <p:nvPr/>
        </p:nvSpPr>
        <p:spPr>
          <a:xfrm>
            <a:off x="743104" y="1804794"/>
            <a:ext cx="577909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/>
              <a:t>When you see a weather map such as on the television there are lines which are called Isobars.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These join points of equal atmospheric pressure.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Generally when the pressure is high the day is sunny and the night is starry.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When the pressure is low the day and night are cloudy and there is often rain.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33BDC-E484-4163-811F-56CD758C4ECD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21193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23B80-6FE6-4A44-9D80-0FF505DB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71" y="1939105"/>
            <a:ext cx="4924425" cy="333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B25CC-2319-4335-87BB-EE2E8DD4C577}"/>
              </a:ext>
            </a:extLst>
          </p:cNvPr>
          <p:cNvSpPr txBox="1"/>
          <p:nvPr/>
        </p:nvSpPr>
        <p:spPr>
          <a:xfrm>
            <a:off x="569485" y="1074518"/>
            <a:ext cx="53220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FF0000"/>
                </a:solidFill>
              </a:rPr>
              <a:t>In Summer: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When the pressure is high it is sunny and warmer.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When the pressure is low it is cloudy and colder.</a:t>
            </a:r>
          </a:p>
          <a:p>
            <a:pPr>
              <a:spcBef>
                <a:spcPts val="600"/>
              </a:spcBef>
            </a:pPr>
            <a:endParaRPr lang="en-GB" sz="2000" b="1" dirty="0"/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FF0000"/>
                </a:solidFill>
              </a:rPr>
              <a:t>In Winter: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The opposite temperatures.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When the pressure is high it is sunny and colder.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When the pressure is low it is cloudy and warmer.</a:t>
            </a:r>
          </a:p>
          <a:p>
            <a:pPr>
              <a:spcBef>
                <a:spcPts val="600"/>
              </a:spcBef>
            </a:pPr>
            <a:endParaRPr lang="en-GB" sz="2000" b="1" dirty="0"/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FF0000"/>
                </a:solidFill>
              </a:rPr>
              <a:t>Why?</a:t>
            </a:r>
          </a:p>
          <a:p>
            <a:pPr>
              <a:spcBef>
                <a:spcPts val="600"/>
              </a:spcBef>
            </a:pP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29D76-D147-4404-8411-546861925B69}"/>
              </a:ext>
            </a:extLst>
          </p:cNvPr>
          <p:cNvSpPr txBox="1"/>
          <p:nvPr/>
        </p:nvSpPr>
        <p:spPr>
          <a:xfrm>
            <a:off x="5796591" y="1074518"/>
            <a:ext cx="5825924" cy="5401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FF0000"/>
                </a:solidFill>
              </a:rPr>
              <a:t>During the day: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The sun heats the earth’s surface.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If it is a clear day it gets hotter than when it is cloudy. More so in summer than in winter.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FF0000"/>
                </a:solidFill>
              </a:rPr>
              <a:t>At night: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The heat from the earth’s surface escapes into outer space.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If it is cloudy the clouds prevent a lot of the heat from escaping, so it stays warmer.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If it is a clear night more heat escapes so it gets colder.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But in summer we get more heat from the sun during the day than we lose at night.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The opposite for winter.</a:t>
            </a:r>
          </a:p>
          <a:p>
            <a:pPr>
              <a:spcBef>
                <a:spcPts val="600"/>
              </a:spcBef>
            </a:pP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98FBA-0EA0-4E93-9670-C5BC5FAA9128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482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DC1F2-B2EB-4DCB-B677-581432EACB1B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25A17-CB86-415E-B932-1C417097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741384"/>
            <a:ext cx="45339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75C34-BD5B-418D-9F66-36373C42A5A8}"/>
              </a:ext>
            </a:extLst>
          </p:cNvPr>
          <p:cNvSpPr/>
          <p:nvPr/>
        </p:nvSpPr>
        <p:spPr>
          <a:xfrm>
            <a:off x="3242046" y="195203"/>
            <a:ext cx="5959828" cy="200398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4">
              <a:avLst>
                <a:gd name="adj1" fmla="val 10190"/>
                <a:gd name="adj2" fmla="val 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5400" b="1" dirty="0">
                <a:ln w="28575">
                  <a:solidFill>
                    <a:srgbClr val="008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Make A Barometer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9EC3A-B3AD-459B-BE43-99E18936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91" y="2280214"/>
            <a:ext cx="4006938" cy="4022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0D4A4-D2C6-4850-938D-3DC50DEAB307}"/>
              </a:ext>
            </a:extLst>
          </p:cNvPr>
          <p:cNvSpPr txBox="1"/>
          <p:nvPr/>
        </p:nvSpPr>
        <p:spPr>
          <a:xfrm>
            <a:off x="9653286" y="5852062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62243-9E67-4678-930D-244D6570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23911" y="2516722"/>
            <a:ext cx="2444176" cy="2142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D496C-6417-4AE5-ABDC-B17627733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86811" y="2601128"/>
            <a:ext cx="2407645" cy="28029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2776E6-B5A7-451D-8508-B35FD30AA294}"/>
              </a:ext>
            </a:extLst>
          </p:cNvPr>
          <p:cNvSpPr txBox="1"/>
          <p:nvPr/>
        </p:nvSpPr>
        <p:spPr>
          <a:xfrm>
            <a:off x="3015623" y="4051628"/>
            <a:ext cx="616075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Tip – make your barometer on a day when it is cloudy and raining which is when the air pressure is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95C1A-36B5-406B-86ED-9A73EA3F53E6}"/>
              </a:ext>
            </a:extLst>
          </p:cNvPr>
          <p:cNvSpPr txBox="1"/>
          <p:nvPr/>
        </p:nvSpPr>
        <p:spPr>
          <a:xfrm>
            <a:off x="688181" y="1158359"/>
            <a:ext cx="10815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Evangelista Torricelli invented the Barometer in 1643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EEB22-DB76-42FE-A883-4AD370EA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81" y="1940963"/>
            <a:ext cx="3433313" cy="41190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F0548B-875F-42E7-8935-87614F528347}"/>
              </a:ext>
            </a:extLst>
          </p:cNvPr>
          <p:cNvGrpSpPr/>
          <p:nvPr/>
        </p:nvGrpSpPr>
        <p:grpSpPr>
          <a:xfrm>
            <a:off x="5671958" y="1869481"/>
            <a:ext cx="1783691" cy="4719237"/>
            <a:chOff x="5101236" y="1998113"/>
            <a:chExt cx="1783691" cy="4719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1C037E-D9C5-4FCA-9C7A-2C428034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1471" y="1998113"/>
              <a:ext cx="1523221" cy="34197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6FFC1C-2D18-4C1E-B64C-06FEDBE461ED}"/>
                </a:ext>
              </a:extLst>
            </p:cNvPr>
            <p:cNvSpPr txBox="1"/>
            <p:nvPr/>
          </p:nvSpPr>
          <p:spPr>
            <a:xfrm>
              <a:off x="5101236" y="5517021"/>
              <a:ext cx="1783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Early Mercury Barometer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955BA4-7FED-4B07-9790-D5A03566EB86}"/>
              </a:ext>
            </a:extLst>
          </p:cNvPr>
          <p:cNvGrpSpPr/>
          <p:nvPr/>
        </p:nvGrpSpPr>
        <p:grpSpPr>
          <a:xfrm>
            <a:off x="7986713" y="2398163"/>
            <a:ext cx="2545313" cy="4162872"/>
            <a:chOff x="7200900" y="2455313"/>
            <a:chExt cx="2545313" cy="41628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C7BAE4-5843-4165-8972-6CF218EA9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900" y="2455313"/>
              <a:ext cx="2545313" cy="25453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2C4DBA-0624-4E3A-B0D6-0839BAB5C330}"/>
                </a:ext>
              </a:extLst>
            </p:cNvPr>
            <p:cNvSpPr txBox="1"/>
            <p:nvPr/>
          </p:nvSpPr>
          <p:spPr>
            <a:xfrm>
              <a:off x="7581711" y="5417856"/>
              <a:ext cx="1783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Modern Aneroid Barometer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62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6D223F-D92F-4607-9723-9E73CFA6C4DE}"/>
              </a:ext>
            </a:extLst>
          </p:cNvPr>
          <p:cNvSpPr txBox="1"/>
          <p:nvPr/>
        </p:nvSpPr>
        <p:spPr>
          <a:xfrm>
            <a:off x="683737" y="2382127"/>
            <a:ext cx="770302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earliest barometers were Mercury Barometers.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 mercury barometer has a glass tube filled with mercury but with a vacuum at the sealed end and a flexible bulb at the other end.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Whenever there is an increase in air pressure the mercury is forced up the tube, and visa versa.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4A2B3-6F57-4FB2-8D5C-A31AF77A85CD}"/>
              </a:ext>
            </a:extLst>
          </p:cNvPr>
          <p:cNvSpPr txBox="1"/>
          <p:nvPr/>
        </p:nvSpPr>
        <p:spPr>
          <a:xfrm>
            <a:off x="683738" y="1186932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 Barometer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1C51A0-F85E-4A42-8E7D-FF7294E95B74}"/>
              </a:ext>
            </a:extLst>
          </p:cNvPr>
          <p:cNvGrpSpPr/>
          <p:nvPr/>
        </p:nvGrpSpPr>
        <p:grpSpPr>
          <a:xfrm>
            <a:off x="8586608" y="1479320"/>
            <a:ext cx="1783691" cy="4719237"/>
            <a:chOff x="5101236" y="1998113"/>
            <a:chExt cx="1783691" cy="47192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2C57DB-141F-4F32-9E26-623160B8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1471" y="1998113"/>
              <a:ext cx="1523221" cy="341974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15A772-3428-48B4-9660-D3D09850F11F}"/>
                </a:ext>
              </a:extLst>
            </p:cNvPr>
            <p:cNvSpPr txBox="1"/>
            <p:nvPr/>
          </p:nvSpPr>
          <p:spPr>
            <a:xfrm>
              <a:off x="5101236" y="5517021"/>
              <a:ext cx="1783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Early Mercury Barometer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91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6D223F-D92F-4607-9723-9E73CFA6C4DE}"/>
              </a:ext>
            </a:extLst>
          </p:cNvPr>
          <p:cNvSpPr txBox="1"/>
          <p:nvPr/>
        </p:nvSpPr>
        <p:spPr>
          <a:xfrm>
            <a:off x="4146947" y="2328773"/>
            <a:ext cx="68401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 aneroid barometer has a capsule which has quite flexible sides.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air has been pumped out of this capsule.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Therefore, whenever there is a change in the pressure, the size of this capsule changes.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This is amplified by levers which then turn the pointer from Low to High pressure.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4A2B3-6F57-4FB2-8D5C-A31AF77A85CD}"/>
              </a:ext>
            </a:extLst>
          </p:cNvPr>
          <p:cNvSpPr txBox="1"/>
          <p:nvPr/>
        </p:nvSpPr>
        <p:spPr>
          <a:xfrm>
            <a:off x="775097" y="1258371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Aneroid Barometer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A43E3-8439-4997-8C7E-246ACC96A576}"/>
              </a:ext>
            </a:extLst>
          </p:cNvPr>
          <p:cNvGrpSpPr/>
          <p:nvPr/>
        </p:nvGrpSpPr>
        <p:grpSpPr>
          <a:xfrm>
            <a:off x="1204913" y="2001663"/>
            <a:ext cx="2545313" cy="3745642"/>
            <a:chOff x="7200900" y="2455313"/>
            <a:chExt cx="2545313" cy="37456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E0854-9862-43BB-9717-D9CECBA7B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900" y="2455313"/>
              <a:ext cx="2545313" cy="25453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D883C-C207-4398-B9DB-6E45F4BFCD2F}"/>
                </a:ext>
              </a:extLst>
            </p:cNvPr>
            <p:cNvSpPr txBox="1"/>
            <p:nvPr/>
          </p:nvSpPr>
          <p:spPr>
            <a:xfrm>
              <a:off x="7581710" y="5000626"/>
              <a:ext cx="1783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Modern Aneroid Barometer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41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CA54D0-B481-437F-BDFB-F7620D9338A8}"/>
              </a:ext>
            </a:extLst>
          </p:cNvPr>
          <p:cNvSpPr txBox="1"/>
          <p:nvPr/>
        </p:nvSpPr>
        <p:spPr>
          <a:xfrm>
            <a:off x="492400" y="1161240"/>
            <a:ext cx="5841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Our sealed container is a Jam Jar: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EC81C-0A51-4D1E-A073-45360FA65837}"/>
              </a:ext>
            </a:extLst>
          </p:cNvPr>
          <p:cNvSpPr txBox="1"/>
          <p:nvPr/>
        </p:nvSpPr>
        <p:spPr>
          <a:xfrm>
            <a:off x="5208985" y="2825612"/>
            <a:ext cx="684014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 are going to use a jam jar as the sealed container.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 will use a long pointer as a lever to amplify the change in pressure.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3038D0-1739-43ED-97F7-0E34338BE6F5}"/>
              </a:ext>
            </a:extLst>
          </p:cNvPr>
          <p:cNvGrpSpPr/>
          <p:nvPr/>
        </p:nvGrpSpPr>
        <p:grpSpPr>
          <a:xfrm>
            <a:off x="848714" y="2417530"/>
            <a:ext cx="3998211" cy="2479411"/>
            <a:chOff x="4266114" y="1965268"/>
            <a:chExt cx="3998211" cy="24794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72A687-B2F1-4818-8E93-F0D458F44D8D}"/>
                </a:ext>
              </a:extLst>
            </p:cNvPr>
            <p:cNvGrpSpPr/>
            <p:nvPr/>
          </p:nvGrpSpPr>
          <p:grpSpPr>
            <a:xfrm>
              <a:off x="4523377" y="2025571"/>
              <a:ext cx="3740948" cy="2419108"/>
              <a:chOff x="2740876" y="2071359"/>
              <a:chExt cx="7448153" cy="4786641"/>
            </a:xfrm>
          </p:grpSpPr>
          <p:pic>
            <p:nvPicPr>
              <p:cNvPr id="11" name="Picture 10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8A894FDB-5090-4C74-815F-CBCD38E28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7174" y="2071359"/>
                <a:ext cx="2671855" cy="4786641"/>
              </a:xfrm>
              <a:prstGeom prst="rect">
                <a:avLst/>
              </a:prstGeom>
            </p:spPr>
          </p:pic>
          <p:sp>
            <p:nvSpPr>
              <p:cNvPr id="12" name="Cylinder 11">
                <a:extLst>
                  <a:ext uri="{FF2B5EF4-FFF2-40B4-BE49-F238E27FC236}">
                    <a16:creationId xmlns:a16="http://schemas.microsoft.com/office/drawing/2014/main" id="{BCDC0C84-4A73-43BB-8F1F-93CC74C1489C}"/>
                  </a:ext>
                </a:extLst>
              </p:cNvPr>
              <p:cNvSpPr/>
              <p:nvPr/>
            </p:nvSpPr>
            <p:spPr>
              <a:xfrm rot="16200000" flipH="1">
                <a:off x="5893472" y="-1067400"/>
                <a:ext cx="238633" cy="6543826"/>
              </a:xfrm>
              <a:prstGeom prst="can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9999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3C73D7-8741-4A9B-A61F-FCD22F1023BE}"/>
                </a:ext>
              </a:extLst>
            </p:cNvPr>
            <p:cNvSpPr/>
            <p:nvPr/>
          </p:nvSpPr>
          <p:spPr>
            <a:xfrm rot="20799455">
              <a:off x="4266114" y="1965268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D4D44E-9BBF-4E13-A847-7378A3EC7B28}"/>
                </a:ext>
              </a:extLst>
            </p:cNvPr>
            <p:cNvSpPr/>
            <p:nvPr/>
          </p:nvSpPr>
          <p:spPr>
            <a:xfrm rot="860775">
              <a:off x="4266325" y="2096824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216330-5184-4E17-B5EC-61000F8644CD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H="1">
              <a:off x="4575185" y="2032563"/>
              <a:ext cx="251610" cy="5168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BA7A52-6076-4314-8A33-DC9305C7537D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H="1" flipV="1">
              <a:off x="4575185" y="2084243"/>
              <a:ext cx="251612" cy="68114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899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D9D0CEA-0462-408F-8CB7-97A2236E9567}"/>
              </a:ext>
            </a:extLst>
          </p:cNvPr>
          <p:cNvGrpSpPr/>
          <p:nvPr/>
        </p:nvGrpSpPr>
        <p:grpSpPr>
          <a:xfrm>
            <a:off x="1463077" y="2631843"/>
            <a:ext cx="3998211" cy="2479411"/>
            <a:chOff x="4266114" y="1965268"/>
            <a:chExt cx="3998211" cy="247941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18E317-0AE9-46A3-B73A-DCFE9389BD26}"/>
                </a:ext>
              </a:extLst>
            </p:cNvPr>
            <p:cNvGrpSpPr/>
            <p:nvPr/>
          </p:nvGrpSpPr>
          <p:grpSpPr>
            <a:xfrm>
              <a:off x="4523377" y="2025571"/>
              <a:ext cx="3740948" cy="2419108"/>
              <a:chOff x="2740876" y="2071359"/>
              <a:chExt cx="7448153" cy="4786641"/>
            </a:xfrm>
          </p:grpSpPr>
          <p:pic>
            <p:nvPicPr>
              <p:cNvPr id="23" name="Picture 22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00B9EB13-D6A3-4CB2-8F1C-FF02EE983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7174" y="2071359"/>
                <a:ext cx="2671855" cy="4786641"/>
              </a:xfrm>
              <a:prstGeom prst="rect">
                <a:avLst/>
              </a:prstGeom>
            </p:spPr>
          </p:pic>
          <p:sp>
            <p:nvSpPr>
              <p:cNvPr id="24" name="Cylinder 23">
                <a:extLst>
                  <a:ext uri="{FF2B5EF4-FFF2-40B4-BE49-F238E27FC236}">
                    <a16:creationId xmlns:a16="http://schemas.microsoft.com/office/drawing/2014/main" id="{89A2FF7C-B617-446E-9850-FB4F1715AACC}"/>
                  </a:ext>
                </a:extLst>
              </p:cNvPr>
              <p:cNvSpPr/>
              <p:nvPr/>
            </p:nvSpPr>
            <p:spPr>
              <a:xfrm rot="16200000" flipH="1">
                <a:off x="5893472" y="-1067400"/>
                <a:ext cx="238633" cy="6543826"/>
              </a:xfrm>
              <a:prstGeom prst="can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9999"/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12A06A-2014-4AB2-8418-0790C9912C9B}"/>
                </a:ext>
              </a:extLst>
            </p:cNvPr>
            <p:cNvSpPr/>
            <p:nvPr/>
          </p:nvSpPr>
          <p:spPr>
            <a:xfrm rot="20799455">
              <a:off x="4266114" y="1965268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B77E3A-9772-4D1D-BF39-D27ECB344498}"/>
                </a:ext>
              </a:extLst>
            </p:cNvPr>
            <p:cNvSpPr/>
            <p:nvPr/>
          </p:nvSpPr>
          <p:spPr>
            <a:xfrm rot="860775">
              <a:off x="4266325" y="2096824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1866F7-A5BD-458A-8548-68D462150B5B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H="1">
              <a:off x="4575185" y="2032563"/>
              <a:ext cx="251610" cy="5168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A403B-6F41-4096-BE2B-67C52336341C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H="1" flipV="1">
              <a:off x="4575185" y="2084243"/>
              <a:ext cx="251612" cy="68114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647DB2-8FD6-4B82-8B3E-1C0607CD2F26}"/>
              </a:ext>
            </a:extLst>
          </p:cNvPr>
          <p:cNvGrpSpPr/>
          <p:nvPr/>
        </p:nvGrpSpPr>
        <p:grpSpPr>
          <a:xfrm>
            <a:off x="7084386" y="2293543"/>
            <a:ext cx="4066243" cy="2964943"/>
            <a:chOff x="7009314" y="1900238"/>
            <a:chExt cx="4066243" cy="3232470"/>
          </a:xfrm>
        </p:grpSpPr>
        <p:pic>
          <p:nvPicPr>
            <p:cNvPr id="25" name="Picture 24">
              <a:hlinkClick r:id="rId4" action="ppaction://hlinksldjump"/>
              <a:extLst>
                <a:ext uri="{FF2B5EF4-FFF2-40B4-BE49-F238E27FC236}">
                  <a16:creationId xmlns:a16="http://schemas.microsoft.com/office/drawing/2014/main" id="{88F8551C-4344-47CC-B6CD-5CE4C63A2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0082" y="2275208"/>
              <a:ext cx="1895475" cy="28575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AE2D3C0-B086-4E06-B552-5D86C4B9D8D1}"/>
                </a:ext>
              </a:extLst>
            </p:cNvPr>
            <p:cNvSpPr/>
            <p:nvPr/>
          </p:nvSpPr>
          <p:spPr>
            <a:xfrm>
              <a:off x="9510369" y="2393425"/>
              <a:ext cx="1286219" cy="286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70A8E7-2579-421A-9540-AEA32830D732}"/>
                </a:ext>
              </a:extLst>
            </p:cNvPr>
            <p:cNvSpPr/>
            <p:nvPr/>
          </p:nvSpPr>
          <p:spPr>
            <a:xfrm>
              <a:off x="9510713" y="2528783"/>
              <a:ext cx="1285875" cy="390630"/>
            </a:xfrm>
            <a:custGeom>
              <a:avLst/>
              <a:gdLst>
                <a:gd name="connsiteX0" fmla="*/ 4762 w 1285875"/>
                <a:gd name="connsiteY0" fmla="*/ 71437 h 438150"/>
                <a:gd name="connsiteX1" fmla="*/ 0 w 1285875"/>
                <a:gd name="connsiteY1" fmla="*/ 204787 h 438150"/>
                <a:gd name="connsiteX2" fmla="*/ 14287 w 1285875"/>
                <a:gd name="connsiteY2" fmla="*/ 333375 h 438150"/>
                <a:gd name="connsiteX3" fmla="*/ 104775 w 1285875"/>
                <a:gd name="connsiteY3" fmla="*/ 371475 h 438150"/>
                <a:gd name="connsiteX4" fmla="*/ 347662 w 1285875"/>
                <a:gd name="connsiteY4" fmla="*/ 433387 h 438150"/>
                <a:gd name="connsiteX5" fmla="*/ 600075 w 1285875"/>
                <a:gd name="connsiteY5" fmla="*/ 438150 h 438150"/>
                <a:gd name="connsiteX6" fmla="*/ 833437 w 1285875"/>
                <a:gd name="connsiteY6" fmla="*/ 433387 h 438150"/>
                <a:gd name="connsiteX7" fmla="*/ 962025 w 1285875"/>
                <a:gd name="connsiteY7" fmla="*/ 409575 h 438150"/>
                <a:gd name="connsiteX8" fmla="*/ 1128712 w 1285875"/>
                <a:gd name="connsiteY8" fmla="*/ 404812 h 438150"/>
                <a:gd name="connsiteX9" fmla="*/ 1223962 w 1285875"/>
                <a:gd name="connsiteY9" fmla="*/ 347662 h 438150"/>
                <a:gd name="connsiteX10" fmla="*/ 1257300 w 1285875"/>
                <a:gd name="connsiteY10" fmla="*/ 233362 h 438150"/>
                <a:gd name="connsiteX11" fmla="*/ 1271587 w 1285875"/>
                <a:gd name="connsiteY11" fmla="*/ 147637 h 438150"/>
                <a:gd name="connsiteX12" fmla="*/ 1285875 w 1285875"/>
                <a:gd name="connsiteY12" fmla="*/ 0 h 438150"/>
                <a:gd name="connsiteX13" fmla="*/ 4762 w 1285875"/>
                <a:gd name="connsiteY13" fmla="*/ 71437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875" h="438150">
                  <a:moveTo>
                    <a:pt x="4762" y="71437"/>
                  </a:moveTo>
                  <a:lnTo>
                    <a:pt x="0" y="204787"/>
                  </a:lnTo>
                  <a:lnTo>
                    <a:pt x="14287" y="333375"/>
                  </a:lnTo>
                  <a:lnTo>
                    <a:pt x="104775" y="371475"/>
                  </a:lnTo>
                  <a:lnTo>
                    <a:pt x="347662" y="433387"/>
                  </a:lnTo>
                  <a:lnTo>
                    <a:pt x="600075" y="438150"/>
                  </a:lnTo>
                  <a:lnTo>
                    <a:pt x="833437" y="433387"/>
                  </a:lnTo>
                  <a:lnTo>
                    <a:pt x="962025" y="409575"/>
                  </a:lnTo>
                  <a:lnTo>
                    <a:pt x="1128712" y="404812"/>
                  </a:lnTo>
                  <a:lnTo>
                    <a:pt x="1223962" y="347662"/>
                  </a:lnTo>
                  <a:lnTo>
                    <a:pt x="1257300" y="233362"/>
                  </a:lnTo>
                  <a:lnTo>
                    <a:pt x="1271587" y="147637"/>
                  </a:lnTo>
                  <a:lnTo>
                    <a:pt x="1285875" y="0"/>
                  </a:lnTo>
                  <a:lnTo>
                    <a:pt x="4762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6E9C36A-0FBF-42AD-B847-6CAA804389C7}"/>
                </a:ext>
              </a:extLst>
            </p:cNvPr>
            <p:cNvSpPr/>
            <p:nvPr/>
          </p:nvSpPr>
          <p:spPr>
            <a:xfrm flipV="1">
              <a:off x="9180081" y="1900238"/>
              <a:ext cx="1895475" cy="981075"/>
            </a:xfrm>
            <a:prstGeom prst="blockArc">
              <a:avLst>
                <a:gd name="adj1" fmla="val 12743393"/>
                <a:gd name="adj2" fmla="val 19709565"/>
                <a:gd name="adj3" fmla="val 11305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A621A0-D4A6-438A-8A49-3206BEF35741}"/>
                </a:ext>
              </a:extLst>
            </p:cNvPr>
            <p:cNvSpPr/>
            <p:nvPr/>
          </p:nvSpPr>
          <p:spPr>
            <a:xfrm>
              <a:off x="10620375" y="2628673"/>
              <a:ext cx="176213" cy="143329"/>
            </a:xfrm>
            <a:custGeom>
              <a:avLst/>
              <a:gdLst>
                <a:gd name="connsiteX0" fmla="*/ 0 w 176213"/>
                <a:gd name="connsiteY0" fmla="*/ 95250 h 195262"/>
                <a:gd name="connsiteX1" fmla="*/ 171450 w 176213"/>
                <a:gd name="connsiteY1" fmla="*/ 0 h 195262"/>
                <a:gd name="connsiteX2" fmla="*/ 176213 w 176213"/>
                <a:gd name="connsiteY2" fmla="*/ 4762 h 195262"/>
                <a:gd name="connsiteX3" fmla="*/ 161925 w 176213"/>
                <a:gd name="connsiteY3" fmla="*/ 180975 h 195262"/>
                <a:gd name="connsiteX4" fmla="*/ 95250 w 176213"/>
                <a:gd name="connsiteY4" fmla="*/ 195262 h 195262"/>
                <a:gd name="connsiteX5" fmla="*/ 0 w 176213"/>
                <a:gd name="connsiteY5" fmla="*/ 9525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5262">
                  <a:moveTo>
                    <a:pt x="0" y="95250"/>
                  </a:moveTo>
                  <a:lnTo>
                    <a:pt x="171450" y="0"/>
                  </a:lnTo>
                  <a:lnTo>
                    <a:pt x="176213" y="4762"/>
                  </a:lnTo>
                  <a:lnTo>
                    <a:pt x="161925" y="180975"/>
                  </a:lnTo>
                  <a:lnTo>
                    <a:pt x="95250" y="19526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7E0E2A-ED87-45A1-8752-FC6E59B70FEA}"/>
                </a:ext>
              </a:extLst>
            </p:cNvPr>
            <p:cNvSpPr/>
            <p:nvPr/>
          </p:nvSpPr>
          <p:spPr>
            <a:xfrm flipH="1">
              <a:off x="9510367" y="2645192"/>
              <a:ext cx="176215" cy="143329"/>
            </a:xfrm>
            <a:custGeom>
              <a:avLst/>
              <a:gdLst>
                <a:gd name="connsiteX0" fmla="*/ 0 w 176213"/>
                <a:gd name="connsiteY0" fmla="*/ 95250 h 195262"/>
                <a:gd name="connsiteX1" fmla="*/ 171450 w 176213"/>
                <a:gd name="connsiteY1" fmla="*/ 0 h 195262"/>
                <a:gd name="connsiteX2" fmla="*/ 176213 w 176213"/>
                <a:gd name="connsiteY2" fmla="*/ 4762 h 195262"/>
                <a:gd name="connsiteX3" fmla="*/ 161925 w 176213"/>
                <a:gd name="connsiteY3" fmla="*/ 180975 h 195262"/>
                <a:gd name="connsiteX4" fmla="*/ 95250 w 176213"/>
                <a:gd name="connsiteY4" fmla="*/ 195262 h 195262"/>
                <a:gd name="connsiteX5" fmla="*/ 0 w 176213"/>
                <a:gd name="connsiteY5" fmla="*/ 9525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3" h="195262">
                  <a:moveTo>
                    <a:pt x="0" y="95250"/>
                  </a:moveTo>
                  <a:lnTo>
                    <a:pt x="171450" y="0"/>
                  </a:lnTo>
                  <a:lnTo>
                    <a:pt x="176213" y="4762"/>
                  </a:lnTo>
                  <a:lnTo>
                    <a:pt x="161925" y="180975"/>
                  </a:lnTo>
                  <a:lnTo>
                    <a:pt x="95250" y="19526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EAEDB4BC-2860-4805-ADA7-4902BCE59FD2}"/>
                </a:ext>
              </a:extLst>
            </p:cNvPr>
            <p:cNvSpPr/>
            <p:nvPr/>
          </p:nvSpPr>
          <p:spPr>
            <a:xfrm rot="16200000" flipH="1">
              <a:off x="8760952" y="914614"/>
              <a:ext cx="127597" cy="3116347"/>
            </a:xfrm>
            <a:prstGeom prst="can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9999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ADD3EB-0A90-4D23-AE45-525331C7A24A}"/>
                </a:ext>
              </a:extLst>
            </p:cNvPr>
            <p:cNvSpPr/>
            <p:nvPr/>
          </p:nvSpPr>
          <p:spPr>
            <a:xfrm rot="20799455">
              <a:off x="7009314" y="2341694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071CF7-25AE-4DA1-90DA-6427A8189D6D}"/>
                </a:ext>
              </a:extLst>
            </p:cNvPr>
            <p:cNvSpPr/>
            <p:nvPr/>
          </p:nvSpPr>
          <p:spPr>
            <a:xfrm rot="860775">
              <a:off x="7009525" y="2473250"/>
              <a:ext cx="590309" cy="120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70B645-9C10-4AF7-BD08-5909AB79F0B9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H="1">
              <a:off x="7318385" y="2408989"/>
              <a:ext cx="251610" cy="5168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0802C2-2D66-4D66-989A-C8A1C65FD155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H="1" flipV="1">
              <a:off x="7318385" y="2460669"/>
              <a:ext cx="251612" cy="68114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E402C49-E7E9-4D4D-954A-D936F070BC23}"/>
              </a:ext>
            </a:extLst>
          </p:cNvPr>
          <p:cNvSpPr txBox="1"/>
          <p:nvPr/>
        </p:nvSpPr>
        <p:spPr>
          <a:xfrm>
            <a:off x="206650" y="1218390"/>
            <a:ext cx="4059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There are two options: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1389D1-8BAA-4E59-AE0B-A085750F4B12}"/>
              </a:ext>
            </a:extLst>
          </p:cNvPr>
          <p:cNvSpPr txBox="1"/>
          <p:nvPr/>
        </p:nvSpPr>
        <p:spPr>
          <a:xfrm>
            <a:off x="1150759" y="1800027"/>
            <a:ext cx="468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Using the jam-jar lid with a hole made in it to secure a rubber seal.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8F2E0-A11A-419C-A230-20EA8CFC651E}"/>
              </a:ext>
            </a:extLst>
          </p:cNvPr>
          <p:cNvSpPr txBox="1"/>
          <p:nvPr/>
        </p:nvSpPr>
        <p:spPr>
          <a:xfrm>
            <a:off x="7247516" y="1802298"/>
            <a:ext cx="468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Using a rubber band to secure a rubber seal/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EFA1FA-AA1F-490B-A739-D4D5D0F7183E}"/>
              </a:ext>
            </a:extLst>
          </p:cNvPr>
          <p:cNvSpPr txBox="1"/>
          <p:nvPr/>
        </p:nvSpPr>
        <p:spPr>
          <a:xfrm>
            <a:off x="1408022" y="5179369"/>
            <a:ext cx="468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This requires drilling a hole in the lid and sawing round near the edge. Then using the lid to secure a thin rubber sheet over the jar.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E4366F-162C-4419-B406-A6B448C6611C}"/>
              </a:ext>
            </a:extLst>
          </p:cNvPr>
          <p:cNvSpPr txBox="1"/>
          <p:nvPr/>
        </p:nvSpPr>
        <p:spPr>
          <a:xfrm>
            <a:off x="7687691" y="5257387"/>
            <a:ext cx="3971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This requires using a rubber band to help seal a thin rubber sheet onto the jar.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23B1DA-D30E-47DB-B580-6670E9A8EAE2}"/>
              </a:ext>
            </a:extLst>
          </p:cNvPr>
          <p:cNvSpPr txBox="1"/>
          <p:nvPr/>
        </p:nvSpPr>
        <p:spPr>
          <a:xfrm>
            <a:off x="5933955" y="3361711"/>
            <a:ext cx="192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on the picture to go to the first slide</a:t>
            </a:r>
          </a:p>
        </p:txBody>
      </p:sp>
    </p:spTree>
    <p:extLst>
      <p:ext uri="{BB962C8B-B14F-4D97-AF65-F5344CB8AC3E}">
        <p14:creationId xmlns:p14="http://schemas.microsoft.com/office/powerpoint/2010/main" val="186175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E3BF5-BBA8-40D7-B8C4-0AE10F9D996B}"/>
              </a:ext>
            </a:extLst>
          </p:cNvPr>
          <p:cNvSpPr txBox="1"/>
          <p:nvPr/>
        </p:nvSpPr>
        <p:spPr>
          <a:xfrm>
            <a:off x="810228" y="1527858"/>
            <a:ext cx="289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5A910-D966-4CE2-B9E8-D2DDFFF6E34E}"/>
              </a:ext>
            </a:extLst>
          </p:cNvPr>
          <p:cNvSpPr txBox="1"/>
          <p:nvPr/>
        </p:nvSpPr>
        <p:spPr>
          <a:xfrm>
            <a:off x="1481560" y="2361235"/>
            <a:ext cx="59262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large glass jar – e.g. jam-jar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Some thin rubber sheet – about 3cm larger the the opening of the jar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straw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Quick drying glue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Graph Paper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21016-C111-4553-A09E-3C7AEA4A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057" y="1820245"/>
            <a:ext cx="931513" cy="1668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6CBBF-B7D5-498B-9723-784E63F3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06" y="1831946"/>
            <a:ext cx="1657109" cy="1657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BFAEB-24E4-4ADC-9D48-F41BD3B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406" y="3599727"/>
            <a:ext cx="460814" cy="1273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49CD7-EFFC-4AF1-A8D6-187988AF7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476" y="3407780"/>
            <a:ext cx="793404" cy="1657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21E3-7E96-4398-81DD-70901625F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099" y="3650899"/>
            <a:ext cx="1434784" cy="1413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E348F-0AF9-4523-9FFF-8AC95AA9F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6355">
            <a:off x="5224205" y="5120821"/>
            <a:ext cx="394807" cy="1023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9E695-3563-47D2-B0D1-54D1BC945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378" y="5170287"/>
            <a:ext cx="954185" cy="954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EBC54-4BA4-4BF3-BFC3-2C4FAC0277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3929" y="5231213"/>
            <a:ext cx="893259" cy="893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47D0F-4C18-4BD3-B5D4-2CAF74197E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74173">
            <a:off x="9432554" y="5259609"/>
            <a:ext cx="391434" cy="8679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9DAB71-507E-4061-958D-D5902D14E6F2}"/>
              </a:ext>
            </a:extLst>
          </p:cNvPr>
          <p:cNvSpPr txBox="1"/>
          <p:nvPr/>
        </p:nvSpPr>
        <p:spPr>
          <a:xfrm>
            <a:off x="8545430" y="6087590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BB7F8F-5F37-451C-8B0E-8F2A3AE97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9356" y="5340841"/>
            <a:ext cx="1109527" cy="7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1716</Words>
  <Application>Microsoft Office PowerPoint</Application>
  <PresentationFormat>Widescreen</PresentationFormat>
  <Paragraphs>243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39</cp:revision>
  <dcterms:created xsi:type="dcterms:W3CDTF">2019-10-22T19:02:48Z</dcterms:created>
  <dcterms:modified xsi:type="dcterms:W3CDTF">2023-06-29T09:38:38Z</dcterms:modified>
</cp:coreProperties>
</file>