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6"/>
  </p:notesMasterIdLst>
  <p:sldIdLst>
    <p:sldId id="376" r:id="rId2"/>
    <p:sldId id="358" r:id="rId3"/>
    <p:sldId id="377" r:id="rId4"/>
    <p:sldId id="394" r:id="rId5"/>
    <p:sldId id="390" r:id="rId6"/>
    <p:sldId id="378" r:id="rId7"/>
    <p:sldId id="381" r:id="rId8"/>
    <p:sldId id="383" r:id="rId9"/>
    <p:sldId id="382" r:id="rId10"/>
    <p:sldId id="380" r:id="rId11"/>
    <p:sldId id="393" r:id="rId12"/>
    <p:sldId id="384" r:id="rId13"/>
    <p:sldId id="385" r:id="rId14"/>
    <p:sldId id="386" r:id="rId15"/>
    <p:sldId id="388" r:id="rId16"/>
    <p:sldId id="256" r:id="rId17"/>
    <p:sldId id="257" r:id="rId18"/>
    <p:sldId id="258" r:id="rId19"/>
    <p:sldId id="259" r:id="rId20"/>
    <p:sldId id="392" r:id="rId21"/>
    <p:sldId id="387" r:id="rId22"/>
    <p:sldId id="395" r:id="rId23"/>
    <p:sldId id="389" r:id="rId24"/>
    <p:sldId id="391" r:id="rId2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modifyVerifier cryptProviderType="rsaAES" cryptAlgorithmClass="hash" cryptAlgorithmType="typeAny" cryptAlgorithmSid="14" spinCount="100000" saltData="6Ng+6PN9QqaxeTwZzSof/A==" hashData="AWylgm77HjffV//ryH4LpDbb09CsLb68Bm+K2Z64B3swSnzwKUPpkhTzCRi9QX1ybvyxC6ivBMVG79txK/YIn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6600"/>
    <a:srgbClr val="CC3300"/>
    <a:srgbClr val="000099"/>
    <a:srgbClr val="FF0066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5" autoAdjust="0"/>
    <p:restoredTop sz="94660"/>
  </p:normalViewPr>
  <p:slideViewPr>
    <p:cSldViewPr>
      <p:cViewPr varScale="1">
        <p:scale>
          <a:sx n="68" d="100"/>
          <a:sy n="68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83BC2-386A-436C-8CB1-419ADBC5D86A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9D826-02BB-4BAC-BA5F-0FE094D4C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445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03BF0E36-CF97-46A7-9ACA-6E3565A184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37FA1E7-FD32-4B7E-88E4-1E2DA9D84D8C}" type="slidenum">
              <a:rPr lang="en-GB" altLang="en-US" sz="1200"/>
              <a:pPr/>
              <a:t>3</a:t>
            </a:fld>
            <a:endParaRPr lang="en-GB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9BF4BE44-6C0F-4BDD-9DDC-F6A023B546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1420DEA3-9A99-492A-8609-F6D2DC36D8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  <a:p>
            <a:pPr>
              <a:spcBef>
                <a:spcPct val="0"/>
              </a:spcBef>
            </a:pPr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A6C12E-D043-41E8-9044-20966BAC85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DDA55-05BE-4A87-95A6-9B98C3CE2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25B57-B4A0-44C3-A8E5-409D2CC77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676D1597-1C76-4C16-BCE5-73474C6E9E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7848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49E2F-3D25-4DA5-B8B3-4088901768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6C1B88-C946-4404-B5B7-984ABF0D2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B0B489-E4C3-4A20-8DAC-FD1381535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70C03955-D374-4E47-9062-D0D61F91DB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1696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09DE2-D15F-4C38-B419-20E5822F07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85A7F-C814-4D14-8E5A-62F3C11B1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1313D7-06CB-48F4-B9DD-0B68AEC3E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A4F26B75-C6F0-49A1-824F-A59C1B3599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97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6D0B20-326D-4339-9C65-281A906DDA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B73558-6F69-4164-AA6D-B37DB5394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16895-8EE5-4122-B9F1-FE272ABAC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CA3F6560-0D14-48C8-AB0E-C434BF961C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5675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B8B11-6FAF-44FB-9A05-B13B4A12E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0BFAF6-C82E-4C81-81AE-4BC787057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BA6EB-8938-48F5-9FDA-FB86CE808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AB0B8A03-E861-4038-8F4F-0B95703F3A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4551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1DC665-A2B0-4820-B83E-6CBB10C08D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52563-3BC3-457D-AD99-7C5685C89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428710-72D2-4B2A-9108-D40FD695B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7A2D89CB-04C4-46DD-9FAB-81CDA1CC0C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1957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27BBC8-F18C-4A4F-9E0D-1393F165E1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DAE28A-C54B-441B-8A80-72CB8D4FE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37FA5C-1EEE-4EB7-8547-99F7DDA53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89783322-D4E3-4229-A841-83E087BBDF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0305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1A20D5-FC66-4EB1-8CD4-037BA3F775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E99412-FA0C-4964-93DE-71DEAC2AC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C60971-EDC3-4EA5-8311-E427B6A7A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7EAB9BB5-9DE0-4301-A21C-53220776A2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8975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C3866F-D8B1-406A-9F8C-811959C6A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0D9CA1-CBF4-479E-91C5-9FB257520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D422B8-D441-4DB1-9EAA-00E3F1712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7475A8BC-A7C9-4DF6-BD81-04F09AE6BB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958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7C7279-2872-44A6-B5ED-ADFDEFEE56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1D0AA-D8BA-4DE1-8B1C-DF088A600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8A5C76-1743-44B2-96E9-7E4CCCD2B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3324143D-5190-4524-ACA7-ECCE3C6F15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8882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0BF7A0-D5CF-4F6D-A40C-13DE27F403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130D85-4ED9-4FF2-8ED0-EE0F08DFA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8B62D9-1BD7-4D28-BF84-DBBF473DC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A9492C9E-90CF-48CA-86B5-7625D0481F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0515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dwiller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86B5159-349E-4B1F-9D91-A22D5DA945FC}"/>
              </a:ext>
            </a:extLst>
          </p:cNvPr>
          <p:cNvSpPr/>
          <p:nvPr userDrawn="1"/>
        </p:nvSpPr>
        <p:spPr>
          <a:xfrm>
            <a:off x="2012543" y="203201"/>
            <a:ext cx="5289958" cy="48706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4">
              <a:avLst/>
            </a:prstTxWarp>
            <a:spAutoFit/>
          </a:bodyPr>
          <a:lstStyle/>
          <a:p>
            <a:pPr algn="ctr"/>
            <a:r>
              <a:rPr lang="en-US" sz="5400" b="1" cap="none" spc="0" dirty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Replacing The Family Car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C7986A-8BAC-4334-9653-BC30B74B149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7950" y="6604000"/>
            <a:ext cx="5170488" cy="2159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Copyright </a:t>
            </a:r>
            <a:r>
              <a:rPr lang="en-GB" altLang="en-US" sz="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  <a:r>
              <a:rPr lang="en-GB" alt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 Derrick Willer 2008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F1F49C-C07F-4A85-B775-180D8C3EF00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810500" y="6546850"/>
            <a:ext cx="1225550" cy="2159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defRPr/>
            </a:pPr>
            <a:r>
              <a:rPr lang="en-GB" altLang="en-US" sz="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800" b="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www.dwiller.com</a:t>
            </a:r>
            <a:endParaRPr lang="en-GB" altLang="en-US" sz="800" b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5171630-81D9-4C69-8312-CE37A5071C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2555" y="1424354"/>
            <a:ext cx="4487008" cy="79716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GB" altLang="en-US" sz="6092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</a:t>
            </a:r>
          </a:p>
        </p:txBody>
      </p:sp>
      <p:pic>
        <p:nvPicPr>
          <p:cNvPr id="3075" name="Picture 2" descr="A person in a suit&#10;&#10;Description automatically generated with medium confidence">
            <a:extLst>
              <a:ext uri="{FF2B5EF4-FFF2-40B4-BE49-F238E27FC236}">
                <a16:creationId xmlns:a16="http://schemas.microsoft.com/office/drawing/2014/main" id="{DA33E422-ED0F-48CC-BE82-2A8193191E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792" y="2570286"/>
            <a:ext cx="1994389" cy="199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3">
            <a:extLst>
              <a:ext uri="{FF2B5EF4-FFF2-40B4-BE49-F238E27FC236}">
                <a16:creationId xmlns:a16="http://schemas.microsoft.com/office/drawing/2014/main" id="{712754EE-DB84-46E9-839D-2841E665C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0566" y="2570286"/>
            <a:ext cx="4487007" cy="3057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831"/>
              </a:spcBef>
            </a:pPr>
            <a:r>
              <a:rPr lang="en-GB" altLang="en-US" sz="1200" b="1" dirty="0">
                <a:solidFill>
                  <a:srgbClr val="4B1E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challenges were developed by Derrick Willer MBE and colleagues.</a:t>
            </a:r>
          </a:p>
          <a:p>
            <a:pPr>
              <a:spcBef>
                <a:spcPts val="831"/>
              </a:spcBef>
            </a:pPr>
            <a:r>
              <a:rPr lang="en-GB" alt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are free to download and use in an education environment.</a:t>
            </a:r>
          </a:p>
          <a:p>
            <a:pPr>
              <a:spcBef>
                <a:spcPts val="831"/>
              </a:spcBef>
            </a:pPr>
            <a:r>
              <a:rPr lang="en-GB" altLang="en-US" sz="1200" b="1" dirty="0">
                <a:solidFill>
                  <a:srgbClr val="4B1E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ensure that there is adult supervision, complete adherence to Health and Safety, and adequate PPE.</a:t>
            </a:r>
          </a:p>
          <a:p>
            <a:pPr>
              <a:spcBef>
                <a:spcPts val="1200"/>
              </a:spcBef>
            </a:pPr>
            <a:r>
              <a:rPr lang="en-GB" sz="1200" b="1" dirty="0">
                <a:solidFill>
                  <a:srgbClr val="4B1E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Derrick is a STEM Ambassador.</a:t>
            </a:r>
          </a:p>
          <a:p>
            <a:pPr>
              <a:spcBef>
                <a:spcPts val="831"/>
              </a:spcBef>
            </a:pPr>
            <a:r>
              <a:rPr lang="en-GB" altLang="en-US" sz="1200" b="1" dirty="0">
                <a:solidFill>
                  <a:srgbClr val="4B1E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has supported education in schools and colleges for over 30 years, initially as a Neighbourhood Engineer in the 1980’s, leading the local Year of Engineering Success campaign in 1996 and the Campaign to Promote Engineering from 1997 to 2004. </a:t>
            </a:r>
          </a:p>
          <a:p>
            <a:pPr>
              <a:spcBef>
                <a:spcPts val="831"/>
              </a:spcBef>
            </a:pPr>
            <a:r>
              <a:rPr lang="en-GB" altLang="en-US" sz="1200" b="1" dirty="0">
                <a:solidFill>
                  <a:srgbClr val="4B1E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was awarded an MBE for services to Education in 2018.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CB92DF-549A-4E70-AC6F-F8542AF34156}"/>
              </a:ext>
            </a:extLst>
          </p:cNvPr>
          <p:cNvSpPr txBox="1"/>
          <p:nvPr/>
        </p:nvSpPr>
        <p:spPr>
          <a:xfrm>
            <a:off x="539552" y="1196752"/>
            <a:ext cx="77048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6600"/>
                </a:solidFill>
              </a:rPr>
              <a:t>Types of battery used to power cars</a:t>
            </a:r>
          </a:p>
          <a:p>
            <a:endParaRPr lang="en-GB" b="1" dirty="0">
              <a:solidFill>
                <a:srgbClr val="006600"/>
              </a:solidFill>
            </a:endParaRPr>
          </a:p>
          <a:p>
            <a:r>
              <a:rPr lang="en-GB" b="1" dirty="0">
                <a:solidFill>
                  <a:srgbClr val="000099"/>
                </a:solidFill>
              </a:rPr>
              <a:t>Lithium Iron</a:t>
            </a:r>
          </a:p>
          <a:p>
            <a:r>
              <a:rPr lang="en-GB" b="1" dirty="0">
                <a:solidFill>
                  <a:srgbClr val="000099"/>
                </a:solidFill>
              </a:rPr>
              <a:t>	You have to mine many tons of ore to get a small</a:t>
            </a:r>
          </a:p>
          <a:p>
            <a:r>
              <a:rPr lang="en-GB" b="1" dirty="0">
                <a:solidFill>
                  <a:srgbClr val="000099"/>
                </a:solidFill>
              </a:rPr>
              <a:t>	amount of lithium</a:t>
            </a:r>
          </a:p>
          <a:p>
            <a:endParaRPr lang="en-GB" b="1" dirty="0">
              <a:solidFill>
                <a:srgbClr val="006600"/>
              </a:solidFill>
            </a:endParaRPr>
          </a:p>
          <a:p>
            <a:r>
              <a:rPr lang="en-GB" b="1" dirty="0">
                <a:solidFill>
                  <a:srgbClr val="CC3300"/>
                </a:solidFill>
              </a:rPr>
              <a:t>Magnesium Iron</a:t>
            </a:r>
          </a:p>
          <a:p>
            <a:r>
              <a:rPr lang="en-GB" b="1" dirty="0">
                <a:solidFill>
                  <a:srgbClr val="CC3300"/>
                </a:solidFill>
              </a:rPr>
              <a:t>	 You have to mine less tons of ore to get</a:t>
            </a:r>
          </a:p>
          <a:p>
            <a:r>
              <a:rPr lang="en-GB" b="1" dirty="0">
                <a:solidFill>
                  <a:srgbClr val="CC3300"/>
                </a:solidFill>
              </a:rPr>
              <a:t>	magnesium</a:t>
            </a:r>
          </a:p>
          <a:p>
            <a:endParaRPr lang="en-GB" b="1" dirty="0">
              <a:solidFill>
                <a:srgbClr val="006600"/>
              </a:solidFill>
            </a:endParaRPr>
          </a:p>
          <a:p>
            <a:r>
              <a:rPr lang="en-GB" b="1" dirty="0">
                <a:solidFill>
                  <a:srgbClr val="FF0066"/>
                </a:solidFill>
              </a:rPr>
              <a:t>Iron	</a:t>
            </a:r>
          </a:p>
          <a:p>
            <a:r>
              <a:rPr lang="en-GB" b="1" dirty="0">
                <a:solidFill>
                  <a:srgbClr val="FF0066"/>
                </a:solidFill>
              </a:rPr>
              <a:t>	 You have to mine less tons of ore to get iron</a:t>
            </a:r>
          </a:p>
        </p:txBody>
      </p:sp>
    </p:spTree>
    <p:extLst>
      <p:ext uri="{BB962C8B-B14F-4D97-AF65-F5344CB8AC3E}">
        <p14:creationId xmlns:p14="http://schemas.microsoft.com/office/powerpoint/2010/main" val="2346195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D9186D-92A6-4E3C-9950-89813D693ED1}"/>
              </a:ext>
            </a:extLst>
          </p:cNvPr>
          <p:cNvSpPr txBox="1"/>
          <p:nvPr/>
        </p:nvSpPr>
        <p:spPr>
          <a:xfrm>
            <a:off x="539552" y="1052736"/>
            <a:ext cx="806489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GB" sz="3200" b="1" dirty="0">
                <a:solidFill>
                  <a:srgbClr val="FF0000"/>
                </a:solidFill>
              </a:rPr>
              <a:t>Driving The Car CO</a:t>
            </a:r>
            <a:r>
              <a:rPr lang="en-GB" sz="3200" b="1" baseline="-25000" dirty="0">
                <a:solidFill>
                  <a:srgbClr val="FF0000"/>
                </a:solidFill>
              </a:rPr>
              <a:t>2</a:t>
            </a:r>
            <a:r>
              <a:rPr lang="en-GB" sz="3200" b="1" dirty="0">
                <a:solidFill>
                  <a:srgbClr val="FF0000"/>
                </a:solidFill>
              </a:rPr>
              <a:t> Footprint</a:t>
            </a:r>
            <a:r>
              <a:rPr lang="en-GB" sz="2400" b="1" dirty="0">
                <a:solidFill>
                  <a:srgbClr val="006600"/>
                </a:solidFill>
              </a:rPr>
              <a:t>	</a:t>
            </a:r>
          </a:p>
          <a:p>
            <a:pPr>
              <a:spcBef>
                <a:spcPts val="0"/>
              </a:spcBef>
            </a:pPr>
            <a:r>
              <a:rPr lang="en-GB" sz="2400" b="1" dirty="0">
                <a:solidFill>
                  <a:srgbClr val="006600"/>
                </a:solidFill>
              </a:rPr>
              <a:t>	Typically a car does about 10,000 miles each year</a:t>
            </a:r>
          </a:p>
          <a:p>
            <a:pPr>
              <a:spcBef>
                <a:spcPts val="0"/>
              </a:spcBef>
            </a:pPr>
            <a:r>
              <a:rPr lang="en-GB" sz="2400" b="1" dirty="0">
                <a:solidFill>
                  <a:srgbClr val="006600"/>
                </a:solidFill>
              </a:rPr>
              <a:t>	They last for about 200,000 miles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6ED5D4-D763-43A9-8D75-56E3B9E7E8F2}"/>
              </a:ext>
            </a:extLst>
          </p:cNvPr>
          <p:cNvSpPr txBox="1"/>
          <p:nvPr/>
        </p:nvSpPr>
        <p:spPr>
          <a:xfrm>
            <a:off x="548680" y="2399115"/>
            <a:ext cx="82809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b="1" dirty="0">
                <a:solidFill>
                  <a:srgbClr val="002060"/>
                </a:solidFill>
              </a:rPr>
              <a:t>Petrol Car Consumption</a:t>
            </a:r>
          </a:p>
          <a:p>
            <a:pPr>
              <a:spcBef>
                <a:spcPts val="0"/>
              </a:spcBef>
            </a:pPr>
            <a:r>
              <a:rPr lang="en-GB" sz="2400" b="1" dirty="0">
                <a:solidFill>
                  <a:srgbClr val="002060"/>
                </a:solidFill>
              </a:rPr>
              <a:t>	In to</a:t>
            </a:r>
            <a:r>
              <a:rPr lang="en-GB" b="1" dirty="0">
                <a:solidFill>
                  <a:srgbClr val="002060"/>
                </a:solidFill>
              </a:rPr>
              <a:t>wn about 25MPG, fast road about 33MPG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89C88A-D295-4FE4-8998-FB0250E9234D}"/>
              </a:ext>
            </a:extLst>
          </p:cNvPr>
          <p:cNvSpPr txBox="1"/>
          <p:nvPr/>
        </p:nvSpPr>
        <p:spPr>
          <a:xfrm>
            <a:off x="539552" y="3308570"/>
            <a:ext cx="802065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b="1" dirty="0">
                <a:solidFill>
                  <a:srgbClr val="CC3300"/>
                </a:solidFill>
              </a:rPr>
              <a:t>Diesel Car Consumption</a:t>
            </a:r>
          </a:p>
          <a:p>
            <a:pPr>
              <a:spcBef>
                <a:spcPts val="0"/>
              </a:spcBef>
            </a:pPr>
            <a:r>
              <a:rPr lang="en-GB" sz="2400" b="1" dirty="0">
                <a:solidFill>
                  <a:srgbClr val="CC3300"/>
                </a:solidFill>
              </a:rPr>
              <a:t>	In town about 35MPG, fas</a:t>
            </a:r>
            <a:r>
              <a:rPr lang="en-GB" b="1" dirty="0">
                <a:solidFill>
                  <a:srgbClr val="CC3300"/>
                </a:solidFill>
              </a:rPr>
              <a:t>t road about 50MPG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053094-4007-4338-9434-4398EAFD80FF}"/>
              </a:ext>
            </a:extLst>
          </p:cNvPr>
          <p:cNvSpPr txBox="1"/>
          <p:nvPr/>
        </p:nvSpPr>
        <p:spPr>
          <a:xfrm>
            <a:off x="527846" y="4218025"/>
            <a:ext cx="742852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400" b="1" dirty="0">
                <a:solidFill>
                  <a:srgbClr val="006600"/>
                </a:solidFill>
              </a:rPr>
              <a:t>Electri</a:t>
            </a:r>
            <a:r>
              <a:rPr lang="en-GB" b="1" dirty="0">
                <a:solidFill>
                  <a:srgbClr val="006600"/>
                </a:solidFill>
              </a:rPr>
              <a:t>c Car</a:t>
            </a:r>
          </a:p>
          <a:p>
            <a:pPr>
              <a:spcBef>
                <a:spcPts val="0"/>
              </a:spcBef>
            </a:pPr>
            <a:r>
              <a:rPr lang="en-GB" sz="2400" b="1" dirty="0">
                <a:solidFill>
                  <a:srgbClr val="006600"/>
                </a:solidFill>
              </a:rPr>
              <a:t>	Uses about 0.2 KWH (Kilo-Watt-Hour) per mile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2ECC6F-203D-4730-94B9-C3B7EB744E6B}"/>
              </a:ext>
            </a:extLst>
          </p:cNvPr>
          <p:cNvSpPr txBox="1"/>
          <p:nvPr/>
        </p:nvSpPr>
        <p:spPr>
          <a:xfrm>
            <a:off x="539552" y="5127479"/>
            <a:ext cx="82900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400" b="1" dirty="0">
                <a:solidFill>
                  <a:srgbClr val="002060"/>
                </a:solidFill>
              </a:rPr>
              <a:t>Hybrid Car</a:t>
            </a:r>
          </a:p>
          <a:p>
            <a:pPr>
              <a:spcBef>
                <a:spcPts val="0"/>
              </a:spcBef>
            </a:pPr>
            <a:r>
              <a:rPr lang="en-GB" b="1" dirty="0">
                <a:solidFill>
                  <a:srgbClr val="002060"/>
                </a:solidFill>
              </a:rPr>
              <a:t>	In town about 45MPG, fast road about 80MPG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C86F99D-CDFC-4F17-8A9C-F50CA2540C14}"/>
              </a:ext>
            </a:extLst>
          </p:cNvPr>
          <p:cNvSpPr txBox="1"/>
          <p:nvPr/>
        </p:nvSpPr>
        <p:spPr>
          <a:xfrm rot="422251">
            <a:off x="1341976" y="3105285"/>
            <a:ext cx="6974492" cy="92333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5400" b="1" dirty="0">
                <a:solidFill>
                  <a:srgbClr val="FF0000"/>
                </a:solidFill>
              </a:rPr>
              <a:t>Don’t trust my figures</a:t>
            </a:r>
          </a:p>
        </p:txBody>
      </p:sp>
    </p:spTree>
    <p:extLst>
      <p:ext uri="{BB962C8B-B14F-4D97-AF65-F5344CB8AC3E}">
        <p14:creationId xmlns:p14="http://schemas.microsoft.com/office/powerpoint/2010/main" val="1771500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D373399-4780-4DB4-ABA2-B0C438D1018F}"/>
              </a:ext>
            </a:extLst>
          </p:cNvPr>
          <p:cNvSpPr txBox="1"/>
          <p:nvPr/>
        </p:nvSpPr>
        <p:spPr>
          <a:xfrm>
            <a:off x="611560" y="1484784"/>
            <a:ext cx="8208912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3200" b="1" dirty="0">
                <a:solidFill>
                  <a:srgbClr val="FF0000"/>
                </a:solidFill>
              </a:rPr>
              <a:t>Electricity</a:t>
            </a:r>
          </a:p>
          <a:p>
            <a:pPr>
              <a:spcBef>
                <a:spcPts val="0"/>
              </a:spcBef>
            </a:pPr>
            <a:r>
              <a:rPr lang="en-GB" sz="2400" b="1" dirty="0">
                <a:solidFill>
                  <a:srgbClr val="002060"/>
                </a:solidFill>
              </a:rPr>
              <a:t>	Assume that 80% of the charging is at night </a:t>
            </a:r>
          </a:p>
          <a:p>
            <a:pPr>
              <a:spcBef>
                <a:spcPts val="0"/>
              </a:spcBef>
            </a:pPr>
            <a:r>
              <a:rPr lang="en-GB" sz="2400" b="1" dirty="0">
                <a:solidFill>
                  <a:srgbClr val="002060"/>
                </a:solidFill>
              </a:rPr>
              <a:t>	and 20% during the day.</a:t>
            </a:r>
          </a:p>
          <a:p>
            <a:pPr>
              <a:spcBef>
                <a:spcPts val="0"/>
              </a:spcBef>
            </a:pPr>
            <a:endParaRPr lang="en-GB" sz="2400" b="1" dirty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r>
              <a:rPr lang="en-GB" sz="2400" b="1" dirty="0">
                <a:solidFill>
                  <a:srgbClr val="002060"/>
                </a:solidFill>
              </a:rPr>
              <a:t>	</a:t>
            </a:r>
            <a:r>
              <a:rPr lang="en-GB" sz="2400" b="1" dirty="0">
                <a:solidFill>
                  <a:srgbClr val="006600"/>
                </a:solidFill>
              </a:rPr>
              <a:t>At night and day what % of electricity is CO</a:t>
            </a:r>
            <a:r>
              <a:rPr lang="en-GB" sz="2400" b="1" baseline="-25000" dirty="0">
                <a:solidFill>
                  <a:srgbClr val="006600"/>
                </a:solidFill>
              </a:rPr>
              <a:t>2</a:t>
            </a:r>
            <a:r>
              <a:rPr lang="en-GB" sz="2400" b="1" dirty="0">
                <a:solidFill>
                  <a:srgbClr val="006600"/>
                </a:solidFill>
              </a:rPr>
              <a:t> free?</a:t>
            </a:r>
          </a:p>
          <a:p>
            <a:pPr>
              <a:spcBef>
                <a:spcPts val="0"/>
              </a:spcBef>
            </a:pPr>
            <a:endParaRPr lang="en-GB" b="1" dirty="0">
              <a:solidFill>
                <a:srgbClr val="006600"/>
              </a:solidFill>
            </a:endParaRPr>
          </a:p>
          <a:p>
            <a:pPr>
              <a:spcBef>
                <a:spcPts val="0"/>
              </a:spcBef>
            </a:pPr>
            <a:r>
              <a:rPr lang="en-GB" sz="2400" b="1" dirty="0">
                <a:solidFill>
                  <a:srgbClr val="006600"/>
                </a:solidFill>
              </a:rPr>
              <a:t>	</a:t>
            </a:r>
            <a:r>
              <a:rPr lang="en-GB" sz="2400" b="1" dirty="0">
                <a:solidFill>
                  <a:srgbClr val="CC3300"/>
                </a:solidFill>
              </a:rPr>
              <a:t>There is a transmission loss from the generating</a:t>
            </a:r>
          </a:p>
          <a:p>
            <a:pPr>
              <a:spcBef>
                <a:spcPts val="0"/>
              </a:spcBef>
            </a:pPr>
            <a:r>
              <a:rPr lang="en-GB" b="1" dirty="0">
                <a:solidFill>
                  <a:srgbClr val="CC3300"/>
                </a:solidFill>
              </a:rPr>
              <a:t>	</a:t>
            </a:r>
            <a:r>
              <a:rPr lang="en-GB" sz="2400" b="1" dirty="0">
                <a:solidFill>
                  <a:srgbClr val="CC3300"/>
                </a:solidFill>
              </a:rPr>
              <a:t>source to the end user. What % is this?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55D9AE-BF21-4141-89A6-39B40A74CA9B}"/>
              </a:ext>
            </a:extLst>
          </p:cNvPr>
          <p:cNvSpPr txBox="1"/>
          <p:nvPr/>
        </p:nvSpPr>
        <p:spPr>
          <a:xfrm>
            <a:off x="750313" y="4869160"/>
            <a:ext cx="807015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GB" b="1" dirty="0">
                <a:solidFill>
                  <a:srgbClr val="FF0000"/>
                </a:solidFill>
              </a:rPr>
              <a:t>We only ever use CO</a:t>
            </a:r>
            <a:r>
              <a:rPr lang="en-GB" b="1" baseline="-25000" dirty="0">
                <a:solidFill>
                  <a:srgbClr val="FF0000"/>
                </a:solidFill>
              </a:rPr>
              <a:t>2</a:t>
            </a:r>
            <a:r>
              <a:rPr lang="en-GB" b="1" dirty="0">
                <a:solidFill>
                  <a:srgbClr val="FF0000"/>
                </a:solidFill>
              </a:rPr>
              <a:t> free electricity so we can omit</a:t>
            </a:r>
          </a:p>
          <a:p>
            <a:pPr>
              <a:spcBef>
                <a:spcPts val="0"/>
              </a:spcBef>
            </a:pPr>
            <a:r>
              <a:rPr lang="en-GB" b="1" dirty="0">
                <a:solidFill>
                  <a:srgbClr val="FF0000"/>
                </a:solidFill>
              </a:rPr>
              <a:t>	this factor?</a:t>
            </a:r>
          </a:p>
          <a:p>
            <a:pPr>
              <a:spcBef>
                <a:spcPts val="0"/>
              </a:spcBef>
            </a:pPr>
            <a:r>
              <a:rPr lang="en-GB" b="1" dirty="0">
                <a:solidFill>
                  <a:srgbClr val="FF0000"/>
                </a:solidFill>
              </a:rPr>
              <a:t>	No, because if you only use CO</a:t>
            </a:r>
            <a:r>
              <a:rPr lang="en-GB" b="1" baseline="-25000" dirty="0">
                <a:solidFill>
                  <a:srgbClr val="FF0000"/>
                </a:solidFill>
              </a:rPr>
              <a:t>2</a:t>
            </a:r>
            <a:r>
              <a:rPr lang="en-GB" b="1" dirty="0">
                <a:solidFill>
                  <a:srgbClr val="FF0000"/>
                </a:solidFill>
              </a:rPr>
              <a:t> free electricity</a:t>
            </a:r>
            <a:br>
              <a:rPr lang="en-GB" b="1" dirty="0">
                <a:solidFill>
                  <a:srgbClr val="FF0000"/>
                </a:solidFill>
              </a:rPr>
            </a:br>
            <a:r>
              <a:rPr lang="en-GB" b="1" dirty="0">
                <a:solidFill>
                  <a:srgbClr val="FF0000"/>
                </a:solidFill>
              </a:rPr>
              <a:t> 	someone else has to use the CO</a:t>
            </a:r>
            <a:r>
              <a:rPr lang="en-GB" b="1" baseline="-25000" dirty="0">
                <a:solidFill>
                  <a:srgbClr val="FF0000"/>
                </a:solidFill>
              </a:rPr>
              <a:t>2</a:t>
            </a:r>
            <a:r>
              <a:rPr lang="en-GB" b="1" dirty="0">
                <a:solidFill>
                  <a:srgbClr val="FF0000"/>
                </a:solidFill>
              </a:rPr>
              <a:t> electricity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09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159E11C-987B-43E9-84FB-3E7A444DCC88}"/>
              </a:ext>
            </a:extLst>
          </p:cNvPr>
          <p:cNvSpPr txBox="1"/>
          <p:nvPr/>
        </p:nvSpPr>
        <p:spPr>
          <a:xfrm>
            <a:off x="359532" y="1052736"/>
            <a:ext cx="8424936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3200" b="1" dirty="0">
                <a:solidFill>
                  <a:srgbClr val="FF0000"/>
                </a:solidFill>
              </a:rPr>
              <a:t>Maintenance and replacement of parts</a:t>
            </a:r>
          </a:p>
          <a:p>
            <a:pPr>
              <a:spcBef>
                <a:spcPts val="0"/>
              </a:spcBef>
            </a:pPr>
            <a:r>
              <a:rPr lang="en-GB" sz="2400" b="1" dirty="0">
                <a:solidFill>
                  <a:srgbClr val="006600"/>
                </a:solidFill>
              </a:rPr>
              <a:t>	</a:t>
            </a:r>
          </a:p>
          <a:p>
            <a:pPr>
              <a:spcBef>
                <a:spcPts val="0"/>
              </a:spcBef>
            </a:pPr>
            <a:r>
              <a:rPr lang="en-GB" b="1" dirty="0">
                <a:solidFill>
                  <a:srgbClr val="006600"/>
                </a:solidFill>
              </a:rPr>
              <a:t>	</a:t>
            </a:r>
            <a:r>
              <a:rPr lang="en-GB" b="1" dirty="0">
                <a:solidFill>
                  <a:srgbClr val="000099"/>
                </a:solidFill>
              </a:rPr>
              <a:t>One significant problem with car batteries is that they</a:t>
            </a:r>
          </a:p>
          <a:p>
            <a:pPr>
              <a:spcBef>
                <a:spcPts val="0"/>
              </a:spcBef>
            </a:pPr>
            <a:r>
              <a:rPr lang="en-GB" b="1" dirty="0">
                <a:solidFill>
                  <a:srgbClr val="000099"/>
                </a:solidFill>
              </a:rPr>
              <a:t>	 deteriorate and soon only have half their range.</a:t>
            </a:r>
          </a:p>
          <a:p>
            <a:pPr>
              <a:spcBef>
                <a:spcPts val="0"/>
              </a:spcBef>
            </a:pPr>
            <a:r>
              <a:rPr lang="en-GB" b="1" dirty="0">
                <a:solidFill>
                  <a:srgbClr val="000099"/>
                </a:solidFill>
              </a:rPr>
              <a:t>	 </a:t>
            </a:r>
            <a:r>
              <a:rPr lang="en-GB" sz="2400" b="1" dirty="0">
                <a:solidFill>
                  <a:srgbClr val="000099"/>
                </a:solidFill>
              </a:rPr>
              <a:t>Assume that the batteries need replacing at least 3</a:t>
            </a:r>
          </a:p>
          <a:p>
            <a:pPr>
              <a:spcBef>
                <a:spcPts val="0"/>
              </a:spcBef>
            </a:pPr>
            <a:r>
              <a:rPr lang="en-GB" b="1" dirty="0">
                <a:solidFill>
                  <a:srgbClr val="000099"/>
                </a:solidFill>
              </a:rPr>
              <a:t>	</a:t>
            </a:r>
            <a:r>
              <a:rPr lang="en-GB" sz="2400" b="1" dirty="0">
                <a:solidFill>
                  <a:srgbClr val="000099"/>
                </a:solidFill>
              </a:rPr>
              <a:t>times.</a:t>
            </a:r>
          </a:p>
          <a:p>
            <a:pPr>
              <a:spcBef>
                <a:spcPts val="0"/>
              </a:spcBef>
            </a:pPr>
            <a:endParaRPr lang="en-GB" sz="2400" b="1" dirty="0">
              <a:solidFill>
                <a:srgbClr val="006600"/>
              </a:solidFill>
            </a:endParaRPr>
          </a:p>
          <a:p>
            <a:pPr>
              <a:spcBef>
                <a:spcPts val="0"/>
              </a:spcBef>
            </a:pPr>
            <a:r>
              <a:rPr lang="en-GB" sz="2400" b="1" dirty="0">
                <a:solidFill>
                  <a:srgbClr val="006600"/>
                </a:solidFill>
              </a:rPr>
              <a:t>	</a:t>
            </a:r>
            <a:r>
              <a:rPr lang="en-GB" sz="2400" b="1" dirty="0">
                <a:solidFill>
                  <a:srgbClr val="C00000"/>
                </a:solidFill>
              </a:rPr>
              <a:t>But the mechanical engine only needs replacing once.</a:t>
            </a:r>
          </a:p>
          <a:p>
            <a:pPr>
              <a:spcBef>
                <a:spcPts val="0"/>
              </a:spcBef>
            </a:pPr>
            <a:r>
              <a:rPr lang="en-GB" sz="2400" b="1" dirty="0">
                <a:solidFill>
                  <a:srgbClr val="006600"/>
                </a:solidFill>
              </a:rPr>
              <a:t>	</a:t>
            </a:r>
          </a:p>
          <a:p>
            <a:pPr>
              <a:spcBef>
                <a:spcPts val="0"/>
              </a:spcBef>
            </a:pPr>
            <a:r>
              <a:rPr lang="en-GB" b="1" dirty="0">
                <a:solidFill>
                  <a:srgbClr val="006600"/>
                </a:solidFill>
              </a:rPr>
              <a:t>	</a:t>
            </a:r>
            <a:r>
              <a:rPr lang="en-GB" sz="2400" b="1" dirty="0">
                <a:solidFill>
                  <a:srgbClr val="006600"/>
                </a:solidFill>
              </a:rPr>
              <a:t>Assume that your current car has done 100,000 miles</a:t>
            </a:r>
          </a:p>
          <a:p>
            <a:pPr>
              <a:spcBef>
                <a:spcPts val="0"/>
              </a:spcBef>
            </a:pPr>
            <a:r>
              <a:rPr lang="en-GB" sz="2400" b="1" dirty="0">
                <a:solidFill>
                  <a:srgbClr val="006600"/>
                </a:solidFill>
              </a:rPr>
              <a:t>	</a:t>
            </a:r>
          </a:p>
          <a:p>
            <a:pPr>
              <a:spcBef>
                <a:spcPts val="0"/>
              </a:spcBef>
            </a:pPr>
            <a:r>
              <a:rPr lang="en-GB" b="1" dirty="0">
                <a:solidFill>
                  <a:srgbClr val="006600"/>
                </a:solidFill>
              </a:rPr>
              <a:t>	</a:t>
            </a:r>
            <a:r>
              <a:rPr lang="en-GB" sz="2400" b="1" dirty="0">
                <a:solidFill>
                  <a:srgbClr val="002060"/>
                </a:solidFill>
              </a:rPr>
              <a:t>Basic maintenance every 10,000 miles, probably less</a:t>
            </a:r>
          </a:p>
          <a:p>
            <a:pPr>
              <a:spcBef>
                <a:spcPts val="0"/>
              </a:spcBef>
            </a:pPr>
            <a:r>
              <a:rPr lang="en-GB" b="1" dirty="0">
                <a:solidFill>
                  <a:srgbClr val="002060"/>
                </a:solidFill>
              </a:rPr>
              <a:t>	</a:t>
            </a:r>
            <a:r>
              <a:rPr lang="en-GB" sz="2400" b="1" dirty="0">
                <a:solidFill>
                  <a:srgbClr val="002060"/>
                </a:solidFill>
              </a:rPr>
              <a:t>than 1 ton of CO</a:t>
            </a:r>
            <a:r>
              <a:rPr lang="en-GB" sz="2400" b="1" baseline="-25000" dirty="0">
                <a:solidFill>
                  <a:srgbClr val="002060"/>
                </a:solidFill>
              </a:rPr>
              <a:t>2</a:t>
            </a:r>
            <a:r>
              <a:rPr lang="en-GB" sz="2400" b="1" dirty="0">
                <a:solidFill>
                  <a:srgbClr val="002060"/>
                </a:solidFill>
              </a:rPr>
              <a:t> per maintenance operation</a:t>
            </a:r>
          </a:p>
        </p:txBody>
      </p:sp>
    </p:spTree>
    <p:extLst>
      <p:ext uri="{BB962C8B-B14F-4D97-AF65-F5344CB8AC3E}">
        <p14:creationId xmlns:p14="http://schemas.microsoft.com/office/powerpoint/2010/main" val="2132017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9CE4FDB-D21B-458F-87A1-4C4752CD562F}"/>
              </a:ext>
            </a:extLst>
          </p:cNvPr>
          <p:cNvSpPr txBox="1"/>
          <p:nvPr/>
        </p:nvSpPr>
        <p:spPr>
          <a:xfrm>
            <a:off x="683568" y="1196752"/>
            <a:ext cx="7776864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GB" sz="3200" b="1" dirty="0">
                <a:solidFill>
                  <a:srgbClr val="FF0000"/>
                </a:solidFill>
              </a:rPr>
              <a:t>Motorway and Garage Services</a:t>
            </a:r>
          </a:p>
          <a:p>
            <a:pPr>
              <a:spcBef>
                <a:spcPts val="1800"/>
              </a:spcBef>
            </a:pPr>
            <a:r>
              <a:rPr lang="en-GB" b="1" dirty="0">
                <a:solidFill>
                  <a:srgbClr val="006600"/>
                </a:solidFill>
              </a:rPr>
              <a:t>When charging the electric car at a service station how much of the CO</a:t>
            </a:r>
            <a:r>
              <a:rPr lang="en-GB" b="1" baseline="-25000" dirty="0">
                <a:solidFill>
                  <a:srgbClr val="006600"/>
                </a:solidFill>
              </a:rPr>
              <a:t>2</a:t>
            </a:r>
            <a:r>
              <a:rPr lang="en-GB" b="1" dirty="0">
                <a:solidFill>
                  <a:srgbClr val="006600"/>
                </a:solidFill>
              </a:rPr>
              <a:t> to run the service station should be taken into account?</a:t>
            </a:r>
          </a:p>
          <a:p>
            <a:pPr>
              <a:spcBef>
                <a:spcPts val="1800"/>
              </a:spcBef>
            </a:pPr>
            <a:r>
              <a:rPr lang="en-GB" b="1" dirty="0">
                <a:solidFill>
                  <a:srgbClr val="002060"/>
                </a:solidFill>
              </a:rPr>
              <a:t>When filling the car with petrol/diesel how much of the garage CO</a:t>
            </a:r>
            <a:r>
              <a:rPr lang="en-GB" b="1" baseline="-25000" dirty="0">
                <a:solidFill>
                  <a:srgbClr val="002060"/>
                </a:solidFill>
              </a:rPr>
              <a:t>2</a:t>
            </a:r>
            <a:r>
              <a:rPr lang="en-GB" b="1" dirty="0">
                <a:solidFill>
                  <a:srgbClr val="002060"/>
                </a:solidFill>
              </a:rPr>
              <a:t> footprint should be takin into account?</a:t>
            </a:r>
          </a:p>
          <a:p>
            <a:pPr>
              <a:spcBef>
                <a:spcPts val="1800"/>
              </a:spcBef>
            </a:pPr>
            <a:r>
              <a:rPr lang="en-GB" b="1" dirty="0">
                <a:solidFill>
                  <a:srgbClr val="C00000"/>
                </a:solidFill>
              </a:rPr>
              <a:t>For petrol and diesel, how much of the footprint to make and distribute the fuel should be taken into account?</a:t>
            </a:r>
          </a:p>
        </p:txBody>
      </p:sp>
    </p:spTree>
    <p:extLst>
      <p:ext uri="{BB962C8B-B14F-4D97-AF65-F5344CB8AC3E}">
        <p14:creationId xmlns:p14="http://schemas.microsoft.com/office/powerpoint/2010/main" val="1808745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CD9F8E-A7B6-48A5-AA95-9F12B9936732}"/>
              </a:ext>
            </a:extLst>
          </p:cNvPr>
          <p:cNvSpPr txBox="1"/>
          <p:nvPr/>
        </p:nvSpPr>
        <p:spPr>
          <a:xfrm>
            <a:off x="1259632" y="1628507"/>
            <a:ext cx="547260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6600"/>
                </a:solidFill>
              </a:rPr>
              <a:t>Please set out your research as tables for each of the types of car.</a:t>
            </a:r>
          </a:p>
          <a:p>
            <a:endParaRPr lang="en-GB" b="1" dirty="0">
              <a:solidFill>
                <a:srgbClr val="006600"/>
              </a:solidFill>
            </a:endParaRPr>
          </a:p>
          <a:p>
            <a:r>
              <a:rPr lang="en-GB" b="1" dirty="0">
                <a:solidFill>
                  <a:srgbClr val="002060"/>
                </a:solidFill>
              </a:rPr>
              <a:t>Also please prepare graphs of CO</a:t>
            </a:r>
            <a:r>
              <a:rPr lang="en-GB" b="1" baseline="-25000" dirty="0">
                <a:solidFill>
                  <a:srgbClr val="002060"/>
                </a:solidFill>
              </a:rPr>
              <a:t>2</a:t>
            </a:r>
            <a:r>
              <a:rPr lang="en-GB" b="1" dirty="0">
                <a:solidFill>
                  <a:srgbClr val="002060"/>
                </a:solidFill>
              </a:rPr>
              <a:t> footprint over time.</a:t>
            </a:r>
          </a:p>
          <a:p>
            <a:endParaRPr lang="en-GB" b="1" dirty="0">
              <a:solidFill>
                <a:srgbClr val="006600"/>
              </a:solidFill>
            </a:endParaRPr>
          </a:p>
          <a:p>
            <a:r>
              <a:rPr lang="en-GB" b="1" dirty="0">
                <a:solidFill>
                  <a:srgbClr val="C00000"/>
                </a:solidFill>
              </a:rPr>
              <a:t>Here are some examples</a:t>
            </a:r>
          </a:p>
          <a:p>
            <a:endParaRPr lang="en-GB" b="1" dirty="0">
              <a:solidFill>
                <a:srgbClr val="006600"/>
              </a:solidFill>
            </a:endParaRPr>
          </a:p>
          <a:p>
            <a:r>
              <a:rPr lang="en-GB" sz="3600" b="1" dirty="0">
                <a:solidFill>
                  <a:srgbClr val="FF0000"/>
                </a:solidFill>
              </a:rPr>
              <a:t>Don’t believe my figures</a:t>
            </a:r>
          </a:p>
        </p:txBody>
      </p:sp>
    </p:spTree>
    <p:extLst>
      <p:ext uri="{BB962C8B-B14F-4D97-AF65-F5344CB8AC3E}">
        <p14:creationId xmlns:p14="http://schemas.microsoft.com/office/powerpoint/2010/main" val="2763075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2">
            <a:extLst>
              <a:ext uri="{FF2B5EF4-FFF2-40B4-BE49-F238E27FC236}">
                <a16:creationId xmlns:a16="http://schemas.microsoft.com/office/drawing/2014/main" id="{A0F79C69-5091-43FA-B30B-662F9B149A8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1913" y="908050"/>
            <a:ext cx="0" cy="5181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15" name="Line 3">
            <a:extLst>
              <a:ext uri="{FF2B5EF4-FFF2-40B4-BE49-F238E27FC236}">
                <a16:creationId xmlns:a16="http://schemas.microsoft.com/office/drawing/2014/main" id="{07EAC948-5D67-4188-9CE6-0224E0D2B9C0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4760913" y="2660650"/>
            <a:ext cx="0" cy="6858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C8AC24EE-AF59-4158-A1C8-FC98C5DB5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6038" y="6130925"/>
            <a:ext cx="70326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b="1" dirty="0"/>
              <a:t>0      2      4      6      8      10     12     14     16     18     20</a:t>
            </a:r>
          </a:p>
        </p:txBody>
      </p:sp>
      <p:sp>
        <p:nvSpPr>
          <p:cNvPr id="13317" name="Text Box 5">
            <a:extLst>
              <a:ext uri="{FF2B5EF4-FFF2-40B4-BE49-F238E27FC236}">
                <a16:creationId xmlns:a16="http://schemas.microsoft.com/office/drawing/2014/main" id="{A3ABA379-9533-4B71-849A-EB325F3BC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480050"/>
            <a:ext cx="1901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b="1"/>
              <a:t>Time (Years)</a:t>
            </a:r>
          </a:p>
        </p:txBody>
      </p:sp>
      <p:sp>
        <p:nvSpPr>
          <p:cNvPr id="13319" name="Text Box 7">
            <a:extLst>
              <a:ext uri="{FF2B5EF4-FFF2-40B4-BE49-F238E27FC236}">
                <a16:creationId xmlns:a16="http://schemas.microsoft.com/office/drawing/2014/main" id="{9DB8E6B9-F1B3-4020-9921-69852CE12C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0663" y="944563"/>
            <a:ext cx="8286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altLang="en-US" b="1"/>
              <a:t>Tons</a:t>
            </a:r>
          </a:p>
          <a:p>
            <a:pPr algn="ctr"/>
            <a:r>
              <a:rPr lang="en-GB" altLang="en-US" b="1"/>
              <a:t>Of </a:t>
            </a:r>
            <a:br>
              <a:rPr lang="en-GB" altLang="en-US" b="1"/>
            </a:br>
            <a:r>
              <a:rPr lang="en-GB" altLang="en-US" b="1"/>
              <a:t>CO2</a:t>
            </a:r>
          </a:p>
        </p:txBody>
      </p:sp>
      <p:sp>
        <p:nvSpPr>
          <p:cNvPr id="13320" name="Line 8">
            <a:extLst>
              <a:ext uri="{FF2B5EF4-FFF2-40B4-BE49-F238E27FC236}">
                <a16:creationId xmlns:a16="http://schemas.microsoft.com/office/drawing/2014/main" id="{B3807302-C883-4FF9-8E83-863C535337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31913" y="4454525"/>
            <a:ext cx="2743200" cy="16002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08EFBFA6-14AD-42EA-A6E1-84D571C5C7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75113" y="3921125"/>
            <a:ext cx="0" cy="5334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22" name="Line 11">
            <a:extLst>
              <a:ext uri="{FF2B5EF4-FFF2-40B4-BE49-F238E27FC236}">
                <a16:creationId xmlns:a16="http://schemas.microsoft.com/office/drawing/2014/main" id="{2B99DA20-E21F-4076-AC1C-FCD2F30752E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9525" y="1624013"/>
            <a:ext cx="0" cy="2286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23" name="Line 15">
            <a:extLst>
              <a:ext uri="{FF2B5EF4-FFF2-40B4-BE49-F238E27FC236}">
                <a16:creationId xmlns:a16="http://schemas.microsoft.com/office/drawing/2014/main" id="{D8276452-7892-4F2E-8769-505331BECC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49375" y="3082925"/>
            <a:ext cx="4478338" cy="19272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24" name="Line 16">
            <a:extLst>
              <a:ext uri="{FF2B5EF4-FFF2-40B4-BE49-F238E27FC236}">
                <a16:creationId xmlns:a16="http://schemas.microsoft.com/office/drawing/2014/main" id="{99F6D2CE-F663-4720-9927-83B802FB06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27713" y="2549525"/>
            <a:ext cx="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25" name="Line 17">
            <a:extLst>
              <a:ext uri="{FF2B5EF4-FFF2-40B4-BE49-F238E27FC236}">
                <a16:creationId xmlns:a16="http://schemas.microsoft.com/office/drawing/2014/main" id="{114FBA6D-C7F8-42C8-890C-BC7D11C3E8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27713" y="1809750"/>
            <a:ext cx="1770062" cy="7397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26" name="Line 18">
            <a:extLst>
              <a:ext uri="{FF2B5EF4-FFF2-40B4-BE49-F238E27FC236}">
                <a16:creationId xmlns:a16="http://schemas.microsoft.com/office/drawing/2014/main" id="{7747DFD7-EB4A-4C81-A339-17561B3F91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97775" y="1581150"/>
            <a:ext cx="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27" name="Text Box 19">
            <a:extLst>
              <a:ext uri="{FF2B5EF4-FFF2-40B4-BE49-F238E27FC236}">
                <a16:creationId xmlns:a16="http://schemas.microsoft.com/office/drawing/2014/main" id="{1AA9B75A-5171-4419-8BBD-1404F8410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1313" y="3997325"/>
            <a:ext cx="1098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1400" b="1">
                <a:solidFill>
                  <a:srgbClr val="000099"/>
                </a:solidFill>
              </a:rPr>
              <a:t>New Engine</a:t>
            </a:r>
          </a:p>
        </p:txBody>
      </p:sp>
      <p:sp>
        <p:nvSpPr>
          <p:cNvPr id="13328" name="Text Box 20">
            <a:extLst>
              <a:ext uri="{FF2B5EF4-FFF2-40B4-BE49-F238E27FC236}">
                <a16:creationId xmlns:a16="http://schemas.microsoft.com/office/drawing/2014/main" id="{208C32A6-A62D-4FE6-8938-EF94AB099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0713" y="4987925"/>
            <a:ext cx="13636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altLang="en-US" sz="1400" b="1">
                <a:solidFill>
                  <a:srgbClr val="000099"/>
                </a:solidFill>
              </a:rPr>
              <a:t>Petrol</a:t>
            </a:r>
            <a:br>
              <a:rPr lang="en-GB" altLang="en-US" sz="1400" b="1">
                <a:solidFill>
                  <a:srgbClr val="000099"/>
                </a:solidFill>
              </a:rPr>
            </a:br>
            <a:r>
              <a:rPr lang="en-GB" altLang="en-US" sz="1400" b="1">
                <a:solidFill>
                  <a:srgbClr val="000099"/>
                </a:solidFill>
              </a:rPr>
              <a:t>&amp; Maintenance</a:t>
            </a:r>
          </a:p>
        </p:txBody>
      </p:sp>
      <p:sp>
        <p:nvSpPr>
          <p:cNvPr id="13329" name="Text Box 21">
            <a:extLst>
              <a:ext uri="{FF2B5EF4-FFF2-40B4-BE49-F238E27FC236}">
                <a16:creationId xmlns:a16="http://schemas.microsoft.com/office/drawing/2014/main" id="{8ACC87A7-F0AF-46C3-BBB4-BD32BFB3D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8913" y="1787525"/>
            <a:ext cx="6286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1400" b="1">
                <a:solidFill>
                  <a:srgbClr val="000099"/>
                </a:solidFill>
              </a:rPr>
              <a:t>Scrap</a:t>
            </a:r>
          </a:p>
        </p:txBody>
      </p:sp>
      <p:sp>
        <p:nvSpPr>
          <p:cNvPr id="13330" name="Text Box 22">
            <a:extLst>
              <a:ext uri="{FF2B5EF4-FFF2-40B4-BE49-F238E27FC236}">
                <a16:creationId xmlns:a16="http://schemas.microsoft.com/office/drawing/2014/main" id="{CA7CE262-19F7-44AD-AAD5-F58EF10BC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4713" y="2701925"/>
            <a:ext cx="1098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1400" b="1">
                <a:solidFill>
                  <a:srgbClr val="FF0000"/>
                </a:solidFill>
              </a:rPr>
              <a:t>New Engine</a:t>
            </a:r>
          </a:p>
        </p:txBody>
      </p:sp>
      <p:sp>
        <p:nvSpPr>
          <p:cNvPr id="13331" name="Text Box 23">
            <a:extLst>
              <a:ext uri="{FF2B5EF4-FFF2-40B4-BE49-F238E27FC236}">
                <a16:creationId xmlns:a16="http://schemas.microsoft.com/office/drawing/2014/main" id="{7F4E2C94-AD51-41B2-8F28-E820E451D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0113" y="3540125"/>
            <a:ext cx="13636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altLang="en-US" sz="1400" b="1">
                <a:solidFill>
                  <a:srgbClr val="FF0000"/>
                </a:solidFill>
              </a:rPr>
              <a:t>Petrol</a:t>
            </a:r>
            <a:br>
              <a:rPr lang="en-GB" altLang="en-US" sz="1400" b="1">
                <a:solidFill>
                  <a:srgbClr val="FF0000"/>
                </a:solidFill>
              </a:rPr>
            </a:br>
            <a:r>
              <a:rPr lang="en-GB" altLang="en-US" sz="1400" b="1">
                <a:solidFill>
                  <a:srgbClr val="FF0000"/>
                </a:solidFill>
              </a:rPr>
              <a:t>&amp; Maintenance</a:t>
            </a:r>
          </a:p>
        </p:txBody>
      </p:sp>
      <p:sp>
        <p:nvSpPr>
          <p:cNvPr id="13332" name="Text Box 24">
            <a:extLst>
              <a:ext uri="{FF2B5EF4-FFF2-40B4-BE49-F238E27FC236}">
                <a16:creationId xmlns:a16="http://schemas.microsoft.com/office/drawing/2014/main" id="{2D50D015-8D67-4AAE-945B-300F47F86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8913" y="1406525"/>
            <a:ext cx="6286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1400" b="1">
                <a:solidFill>
                  <a:srgbClr val="FF0000"/>
                </a:solidFill>
              </a:rPr>
              <a:t>Scrap</a:t>
            </a:r>
          </a:p>
        </p:txBody>
      </p:sp>
      <p:sp>
        <p:nvSpPr>
          <p:cNvPr id="13333" name="Line 25">
            <a:extLst>
              <a:ext uri="{FF2B5EF4-FFF2-40B4-BE49-F238E27FC236}">
                <a16:creationId xmlns:a16="http://schemas.microsoft.com/office/drawing/2014/main" id="{1E777AE2-E7A5-4B9A-94E8-EE821AE2F4AE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1913" y="4987925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34" name="Line 26">
            <a:extLst>
              <a:ext uri="{FF2B5EF4-FFF2-40B4-BE49-F238E27FC236}">
                <a16:creationId xmlns:a16="http://schemas.microsoft.com/office/drawing/2014/main" id="{AA84BB37-8BF8-426E-955D-A662A67A2F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62075" y="4999038"/>
            <a:ext cx="0" cy="10715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35" name="Text Box 27">
            <a:extLst>
              <a:ext uri="{FF2B5EF4-FFF2-40B4-BE49-F238E27FC236}">
                <a16:creationId xmlns:a16="http://schemas.microsoft.com/office/drawing/2014/main" id="{1A9FB2FA-D9F0-4500-823C-463AAFE2E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1113" y="2701925"/>
            <a:ext cx="183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b="1">
                <a:solidFill>
                  <a:srgbClr val="000099"/>
                </a:solidFill>
              </a:rPr>
              <a:t>Existing Car</a:t>
            </a:r>
          </a:p>
        </p:txBody>
      </p:sp>
      <p:sp>
        <p:nvSpPr>
          <p:cNvPr id="13337" name="Text Box 29">
            <a:extLst>
              <a:ext uri="{FF2B5EF4-FFF2-40B4-BE49-F238E27FC236}">
                <a16:creationId xmlns:a16="http://schemas.microsoft.com/office/drawing/2014/main" id="{ED93CAFC-1C26-498E-BB51-E67F34F1B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8113" y="5064125"/>
            <a:ext cx="13382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1400" b="1">
                <a:solidFill>
                  <a:srgbClr val="FF0000"/>
                </a:solidFill>
              </a:rPr>
              <a:t>Manufacturing</a:t>
            </a:r>
          </a:p>
        </p:txBody>
      </p:sp>
      <p:sp>
        <p:nvSpPr>
          <p:cNvPr id="13338" name="Line 30">
            <a:extLst>
              <a:ext uri="{FF2B5EF4-FFF2-40B4-BE49-F238E27FC236}">
                <a16:creationId xmlns:a16="http://schemas.microsoft.com/office/drawing/2014/main" id="{4FF01338-282F-4AEE-B3CA-509366C631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75113" y="1841500"/>
            <a:ext cx="3557587" cy="2079625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2">
            <a:extLst>
              <a:ext uri="{FF2B5EF4-FFF2-40B4-BE49-F238E27FC236}">
                <a16:creationId xmlns:a16="http://schemas.microsoft.com/office/drawing/2014/main" id="{F8DE1AAB-AF2A-4084-A1FD-70C918ACCC0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03350" y="836613"/>
            <a:ext cx="0" cy="5181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39" name="Line 3">
            <a:extLst>
              <a:ext uri="{FF2B5EF4-FFF2-40B4-BE49-F238E27FC236}">
                <a16:creationId xmlns:a16="http://schemas.microsoft.com/office/drawing/2014/main" id="{99B33F88-6D88-49E3-90C0-9E86571DA270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4832350" y="2589213"/>
            <a:ext cx="0" cy="6858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41" name="Text Box 5">
            <a:extLst>
              <a:ext uri="{FF2B5EF4-FFF2-40B4-BE49-F238E27FC236}">
                <a16:creationId xmlns:a16="http://schemas.microsoft.com/office/drawing/2014/main" id="{CAEA92ED-1E30-43A9-BFD9-22827AB8D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8100" y="5408613"/>
            <a:ext cx="1901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b="1"/>
              <a:t>Time (Years)</a:t>
            </a:r>
          </a:p>
        </p:txBody>
      </p:sp>
      <p:sp>
        <p:nvSpPr>
          <p:cNvPr id="14343" name="Text Box 7">
            <a:extLst>
              <a:ext uri="{FF2B5EF4-FFF2-40B4-BE49-F238E27FC236}">
                <a16:creationId xmlns:a16="http://schemas.microsoft.com/office/drawing/2014/main" id="{DC3092B0-9A2D-4E57-91B9-9AAB5B569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871538"/>
            <a:ext cx="8286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altLang="en-US" b="1"/>
              <a:t>Tons</a:t>
            </a:r>
          </a:p>
          <a:p>
            <a:pPr algn="ctr"/>
            <a:r>
              <a:rPr lang="en-GB" altLang="en-US" b="1"/>
              <a:t>Of </a:t>
            </a:r>
            <a:br>
              <a:rPr lang="en-GB" altLang="en-US" b="1"/>
            </a:br>
            <a:r>
              <a:rPr lang="en-GB" altLang="en-US" b="1"/>
              <a:t>CO2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43350DD2-7751-4C4F-AAD0-DE941C5B75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03350" y="4383088"/>
            <a:ext cx="2743200" cy="16002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45" name="Line 9">
            <a:extLst>
              <a:ext uri="{FF2B5EF4-FFF2-40B4-BE49-F238E27FC236}">
                <a16:creationId xmlns:a16="http://schemas.microsoft.com/office/drawing/2014/main" id="{D64B94F5-C46D-44FA-BE97-D6A093280A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46550" y="3849688"/>
            <a:ext cx="0" cy="5334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46" name="Line 10">
            <a:extLst>
              <a:ext uri="{FF2B5EF4-FFF2-40B4-BE49-F238E27FC236}">
                <a16:creationId xmlns:a16="http://schemas.microsoft.com/office/drawing/2014/main" id="{F912A570-1FCC-4034-860A-ACBF538E63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00963" y="1552575"/>
            <a:ext cx="0" cy="2286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47" name="Line 11">
            <a:extLst>
              <a:ext uri="{FF2B5EF4-FFF2-40B4-BE49-F238E27FC236}">
                <a16:creationId xmlns:a16="http://schemas.microsoft.com/office/drawing/2014/main" id="{D0725723-5161-4197-9273-0C139C05FC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20813" y="2173288"/>
            <a:ext cx="6307137" cy="2765425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48" name="Line 14">
            <a:extLst>
              <a:ext uri="{FF2B5EF4-FFF2-40B4-BE49-F238E27FC236}">
                <a16:creationId xmlns:a16="http://schemas.microsoft.com/office/drawing/2014/main" id="{6BBFDB93-786A-4832-8017-C3E9BAE221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27950" y="1944688"/>
            <a:ext cx="0" cy="2286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49" name="Text Box 15">
            <a:extLst>
              <a:ext uri="{FF2B5EF4-FFF2-40B4-BE49-F238E27FC236}">
                <a16:creationId xmlns:a16="http://schemas.microsoft.com/office/drawing/2014/main" id="{7081124A-4544-4715-99A1-BFBF23980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0" y="3925888"/>
            <a:ext cx="1098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1400" b="1">
                <a:solidFill>
                  <a:srgbClr val="000099"/>
                </a:solidFill>
              </a:rPr>
              <a:t>New Engine</a:t>
            </a:r>
          </a:p>
        </p:txBody>
      </p:sp>
      <p:sp>
        <p:nvSpPr>
          <p:cNvPr id="14350" name="Text Box 16">
            <a:extLst>
              <a:ext uri="{FF2B5EF4-FFF2-40B4-BE49-F238E27FC236}">
                <a16:creationId xmlns:a16="http://schemas.microsoft.com/office/drawing/2014/main" id="{F67A6C01-0FCC-4306-BFE6-6752B9A0E4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2150" y="4916488"/>
            <a:ext cx="136366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altLang="en-US" sz="1400" b="1">
                <a:solidFill>
                  <a:srgbClr val="000099"/>
                </a:solidFill>
              </a:rPr>
              <a:t>Petrol</a:t>
            </a:r>
            <a:br>
              <a:rPr lang="en-GB" altLang="en-US" sz="1400" b="1">
                <a:solidFill>
                  <a:srgbClr val="000099"/>
                </a:solidFill>
              </a:rPr>
            </a:br>
            <a:r>
              <a:rPr lang="en-GB" altLang="en-US" sz="1400" b="1">
                <a:solidFill>
                  <a:srgbClr val="000099"/>
                </a:solidFill>
              </a:rPr>
              <a:t>&amp; Maintenance</a:t>
            </a:r>
          </a:p>
        </p:txBody>
      </p:sp>
      <p:sp>
        <p:nvSpPr>
          <p:cNvPr id="14351" name="Text Box 17">
            <a:extLst>
              <a:ext uri="{FF2B5EF4-FFF2-40B4-BE49-F238E27FC236}">
                <a16:creationId xmlns:a16="http://schemas.microsoft.com/office/drawing/2014/main" id="{30D8A928-FD37-4E13-872F-221F1A6505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6550" y="1411288"/>
            <a:ext cx="6286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1400" b="1">
                <a:solidFill>
                  <a:srgbClr val="000099"/>
                </a:solidFill>
              </a:rPr>
              <a:t>Scrap</a:t>
            </a:r>
          </a:p>
        </p:txBody>
      </p:sp>
      <p:sp>
        <p:nvSpPr>
          <p:cNvPr id="14352" name="Text Box 19">
            <a:extLst>
              <a:ext uri="{FF2B5EF4-FFF2-40B4-BE49-F238E27FC236}">
                <a16:creationId xmlns:a16="http://schemas.microsoft.com/office/drawing/2014/main" id="{7969DF76-2344-4AA6-95F6-3B37E6952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1550" y="3468688"/>
            <a:ext cx="136366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altLang="en-US" sz="1400" b="1">
                <a:solidFill>
                  <a:srgbClr val="FF00FF"/>
                </a:solidFill>
              </a:rPr>
              <a:t>Diesel</a:t>
            </a:r>
            <a:br>
              <a:rPr lang="en-GB" altLang="en-US" sz="1400" b="1">
                <a:solidFill>
                  <a:srgbClr val="FF00FF"/>
                </a:solidFill>
              </a:rPr>
            </a:br>
            <a:r>
              <a:rPr lang="en-GB" altLang="en-US" sz="1400" b="1">
                <a:solidFill>
                  <a:srgbClr val="FF00FF"/>
                </a:solidFill>
              </a:rPr>
              <a:t>&amp; Maintenance</a:t>
            </a:r>
          </a:p>
        </p:txBody>
      </p:sp>
      <p:sp>
        <p:nvSpPr>
          <p:cNvPr id="14353" name="Text Box 20">
            <a:extLst>
              <a:ext uri="{FF2B5EF4-FFF2-40B4-BE49-F238E27FC236}">
                <a16:creationId xmlns:a16="http://schemas.microsoft.com/office/drawing/2014/main" id="{A8280DA6-B91B-4BC5-AFD0-CCC1E2EA5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6550" y="1944688"/>
            <a:ext cx="6286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1400" b="1">
                <a:solidFill>
                  <a:srgbClr val="FF00FF"/>
                </a:solidFill>
              </a:rPr>
              <a:t>Scrap</a:t>
            </a:r>
          </a:p>
        </p:txBody>
      </p:sp>
      <p:sp>
        <p:nvSpPr>
          <p:cNvPr id="14354" name="Line 21">
            <a:extLst>
              <a:ext uri="{FF2B5EF4-FFF2-40B4-BE49-F238E27FC236}">
                <a16:creationId xmlns:a16="http://schemas.microsoft.com/office/drawing/2014/main" id="{7A886D40-71F4-46A0-B8F5-F6C8D0DA13D4}"/>
              </a:ext>
            </a:extLst>
          </p:cNvPr>
          <p:cNvSpPr>
            <a:spLocks noChangeShapeType="1"/>
          </p:cNvSpPr>
          <p:nvPr/>
        </p:nvSpPr>
        <p:spPr bwMode="auto">
          <a:xfrm>
            <a:off x="1403350" y="491648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55" name="Line 22">
            <a:extLst>
              <a:ext uri="{FF2B5EF4-FFF2-40B4-BE49-F238E27FC236}">
                <a16:creationId xmlns:a16="http://schemas.microsoft.com/office/drawing/2014/main" id="{9BAB97B9-43B8-434D-A201-F2DFB82F3C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33513" y="4927600"/>
            <a:ext cx="0" cy="1071563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56" name="Text Box 23">
            <a:extLst>
              <a:ext uri="{FF2B5EF4-FFF2-40B4-BE49-F238E27FC236}">
                <a16:creationId xmlns:a16="http://schemas.microsoft.com/office/drawing/2014/main" id="{C262FAC8-A622-4879-A94D-B05164D34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4750" y="1716088"/>
            <a:ext cx="183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b="1">
                <a:solidFill>
                  <a:srgbClr val="000099"/>
                </a:solidFill>
              </a:rPr>
              <a:t>Existing Car</a:t>
            </a:r>
          </a:p>
        </p:txBody>
      </p:sp>
      <p:sp>
        <p:nvSpPr>
          <p:cNvPr id="14357" name="Text Box 24">
            <a:extLst>
              <a:ext uri="{FF2B5EF4-FFF2-40B4-BE49-F238E27FC236}">
                <a16:creationId xmlns:a16="http://schemas.microsoft.com/office/drawing/2014/main" id="{A31BD823-B9F7-4721-9F89-09BF5C4CF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9750" y="2782888"/>
            <a:ext cx="1614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b="1">
                <a:solidFill>
                  <a:srgbClr val="FF00FF"/>
                </a:solidFill>
              </a:rPr>
              <a:t>New Diesel</a:t>
            </a:r>
          </a:p>
        </p:txBody>
      </p:sp>
      <p:sp>
        <p:nvSpPr>
          <p:cNvPr id="14358" name="Text Box 25">
            <a:extLst>
              <a:ext uri="{FF2B5EF4-FFF2-40B4-BE49-F238E27FC236}">
                <a16:creationId xmlns:a16="http://schemas.microsoft.com/office/drawing/2014/main" id="{0B1FC848-C293-4F31-9652-BCB7AB6F2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9550" y="4992688"/>
            <a:ext cx="13382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1400" b="1">
                <a:solidFill>
                  <a:srgbClr val="FF00FF"/>
                </a:solidFill>
              </a:rPr>
              <a:t>Manufacturing</a:t>
            </a:r>
          </a:p>
        </p:txBody>
      </p:sp>
      <p:sp>
        <p:nvSpPr>
          <p:cNvPr id="14359" name="Line 26">
            <a:extLst>
              <a:ext uri="{FF2B5EF4-FFF2-40B4-BE49-F238E27FC236}">
                <a16:creationId xmlns:a16="http://schemas.microsoft.com/office/drawing/2014/main" id="{67CA6BBE-012D-447A-B557-693C31B19C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46550" y="1770063"/>
            <a:ext cx="3557588" cy="2079625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Text Box 4">
            <a:extLst>
              <a:ext uri="{FF2B5EF4-FFF2-40B4-BE49-F238E27FC236}">
                <a16:creationId xmlns:a16="http://schemas.microsoft.com/office/drawing/2014/main" id="{7B9EDA01-254B-4F64-BBF5-06A9BFA96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6038" y="6130925"/>
            <a:ext cx="70326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b="1" dirty="0"/>
              <a:t>0      2      4      6      8      10     12     14     16     18     20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2">
            <a:extLst>
              <a:ext uri="{FF2B5EF4-FFF2-40B4-BE49-F238E27FC236}">
                <a16:creationId xmlns:a16="http://schemas.microsoft.com/office/drawing/2014/main" id="{43933407-0EAC-49AC-84BF-9878C7E381B6}"/>
              </a:ext>
            </a:extLst>
          </p:cNvPr>
          <p:cNvSpPr>
            <a:spLocks noChangeShapeType="1"/>
          </p:cNvSpPr>
          <p:nvPr/>
        </p:nvSpPr>
        <p:spPr bwMode="auto">
          <a:xfrm>
            <a:off x="1403350" y="908050"/>
            <a:ext cx="0" cy="5181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3" name="Line 3">
            <a:extLst>
              <a:ext uri="{FF2B5EF4-FFF2-40B4-BE49-F238E27FC236}">
                <a16:creationId xmlns:a16="http://schemas.microsoft.com/office/drawing/2014/main" id="{35308558-8CCA-4D22-8631-A8ECD04FB4B0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4832350" y="2660650"/>
            <a:ext cx="0" cy="6858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5" name="Text Box 5">
            <a:extLst>
              <a:ext uri="{FF2B5EF4-FFF2-40B4-BE49-F238E27FC236}">
                <a16:creationId xmlns:a16="http://schemas.microsoft.com/office/drawing/2014/main" id="{34D64EFA-0474-404F-B115-D4D861D4E7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5075" y="5337175"/>
            <a:ext cx="1901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b="1"/>
              <a:t>Time (Years)</a:t>
            </a:r>
          </a:p>
        </p:txBody>
      </p:sp>
      <p:sp>
        <p:nvSpPr>
          <p:cNvPr id="15367" name="Text Box 7">
            <a:extLst>
              <a:ext uri="{FF2B5EF4-FFF2-40B4-BE49-F238E27FC236}">
                <a16:creationId xmlns:a16="http://schemas.microsoft.com/office/drawing/2014/main" id="{5BAF2C07-30C1-40A6-ABB6-02A255654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25" y="1016000"/>
            <a:ext cx="8286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altLang="en-US" b="1"/>
              <a:t>Tons</a:t>
            </a:r>
          </a:p>
          <a:p>
            <a:pPr algn="ctr"/>
            <a:r>
              <a:rPr lang="en-GB" altLang="en-US" b="1"/>
              <a:t>Of </a:t>
            </a:r>
            <a:br>
              <a:rPr lang="en-GB" altLang="en-US" b="1"/>
            </a:br>
            <a:r>
              <a:rPr lang="en-GB" altLang="en-US" b="1"/>
              <a:t>CO2</a:t>
            </a:r>
          </a:p>
        </p:txBody>
      </p:sp>
      <p:sp>
        <p:nvSpPr>
          <p:cNvPr id="15368" name="Line 8">
            <a:extLst>
              <a:ext uri="{FF2B5EF4-FFF2-40B4-BE49-F238E27FC236}">
                <a16:creationId xmlns:a16="http://schemas.microsoft.com/office/drawing/2014/main" id="{6FA077AB-B687-4991-B9E2-7D213D54BC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03350" y="4454525"/>
            <a:ext cx="2743200" cy="16002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9" name="Line 9">
            <a:extLst>
              <a:ext uri="{FF2B5EF4-FFF2-40B4-BE49-F238E27FC236}">
                <a16:creationId xmlns:a16="http://schemas.microsoft.com/office/drawing/2014/main" id="{60DED909-BF8E-423F-828E-4B59871369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46550" y="3921125"/>
            <a:ext cx="0" cy="5334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0" name="Line 10">
            <a:extLst>
              <a:ext uri="{FF2B5EF4-FFF2-40B4-BE49-F238E27FC236}">
                <a16:creationId xmlns:a16="http://schemas.microsoft.com/office/drawing/2014/main" id="{0147AC62-EA80-4B4F-AF53-8B74C9BC2E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00963" y="1624013"/>
            <a:ext cx="0" cy="2286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1" name="Line 11">
            <a:extLst>
              <a:ext uri="{FF2B5EF4-FFF2-40B4-BE49-F238E27FC236}">
                <a16:creationId xmlns:a16="http://schemas.microsoft.com/office/drawing/2014/main" id="{38F89252-7A73-4426-81DE-3DCD75D1F0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03350" y="3516313"/>
            <a:ext cx="4494213" cy="1036637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2" name="Line 12">
            <a:extLst>
              <a:ext uri="{FF2B5EF4-FFF2-40B4-BE49-F238E27FC236}">
                <a16:creationId xmlns:a16="http://schemas.microsoft.com/office/drawing/2014/main" id="{6FE92805-8F99-40AC-B107-0D5F3DE4C7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93025" y="2351088"/>
            <a:ext cx="0" cy="2286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3" name="Text Box 13">
            <a:extLst>
              <a:ext uri="{FF2B5EF4-FFF2-40B4-BE49-F238E27FC236}">
                <a16:creationId xmlns:a16="http://schemas.microsoft.com/office/drawing/2014/main" id="{E1438085-1F84-4D6C-A55D-4BC00EFCC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0" y="3997325"/>
            <a:ext cx="1098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1400" b="1">
                <a:solidFill>
                  <a:srgbClr val="000099"/>
                </a:solidFill>
              </a:rPr>
              <a:t>New Engine</a:t>
            </a:r>
          </a:p>
        </p:txBody>
      </p:sp>
      <p:sp>
        <p:nvSpPr>
          <p:cNvPr id="15374" name="Text Box 14">
            <a:extLst>
              <a:ext uri="{FF2B5EF4-FFF2-40B4-BE49-F238E27FC236}">
                <a16:creationId xmlns:a16="http://schemas.microsoft.com/office/drawing/2014/main" id="{85E079A8-0B2E-4B02-920C-E98F7C65E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2150" y="4987925"/>
            <a:ext cx="136366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altLang="en-US" sz="1400" b="1">
                <a:solidFill>
                  <a:srgbClr val="000099"/>
                </a:solidFill>
              </a:rPr>
              <a:t>Petrol</a:t>
            </a:r>
            <a:br>
              <a:rPr lang="en-GB" altLang="en-US" sz="1400" b="1">
                <a:solidFill>
                  <a:srgbClr val="000099"/>
                </a:solidFill>
              </a:rPr>
            </a:br>
            <a:r>
              <a:rPr lang="en-GB" altLang="en-US" sz="1400" b="1">
                <a:solidFill>
                  <a:srgbClr val="000099"/>
                </a:solidFill>
              </a:rPr>
              <a:t>&amp; Maintenance</a:t>
            </a:r>
          </a:p>
        </p:txBody>
      </p:sp>
      <p:sp>
        <p:nvSpPr>
          <p:cNvPr id="15375" name="Text Box 15">
            <a:extLst>
              <a:ext uri="{FF2B5EF4-FFF2-40B4-BE49-F238E27FC236}">
                <a16:creationId xmlns:a16="http://schemas.microsoft.com/office/drawing/2014/main" id="{E8F4753E-2A5F-41ED-AE66-05D887794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0350" y="1558925"/>
            <a:ext cx="6286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1400" b="1">
                <a:solidFill>
                  <a:srgbClr val="000099"/>
                </a:solidFill>
              </a:rPr>
              <a:t>Scrap</a:t>
            </a:r>
          </a:p>
        </p:txBody>
      </p:sp>
      <p:sp>
        <p:nvSpPr>
          <p:cNvPr id="15376" name="Text Box 16">
            <a:extLst>
              <a:ext uri="{FF2B5EF4-FFF2-40B4-BE49-F238E27FC236}">
                <a16:creationId xmlns:a16="http://schemas.microsoft.com/office/drawing/2014/main" id="{408D9EC1-6572-4DFE-B5E8-33BECE753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2950" y="3768725"/>
            <a:ext cx="974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altLang="en-US" sz="1400" b="1">
                <a:solidFill>
                  <a:srgbClr val="006600"/>
                </a:solidFill>
              </a:rPr>
              <a:t>Electricity</a:t>
            </a:r>
          </a:p>
        </p:txBody>
      </p:sp>
      <p:sp>
        <p:nvSpPr>
          <p:cNvPr id="15377" name="Text Box 17">
            <a:extLst>
              <a:ext uri="{FF2B5EF4-FFF2-40B4-BE49-F238E27FC236}">
                <a16:creationId xmlns:a16="http://schemas.microsoft.com/office/drawing/2014/main" id="{BCC8E056-A8A4-4650-82F5-BD35CCDFD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0350" y="2320925"/>
            <a:ext cx="6286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1400" b="1">
                <a:solidFill>
                  <a:srgbClr val="006600"/>
                </a:solidFill>
              </a:rPr>
              <a:t>Scrap</a:t>
            </a:r>
          </a:p>
        </p:txBody>
      </p:sp>
      <p:sp>
        <p:nvSpPr>
          <p:cNvPr id="15378" name="Line 18">
            <a:extLst>
              <a:ext uri="{FF2B5EF4-FFF2-40B4-BE49-F238E27FC236}">
                <a16:creationId xmlns:a16="http://schemas.microsoft.com/office/drawing/2014/main" id="{37FC7E37-63EC-47F4-B327-DF2DED5137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403350" y="4987925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9" name="Line 19">
            <a:extLst>
              <a:ext uri="{FF2B5EF4-FFF2-40B4-BE49-F238E27FC236}">
                <a16:creationId xmlns:a16="http://schemas.microsoft.com/office/drawing/2014/main" id="{976DBD23-D33B-4067-B99A-5552583F2D1F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7163" y="4500563"/>
            <a:ext cx="6350" cy="1570037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80" name="Text Box 20">
            <a:extLst>
              <a:ext uri="{FF2B5EF4-FFF2-40B4-BE49-F238E27FC236}">
                <a16:creationId xmlns:a16="http://schemas.microsoft.com/office/drawing/2014/main" id="{343D6E25-8AF8-4610-8A82-5EC0326B6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0950" y="1635125"/>
            <a:ext cx="183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b="1">
                <a:solidFill>
                  <a:srgbClr val="000099"/>
                </a:solidFill>
              </a:rPr>
              <a:t>Existing Car</a:t>
            </a:r>
          </a:p>
        </p:txBody>
      </p:sp>
      <p:sp>
        <p:nvSpPr>
          <p:cNvPr id="15381" name="Text Box 21">
            <a:extLst>
              <a:ext uri="{FF2B5EF4-FFF2-40B4-BE49-F238E27FC236}">
                <a16:creationId xmlns:a16="http://schemas.microsoft.com/office/drawing/2014/main" id="{D5A45647-250A-4025-AB1D-5DAE86478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0150" y="2854325"/>
            <a:ext cx="1849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b="1">
                <a:solidFill>
                  <a:srgbClr val="006600"/>
                </a:solidFill>
              </a:rPr>
              <a:t>New Electric</a:t>
            </a:r>
          </a:p>
        </p:txBody>
      </p:sp>
      <p:sp>
        <p:nvSpPr>
          <p:cNvPr id="15382" name="Text Box 22">
            <a:extLst>
              <a:ext uri="{FF2B5EF4-FFF2-40B4-BE49-F238E27FC236}">
                <a16:creationId xmlns:a16="http://schemas.microsoft.com/office/drawing/2014/main" id="{1E253711-68EA-4D8E-AB69-DEE3CC164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9550" y="5064125"/>
            <a:ext cx="13382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1400" b="1">
                <a:solidFill>
                  <a:srgbClr val="006600"/>
                </a:solidFill>
              </a:rPr>
              <a:t>Manufacturing</a:t>
            </a:r>
          </a:p>
        </p:txBody>
      </p:sp>
      <p:sp>
        <p:nvSpPr>
          <p:cNvPr id="15383" name="Line 23">
            <a:extLst>
              <a:ext uri="{FF2B5EF4-FFF2-40B4-BE49-F238E27FC236}">
                <a16:creationId xmlns:a16="http://schemas.microsoft.com/office/drawing/2014/main" id="{58E5A678-F2F3-4E86-B9C2-9048D51308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46550" y="1841500"/>
            <a:ext cx="3557588" cy="2079625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84" name="Line 24">
            <a:extLst>
              <a:ext uri="{FF2B5EF4-FFF2-40B4-BE49-F238E27FC236}">
                <a16:creationId xmlns:a16="http://schemas.microsoft.com/office/drawing/2014/main" id="{E5115BD1-9A79-404C-B4AA-5C5BB99047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07088" y="2982913"/>
            <a:ext cx="0" cy="5334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85" name="Text Box 25">
            <a:extLst>
              <a:ext uri="{FF2B5EF4-FFF2-40B4-BE49-F238E27FC236}">
                <a16:creationId xmlns:a16="http://schemas.microsoft.com/office/drawing/2014/main" id="{5EDFC592-E42D-41C2-877C-0E983EB54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1550" y="3159125"/>
            <a:ext cx="11382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1400" b="1">
                <a:solidFill>
                  <a:srgbClr val="006600"/>
                </a:solidFill>
              </a:rPr>
              <a:t>New Battery</a:t>
            </a:r>
          </a:p>
        </p:txBody>
      </p:sp>
      <p:sp>
        <p:nvSpPr>
          <p:cNvPr id="15386" name="Line 27">
            <a:extLst>
              <a:ext uri="{FF2B5EF4-FFF2-40B4-BE49-F238E27FC236}">
                <a16:creationId xmlns:a16="http://schemas.microsoft.com/office/drawing/2014/main" id="{47E5DEC2-7A7B-417D-9481-BC6C690014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05500" y="2566988"/>
            <a:ext cx="1822450" cy="420687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Text Box 4">
            <a:extLst>
              <a:ext uri="{FF2B5EF4-FFF2-40B4-BE49-F238E27FC236}">
                <a16:creationId xmlns:a16="http://schemas.microsoft.com/office/drawing/2014/main" id="{3BE5B7B4-F63C-4E49-9ECE-5FAEFBAC6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6038" y="6130925"/>
            <a:ext cx="70326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b="1" dirty="0"/>
              <a:t>0      2      4      6      8      10     12     14     16     18     20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>
            <a:extLst>
              <a:ext uri="{FF2B5EF4-FFF2-40B4-BE49-F238E27FC236}">
                <a16:creationId xmlns:a16="http://schemas.microsoft.com/office/drawing/2014/main" id="{232DB8A0-64A8-4D6B-8B2B-C158654331DA}"/>
              </a:ext>
            </a:extLst>
          </p:cNvPr>
          <p:cNvSpPr>
            <a:spLocks noChangeShapeType="1"/>
          </p:cNvSpPr>
          <p:nvPr/>
        </p:nvSpPr>
        <p:spPr bwMode="auto">
          <a:xfrm>
            <a:off x="1476375" y="908050"/>
            <a:ext cx="0" cy="5181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87" name="Line 3">
            <a:extLst>
              <a:ext uri="{FF2B5EF4-FFF2-40B4-BE49-F238E27FC236}">
                <a16:creationId xmlns:a16="http://schemas.microsoft.com/office/drawing/2014/main" id="{CFCA59F7-6093-443D-8C78-51348F205973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4905375" y="2660650"/>
            <a:ext cx="0" cy="6858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89" name="Text Box 5">
            <a:extLst>
              <a:ext uri="{FF2B5EF4-FFF2-40B4-BE49-F238E27FC236}">
                <a16:creationId xmlns:a16="http://schemas.microsoft.com/office/drawing/2014/main" id="{25ACCDFE-EF7B-4147-933E-AD41579BAA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8100" y="5480050"/>
            <a:ext cx="1901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b="1"/>
              <a:t>Time (Years)</a:t>
            </a:r>
          </a:p>
        </p:txBody>
      </p:sp>
      <p:sp>
        <p:nvSpPr>
          <p:cNvPr id="16391" name="Text Box 7">
            <a:extLst>
              <a:ext uri="{FF2B5EF4-FFF2-40B4-BE49-F238E27FC236}">
                <a16:creationId xmlns:a16="http://schemas.microsoft.com/office/drawing/2014/main" id="{EB54D51B-EC2C-4303-8E07-6431C2C71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25" y="944563"/>
            <a:ext cx="8286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altLang="en-US" b="1"/>
              <a:t>Tons</a:t>
            </a:r>
          </a:p>
          <a:p>
            <a:pPr algn="ctr"/>
            <a:r>
              <a:rPr lang="en-GB" altLang="en-US" b="1"/>
              <a:t>Of </a:t>
            </a:r>
            <a:br>
              <a:rPr lang="en-GB" altLang="en-US" b="1"/>
            </a:br>
            <a:r>
              <a:rPr lang="en-GB" altLang="en-US" b="1"/>
              <a:t>CO2</a:t>
            </a:r>
          </a:p>
        </p:txBody>
      </p:sp>
      <p:sp>
        <p:nvSpPr>
          <p:cNvPr id="16392" name="Line 8">
            <a:extLst>
              <a:ext uri="{FF2B5EF4-FFF2-40B4-BE49-F238E27FC236}">
                <a16:creationId xmlns:a16="http://schemas.microsoft.com/office/drawing/2014/main" id="{33FB4827-F11F-431B-AAB2-FA6455519A8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76375" y="4454525"/>
            <a:ext cx="2743200" cy="16002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3" name="Line 9">
            <a:extLst>
              <a:ext uri="{FF2B5EF4-FFF2-40B4-BE49-F238E27FC236}">
                <a16:creationId xmlns:a16="http://schemas.microsoft.com/office/drawing/2014/main" id="{C6D772A1-443E-483A-9453-F3BDB36D1A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19575" y="3921125"/>
            <a:ext cx="0" cy="5334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4" name="Line 10">
            <a:extLst>
              <a:ext uri="{FF2B5EF4-FFF2-40B4-BE49-F238E27FC236}">
                <a16:creationId xmlns:a16="http://schemas.microsoft.com/office/drawing/2014/main" id="{FC7D261E-5651-4A96-A296-1D27DC0AEA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73988" y="1624013"/>
            <a:ext cx="0" cy="2286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5" name="Line 11">
            <a:extLst>
              <a:ext uri="{FF2B5EF4-FFF2-40B4-BE49-F238E27FC236}">
                <a16:creationId xmlns:a16="http://schemas.microsoft.com/office/drawing/2014/main" id="{0762EF1F-B651-4089-85B6-54E16E0CDE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76375" y="2954338"/>
            <a:ext cx="4524375" cy="1017587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6" name="Line 12">
            <a:extLst>
              <a:ext uri="{FF2B5EF4-FFF2-40B4-BE49-F238E27FC236}">
                <a16:creationId xmlns:a16="http://schemas.microsoft.com/office/drawing/2014/main" id="{598DE481-FE2E-4A85-AB3B-3150556091A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00975" y="1863725"/>
            <a:ext cx="0" cy="274638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7" name="Text Box 13">
            <a:extLst>
              <a:ext uri="{FF2B5EF4-FFF2-40B4-BE49-F238E27FC236}">
                <a16:creationId xmlns:a16="http://schemas.microsoft.com/office/drawing/2014/main" id="{0476E48A-3CE5-48B7-894E-B4A8B540D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5775" y="3997325"/>
            <a:ext cx="1098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1400" b="1">
                <a:solidFill>
                  <a:srgbClr val="000099"/>
                </a:solidFill>
              </a:rPr>
              <a:t>New Engine</a:t>
            </a:r>
          </a:p>
        </p:txBody>
      </p:sp>
      <p:sp>
        <p:nvSpPr>
          <p:cNvPr id="16398" name="Text Box 14">
            <a:extLst>
              <a:ext uri="{FF2B5EF4-FFF2-40B4-BE49-F238E27FC236}">
                <a16:creationId xmlns:a16="http://schemas.microsoft.com/office/drawing/2014/main" id="{7544279C-3982-43DF-B589-803F9BADD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5175" y="4987925"/>
            <a:ext cx="136366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altLang="en-US" sz="1400" b="1">
                <a:solidFill>
                  <a:srgbClr val="000099"/>
                </a:solidFill>
              </a:rPr>
              <a:t>Petrol</a:t>
            </a:r>
            <a:br>
              <a:rPr lang="en-GB" altLang="en-US" sz="1400" b="1">
                <a:solidFill>
                  <a:srgbClr val="000099"/>
                </a:solidFill>
              </a:rPr>
            </a:br>
            <a:r>
              <a:rPr lang="en-GB" altLang="en-US" sz="1400" b="1">
                <a:solidFill>
                  <a:srgbClr val="000099"/>
                </a:solidFill>
              </a:rPr>
              <a:t>&amp; Maintenance</a:t>
            </a:r>
          </a:p>
        </p:txBody>
      </p:sp>
      <p:sp>
        <p:nvSpPr>
          <p:cNvPr id="16399" name="Text Box 15">
            <a:extLst>
              <a:ext uri="{FF2B5EF4-FFF2-40B4-BE49-F238E27FC236}">
                <a16:creationId xmlns:a16="http://schemas.microsoft.com/office/drawing/2014/main" id="{A1EDF52A-3F8C-44AA-AFE0-0FE003D23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9575" y="1558925"/>
            <a:ext cx="6286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1400" b="1">
                <a:solidFill>
                  <a:srgbClr val="000099"/>
                </a:solidFill>
              </a:rPr>
              <a:t>Scrap</a:t>
            </a:r>
          </a:p>
        </p:txBody>
      </p:sp>
      <p:sp>
        <p:nvSpPr>
          <p:cNvPr id="16400" name="Text Box 16">
            <a:extLst>
              <a:ext uri="{FF2B5EF4-FFF2-40B4-BE49-F238E27FC236}">
                <a16:creationId xmlns:a16="http://schemas.microsoft.com/office/drawing/2014/main" id="{4DB38E78-DD15-4A8A-AFB6-BBA039855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375" y="2930525"/>
            <a:ext cx="1666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altLang="en-US" sz="1400" b="1">
                <a:solidFill>
                  <a:srgbClr val="006600"/>
                </a:solidFill>
              </a:rPr>
              <a:t>Electricity &amp; Diesel</a:t>
            </a:r>
          </a:p>
        </p:txBody>
      </p:sp>
      <p:sp>
        <p:nvSpPr>
          <p:cNvPr id="16401" name="Text Box 17">
            <a:extLst>
              <a:ext uri="{FF2B5EF4-FFF2-40B4-BE49-F238E27FC236}">
                <a16:creationId xmlns:a16="http://schemas.microsoft.com/office/drawing/2014/main" id="{049B6499-3ED3-413D-BBB0-637C6BE4D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9575" y="1939925"/>
            <a:ext cx="6286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1400" b="1">
                <a:solidFill>
                  <a:srgbClr val="006600"/>
                </a:solidFill>
              </a:rPr>
              <a:t>Scrap</a:t>
            </a:r>
          </a:p>
        </p:txBody>
      </p:sp>
      <p:sp>
        <p:nvSpPr>
          <p:cNvPr id="16402" name="Line 18">
            <a:extLst>
              <a:ext uri="{FF2B5EF4-FFF2-40B4-BE49-F238E27FC236}">
                <a16:creationId xmlns:a16="http://schemas.microsoft.com/office/drawing/2014/main" id="{FE6810A7-F48B-41B8-8B3B-0105213D8C76}"/>
              </a:ext>
            </a:extLst>
          </p:cNvPr>
          <p:cNvSpPr>
            <a:spLocks noChangeShapeType="1"/>
          </p:cNvSpPr>
          <p:nvPr/>
        </p:nvSpPr>
        <p:spPr bwMode="auto">
          <a:xfrm>
            <a:off x="1476375" y="4987925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03" name="Line 19">
            <a:extLst>
              <a:ext uri="{FF2B5EF4-FFF2-40B4-BE49-F238E27FC236}">
                <a16:creationId xmlns:a16="http://schemas.microsoft.com/office/drawing/2014/main" id="{E08B6703-53D9-4627-B1DB-59E25444BF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36094" y="3971926"/>
            <a:ext cx="16480" cy="2029618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04" name="Text Box 20">
            <a:extLst>
              <a:ext uri="{FF2B5EF4-FFF2-40B4-BE49-F238E27FC236}">
                <a16:creationId xmlns:a16="http://schemas.microsoft.com/office/drawing/2014/main" id="{5F5EC8ED-64E5-4EAB-85A6-A3D8A7493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7375" y="3616325"/>
            <a:ext cx="183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b="1">
                <a:solidFill>
                  <a:srgbClr val="000099"/>
                </a:solidFill>
              </a:rPr>
              <a:t>Existing Car</a:t>
            </a:r>
          </a:p>
        </p:txBody>
      </p:sp>
      <p:sp>
        <p:nvSpPr>
          <p:cNvPr id="16405" name="Text Box 21">
            <a:extLst>
              <a:ext uri="{FF2B5EF4-FFF2-40B4-BE49-F238E27FC236}">
                <a16:creationId xmlns:a16="http://schemas.microsoft.com/office/drawing/2014/main" id="{936DC532-BBF1-4EDB-9951-847601F42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75" y="2320925"/>
            <a:ext cx="1784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b="1">
                <a:solidFill>
                  <a:srgbClr val="006600"/>
                </a:solidFill>
              </a:rPr>
              <a:t>New Hybrid</a:t>
            </a:r>
          </a:p>
        </p:txBody>
      </p:sp>
      <p:sp>
        <p:nvSpPr>
          <p:cNvPr id="16406" name="Text Box 22">
            <a:extLst>
              <a:ext uri="{FF2B5EF4-FFF2-40B4-BE49-F238E27FC236}">
                <a16:creationId xmlns:a16="http://schemas.microsoft.com/office/drawing/2014/main" id="{9094F2F6-1FF2-4840-979A-DE3A32D6A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2575" y="5064125"/>
            <a:ext cx="13382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1400" b="1">
                <a:solidFill>
                  <a:srgbClr val="006600"/>
                </a:solidFill>
              </a:rPr>
              <a:t>Manufacturing</a:t>
            </a:r>
          </a:p>
        </p:txBody>
      </p:sp>
      <p:sp>
        <p:nvSpPr>
          <p:cNvPr id="16407" name="Line 23">
            <a:extLst>
              <a:ext uri="{FF2B5EF4-FFF2-40B4-BE49-F238E27FC236}">
                <a16:creationId xmlns:a16="http://schemas.microsoft.com/office/drawing/2014/main" id="{3858D78C-4A1C-4D66-8042-09B1E4F313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19575" y="1841500"/>
            <a:ext cx="3557588" cy="2079625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08" name="Line 24">
            <a:extLst>
              <a:ext uri="{FF2B5EF4-FFF2-40B4-BE49-F238E27FC236}">
                <a16:creationId xmlns:a16="http://schemas.microsoft.com/office/drawing/2014/main" id="{E0AC79A9-C816-4E90-B11B-7E0E91FCA9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72175" y="2473325"/>
            <a:ext cx="0" cy="5334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09" name="Line 25">
            <a:extLst>
              <a:ext uri="{FF2B5EF4-FFF2-40B4-BE49-F238E27FC236}">
                <a16:creationId xmlns:a16="http://schemas.microsoft.com/office/drawing/2014/main" id="{79840098-F052-4C11-8D57-668F15D1520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72175" y="2103438"/>
            <a:ext cx="1857375" cy="369887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10" name="Text Box 26">
            <a:extLst>
              <a:ext uri="{FF2B5EF4-FFF2-40B4-BE49-F238E27FC236}">
                <a16:creationId xmlns:a16="http://schemas.microsoft.com/office/drawing/2014/main" id="{4E44E614-B508-45E3-9320-B3EE9ED93F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2975" y="2397125"/>
            <a:ext cx="11382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1400" b="1">
                <a:solidFill>
                  <a:srgbClr val="006600"/>
                </a:solidFill>
              </a:rPr>
              <a:t>New Battery</a:t>
            </a:r>
          </a:p>
        </p:txBody>
      </p:sp>
      <p:sp>
        <p:nvSpPr>
          <p:cNvPr id="27" name="Text Box 4">
            <a:extLst>
              <a:ext uri="{FF2B5EF4-FFF2-40B4-BE49-F238E27FC236}">
                <a16:creationId xmlns:a16="http://schemas.microsoft.com/office/drawing/2014/main" id="{44BD9085-3620-4A4B-B1B4-36D78D553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6038" y="6130925"/>
            <a:ext cx="70326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b="1" dirty="0"/>
              <a:t>0      2      4      6      8      10     12     14     16     18     20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>
            <a:extLst>
              <a:ext uri="{FF2B5EF4-FFF2-40B4-BE49-F238E27FC236}">
                <a16:creationId xmlns:a16="http://schemas.microsoft.com/office/drawing/2014/main" id="{C94B4C9D-C768-4A90-BF8B-E0B995E3C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4398" y="1742344"/>
            <a:ext cx="989373" cy="433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215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</a:t>
            </a:r>
          </a:p>
        </p:txBody>
      </p:sp>
      <p:sp>
        <p:nvSpPr>
          <p:cNvPr id="3075" name="TextBox 2">
            <a:extLst>
              <a:ext uri="{FF2B5EF4-FFF2-40B4-BE49-F238E27FC236}">
                <a16:creationId xmlns:a16="http://schemas.microsoft.com/office/drawing/2014/main" id="{FC503EC7-C0AF-445B-9770-7DA148B85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2905" y="2538288"/>
            <a:ext cx="5641731" cy="11363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GB" altLang="en-US" sz="969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activity is for pupils to understand the complex calculations to help decide what car to buy to best benefit the environment. </a:t>
            </a:r>
          </a:p>
          <a:p>
            <a:pPr>
              <a:defRPr/>
            </a:pPr>
            <a:endParaRPr lang="en-GB" altLang="en-US" sz="969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altLang="en-US" sz="969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pupils are asked to estimate the whole-life carbon footprint of petrol diesel, electric and hybrid cars.</a:t>
            </a:r>
          </a:p>
          <a:p>
            <a:pPr>
              <a:defRPr/>
            </a:pPr>
            <a:endParaRPr lang="en-GB" altLang="en-US" sz="969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altLang="en-US" sz="969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 cars are claimed to release less CO</a:t>
            </a:r>
            <a:r>
              <a:rPr lang="en-GB" altLang="en-US" sz="969" baseline="-25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en-US" sz="969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into the environment but is this really true?</a:t>
            </a:r>
          </a:p>
        </p:txBody>
      </p:sp>
      <p:sp>
        <p:nvSpPr>
          <p:cNvPr id="4100" name="TextBox 3">
            <a:extLst>
              <a:ext uri="{FF2B5EF4-FFF2-40B4-BE49-F238E27FC236}">
                <a16:creationId xmlns:a16="http://schemas.microsoft.com/office/drawing/2014/main" id="{09E27B09-A74C-4E06-86A9-220AF0A79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5134" y="3863318"/>
            <a:ext cx="753732" cy="348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662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BA213EA-CE08-4B87-A654-3C0C3AA0E8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201723"/>
              </p:ext>
            </p:extLst>
          </p:nvPr>
        </p:nvGraphicFramePr>
        <p:xfrm>
          <a:off x="2577612" y="4797152"/>
          <a:ext cx="3988776" cy="1039104"/>
        </p:xfrm>
        <a:graphic>
          <a:graphicData uri="http://schemas.openxmlformats.org/drawingml/2006/table">
            <a:tbl>
              <a:tblPr firstRow="1" firstCol="1" bandRow="1"/>
              <a:tblGrid>
                <a:gridCol w="1136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93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2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2910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Item</a:t>
                      </a:r>
                      <a:endParaRPr lang="en-GB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89" marR="45289" marT="65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Risk</a:t>
                      </a:r>
                      <a:endParaRPr lang="en-GB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89" marR="45289" marT="65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Avoidance Action</a:t>
                      </a:r>
                      <a:endParaRPr lang="en-GB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89" marR="45289" marT="65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Computers</a:t>
                      </a:r>
                    </a:p>
                  </a:txBody>
                  <a:tcPr marL="45289" marR="45289" marT="65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Damage</a:t>
                      </a:r>
                    </a:p>
                    <a:p>
                      <a:pPr algn="ctr"/>
                      <a:r>
                        <a:rPr lang="en-GB" sz="7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Eyestrain</a:t>
                      </a:r>
                    </a:p>
                  </a:txBody>
                  <a:tcPr marL="45289" marR="45289" marT="65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marR="301625">
                        <a:lnSpc>
                          <a:spcPts val="910"/>
                        </a:lnSpc>
                        <a:spcBef>
                          <a:spcPts val="40"/>
                        </a:spcBef>
                      </a:pPr>
                      <a:r>
                        <a:rPr lang="en-GB" sz="700" b="1" spc="-5" dirty="0">
                          <a:latin typeface="Times New Roman"/>
                          <a:cs typeface="Times New Roman"/>
                        </a:rPr>
                        <a:t>Close supervision. Look away every five minutes to reduce eyestrain.</a:t>
                      </a:r>
                      <a:endParaRPr lang="en-GB" sz="700" b="1" dirty="0">
                        <a:latin typeface="Times New Roman"/>
                        <a:cs typeface="Times New Roman"/>
                      </a:endParaRPr>
                    </a:p>
                    <a:p>
                      <a:endParaRPr lang="en-GB" sz="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89" marR="45289" marT="65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6866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Aggression between participants</a:t>
                      </a:r>
                      <a:endParaRPr lang="en-GB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89" marR="45289" marT="65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Injury</a:t>
                      </a:r>
                      <a:endParaRPr lang="en-GB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89" marR="45289" marT="65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7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Close supervision and immediate action to defuse aggression</a:t>
                      </a:r>
                      <a:endParaRPr lang="en-GB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89" marR="45289" marT="65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extBox 6">
            <a:extLst>
              <a:ext uri="{FF2B5EF4-FFF2-40B4-BE49-F238E27FC236}">
                <a16:creationId xmlns:a16="http://schemas.microsoft.com/office/drawing/2014/main" id="{044E5F48-A2AC-76EF-E4A7-CFFAE00A98DF}"/>
              </a:ext>
            </a:extLst>
          </p:cNvPr>
          <p:cNvSpPr txBox="1"/>
          <p:nvPr/>
        </p:nvSpPr>
        <p:spPr>
          <a:xfrm>
            <a:off x="2465493" y="4196512"/>
            <a:ext cx="42130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>
                <a:solidFill>
                  <a:srgbClr val="FF0000"/>
                </a:solidFill>
              </a:rPr>
              <a:t>Mandatory: close supervision by a competent adult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38A5D4C-CB39-435C-A812-2678BE4BE2ED}"/>
              </a:ext>
            </a:extLst>
          </p:cNvPr>
          <p:cNvSpPr txBox="1"/>
          <p:nvPr/>
        </p:nvSpPr>
        <p:spPr>
          <a:xfrm>
            <a:off x="1475656" y="1340768"/>
            <a:ext cx="6840760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3200" b="1" dirty="0">
                <a:solidFill>
                  <a:srgbClr val="FF0000"/>
                </a:solidFill>
              </a:rPr>
              <a:t>Which type of car did you find to be best for minimising CO</a:t>
            </a:r>
            <a:r>
              <a:rPr lang="en-GB" sz="3200" b="1" baseline="-25000" dirty="0">
                <a:solidFill>
                  <a:srgbClr val="FF0000"/>
                </a:solidFill>
              </a:rPr>
              <a:t>2</a:t>
            </a:r>
            <a:r>
              <a:rPr lang="en-GB" sz="3200" b="1" dirty="0">
                <a:solidFill>
                  <a:srgbClr val="FF0000"/>
                </a:solidFill>
              </a:rPr>
              <a:t> emissions?</a:t>
            </a:r>
          </a:p>
          <a:p>
            <a:pPr>
              <a:spcBef>
                <a:spcPts val="1200"/>
              </a:spcBef>
            </a:pPr>
            <a:endParaRPr lang="en-GB" b="1" dirty="0">
              <a:solidFill>
                <a:srgbClr val="002060"/>
              </a:solidFill>
            </a:endParaRPr>
          </a:p>
          <a:p>
            <a:pPr>
              <a:spcBef>
                <a:spcPts val="1200"/>
              </a:spcBef>
            </a:pPr>
            <a:r>
              <a:rPr lang="en-GB" b="1" dirty="0">
                <a:solidFill>
                  <a:srgbClr val="002060"/>
                </a:solidFill>
              </a:rPr>
              <a:t>Petrol Car</a:t>
            </a:r>
          </a:p>
          <a:p>
            <a:pPr>
              <a:spcBef>
                <a:spcPts val="1200"/>
              </a:spcBef>
            </a:pPr>
            <a:r>
              <a:rPr lang="en-GB" b="1" dirty="0">
                <a:solidFill>
                  <a:srgbClr val="006600"/>
                </a:solidFill>
              </a:rPr>
              <a:t>Diesel Car</a:t>
            </a:r>
          </a:p>
          <a:p>
            <a:pPr>
              <a:spcBef>
                <a:spcPts val="1200"/>
              </a:spcBef>
            </a:pPr>
            <a:r>
              <a:rPr lang="en-GB" b="1" dirty="0">
                <a:solidFill>
                  <a:srgbClr val="002060"/>
                </a:solidFill>
              </a:rPr>
              <a:t>All Electric Car</a:t>
            </a:r>
          </a:p>
          <a:p>
            <a:pPr>
              <a:spcBef>
                <a:spcPts val="1200"/>
              </a:spcBef>
            </a:pPr>
            <a:r>
              <a:rPr lang="en-GB" b="1" dirty="0">
                <a:solidFill>
                  <a:srgbClr val="006600"/>
                </a:solidFill>
              </a:rPr>
              <a:t>Hybrid Electric Car</a:t>
            </a:r>
          </a:p>
          <a:p>
            <a:pPr>
              <a:spcBef>
                <a:spcPts val="1200"/>
              </a:spcBef>
            </a:pPr>
            <a:r>
              <a:rPr lang="en-GB" b="1" dirty="0">
                <a:solidFill>
                  <a:srgbClr val="002060"/>
                </a:solidFill>
              </a:rPr>
              <a:t>Keep The Old Car</a:t>
            </a:r>
          </a:p>
        </p:txBody>
      </p:sp>
    </p:spTree>
    <p:extLst>
      <p:ext uri="{BB962C8B-B14F-4D97-AF65-F5344CB8AC3E}">
        <p14:creationId xmlns:p14="http://schemas.microsoft.com/office/powerpoint/2010/main" val="14556890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48FDFE5-98D2-4CF3-8824-03EE2A5EC028}"/>
              </a:ext>
            </a:extLst>
          </p:cNvPr>
          <p:cNvSpPr txBox="1"/>
          <p:nvPr/>
        </p:nvSpPr>
        <p:spPr>
          <a:xfrm>
            <a:off x="683568" y="1412776"/>
            <a:ext cx="74168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Have you considered cars using hydrogen fuel cells?</a:t>
            </a:r>
          </a:p>
          <a:p>
            <a:endParaRPr lang="en-GB" sz="3200" b="1" dirty="0">
              <a:solidFill>
                <a:srgbClr val="FF0000"/>
              </a:solidFill>
            </a:endParaRPr>
          </a:p>
          <a:p>
            <a:r>
              <a:rPr lang="en-GB" b="1" dirty="0">
                <a:solidFill>
                  <a:srgbClr val="006600"/>
                </a:solidFill>
              </a:rPr>
              <a:t>That is another spanner in the works!</a:t>
            </a:r>
          </a:p>
        </p:txBody>
      </p:sp>
    </p:spTree>
    <p:extLst>
      <p:ext uri="{BB962C8B-B14F-4D97-AF65-F5344CB8AC3E}">
        <p14:creationId xmlns:p14="http://schemas.microsoft.com/office/powerpoint/2010/main" val="39464499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365778-1315-5714-571C-FF6880CF1C03}"/>
              </a:ext>
            </a:extLst>
          </p:cNvPr>
          <p:cNvSpPr txBox="1"/>
          <p:nvPr/>
        </p:nvSpPr>
        <p:spPr>
          <a:xfrm>
            <a:off x="755576" y="1052736"/>
            <a:ext cx="17780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Pollution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10F29E-207C-91D3-583D-E0B31158E9B6}"/>
              </a:ext>
            </a:extLst>
          </p:cNvPr>
          <p:cNvSpPr txBox="1"/>
          <p:nvPr/>
        </p:nvSpPr>
        <p:spPr>
          <a:xfrm>
            <a:off x="757710" y="1772816"/>
            <a:ext cx="4718023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Please consider:</a:t>
            </a:r>
          </a:p>
          <a:p>
            <a:endParaRPr lang="en-GB" b="1" dirty="0"/>
          </a:p>
          <a:p>
            <a:pPr marL="342900" indent="-342900">
              <a:buFontTx/>
              <a:buChar char="-"/>
            </a:pPr>
            <a:r>
              <a:rPr lang="en-GB" b="1" dirty="0"/>
              <a:t>Exhaust emissions</a:t>
            </a:r>
          </a:p>
          <a:p>
            <a:pPr marL="800100" lvl="1" indent="-342900">
              <a:buFontTx/>
              <a:buChar char="-"/>
            </a:pPr>
            <a:r>
              <a:rPr lang="en-GB" b="1" dirty="0"/>
              <a:t>Which gases are dangerous?</a:t>
            </a:r>
          </a:p>
          <a:p>
            <a:pPr marL="800100" lvl="1" indent="-342900">
              <a:buFontTx/>
              <a:buChar char="-"/>
            </a:pPr>
            <a:r>
              <a:rPr lang="en-GB" b="1" dirty="0"/>
              <a:t>How to reduce them</a:t>
            </a:r>
          </a:p>
          <a:p>
            <a:pPr marL="800100" lvl="1" indent="-342900">
              <a:buFontTx/>
              <a:buChar char="-"/>
            </a:pPr>
            <a:endParaRPr lang="en-GB" b="1" dirty="0"/>
          </a:p>
          <a:p>
            <a:pPr marL="342900" indent="-342900">
              <a:buFontTx/>
              <a:buChar char="-"/>
            </a:pPr>
            <a:r>
              <a:rPr lang="en-GB" b="1" dirty="0"/>
              <a:t>Tyre and brake particles</a:t>
            </a:r>
          </a:p>
          <a:p>
            <a:pPr marL="800100" lvl="1" indent="-342900">
              <a:buFontTx/>
              <a:buChar char="-"/>
            </a:pPr>
            <a:r>
              <a:rPr lang="en-GB" b="1" dirty="0"/>
              <a:t>What are they</a:t>
            </a:r>
          </a:p>
          <a:p>
            <a:pPr marL="800100" lvl="1" indent="-342900">
              <a:buFontTx/>
              <a:buChar char="-"/>
            </a:pPr>
            <a:r>
              <a:rPr lang="en-GB" b="1" dirty="0"/>
              <a:t>How to reduce them</a:t>
            </a:r>
          </a:p>
          <a:p>
            <a:pPr marL="800100" lvl="1" indent="-342900">
              <a:buFontTx/>
              <a:buChar char="-"/>
            </a:pPr>
            <a:endParaRPr lang="en-GB" b="1" dirty="0"/>
          </a:p>
          <a:p>
            <a:pPr marL="342900" indent="-342900">
              <a:buFontTx/>
              <a:buChar char="-"/>
            </a:pPr>
            <a:r>
              <a:rPr lang="en-GB" b="1" dirty="0"/>
              <a:t>Other?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3A8510-9392-C717-ED37-29B3D4057DB7}"/>
              </a:ext>
            </a:extLst>
          </p:cNvPr>
          <p:cNvSpPr txBox="1"/>
          <p:nvPr/>
        </p:nvSpPr>
        <p:spPr>
          <a:xfrm>
            <a:off x="5724128" y="2420888"/>
            <a:ext cx="2880320" cy="255454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rgbClr val="FF0000"/>
                </a:solidFill>
              </a:rPr>
              <a:t>How would these factors affect your final choice of car?</a:t>
            </a:r>
          </a:p>
        </p:txBody>
      </p:sp>
    </p:spTree>
    <p:extLst>
      <p:ext uri="{BB962C8B-B14F-4D97-AF65-F5344CB8AC3E}">
        <p14:creationId xmlns:p14="http://schemas.microsoft.com/office/powerpoint/2010/main" val="211766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A6351EE-FEC6-4E76-8D51-D5564B8648DE}"/>
              </a:ext>
            </a:extLst>
          </p:cNvPr>
          <p:cNvSpPr txBox="1"/>
          <p:nvPr/>
        </p:nvSpPr>
        <p:spPr>
          <a:xfrm>
            <a:off x="409242" y="1119554"/>
            <a:ext cx="2446504" cy="6605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92" b="1" dirty="0">
                <a:solidFill>
                  <a:srgbClr val="C00000"/>
                </a:solidFill>
              </a:rPr>
              <a:t>Conclusion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9FF620-5E9B-43B3-8112-4A7B1572C506}"/>
              </a:ext>
            </a:extLst>
          </p:cNvPr>
          <p:cNvSpPr txBox="1"/>
          <p:nvPr/>
        </p:nvSpPr>
        <p:spPr>
          <a:xfrm>
            <a:off x="437878" y="2247266"/>
            <a:ext cx="7902420" cy="23634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108"/>
              </a:spcBef>
            </a:pPr>
            <a:r>
              <a:rPr lang="en-GB" sz="2585" b="1" dirty="0">
                <a:solidFill>
                  <a:srgbClr val="008000"/>
                </a:solidFill>
                <a:cs typeface="Times New Roman" panose="02020603050405020304" pitchFamily="18" charset="0"/>
              </a:rPr>
              <a:t>You have learnt how to work as scientists and engineers.</a:t>
            </a:r>
          </a:p>
          <a:p>
            <a:pPr>
              <a:spcBef>
                <a:spcPts val="1108"/>
              </a:spcBef>
            </a:pPr>
            <a:r>
              <a:rPr lang="en-GB" sz="2585" b="1" dirty="0">
                <a:solidFill>
                  <a:srgbClr val="002060"/>
                </a:solidFill>
                <a:cs typeface="Times New Roman" panose="02020603050405020304" pitchFamily="18" charset="0"/>
              </a:rPr>
              <a:t>You have researched lots of technology.</a:t>
            </a:r>
          </a:p>
          <a:p>
            <a:pPr>
              <a:spcBef>
                <a:spcPts val="1108"/>
              </a:spcBef>
            </a:pPr>
            <a:r>
              <a:rPr lang="en-GB" sz="2585" b="1" dirty="0">
                <a:solidFill>
                  <a:srgbClr val="FF0000"/>
                </a:solidFill>
                <a:cs typeface="Times New Roman" panose="02020603050405020304" pitchFamily="18" charset="0"/>
              </a:rPr>
              <a:t>And discovered how difficult the project is to get a realistic conclusion.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E76729-EA8B-45D1-9552-19892021E613}"/>
              </a:ext>
            </a:extLst>
          </p:cNvPr>
          <p:cNvSpPr txBox="1"/>
          <p:nvPr/>
        </p:nvSpPr>
        <p:spPr>
          <a:xfrm>
            <a:off x="3291432" y="4946963"/>
            <a:ext cx="2628797" cy="6605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92" b="1" dirty="0">
                <a:solidFill>
                  <a:srgbClr val="C00000"/>
                </a:solidFill>
                <a:cs typeface="Times New Roman" panose="02020603050405020304" pitchFamily="18" charset="0"/>
              </a:rPr>
              <a:t>Well done !!</a:t>
            </a:r>
          </a:p>
        </p:txBody>
      </p:sp>
    </p:spTree>
    <p:extLst>
      <p:ext uri="{BB962C8B-B14F-4D97-AF65-F5344CB8AC3E}">
        <p14:creationId xmlns:p14="http://schemas.microsoft.com/office/powerpoint/2010/main" val="29012789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onservation,environmental conservation,environmental issues,environments,faces,gardeners,gardening,green thumbs,greens,nature,smiles,smiley,smiley face,smiley faces,smileys,smilie,smilie face,smilie faces,smilies,smiling,smily,smily face,smily faces,smilys,symbols,thumbs">
            <a:extLst>
              <a:ext uri="{FF2B5EF4-FFF2-40B4-BE49-F238E27FC236}">
                <a16:creationId xmlns:a16="http://schemas.microsoft.com/office/drawing/2014/main" id="{FE9425F5-D6E2-4C61-A747-04B827D9CA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044843"/>
            <a:ext cx="3798277" cy="3798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4">
            <a:extLst>
              <a:ext uri="{FF2B5EF4-FFF2-40B4-BE49-F238E27FC236}">
                <a16:creationId xmlns:a16="http://schemas.microsoft.com/office/drawing/2014/main" id="{EA81E472-2CD2-4014-8AB8-C00F5DFBF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2693" y="5013176"/>
            <a:ext cx="2336409" cy="603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3323" b="1" i="1" dirty="0">
                <a:solidFill>
                  <a:srgbClr val="FF0000"/>
                </a:solidFill>
                <a:latin typeface="Arial" charset="0"/>
              </a:rPr>
              <a:t>Thank You</a:t>
            </a:r>
            <a:endParaRPr lang="en-GB" sz="1477" dirty="0"/>
          </a:p>
        </p:txBody>
      </p:sp>
    </p:spTree>
    <p:extLst>
      <p:ext uri="{BB962C8B-B14F-4D97-AF65-F5344CB8AC3E}">
        <p14:creationId xmlns:p14="http://schemas.microsoft.com/office/powerpoint/2010/main" val="3063699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892563F4-2136-41A2-99CF-38A7EDB92B4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880089" y="1834662"/>
            <a:ext cx="5380892" cy="797169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3305" tIns="31652" rIns="63305" bIns="31652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6092" b="1">
                <a:solidFill>
                  <a:srgbClr val="000099"/>
                </a:solidFill>
                <a:latin typeface="Arial Black" panose="020B0A04020102020204" pitchFamily="34" charset="0"/>
              </a:rPr>
              <a:t>Welcome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id="{48F9092C-3B30-490A-96B0-2A7ADCE7B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2658" y="3001108"/>
            <a:ext cx="6330462" cy="348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662"/>
          </a:p>
        </p:txBody>
      </p:sp>
      <p:pic>
        <p:nvPicPr>
          <p:cNvPr id="5124" name="Picture 2" descr="A person in a suit&#10;&#10;Description automatically generated with medium confidence">
            <a:extLst>
              <a:ext uri="{FF2B5EF4-FFF2-40B4-BE49-F238E27FC236}">
                <a16:creationId xmlns:a16="http://schemas.microsoft.com/office/drawing/2014/main" id="{81356F3D-9BD2-498D-A7E5-0FB3BCFA83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269" y="2946890"/>
            <a:ext cx="1994389" cy="199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Box 1">
            <a:extLst>
              <a:ext uri="{FF2B5EF4-FFF2-40B4-BE49-F238E27FC236}">
                <a16:creationId xmlns:a16="http://schemas.microsoft.com/office/drawing/2014/main" id="{E03D1A0C-091F-4995-A9A2-B5FB07375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5478" y="3116875"/>
            <a:ext cx="2659674" cy="1371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662" b="1" dirty="0"/>
              <a:t>I very much hope that you will enjoy this activity and learn new things about vehicles and the environment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18EFE1E-230B-4D66-B8D3-49D633082C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124744"/>
            <a:ext cx="3294074" cy="280831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B619571-804D-4290-A8E0-EDE33D94AB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32" y="1628800"/>
            <a:ext cx="3352800" cy="1905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089AD8-2E9F-4636-9A93-46B43C33FC50}"/>
              </a:ext>
            </a:extLst>
          </p:cNvPr>
          <p:cNvSpPr txBox="1"/>
          <p:nvPr/>
        </p:nvSpPr>
        <p:spPr>
          <a:xfrm>
            <a:off x="1329898" y="3933056"/>
            <a:ext cx="7272808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GB" sz="3200" b="1" dirty="0">
                <a:solidFill>
                  <a:srgbClr val="FF0000"/>
                </a:solidFill>
              </a:rPr>
              <a:t>You need to replace the family car because it is getting old.</a:t>
            </a:r>
          </a:p>
          <a:p>
            <a:pPr>
              <a:spcBef>
                <a:spcPts val="1200"/>
              </a:spcBef>
            </a:pPr>
            <a:r>
              <a:rPr lang="en-GB" sz="3200" b="1" dirty="0">
                <a:solidFill>
                  <a:srgbClr val="006600"/>
                </a:solidFill>
              </a:rPr>
              <a:t>What type of car is best so that you minimise global warming and environmental pollution?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C46DBD-2FCE-4835-B9CC-B3FE7F2C4303}"/>
              </a:ext>
            </a:extLst>
          </p:cNvPr>
          <p:cNvSpPr/>
          <p:nvPr/>
        </p:nvSpPr>
        <p:spPr>
          <a:xfrm rot="352363">
            <a:off x="779615" y="1756229"/>
            <a:ext cx="7900664" cy="3345540"/>
          </a:xfrm>
          <a:prstGeom prst="rect">
            <a:avLst/>
          </a:prstGeom>
          <a:solidFill>
            <a:srgbClr val="92D050"/>
          </a:solidFill>
        </p:spPr>
        <p:txBody>
          <a:bodyPr wrap="square" lIns="91440" tIns="45720" rIns="91440" bIns="45720">
            <a:prstTxWarp prst="textWave4">
              <a:avLst/>
            </a:prstTxWarp>
            <a:spAutoFit/>
          </a:bodyPr>
          <a:lstStyle/>
          <a:p>
            <a:pPr algn="ctr"/>
            <a:r>
              <a:rPr lang="en-GB" sz="5400" b="1" cap="none" spc="0" dirty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Almost everybody states that electric cars are best for the environment.</a:t>
            </a:r>
            <a:br>
              <a:rPr lang="en-GB" sz="5400" b="1" cap="none" spc="0" dirty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</a:br>
            <a:r>
              <a:rPr lang="en-GB" sz="5400" b="1" cap="none" spc="0" dirty="0">
                <a:ln w="6600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But is this really true?</a:t>
            </a:r>
            <a:endParaRPr lang="en-US" sz="5400" b="1" cap="none" spc="0" dirty="0">
              <a:ln w="6600">
                <a:solidFill>
                  <a:srgbClr val="FF0000"/>
                </a:solidFill>
                <a:prstDash val="solid"/>
              </a:ln>
              <a:solidFill>
                <a:srgbClr val="FFFF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67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C79FAA8-A17F-4840-896C-96CF783A6F0E}"/>
              </a:ext>
            </a:extLst>
          </p:cNvPr>
          <p:cNvSpPr txBox="1"/>
          <p:nvPr/>
        </p:nvSpPr>
        <p:spPr>
          <a:xfrm>
            <a:off x="1054024" y="1241465"/>
            <a:ext cx="69407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FF0000"/>
                </a:solidFill>
              </a:rPr>
              <a:t>What is the whole-life carbon footprint of any new car?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3A9907-912C-498B-B79B-3A6ECB3F18B3}"/>
              </a:ext>
            </a:extLst>
          </p:cNvPr>
          <p:cNvSpPr txBox="1"/>
          <p:nvPr/>
        </p:nvSpPr>
        <p:spPr>
          <a:xfrm>
            <a:off x="1054024" y="3013501"/>
            <a:ext cx="61206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6600"/>
                </a:solidFill>
              </a:rPr>
              <a:t>You need to answer this question to be able to chose which type of car to buy.</a:t>
            </a:r>
          </a:p>
          <a:p>
            <a:endParaRPr lang="en-GB" b="1" dirty="0">
              <a:solidFill>
                <a:srgbClr val="006600"/>
              </a:solidFill>
            </a:endParaRPr>
          </a:p>
          <a:p>
            <a:r>
              <a:rPr lang="en-GB" b="1" dirty="0">
                <a:solidFill>
                  <a:srgbClr val="002060"/>
                </a:solidFill>
              </a:rPr>
              <a:t>It will take a lot of research</a:t>
            </a:r>
          </a:p>
        </p:txBody>
      </p:sp>
    </p:spTree>
    <p:extLst>
      <p:ext uri="{BB962C8B-B14F-4D97-AF65-F5344CB8AC3E}">
        <p14:creationId xmlns:p14="http://schemas.microsoft.com/office/powerpoint/2010/main" val="1488896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F94F0F2-0B80-469F-9E26-1DC06AA7FF5F}"/>
              </a:ext>
            </a:extLst>
          </p:cNvPr>
          <p:cNvSpPr txBox="1"/>
          <p:nvPr/>
        </p:nvSpPr>
        <p:spPr>
          <a:xfrm>
            <a:off x="1076036" y="4383544"/>
            <a:ext cx="7272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Pupils can work alone or in teams.</a:t>
            </a:r>
          </a:p>
          <a:p>
            <a:endParaRPr lang="en-GB" b="1" dirty="0">
              <a:solidFill>
                <a:srgbClr val="002060"/>
              </a:solidFill>
            </a:endParaRPr>
          </a:p>
          <a:p>
            <a:r>
              <a:rPr lang="en-GB" b="1" dirty="0">
                <a:solidFill>
                  <a:srgbClr val="C00000"/>
                </a:solidFill>
              </a:rPr>
              <a:t>They should not make assumptions on which type of car is best.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5E397B-414D-4DD2-912D-E4E2E69EC6A9}"/>
              </a:ext>
            </a:extLst>
          </p:cNvPr>
          <p:cNvSpPr txBox="1"/>
          <p:nvPr/>
        </p:nvSpPr>
        <p:spPr>
          <a:xfrm>
            <a:off x="1048416" y="2924944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6600"/>
                </a:solidFill>
              </a:rPr>
              <a:t>This activity requires pupils to research the carbon footprint of different types of vehicles in order to be sure that the long term carbon footprint is minimised.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DAC70F-1DEB-4349-8BBD-684D5A5B3434}"/>
              </a:ext>
            </a:extLst>
          </p:cNvPr>
          <p:cNvSpPr txBox="1"/>
          <p:nvPr/>
        </p:nvSpPr>
        <p:spPr>
          <a:xfrm>
            <a:off x="1054024" y="1241465"/>
            <a:ext cx="69407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FF0000"/>
                </a:solidFill>
              </a:rPr>
              <a:t>What is the whole-life carbon footprint of any new car? </a:t>
            </a:r>
          </a:p>
        </p:txBody>
      </p:sp>
    </p:spTree>
    <p:extLst>
      <p:ext uri="{BB962C8B-B14F-4D97-AF65-F5344CB8AC3E}">
        <p14:creationId xmlns:p14="http://schemas.microsoft.com/office/powerpoint/2010/main" val="1466905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60F1A9B-1F8B-4767-8917-D0821685E891}"/>
              </a:ext>
            </a:extLst>
          </p:cNvPr>
          <p:cNvSpPr txBox="1"/>
          <p:nvPr/>
        </p:nvSpPr>
        <p:spPr>
          <a:xfrm>
            <a:off x="395536" y="1124744"/>
            <a:ext cx="6746655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GB" b="1" dirty="0">
                <a:solidFill>
                  <a:srgbClr val="006600"/>
                </a:solidFill>
              </a:rPr>
              <a:t>There are the following options for the family car:</a:t>
            </a:r>
          </a:p>
          <a:p>
            <a:pPr>
              <a:spcBef>
                <a:spcPts val="1200"/>
              </a:spcBef>
            </a:pPr>
            <a:endParaRPr lang="en-GB" b="1" dirty="0">
              <a:solidFill>
                <a:srgbClr val="006600"/>
              </a:solidFill>
            </a:endParaRPr>
          </a:p>
          <a:p>
            <a:pPr>
              <a:spcBef>
                <a:spcPts val="1200"/>
              </a:spcBef>
            </a:pPr>
            <a:r>
              <a:rPr lang="en-GB" b="1" dirty="0">
                <a:solidFill>
                  <a:srgbClr val="002060"/>
                </a:solidFill>
              </a:rPr>
              <a:t>Petrol Car</a:t>
            </a:r>
          </a:p>
          <a:p>
            <a:pPr>
              <a:spcBef>
                <a:spcPts val="1200"/>
              </a:spcBef>
            </a:pPr>
            <a:r>
              <a:rPr lang="en-GB" b="1" dirty="0">
                <a:solidFill>
                  <a:srgbClr val="006600"/>
                </a:solidFill>
              </a:rPr>
              <a:t>Diesel Car</a:t>
            </a:r>
          </a:p>
          <a:p>
            <a:pPr>
              <a:spcBef>
                <a:spcPts val="1200"/>
              </a:spcBef>
            </a:pPr>
            <a:r>
              <a:rPr lang="en-GB" b="1" dirty="0">
                <a:solidFill>
                  <a:srgbClr val="002060"/>
                </a:solidFill>
              </a:rPr>
              <a:t>All Electric Car</a:t>
            </a:r>
          </a:p>
          <a:p>
            <a:pPr>
              <a:spcBef>
                <a:spcPts val="1200"/>
              </a:spcBef>
            </a:pPr>
            <a:r>
              <a:rPr lang="en-GB" b="1" dirty="0">
                <a:solidFill>
                  <a:srgbClr val="006600"/>
                </a:solidFill>
              </a:rPr>
              <a:t>Hybrid Electric Car</a:t>
            </a:r>
          </a:p>
          <a:p>
            <a:pPr>
              <a:spcBef>
                <a:spcPts val="1200"/>
              </a:spcBef>
            </a:pPr>
            <a:r>
              <a:rPr lang="en-GB" b="1" dirty="0">
                <a:solidFill>
                  <a:srgbClr val="002060"/>
                </a:solidFill>
              </a:rPr>
              <a:t>Keep The Old Car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B8FA67E-4FB9-4489-9260-18E529EE001D}"/>
              </a:ext>
            </a:extLst>
          </p:cNvPr>
          <p:cNvGrpSpPr/>
          <p:nvPr/>
        </p:nvGrpSpPr>
        <p:grpSpPr>
          <a:xfrm>
            <a:off x="197768" y="2600908"/>
            <a:ext cx="8748464" cy="3600986"/>
            <a:chOff x="197768" y="2600908"/>
            <a:chExt cx="8748464" cy="3600986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BE2ECB1D-9B6E-4E30-AD2B-4EF8DEE99D62}"/>
                </a:ext>
              </a:extLst>
            </p:cNvPr>
            <p:cNvGrpSpPr/>
            <p:nvPr/>
          </p:nvGrpSpPr>
          <p:grpSpPr>
            <a:xfrm>
              <a:off x="4788024" y="2600908"/>
              <a:ext cx="3528392" cy="1979784"/>
              <a:chOff x="4788024" y="2600908"/>
              <a:chExt cx="3528392" cy="1979784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DA5149C0-49E6-435B-8B0C-C46C4AE96E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788024" y="2996952"/>
                <a:ext cx="1969765" cy="1124747"/>
              </a:xfrm>
              <a:prstGeom prst="rect">
                <a:avLst/>
              </a:prstGeom>
            </p:spPr>
          </p:pic>
          <p:pic>
            <p:nvPicPr>
              <p:cNvPr id="4" name="Picture 3">
                <a:extLst>
                  <a:ext uri="{FF2B5EF4-FFF2-40B4-BE49-F238E27FC236}">
                    <a16:creationId xmlns:a16="http://schemas.microsoft.com/office/drawing/2014/main" id="{CE0159DF-FAAE-4D03-8A8E-2C4A59049F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757789" y="2996952"/>
                <a:ext cx="1558627" cy="1174511"/>
              </a:xfrm>
              <a:prstGeom prst="rect">
                <a:avLst/>
              </a:prstGeom>
            </p:spPr>
          </p:pic>
          <p:cxnSp>
            <p:nvCxnSpPr>
              <p:cNvPr id="6" name="Straight Arrow Connector 5">
                <a:extLst>
                  <a:ext uri="{FF2B5EF4-FFF2-40B4-BE49-F238E27FC236}">
                    <a16:creationId xmlns:a16="http://schemas.microsoft.com/office/drawing/2014/main" id="{5C540451-52D0-4B8D-8E69-F520CD754FA0}"/>
                  </a:ext>
                </a:extLst>
              </p:cNvPr>
              <p:cNvCxnSpPr/>
              <p:nvPr/>
            </p:nvCxnSpPr>
            <p:spPr bwMode="auto">
              <a:xfrm>
                <a:off x="5940152" y="3573016"/>
                <a:ext cx="1368152" cy="0"/>
              </a:xfrm>
              <a:prstGeom prst="straightConnector1">
                <a:avLst/>
              </a:prstGeom>
              <a:solidFill>
                <a:schemeClr val="accent1"/>
              </a:solidFill>
              <a:ln w="762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9943167A-0CF9-47A0-A49B-ADBBBC42BE92}"/>
                  </a:ext>
                </a:extLst>
              </p:cNvPr>
              <p:cNvCxnSpPr/>
              <p:nvPr/>
            </p:nvCxnSpPr>
            <p:spPr bwMode="auto">
              <a:xfrm>
                <a:off x="5559202" y="2600908"/>
                <a:ext cx="2016224" cy="1944216"/>
              </a:xfrm>
              <a:prstGeom prst="line">
                <a:avLst/>
              </a:prstGeom>
              <a:solidFill>
                <a:schemeClr val="accent1"/>
              </a:solidFill>
              <a:ln w="762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63CF351D-5AB0-4936-A1EA-647899BD165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5632988" y="2636476"/>
                <a:ext cx="2016224" cy="1944216"/>
              </a:xfrm>
              <a:prstGeom prst="line">
                <a:avLst/>
              </a:prstGeom>
              <a:solidFill>
                <a:schemeClr val="accent1"/>
              </a:solidFill>
              <a:ln w="762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17F452D-FA9C-402D-93ED-678FDCE9FA01}"/>
                </a:ext>
              </a:extLst>
            </p:cNvPr>
            <p:cNvSpPr txBox="1"/>
            <p:nvPr/>
          </p:nvSpPr>
          <p:spPr>
            <a:xfrm>
              <a:off x="197768" y="5217009"/>
              <a:ext cx="8748464" cy="9848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spcBef>
                  <a:spcPts val="1200"/>
                </a:spcBef>
              </a:pPr>
              <a:r>
                <a:rPr lang="en-GB" b="1" dirty="0">
                  <a:solidFill>
                    <a:srgbClr val="C00000"/>
                  </a:solidFill>
                </a:rPr>
                <a:t>Your replacement car should be the same size as your current car</a:t>
              </a:r>
            </a:p>
            <a:p>
              <a:pPr>
                <a:spcBef>
                  <a:spcPts val="1200"/>
                </a:spcBef>
              </a:pPr>
              <a:r>
                <a:rPr lang="en-GB" b="1" dirty="0">
                  <a:solidFill>
                    <a:srgbClr val="C00000"/>
                  </a:solidFill>
                </a:rPr>
                <a:t>	You cannot replace a Rolls-Royce with a Fiat 500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6712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070D81-1E4B-4323-B91B-FE1BDED9F4A5}"/>
              </a:ext>
            </a:extLst>
          </p:cNvPr>
          <p:cNvSpPr txBox="1"/>
          <p:nvPr/>
        </p:nvSpPr>
        <p:spPr>
          <a:xfrm>
            <a:off x="755576" y="1196752"/>
            <a:ext cx="8121454" cy="3724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GB" sz="3200" b="1" dirty="0">
                <a:solidFill>
                  <a:srgbClr val="FF0000"/>
                </a:solidFill>
              </a:rPr>
              <a:t>There are many things to consider, including:</a:t>
            </a:r>
          </a:p>
          <a:p>
            <a:pPr>
              <a:spcBef>
                <a:spcPts val="1200"/>
              </a:spcBef>
            </a:pPr>
            <a:endParaRPr lang="en-GB" b="1" dirty="0">
              <a:solidFill>
                <a:srgbClr val="002060"/>
              </a:solidFill>
            </a:endParaRPr>
          </a:p>
          <a:p>
            <a:pPr>
              <a:spcBef>
                <a:spcPts val="1200"/>
              </a:spcBef>
            </a:pPr>
            <a:r>
              <a:rPr lang="en-GB" b="1" dirty="0">
                <a:solidFill>
                  <a:srgbClr val="002060"/>
                </a:solidFill>
              </a:rPr>
              <a:t>Manufacturing Carbon Footprint</a:t>
            </a:r>
          </a:p>
          <a:p>
            <a:pPr>
              <a:spcBef>
                <a:spcPts val="1200"/>
              </a:spcBef>
            </a:pPr>
            <a:r>
              <a:rPr lang="en-GB" b="1" dirty="0">
                <a:solidFill>
                  <a:srgbClr val="006600"/>
                </a:solidFill>
              </a:rPr>
              <a:t>Driving The Car CO</a:t>
            </a:r>
            <a:r>
              <a:rPr lang="en-GB" b="1" baseline="-25000" dirty="0">
                <a:solidFill>
                  <a:srgbClr val="006600"/>
                </a:solidFill>
              </a:rPr>
              <a:t>2</a:t>
            </a:r>
            <a:r>
              <a:rPr lang="en-GB" b="1" dirty="0">
                <a:solidFill>
                  <a:srgbClr val="006600"/>
                </a:solidFill>
              </a:rPr>
              <a:t> Footprint	</a:t>
            </a:r>
          </a:p>
          <a:p>
            <a:pPr>
              <a:spcBef>
                <a:spcPts val="1200"/>
              </a:spcBef>
            </a:pPr>
            <a:r>
              <a:rPr lang="en-GB" b="1" dirty="0">
                <a:solidFill>
                  <a:srgbClr val="002060"/>
                </a:solidFill>
              </a:rPr>
              <a:t>Electricity</a:t>
            </a:r>
          </a:p>
          <a:p>
            <a:pPr>
              <a:spcBef>
                <a:spcPts val="1200"/>
              </a:spcBef>
            </a:pPr>
            <a:r>
              <a:rPr lang="en-GB" b="1" dirty="0">
                <a:solidFill>
                  <a:srgbClr val="006600"/>
                </a:solidFill>
              </a:rPr>
              <a:t>Maintenance and replacement of parts</a:t>
            </a:r>
          </a:p>
          <a:p>
            <a:pPr>
              <a:spcBef>
                <a:spcPts val="1200"/>
              </a:spcBef>
            </a:pPr>
            <a:r>
              <a:rPr lang="en-GB" b="1" dirty="0">
                <a:solidFill>
                  <a:srgbClr val="002060"/>
                </a:solidFill>
              </a:rPr>
              <a:t>Scrap cost in CO</a:t>
            </a:r>
            <a:r>
              <a:rPr lang="en-GB" b="1" baseline="-25000" dirty="0">
                <a:solidFill>
                  <a:srgbClr val="00206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919089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C010969-251F-4D34-8D23-ADBA28DD4838}"/>
              </a:ext>
            </a:extLst>
          </p:cNvPr>
          <p:cNvSpPr txBox="1"/>
          <p:nvPr/>
        </p:nvSpPr>
        <p:spPr>
          <a:xfrm>
            <a:off x="467544" y="1196752"/>
            <a:ext cx="792088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400" b="1" dirty="0">
                <a:solidFill>
                  <a:srgbClr val="002060"/>
                </a:solidFill>
              </a:rPr>
              <a:t>Manufacturing Carbon Footprint</a:t>
            </a:r>
          </a:p>
          <a:p>
            <a:pPr>
              <a:spcBef>
                <a:spcPts val="0"/>
              </a:spcBef>
            </a:pPr>
            <a:r>
              <a:rPr lang="en-GB" sz="2400" b="1" dirty="0">
                <a:solidFill>
                  <a:srgbClr val="002060"/>
                </a:solidFill>
              </a:rPr>
              <a:t>	Note that electric cars have a much higher footprint</a:t>
            </a:r>
            <a:br>
              <a:rPr lang="en-GB" sz="2400" b="1" dirty="0">
                <a:solidFill>
                  <a:srgbClr val="002060"/>
                </a:solidFill>
              </a:rPr>
            </a:br>
            <a:r>
              <a:rPr lang="en-GB" sz="2400" b="1" dirty="0">
                <a:solidFill>
                  <a:srgbClr val="002060"/>
                </a:solidFill>
              </a:rPr>
              <a:t>	depending on the type of battery</a:t>
            </a:r>
          </a:p>
          <a:p>
            <a:pPr>
              <a:spcBef>
                <a:spcPts val="0"/>
              </a:spcBef>
            </a:pPr>
            <a:endParaRPr lang="en-GB" b="1" dirty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r>
              <a:rPr lang="en-GB" sz="2400" b="1" dirty="0">
                <a:solidFill>
                  <a:srgbClr val="006600"/>
                </a:solidFill>
              </a:rPr>
              <a:t>I have used</a:t>
            </a:r>
          </a:p>
          <a:p>
            <a:pPr>
              <a:spcBef>
                <a:spcPts val="0"/>
              </a:spcBef>
            </a:pPr>
            <a:r>
              <a:rPr lang="en-GB" b="1" dirty="0">
                <a:solidFill>
                  <a:srgbClr val="006600"/>
                </a:solidFill>
              </a:rPr>
              <a:t>	150 tons of CO</a:t>
            </a:r>
            <a:r>
              <a:rPr lang="en-GB" b="1" baseline="-25000" dirty="0">
                <a:solidFill>
                  <a:srgbClr val="006600"/>
                </a:solidFill>
              </a:rPr>
              <a:t>2</a:t>
            </a:r>
            <a:r>
              <a:rPr lang="en-GB" b="1" dirty="0">
                <a:solidFill>
                  <a:srgbClr val="006600"/>
                </a:solidFill>
              </a:rPr>
              <a:t> to make the car without the engine</a:t>
            </a:r>
          </a:p>
          <a:p>
            <a:pPr>
              <a:spcBef>
                <a:spcPts val="0"/>
              </a:spcBef>
            </a:pPr>
            <a:r>
              <a:rPr lang="en-GB" sz="2400" b="1" dirty="0">
                <a:solidFill>
                  <a:srgbClr val="006600"/>
                </a:solidFill>
              </a:rPr>
              <a:t>	50 tons for a petrol or diesel engine</a:t>
            </a:r>
          </a:p>
          <a:p>
            <a:pPr>
              <a:spcBef>
                <a:spcPts val="0"/>
              </a:spcBef>
            </a:pPr>
            <a:r>
              <a:rPr lang="en-GB" b="1" dirty="0">
                <a:solidFill>
                  <a:srgbClr val="006600"/>
                </a:solidFill>
              </a:rPr>
              <a:t>	80 tons for lithium-iron batteries</a:t>
            </a:r>
          </a:p>
          <a:p>
            <a:pPr>
              <a:spcBef>
                <a:spcPts val="0"/>
              </a:spcBef>
            </a:pPr>
            <a:r>
              <a:rPr lang="en-GB" sz="2400" b="1" dirty="0">
                <a:solidFill>
                  <a:srgbClr val="006600"/>
                </a:solidFill>
              </a:rPr>
              <a:t>	70 tons for magnes</a:t>
            </a:r>
            <a:r>
              <a:rPr lang="en-GB" b="1" dirty="0">
                <a:solidFill>
                  <a:srgbClr val="006600"/>
                </a:solidFill>
              </a:rPr>
              <a:t>ium-iron batteries</a:t>
            </a:r>
          </a:p>
          <a:p>
            <a:pPr>
              <a:spcBef>
                <a:spcPts val="0"/>
              </a:spcBef>
            </a:pPr>
            <a:endParaRPr lang="en-GB" sz="2400" b="1" dirty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</a:pPr>
            <a:r>
              <a:rPr lang="en-GB" b="1" dirty="0">
                <a:solidFill>
                  <a:srgbClr val="C00000"/>
                </a:solidFill>
              </a:rPr>
              <a:t>	</a:t>
            </a:r>
            <a:r>
              <a:rPr lang="en-GB" b="1" dirty="0">
                <a:solidFill>
                  <a:srgbClr val="FF0000"/>
                </a:solidFill>
              </a:rPr>
              <a:t>But these are not correct</a:t>
            </a:r>
            <a:endParaRPr lang="en-GB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141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</TotalTime>
  <Words>1183</Words>
  <Application>Microsoft Office PowerPoint</Application>
  <PresentationFormat>On-screen Show (4:3)</PresentationFormat>
  <Paragraphs>204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Arial Black</vt:lpstr>
      <vt:lpstr>Calibri</vt:lpstr>
      <vt:lpstr>Times New Roman</vt:lpstr>
      <vt:lpstr>Office Theme</vt:lpstr>
      <vt:lpstr>PowerPoint Presentation</vt:lpstr>
      <vt:lpstr>PowerPoint Presentation</vt:lpstr>
      <vt:lpstr>Welcome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Derrick</dc:creator>
  <cp:lastModifiedBy>Derrick Willer</cp:lastModifiedBy>
  <cp:revision>26</cp:revision>
  <dcterms:created xsi:type="dcterms:W3CDTF">2011-11-14T11:08:33Z</dcterms:created>
  <dcterms:modified xsi:type="dcterms:W3CDTF">2023-06-30T09:02:10Z</dcterms:modified>
</cp:coreProperties>
</file>