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7" r:id="rId2"/>
    <p:sldId id="258" r:id="rId3"/>
    <p:sldId id="259" r:id="rId4"/>
    <p:sldId id="266" r:id="rId5"/>
    <p:sldId id="260" r:id="rId6"/>
    <p:sldId id="271" r:id="rId7"/>
    <p:sldId id="272" r:id="rId8"/>
    <p:sldId id="262" r:id="rId9"/>
    <p:sldId id="263" r:id="rId10"/>
    <p:sldId id="265" r:id="rId11"/>
    <p:sldId id="264" r:id="rId12"/>
    <p:sldId id="267" r:id="rId13"/>
    <p:sldId id="268" r:id="rId14"/>
    <p:sldId id="269" r:id="rId15"/>
    <p:sldId id="270" r:id="rId16"/>
    <p:sldId id="261" r:id="rId17"/>
  </p:sldIdLst>
  <p:sldSz cx="12192000" cy="6858000"/>
  <p:notesSz cx="6889750" cy="9671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3FwgPd7vgzV0k3vmdmsqrg==" hashData="7hcWqxeYIwBxGWgjTSap2pVDuJY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FD6B"/>
    <a:srgbClr val="008000"/>
    <a:srgbClr val="86DC5E"/>
    <a:srgbClr val="CC66FF"/>
    <a:srgbClr val="4472C4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0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FE0019-FA5F-4647-98D2-27E357E89A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52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295340-D7A9-454A-AC10-AB7D4BE200D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4852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r">
              <a:defRPr sz="1200"/>
            </a:lvl1pPr>
          </a:lstStyle>
          <a:p>
            <a:fld id="{4D8C47A3-EB92-4A83-AFF6-DDCB92D50110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8D79F-3141-445A-919E-84E3C80935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85820"/>
            <a:ext cx="2985558" cy="485231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C981D-0BA4-4AF4-9029-E313128F1F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597" y="9185820"/>
            <a:ext cx="2985558" cy="485231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r">
              <a:defRPr sz="1200"/>
            </a:lvl1pPr>
          </a:lstStyle>
          <a:p>
            <a:fld id="{2C373AA5-1209-48BE-A049-E9581CEDD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84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B2012-E1EB-4E11-B5E2-4DAEA01D9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96AD8B-2DF7-4706-AFC3-986E14DCC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D2055-57B5-48A3-BAD1-F4425FA98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27FE7-B4C0-4CCD-8765-0FA3382E6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0F48A-7CF5-4B1C-ADD5-26098A908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38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3DA1C-1AB8-4DB3-93FB-19E9AD300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73AB09-70CE-4032-9C69-E35BD16DC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2BFE6-7504-46CE-A5BF-206BD6CAF9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5FA88-ADF5-4E3B-AD95-0E23FCE56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9F82A-E091-4BD6-8AB6-7D891D710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64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ECED26-47DC-4B24-9DDD-38FA3CAB8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BF6EB-B2A4-4429-98F6-C77A33A53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77599-1A36-4375-AAF6-B9A90B76B1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E888B-015E-4CB3-A75C-83021A2C1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6187A-07F4-439C-84F5-6CDE08E87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7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9C94-17DA-4922-899B-53E4008C2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4A052-8134-49A8-B71A-699149A51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060DF-875A-4A7A-8FEA-C4E9D994D1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B09C8-4DC2-4259-9BAB-B10BB8668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77582-D5AD-4809-93D8-0A6C62258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04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19BBC-4AC0-4AA6-822A-0ACA3F6E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1D764-FC99-43E1-87A3-73E1D1001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1E4B3-E0CE-40FC-8E75-70AED22958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CD13-46A5-4A1E-94C3-9C87C3D51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E7AF04-85E1-467A-9CA5-4D8F1C1A3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394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6025D-4D6E-4D9E-A7F1-52879C94B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35ACA-FE07-4CBC-A9A6-56D4614E33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692F7-783A-468D-ADBD-0AF623FA6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CFC3B-7CCB-4237-82E9-3678EC0182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9FA80-1032-48A3-857F-F61948F51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7C575-53D5-4502-BC59-961B59C5D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01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07369-F891-4A24-B2CC-70B40F844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650A3-6A35-4B5B-8801-F51ED13D7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C04DC2-EAEB-4664-A696-88DB77CC5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D7D14C-DF58-4CA9-84C7-4E0162DAC7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93546B-BE6A-49A0-BA7E-9F1EEC2F87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8A83F-0E44-4D04-97FA-5AD181E98A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CD2C2C-863C-4E7E-A8A7-75BE01E6C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334BA1-8A2D-4B51-ABFB-243825847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138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A4FE9-7BD3-4336-89FE-9172B04F9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4049C6-9F50-426C-9FE7-EEE61A09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74DD34-9539-401E-889C-52F168591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00A45-3DA9-419E-88E8-A73867B19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87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7EFBA3-2E9C-4486-84FD-25BD766AD5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D3F162-F92D-4C48-8297-9F712A50D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57042-ADBB-473F-B34C-F015B48D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12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96F0D-0461-4F0E-B934-E0C5C326B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00478-D553-4F30-9CB5-F8F489E9E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C0B4A2-A254-4B35-885E-AC4FEE98A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A48066-8270-4ED4-8705-A0D95428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3AE1A-C297-45B1-84B8-E75BA45DE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868C8-1714-4A6A-899C-0D50CC0FF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91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CC7F0-AA97-4B4A-8225-45329F0B6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42822B-C6D8-4BE5-9F06-055C42C82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DC721C-9C6C-4D48-8B3D-8DF7365BA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F81C5B-1516-4A35-ADAF-1678C0FF3D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984E7-314F-4606-9DC7-5A82D1CA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B0A600-B660-450D-A820-48460B8B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975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dwiller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8109A8-3E60-47C4-87C2-4DF6C7AB0FC8}"/>
              </a:ext>
            </a:extLst>
          </p:cNvPr>
          <p:cNvSpPr txBox="1"/>
          <p:nvPr userDrawn="1"/>
        </p:nvSpPr>
        <p:spPr>
          <a:xfrm>
            <a:off x="3413374" y="6488668"/>
            <a:ext cx="5463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Coventry and Warwickshire Schools Liaison Community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507E07-19E6-BBE8-6CA3-64FEE4B3E62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950" y="6604000"/>
            <a:ext cx="5170488" cy="215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Copyright </a:t>
            </a:r>
            <a:r>
              <a:rPr lang="en-GB" altLang="en-US" sz="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GB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 Derrick Willer 2022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C46C88-D86C-F945-8303-35939DB2CD7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39582" y="6565384"/>
            <a:ext cx="1225550" cy="215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r>
              <a:rPr lang="en-GB" alt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www.dwiller.com</a:t>
            </a:r>
            <a:endParaRPr lang="en-GB" altLang="en-US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7438D5-D987-4513-4203-052269079671}"/>
              </a:ext>
            </a:extLst>
          </p:cNvPr>
          <p:cNvSpPr txBox="1"/>
          <p:nvPr userDrawn="1"/>
        </p:nvSpPr>
        <p:spPr>
          <a:xfrm>
            <a:off x="3340354" y="0"/>
            <a:ext cx="4955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Food Is Fuel</a:t>
            </a:r>
          </a:p>
        </p:txBody>
      </p:sp>
    </p:spTree>
    <p:extLst>
      <p:ext uri="{BB962C8B-B14F-4D97-AF65-F5344CB8AC3E}">
        <p14:creationId xmlns:p14="http://schemas.microsoft.com/office/powerpoint/2010/main" val="182792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jp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1F6956A-5501-5F0A-E273-EE402B166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3101" y="1257300"/>
            <a:ext cx="4860925" cy="863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GB" altLang="en-US" sz="6600" b="1" dirty="0">
                <a:solidFill>
                  <a:srgbClr val="00009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Welcome</a:t>
            </a:r>
          </a:p>
        </p:txBody>
      </p:sp>
      <p:pic>
        <p:nvPicPr>
          <p:cNvPr id="3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5277F637-387C-D9EA-04E3-135E9D766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275" y="2498726"/>
            <a:ext cx="2160588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7F3AC27-F8E7-FF6A-8120-24D55DB6C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4" y="2498726"/>
            <a:ext cx="3997325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These challenges were developed by Derrick Willer MBE and colleagues.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They are free to download and use in an education environment.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Please ensure that there is adult supervision, complete adherence to Health and Safety, and adequate PPE.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Derrick is a STEM Ambassador and volunteer STEM Ambassador.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He has supported education in schools and colleges for over 30 years, initially as a Neighbourhood Engineer in the 1980’s, leading the local Year of Engineering Success campaign in 1996 and the Campaign to Promote Engineering from 1997 to 2004. 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He was awarded an MBE for services to Education in 2018.</a:t>
            </a:r>
          </a:p>
        </p:txBody>
      </p:sp>
    </p:spTree>
    <p:extLst>
      <p:ext uri="{BB962C8B-B14F-4D97-AF65-F5344CB8AC3E}">
        <p14:creationId xmlns:p14="http://schemas.microsoft.com/office/powerpoint/2010/main" val="3305596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4EEEC7-72FD-5AA0-C80F-8FDA60818C36}"/>
              </a:ext>
            </a:extLst>
          </p:cNvPr>
          <p:cNvSpPr txBox="1"/>
          <p:nvPr/>
        </p:nvSpPr>
        <p:spPr>
          <a:xfrm>
            <a:off x="2107505" y="951977"/>
            <a:ext cx="6708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Turn on the gas and light the Bunsen burner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E7B18D-CBCF-82E9-24E9-7C4F88D4F325}"/>
              </a:ext>
            </a:extLst>
          </p:cNvPr>
          <p:cNvSpPr txBox="1"/>
          <p:nvPr/>
        </p:nvSpPr>
        <p:spPr>
          <a:xfrm>
            <a:off x="2107505" y="1567756"/>
            <a:ext cx="7312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8000"/>
                </a:solidFill>
              </a:rPr>
              <a:t>Hold the sample such as the pretzel in the tongs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DC5F82-8CAC-8450-9E5E-6D99C2ADB496}"/>
              </a:ext>
            </a:extLst>
          </p:cNvPr>
          <p:cNvSpPr txBox="1"/>
          <p:nvPr/>
        </p:nvSpPr>
        <p:spPr>
          <a:xfrm>
            <a:off x="2107505" y="2183535"/>
            <a:ext cx="3330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Set fire to the pretzel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28D977-A956-A336-2FA1-CCD368D13FAF}"/>
              </a:ext>
            </a:extLst>
          </p:cNvPr>
          <p:cNvSpPr txBox="1"/>
          <p:nvPr/>
        </p:nvSpPr>
        <p:spPr>
          <a:xfrm>
            <a:off x="2107504" y="2799314"/>
            <a:ext cx="4210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8000"/>
                </a:solidFill>
              </a:rPr>
              <a:t>Turn off the Bunsen burner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CD5CCD-92B4-AC26-D784-F54C6F86F56C}"/>
              </a:ext>
            </a:extLst>
          </p:cNvPr>
          <p:cNvSpPr txBox="1"/>
          <p:nvPr/>
        </p:nvSpPr>
        <p:spPr>
          <a:xfrm>
            <a:off x="2107505" y="3415094"/>
            <a:ext cx="58621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Place the pretzel which is on fire under the test tube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42695D-FD6B-ABFE-9A32-8808514B3F0E}"/>
              </a:ext>
            </a:extLst>
          </p:cNvPr>
          <p:cNvSpPr txBox="1"/>
          <p:nvPr/>
        </p:nvSpPr>
        <p:spPr>
          <a:xfrm>
            <a:off x="2107504" y="4461760"/>
            <a:ext cx="5563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8000"/>
                </a:solidFill>
              </a:rPr>
              <a:t>After the pretzel has burned read and record the water temperature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E70E2F9-64D8-5BE2-4AE5-B226B370DE79}"/>
              </a:ext>
            </a:extLst>
          </p:cNvPr>
          <p:cNvGrpSpPr/>
          <p:nvPr/>
        </p:nvGrpSpPr>
        <p:grpSpPr>
          <a:xfrm>
            <a:off x="7969685" y="2132512"/>
            <a:ext cx="1541140" cy="1267307"/>
            <a:chOff x="238797" y="3847611"/>
            <a:chExt cx="1834539" cy="1672663"/>
          </a:xfrm>
        </p:grpSpPr>
        <p:pic>
          <p:nvPicPr>
            <p:cNvPr id="9" name="Picture 8" descr="Text, whiteboard&#10;&#10;Description automatically generated">
              <a:extLst>
                <a:ext uri="{FF2B5EF4-FFF2-40B4-BE49-F238E27FC236}">
                  <a16:creationId xmlns:a16="http://schemas.microsoft.com/office/drawing/2014/main" id="{E74DC816-961B-ED85-2A82-3124EB4F0F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651" y="4528462"/>
              <a:ext cx="1034685" cy="99181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59C6D5A8-60AB-F49B-36E0-C8D35A97AE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8797" y="4114241"/>
              <a:ext cx="1495425" cy="42862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5538784-DF66-6CAB-66AF-5BB4C56E44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28208" y="3847611"/>
              <a:ext cx="458724" cy="624814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204301E-D4FC-8DE9-422B-06B1FAA2C4A4}"/>
              </a:ext>
            </a:extLst>
          </p:cNvPr>
          <p:cNvGrpSpPr/>
          <p:nvPr/>
        </p:nvGrpSpPr>
        <p:grpSpPr>
          <a:xfrm>
            <a:off x="7832702" y="3460934"/>
            <a:ext cx="2092087" cy="2579830"/>
            <a:chOff x="3863144" y="2824685"/>
            <a:chExt cx="4255924" cy="4518176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B7351211-8672-322B-981F-D80B3354CDD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61779" y="2824685"/>
              <a:ext cx="3257289" cy="4518176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B86BBC2A-F87F-5903-ABB4-E2AA410FF48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5133871" y="3451288"/>
              <a:ext cx="134798" cy="1857847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551EAF1F-F808-52EE-81BD-19432C32E04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61778" y="2824685"/>
              <a:ext cx="3257289" cy="4518176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DFD3050C-6CD9-D58B-3D69-8D0AA468FDE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98676" y="2944079"/>
              <a:ext cx="231949" cy="2612801"/>
            </a:xfrm>
            <a:prstGeom prst="rect">
              <a:avLst/>
            </a:prstGeom>
          </p:spPr>
        </p:pic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AF98321-E144-C531-90CB-99E53927C4A6}"/>
                </a:ext>
              </a:extLst>
            </p:cNvPr>
            <p:cNvCxnSpPr/>
            <p:nvPr/>
          </p:nvCxnSpPr>
          <p:spPr>
            <a:xfrm flipH="1">
              <a:off x="5085295" y="4139922"/>
              <a:ext cx="231949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5F09B8C-A95E-DD50-E46D-6D74A5C18AF2}"/>
                </a:ext>
              </a:extLst>
            </p:cNvPr>
            <p:cNvCxnSpPr/>
            <p:nvPr/>
          </p:nvCxnSpPr>
          <p:spPr>
            <a:xfrm flipH="1">
              <a:off x="5085295" y="4160018"/>
              <a:ext cx="231949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5A31783-12C9-C215-5294-033B13C21B76}"/>
                </a:ext>
              </a:extLst>
            </p:cNvPr>
            <p:cNvCxnSpPr/>
            <p:nvPr/>
          </p:nvCxnSpPr>
          <p:spPr>
            <a:xfrm flipH="1">
              <a:off x="5085295" y="4250480"/>
              <a:ext cx="231949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FDFC73C-EE62-9588-A01A-21B51CE285AA}"/>
                </a:ext>
              </a:extLst>
            </p:cNvPr>
            <p:cNvCxnSpPr/>
            <p:nvPr/>
          </p:nvCxnSpPr>
          <p:spPr>
            <a:xfrm flipH="1">
              <a:off x="5085295" y="4421930"/>
              <a:ext cx="231949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F37FFBA-FD32-3979-F84D-C43A544CD2D7}"/>
                </a:ext>
              </a:extLst>
            </p:cNvPr>
            <p:cNvCxnSpPr>
              <a:cxnSpLocks/>
            </p:cNvCxnSpPr>
            <p:nvPr/>
          </p:nvCxnSpPr>
          <p:spPr>
            <a:xfrm>
              <a:off x="5085295" y="3462318"/>
              <a:ext cx="0" cy="2381886"/>
            </a:xfrm>
            <a:prstGeom prst="line">
              <a:avLst/>
            </a:prstGeom>
            <a:ln w="19050">
              <a:solidFill>
                <a:srgbClr val="9F85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091E041-0CFE-ADBF-837B-572E15B72E18}"/>
                </a:ext>
              </a:extLst>
            </p:cNvPr>
            <p:cNvCxnSpPr>
              <a:cxnSpLocks/>
            </p:cNvCxnSpPr>
            <p:nvPr/>
          </p:nvCxnSpPr>
          <p:spPr>
            <a:xfrm>
              <a:off x="5333129" y="3462318"/>
              <a:ext cx="0" cy="2381886"/>
            </a:xfrm>
            <a:prstGeom prst="line">
              <a:avLst/>
            </a:prstGeom>
            <a:ln w="19050">
              <a:solidFill>
                <a:srgbClr val="9F85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3712352-C333-5B19-0BCC-B83B93359894}"/>
                </a:ext>
              </a:extLst>
            </p:cNvPr>
            <p:cNvSpPr/>
            <p:nvPr/>
          </p:nvSpPr>
          <p:spPr>
            <a:xfrm>
              <a:off x="5096172" y="5399596"/>
              <a:ext cx="221072" cy="277723"/>
            </a:xfrm>
            <a:prstGeom prst="rect">
              <a:avLst/>
            </a:prstGeom>
            <a:solidFill>
              <a:srgbClr val="99D9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C49CD3BA-EF65-5E21-FDD2-29A95D7C91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63144" y="6407297"/>
              <a:ext cx="1495425" cy="428625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D416E405-F0FF-28D8-0573-39CCB94EF7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52555" y="6140667"/>
              <a:ext cx="458724" cy="624814"/>
            </a:xfrm>
            <a:prstGeom prst="rect">
              <a:avLst/>
            </a:prstGeom>
          </p:spPr>
        </p:pic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58C2C193-DD38-FEA0-90CC-0560B7FFB986}"/>
                </a:ext>
              </a:extLst>
            </p:cNvPr>
            <p:cNvCxnSpPr>
              <a:cxnSpLocks/>
            </p:cNvCxnSpPr>
            <p:nvPr/>
          </p:nvCxnSpPr>
          <p:spPr>
            <a:xfrm>
              <a:off x="5096172" y="3462318"/>
              <a:ext cx="262397" cy="0"/>
            </a:xfrm>
            <a:prstGeom prst="line">
              <a:avLst/>
            </a:prstGeom>
            <a:ln w="19050">
              <a:solidFill>
                <a:srgbClr val="9F85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A4ECC223-E9A4-CFBD-5EA5-BD2DC7C466C7}"/>
              </a:ext>
            </a:extLst>
          </p:cNvPr>
          <p:cNvSpPr txBox="1"/>
          <p:nvPr/>
        </p:nvSpPr>
        <p:spPr>
          <a:xfrm>
            <a:off x="2107504" y="5508428"/>
            <a:ext cx="5563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How much has the temperature increased?</a:t>
            </a:r>
          </a:p>
        </p:txBody>
      </p:sp>
    </p:spTree>
    <p:extLst>
      <p:ext uri="{BB962C8B-B14F-4D97-AF65-F5344CB8AC3E}">
        <p14:creationId xmlns:p14="http://schemas.microsoft.com/office/powerpoint/2010/main" val="3074029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C20B3DC5-0159-C24D-F778-47B5CB66B4AA}"/>
              </a:ext>
            </a:extLst>
          </p:cNvPr>
          <p:cNvSpPr txBox="1"/>
          <p:nvPr/>
        </p:nvSpPr>
        <p:spPr>
          <a:xfrm>
            <a:off x="2395603" y="751563"/>
            <a:ext cx="71923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8000"/>
                </a:solidFill>
              </a:rPr>
              <a:t>Put your answers into the table of results</a:t>
            </a:r>
          </a:p>
        </p:txBody>
      </p:sp>
      <p:graphicFrame>
        <p:nvGraphicFramePr>
          <p:cNvPr id="24" name="Table 24">
            <a:extLst>
              <a:ext uri="{FF2B5EF4-FFF2-40B4-BE49-F238E27FC236}">
                <a16:creationId xmlns:a16="http://schemas.microsoft.com/office/drawing/2014/main" id="{A1C66043-487D-02FC-BE47-4AF1A1674A80}"/>
              </a:ext>
            </a:extLst>
          </p:cNvPr>
          <p:cNvGraphicFramePr>
            <a:graphicFrameLocks noGrp="1"/>
          </p:cNvGraphicFramePr>
          <p:nvPr/>
        </p:nvGraphicFramePr>
        <p:xfrm>
          <a:off x="2395602" y="1539179"/>
          <a:ext cx="7192352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8088">
                  <a:extLst>
                    <a:ext uri="{9D8B030D-6E8A-4147-A177-3AD203B41FA5}">
                      <a16:colId xmlns:a16="http://schemas.microsoft.com/office/drawing/2014/main" val="1734375693"/>
                    </a:ext>
                  </a:extLst>
                </a:gridCol>
                <a:gridCol w="1798088">
                  <a:extLst>
                    <a:ext uri="{9D8B030D-6E8A-4147-A177-3AD203B41FA5}">
                      <a16:colId xmlns:a16="http://schemas.microsoft.com/office/drawing/2014/main" val="3724873887"/>
                    </a:ext>
                  </a:extLst>
                </a:gridCol>
                <a:gridCol w="1798088">
                  <a:extLst>
                    <a:ext uri="{9D8B030D-6E8A-4147-A177-3AD203B41FA5}">
                      <a16:colId xmlns:a16="http://schemas.microsoft.com/office/drawing/2014/main" val="1860433963"/>
                    </a:ext>
                  </a:extLst>
                </a:gridCol>
                <a:gridCol w="1798088">
                  <a:extLst>
                    <a:ext uri="{9D8B030D-6E8A-4147-A177-3AD203B41FA5}">
                      <a16:colId xmlns:a16="http://schemas.microsoft.com/office/drawing/2014/main" val="846031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Start Temperature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Finish Temperature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Temperature Gain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601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Pretzel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320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Crisps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115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Popcorn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385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Biscuit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264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12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32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250153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B1BA21CF-A363-3ECC-3D16-8626F1844B58}"/>
              </a:ext>
            </a:extLst>
          </p:cNvPr>
          <p:cNvSpPr txBox="1"/>
          <p:nvPr/>
        </p:nvSpPr>
        <p:spPr>
          <a:xfrm>
            <a:off x="2395603" y="4977982"/>
            <a:ext cx="7192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You can try other foods such as white bread, </a:t>
            </a:r>
            <a:br>
              <a:rPr lang="en-GB" sz="2400" b="1" dirty="0">
                <a:solidFill>
                  <a:srgbClr val="002060"/>
                </a:solidFill>
              </a:rPr>
            </a:br>
            <a:r>
              <a:rPr lang="en-GB" sz="2400" b="1" dirty="0">
                <a:solidFill>
                  <a:srgbClr val="002060"/>
                </a:solidFill>
              </a:rPr>
              <a:t>brown bread, dry meat such as ham, chocolate, </a:t>
            </a:r>
          </a:p>
          <a:p>
            <a:r>
              <a:rPr lang="en-GB" sz="2400" b="1" dirty="0">
                <a:solidFill>
                  <a:srgbClr val="002060"/>
                </a:solidFill>
              </a:rPr>
              <a:t>dried lettuce leaves.</a:t>
            </a:r>
          </a:p>
        </p:txBody>
      </p:sp>
    </p:spTree>
    <p:extLst>
      <p:ext uri="{BB962C8B-B14F-4D97-AF65-F5344CB8AC3E}">
        <p14:creationId xmlns:p14="http://schemas.microsoft.com/office/powerpoint/2010/main" val="4071232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226A79-4230-B445-3BEA-A64BC8C68309}"/>
              </a:ext>
            </a:extLst>
          </p:cNvPr>
          <p:cNvSpPr txBox="1"/>
          <p:nvPr/>
        </p:nvSpPr>
        <p:spPr>
          <a:xfrm>
            <a:off x="2082452" y="1377864"/>
            <a:ext cx="26156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We have leant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684A07-92DE-EE3E-D613-8BC28E91DA56}"/>
              </a:ext>
            </a:extLst>
          </p:cNvPr>
          <p:cNvSpPr txBox="1"/>
          <p:nvPr/>
        </p:nvSpPr>
        <p:spPr>
          <a:xfrm>
            <a:off x="2170135" y="2204581"/>
            <a:ext cx="81419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That food burns in air using oxygen</a:t>
            </a:r>
          </a:p>
          <a:p>
            <a:endParaRPr lang="en-GB" sz="2400" b="1" dirty="0">
              <a:solidFill>
                <a:srgbClr val="00800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That we burn food inside our bodies to enable us to live</a:t>
            </a:r>
          </a:p>
          <a:p>
            <a:endParaRPr lang="en-GB" sz="2400" b="1" dirty="0">
              <a:solidFill>
                <a:srgbClr val="008000"/>
              </a:solidFill>
            </a:endParaRPr>
          </a:p>
          <a:p>
            <a:r>
              <a:rPr lang="en-GB" sz="2400" b="1" dirty="0">
                <a:solidFill>
                  <a:srgbClr val="008000"/>
                </a:solidFill>
              </a:rPr>
              <a:t>That different foods provide different amounts of energy when burnt</a:t>
            </a:r>
          </a:p>
          <a:p>
            <a:endParaRPr lang="en-GB" sz="2400" b="1" dirty="0">
              <a:solidFill>
                <a:srgbClr val="00800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And therefore when we eat them we get energy</a:t>
            </a:r>
          </a:p>
        </p:txBody>
      </p:sp>
    </p:spTree>
    <p:extLst>
      <p:ext uri="{BB962C8B-B14F-4D97-AF65-F5344CB8AC3E}">
        <p14:creationId xmlns:p14="http://schemas.microsoft.com/office/powerpoint/2010/main" val="600320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onservation,environmental conservation,environmental issues,environments,faces,gardeners,gardening,green thumbs,greens,nature,smiles,smiley,smiley face,smiley faces,smileys,smilie,smilie face,smilie faces,smilies,smiling,smily,smily face,smily faces,smilys,symbols,thumbs">
            <a:extLst>
              <a:ext uri="{FF2B5EF4-FFF2-40B4-BE49-F238E27FC236}">
                <a16:creationId xmlns:a16="http://schemas.microsoft.com/office/drawing/2014/main" id="{588699DB-E09A-7A1A-CB62-5698B43F5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113" y="1447800"/>
            <a:ext cx="4114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4">
            <a:extLst>
              <a:ext uri="{FF2B5EF4-FFF2-40B4-BE49-F238E27FC236}">
                <a16:creationId xmlns:a16="http://schemas.microsoft.com/office/drawing/2014/main" id="{A68091D2-3DE8-45D2-7770-A94E6C67B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2009" y="2963123"/>
            <a:ext cx="252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3600" b="1" i="1" dirty="0">
                <a:solidFill>
                  <a:srgbClr val="FF0000"/>
                </a:solidFill>
                <a:latin typeface="Arial" panose="020B0604020202020204" pitchFamily="34" charset="0"/>
              </a:rPr>
              <a:t>Thank You</a:t>
            </a:r>
            <a:endParaRPr lang="en-GB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95664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7CAE68-73FA-2245-9D4B-9E3887EC5A94}"/>
              </a:ext>
            </a:extLst>
          </p:cNvPr>
          <p:cNvSpPr/>
          <p:nvPr/>
        </p:nvSpPr>
        <p:spPr>
          <a:xfrm>
            <a:off x="792272" y="-87681"/>
            <a:ext cx="10434181" cy="7077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20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92780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09EC8E-D14B-02F4-3065-F3204B2AC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759845">
            <a:off x="5556425" y="2742626"/>
            <a:ext cx="2305050" cy="15335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EFD4B3E-A7AD-FCEB-C84F-E6FC759246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38" y="2437826"/>
            <a:ext cx="3524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CB3540-2ABA-F792-C5FC-ED8C9C6430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371" y="1885166"/>
            <a:ext cx="3524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5CC9B0-4A48-8EC0-0BF5-B954AF9636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897" y="2595432"/>
            <a:ext cx="352425" cy="21431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10724B23-21DC-7E23-2B3C-8DD7990AE742}"/>
              </a:ext>
            </a:extLst>
          </p:cNvPr>
          <p:cNvGrpSpPr/>
          <p:nvPr/>
        </p:nvGrpSpPr>
        <p:grpSpPr>
          <a:xfrm>
            <a:off x="9222529" y="1749000"/>
            <a:ext cx="2516184" cy="3835986"/>
            <a:chOff x="5482304" y="2753248"/>
            <a:chExt cx="2516184" cy="383598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F2B92C3-077D-9A2C-A903-4711002FE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82305" y="2753248"/>
              <a:ext cx="2516183" cy="3835986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3522F92-E4EB-8D12-2C16-83C0C3DE86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5692490" y="3285242"/>
              <a:ext cx="104128" cy="157733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86ABFD8-58E4-D784-ACB4-723FE677E5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82304" y="2753248"/>
              <a:ext cx="2516183" cy="3835986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595A879-F461-CD97-4214-26D6A421E68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65303" y="2854615"/>
              <a:ext cx="179175" cy="2218300"/>
            </a:xfrm>
            <a:prstGeom prst="rect">
              <a:avLst/>
            </a:prstGeom>
          </p:spPr>
        </p:pic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946CCA5-D2BE-CEDD-D5C0-102578253D29}"/>
                </a:ext>
              </a:extLst>
            </p:cNvPr>
            <p:cNvCxnSpPr/>
            <p:nvPr/>
          </p:nvCxnSpPr>
          <p:spPr>
            <a:xfrm flipH="1">
              <a:off x="5654966" y="3869900"/>
              <a:ext cx="17917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C17859B-9A0B-2C6A-6136-0E940351CDF3}"/>
                </a:ext>
              </a:extLst>
            </p:cNvPr>
            <p:cNvCxnSpPr/>
            <p:nvPr/>
          </p:nvCxnSpPr>
          <p:spPr>
            <a:xfrm flipH="1">
              <a:off x="5654966" y="3886962"/>
              <a:ext cx="17917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5F371D0-0C91-185C-2806-758971FDFBFA}"/>
                </a:ext>
              </a:extLst>
            </p:cNvPr>
            <p:cNvCxnSpPr/>
            <p:nvPr/>
          </p:nvCxnSpPr>
          <p:spPr>
            <a:xfrm flipH="1">
              <a:off x="5654966" y="3963765"/>
              <a:ext cx="17917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3E3F54E-6C31-302F-81F9-DA92F4F63697}"/>
                </a:ext>
              </a:extLst>
            </p:cNvPr>
            <p:cNvCxnSpPr/>
            <p:nvPr/>
          </p:nvCxnSpPr>
          <p:spPr>
            <a:xfrm flipH="1">
              <a:off x="5654966" y="4109328"/>
              <a:ext cx="17917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5785DBD-15ED-D867-AE05-F1B87AD50E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54966" y="3532340"/>
              <a:ext cx="8403" cy="1784516"/>
            </a:xfrm>
            <a:prstGeom prst="line">
              <a:avLst/>
            </a:prstGeom>
            <a:ln w="19050">
              <a:solidFill>
                <a:srgbClr val="9F85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ED66998-2DC6-5985-51B0-B0CE3C9200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46412" y="3532340"/>
              <a:ext cx="19653" cy="1784516"/>
            </a:xfrm>
            <a:prstGeom prst="line">
              <a:avLst/>
            </a:prstGeom>
            <a:ln w="19050">
              <a:solidFill>
                <a:srgbClr val="9F85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6212C2C-A690-6242-B774-62373161A402}"/>
                </a:ext>
              </a:extLst>
            </p:cNvPr>
            <p:cNvSpPr/>
            <p:nvPr/>
          </p:nvSpPr>
          <p:spPr>
            <a:xfrm>
              <a:off x="5663369" y="4939379"/>
              <a:ext cx="170773" cy="235790"/>
            </a:xfrm>
            <a:prstGeom prst="rect">
              <a:avLst/>
            </a:prstGeom>
            <a:solidFill>
              <a:srgbClr val="99D9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2AB062D-A727-424E-C7C3-61A9E747DE7C}"/>
                </a:ext>
              </a:extLst>
            </p:cNvPr>
            <p:cNvCxnSpPr>
              <a:cxnSpLocks/>
            </p:cNvCxnSpPr>
            <p:nvPr/>
          </p:nvCxnSpPr>
          <p:spPr>
            <a:xfrm>
              <a:off x="5663369" y="3532601"/>
              <a:ext cx="202696" cy="0"/>
            </a:xfrm>
            <a:prstGeom prst="line">
              <a:avLst/>
            </a:prstGeom>
            <a:ln w="19050">
              <a:solidFill>
                <a:srgbClr val="9F85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42159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3A18DB-7367-0F55-9521-0B8892ACE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4" y="1601789"/>
            <a:ext cx="1055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b="1" dirty="0">
                <a:solidFill>
                  <a:srgbClr val="C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Guide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7F2C00-BB64-5BFE-3D43-B87DFA3C3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4724" y="2382838"/>
            <a:ext cx="6111875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GB" altLang="en-US" sz="105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activity is for pupils to understand how energy is stored in food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CBB690-8E55-F047-C06D-53ADF1EC1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7775" y="2798764"/>
            <a:ext cx="800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800" b="1" dirty="0">
                <a:solidFill>
                  <a:srgbClr val="0020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Risks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538FC4F-E465-1A0E-FDCC-267128BCC56C}"/>
              </a:ext>
            </a:extLst>
          </p:cNvPr>
          <p:cNvGraphicFramePr>
            <a:graphicFrameLocks noGrp="1"/>
          </p:cNvGraphicFramePr>
          <p:nvPr/>
        </p:nvGraphicFramePr>
        <p:xfrm>
          <a:off x="3413126" y="3211514"/>
          <a:ext cx="4321175" cy="2002325"/>
        </p:xfrm>
        <a:graphic>
          <a:graphicData uri="http://schemas.openxmlformats.org/drawingml/2006/table">
            <a:tbl>
              <a:tblPr firstRow="1" firstCol="1" bandRow="1"/>
              <a:tblGrid>
                <a:gridCol w="1231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1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6425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Avoidance Action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Bunsen Burner and Burning Food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Injury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supervision and immediate action to put out any fire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83377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Hot Water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Injury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supervision and immediate action to cool any heat injury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293594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Danger to Eyes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Injury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to wear safety glasses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7628814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Allergies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Illness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Avoid 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944376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Aggression between pupils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Injury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supervision and immediate action to defuse aggression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81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6FEBAA4-2713-D58B-A98D-A63844743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8763" y="1701800"/>
            <a:ext cx="5829300" cy="863600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6600" b="1" dirty="0">
                <a:solidFill>
                  <a:srgbClr val="000099"/>
                </a:solidFill>
                <a:latin typeface="Arial Black" panose="020B0A04020102020204" pitchFamily="34" charset="0"/>
              </a:rPr>
              <a:t>Welcome</a:t>
            </a:r>
          </a:p>
        </p:txBody>
      </p:sp>
      <p:pic>
        <p:nvPicPr>
          <p:cNvPr id="3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8A6D5233-1B4F-765E-B4AA-57ADA1EC3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2906714"/>
            <a:ext cx="2160588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id="{793FC1DF-3891-01F3-611D-24CBF4410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1" y="3090863"/>
            <a:ext cx="288131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800" b="1" dirty="0"/>
              <a:t>I very much hope that you will enjoy this fun activity to discover how food provides energy for your body</a:t>
            </a:r>
          </a:p>
        </p:txBody>
      </p:sp>
    </p:spTree>
    <p:extLst>
      <p:ext uri="{BB962C8B-B14F-4D97-AF65-F5344CB8AC3E}">
        <p14:creationId xmlns:p14="http://schemas.microsoft.com/office/powerpoint/2010/main" val="1090382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E985539-5063-3377-E961-F2F28F6587F7}"/>
              </a:ext>
            </a:extLst>
          </p:cNvPr>
          <p:cNvSpPr txBox="1"/>
          <p:nvPr/>
        </p:nvSpPr>
        <p:spPr>
          <a:xfrm>
            <a:off x="2223971" y="827579"/>
            <a:ext cx="29059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What Is Needed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F28104-2395-3641-A28C-E583326316C5}"/>
              </a:ext>
            </a:extLst>
          </p:cNvPr>
          <p:cNvSpPr txBox="1"/>
          <p:nvPr/>
        </p:nvSpPr>
        <p:spPr>
          <a:xfrm>
            <a:off x="2336987" y="1762527"/>
            <a:ext cx="472642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2060"/>
                </a:solidFill>
              </a:rPr>
              <a:t>Safety Glasses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8000"/>
                </a:solidFill>
              </a:rPr>
              <a:t>Food	e.g. crisps, popcorn, pretzels, biscuits</a:t>
            </a:r>
            <a:br>
              <a:rPr lang="en-GB" b="1" dirty="0">
                <a:solidFill>
                  <a:srgbClr val="008000"/>
                </a:solidFill>
              </a:rPr>
            </a:br>
            <a:r>
              <a:rPr lang="en-GB" b="1" dirty="0">
                <a:solidFill>
                  <a:srgbClr val="008000"/>
                </a:solidFill>
              </a:rPr>
              <a:t>	chopped into small pieces about 1cm</a:t>
            </a:r>
            <a:r>
              <a:rPr lang="en-GB" b="1" baseline="30000" dirty="0">
                <a:solidFill>
                  <a:srgbClr val="008000"/>
                </a:solidFill>
              </a:rPr>
              <a:t>3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2060"/>
                </a:solidFill>
              </a:rPr>
              <a:t>Water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8000"/>
                </a:solidFill>
              </a:rPr>
              <a:t>Measuring cylinder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2060"/>
                </a:solidFill>
              </a:rPr>
              <a:t>Test Tube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8000"/>
                </a:solidFill>
              </a:rPr>
              <a:t>Test Tube Clamp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2060"/>
                </a:solidFill>
              </a:rPr>
              <a:t>Bunsen Burner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8000"/>
                </a:solidFill>
              </a:rPr>
              <a:t>Gas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2060"/>
                </a:solidFill>
              </a:rPr>
              <a:t>Tongs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8000"/>
                </a:solidFill>
              </a:rPr>
              <a:t>Thermometer</a:t>
            </a:r>
          </a:p>
        </p:txBody>
      </p:sp>
      <p:pic>
        <p:nvPicPr>
          <p:cNvPr id="6" name="Picture 5" descr="A pile of popcorn&#10;&#10;Description automatically generated with low confidence">
            <a:extLst>
              <a:ext uri="{FF2B5EF4-FFF2-40B4-BE49-F238E27FC236}">
                <a16:creationId xmlns:a16="http://schemas.microsoft.com/office/drawing/2014/main" id="{0900A2B2-912F-431B-A92A-B7A813F3C9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5664" y="1901324"/>
            <a:ext cx="961488" cy="6189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9709F9-093D-1A74-0787-E78D45D901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7778" y="2520257"/>
            <a:ext cx="895207" cy="59680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5B5DC8-EC4B-D1DD-BC34-7B832F9146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8589" y="2520257"/>
            <a:ext cx="1249189" cy="8327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2B30E6E-9A96-B51A-1E6F-651A323907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8589" y="3353049"/>
            <a:ext cx="879377" cy="10141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A56F9D8-3FB2-6463-BDA6-DD137339F1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87777" y="3163429"/>
            <a:ext cx="802528" cy="12037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0CD756C-7D87-9159-9EC8-8BC64A945FB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88667" y="3249741"/>
            <a:ext cx="342900" cy="103116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12F8DF2-AC1A-4CF8-1FC4-1866C003D46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73071" y="4297907"/>
            <a:ext cx="844894" cy="123385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52F6668-6B22-5D24-BE10-4D4202B657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8744888">
            <a:off x="8926754" y="4459738"/>
            <a:ext cx="1280799" cy="91018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CA69295-6A9F-A643-6134-ADAAD568EA4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8759845">
            <a:off x="9762716" y="4588922"/>
            <a:ext cx="1274003" cy="847581"/>
          </a:xfrm>
          <a:prstGeom prst="rect">
            <a:avLst/>
          </a:prstGeom>
        </p:spPr>
      </p:pic>
      <p:pic>
        <p:nvPicPr>
          <p:cNvPr id="19" name="Picture 18" descr="Text, whiteboard&#10;&#10;Description automatically generated">
            <a:extLst>
              <a:ext uri="{FF2B5EF4-FFF2-40B4-BE49-F238E27FC236}">
                <a16:creationId xmlns:a16="http://schemas.microsoft.com/office/drawing/2014/main" id="{464D3E6D-5D5B-4B97-26D6-17E2BA2A62E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449" y="4516806"/>
            <a:ext cx="1034685" cy="99181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91E753C-47E7-EF94-2171-F42B3C26382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383834" y="990486"/>
            <a:ext cx="988884" cy="9888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07CA73-D988-8159-C39E-842691B604A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54945" y="1901325"/>
            <a:ext cx="894014" cy="61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082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CC1B551-CAD4-2048-A244-8F8EB47112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871" y="2638424"/>
            <a:ext cx="3105150" cy="15811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5F4CC7-6486-8D26-51FB-11E82E60C3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8345" y="2690813"/>
            <a:ext cx="1476375" cy="14763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4C3C3E2-51B9-1F2A-84B9-C49DB3CB05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2431" y="2643082"/>
            <a:ext cx="2514600" cy="1552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B23526B-B300-6538-1D98-6AD8C222B534}"/>
              </a:ext>
            </a:extLst>
          </p:cNvPr>
          <p:cNvSpPr txBox="1"/>
          <p:nvPr/>
        </p:nvSpPr>
        <p:spPr>
          <a:xfrm>
            <a:off x="3317377" y="994787"/>
            <a:ext cx="534530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</a:rPr>
              <a:t>Everyone is aware that cars </a:t>
            </a:r>
            <a:br>
              <a:rPr lang="en-GB" sz="3200" b="1" dirty="0">
                <a:solidFill>
                  <a:srgbClr val="FF0000"/>
                </a:solidFill>
              </a:rPr>
            </a:br>
            <a:r>
              <a:rPr lang="en-GB" sz="3200" b="1" dirty="0">
                <a:solidFill>
                  <a:srgbClr val="FF0000"/>
                </a:solidFill>
              </a:rPr>
              <a:t>burn fuel to make them move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0C8A63-D9B4-CA55-F8FB-6B4655D11D9A}"/>
              </a:ext>
            </a:extLst>
          </p:cNvPr>
          <p:cNvSpPr txBox="1"/>
          <p:nvPr/>
        </p:nvSpPr>
        <p:spPr>
          <a:xfrm>
            <a:off x="7127414" y="4396567"/>
            <a:ext cx="3921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Suck – Squeeze – Bang - Blow</a:t>
            </a:r>
          </a:p>
        </p:txBody>
      </p:sp>
    </p:spTree>
    <p:extLst>
      <p:ext uri="{BB962C8B-B14F-4D97-AF65-F5344CB8AC3E}">
        <p14:creationId xmlns:p14="http://schemas.microsoft.com/office/powerpoint/2010/main" val="1080679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82EAA3-4A07-CDC4-F363-90F8B3F26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1936" y="1656140"/>
            <a:ext cx="3407785" cy="375992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127B59E-6C60-D74B-B9BA-33396DDF08DA}"/>
              </a:ext>
            </a:extLst>
          </p:cNvPr>
          <p:cNvSpPr txBox="1"/>
          <p:nvPr/>
        </p:nvSpPr>
        <p:spPr>
          <a:xfrm>
            <a:off x="1732281" y="714286"/>
            <a:ext cx="17834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Digestion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E151FF-612E-14EF-8E27-9D14EE7BFE25}"/>
              </a:ext>
            </a:extLst>
          </p:cNvPr>
          <p:cNvSpPr txBox="1"/>
          <p:nvPr/>
        </p:nvSpPr>
        <p:spPr>
          <a:xfrm>
            <a:off x="1732280" y="1738365"/>
            <a:ext cx="57411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Digestion starts in the mouth where teeth chew the food into small pieces and the saliva starts the digestion process.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C94F88-79A8-D547-92C1-8297F31D89A7}"/>
              </a:ext>
            </a:extLst>
          </p:cNvPr>
          <p:cNvSpPr txBox="1"/>
          <p:nvPr/>
        </p:nvSpPr>
        <p:spPr>
          <a:xfrm>
            <a:off x="1732280" y="3062527"/>
            <a:ext cx="5399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Digestion continues in the stomach where acids beak down the food into a mush.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5219FA-E6AB-587B-76BE-FA63EE3EE6BD}"/>
              </a:ext>
            </a:extLst>
          </p:cNvPr>
          <p:cNvSpPr txBox="1"/>
          <p:nvPr/>
        </p:nvSpPr>
        <p:spPr>
          <a:xfrm>
            <a:off x="1732280" y="4386688"/>
            <a:ext cx="53995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Digestion then continues in the intestines where proteins, carbohydrates and vitamins are transferred to the blood.</a:t>
            </a:r>
          </a:p>
        </p:txBody>
      </p:sp>
    </p:spTree>
    <p:extLst>
      <p:ext uri="{BB962C8B-B14F-4D97-AF65-F5344CB8AC3E}">
        <p14:creationId xmlns:p14="http://schemas.microsoft.com/office/powerpoint/2010/main" val="1709245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D1494F1-4D15-FA26-0045-44F8C5AD23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981" y="2408255"/>
            <a:ext cx="3352800" cy="381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82365C-E271-E26F-DBF1-1231E299AF76}"/>
              </a:ext>
            </a:extLst>
          </p:cNvPr>
          <p:cNvSpPr txBox="1"/>
          <p:nvPr/>
        </p:nvSpPr>
        <p:spPr>
          <a:xfrm>
            <a:off x="1623268" y="838596"/>
            <a:ext cx="849925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dirty="0">
                <a:solidFill>
                  <a:srgbClr val="008000"/>
                </a:solidFill>
              </a:rPr>
              <a:t>And the human body does exactly the same </a:t>
            </a:r>
            <a:br>
              <a:rPr lang="en-GB" sz="3200" b="1" dirty="0">
                <a:solidFill>
                  <a:srgbClr val="008000"/>
                </a:solidFill>
              </a:rPr>
            </a:br>
            <a:br>
              <a:rPr lang="en-GB" sz="2000" b="1" dirty="0">
                <a:solidFill>
                  <a:srgbClr val="008000"/>
                </a:solidFill>
              </a:rPr>
            </a:br>
            <a:r>
              <a:rPr lang="en-GB" sz="3200" b="1" dirty="0">
                <a:solidFill>
                  <a:srgbClr val="002060"/>
                </a:solidFill>
              </a:rPr>
              <a:t>We burn fuel to keep us alive and make us move</a:t>
            </a:r>
            <a:r>
              <a:rPr lang="en-GB" sz="3200" b="1" dirty="0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9563F0-0447-3646-E3EE-D4646FC2D6F6}"/>
              </a:ext>
            </a:extLst>
          </p:cNvPr>
          <p:cNvSpPr txBox="1"/>
          <p:nvPr/>
        </p:nvSpPr>
        <p:spPr>
          <a:xfrm>
            <a:off x="5442876" y="5188409"/>
            <a:ext cx="5033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FF0000"/>
                </a:solidFill>
              </a:rPr>
              <a:t>And the lungs expel the CO</a:t>
            </a:r>
            <a:r>
              <a:rPr lang="en-GB" sz="2400" b="1" baseline="-25000" dirty="0">
                <a:solidFill>
                  <a:srgbClr val="FF0000"/>
                </a:solidFill>
              </a:rPr>
              <a:t>2</a:t>
            </a:r>
            <a:r>
              <a:rPr lang="en-GB" sz="2400" b="1" dirty="0">
                <a:solidFill>
                  <a:srgbClr val="FF0000"/>
                </a:solidFill>
              </a:rPr>
              <a:t> and take in oxygen from the air into the blood</a:t>
            </a:r>
            <a:r>
              <a:rPr lang="en-GB" sz="2400" b="1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22A018-223E-5165-E5D3-8EB53BF21409}"/>
              </a:ext>
            </a:extLst>
          </p:cNvPr>
          <p:cNvSpPr txBox="1"/>
          <p:nvPr/>
        </p:nvSpPr>
        <p:spPr>
          <a:xfrm>
            <a:off x="5483543" y="2615245"/>
            <a:ext cx="49521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8000"/>
                </a:solidFill>
              </a:rPr>
              <a:t>The blood takes the proteins, etc. to the parts of the body that need it.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C8E3E5-8C5C-7667-F826-BB902F17801C}"/>
              </a:ext>
            </a:extLst>
          </p:cNvPr>
          <p:cNvSpPr txBox="1"/>
          <p:nvPr/>
        </p:nvSpPr>
        <p:spPr>
          <a:xfrm>
            <a:off x="5483543" y="3717161"/>
            <a:ext cx="49521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Then the blood takes oxygen to the muscles, etc. where it is burnt with carbon to form CO</a:t>
            </a:r>
            <a:r>
              <a:rPr lang="en-GB" sz="2400" b="1" baseline="-25000" dirty="0">
                <a:solidFill>
                  <a:srgbClr val="002060"/>
                </a:solidFill>
              </a:rPr>
              <a:t>2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1101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E288DA6-025F-F966-1F20-AD243D4478E4}"/>
              </a:ext>
            </a:extLst>
          </p:cNvPr>
          <p:cNvSpPr txBox="1"/>
          <p:nvPr/>
        </p:nvSpPr>
        <p:spPr>
          <a:xfrm>
            <a:off x="1776047" y="974940"/>
            <a:ext cx="8983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8000"/>
                </a:solidFill>
              </a:rPr>
              <a:t>We are actually going to burn the food under the water in the test tube to see how much the temperature rises.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1283C43-F1AB-B138-78CC-E7E13D0551EE}"/>
              </a:ext>
            </a:extLst>
          </p:cNvPr>
          <p:cNvGrpSpPr/>
          <p:nvPr/>
        </p:nvGrpSpPr>
        <p:grpSpPr>
          <a:xfrm>
            <a:off x="2484936" y="3294607"/>
            <a:ext cx="1834539" cy="1672663"/>
            <a:chOff x="238797" y="3847611"/>
            <a:chExt cx="1834539" cy="1672663"/>
          </a:xfrm>
        </p:grpSpPr>
        <p:pic>
          <p:nvPicPr>
            <p:cNvPr id="35" name="Picture 34" descr="Text, whiteboard&#10;&#10;Description automatically generated">
              <a:extLst>
                <a:ext uri="{FF2B5EF4-FFF2-40B4-BE49-F238E27FC236}">
                  <a16:creationId xmlns:a16="http://schemas.microsoft.com/office/drawing/2014/main" id="{4C9AA945-1CB6-7BF6-A60E-9B4C9D494A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651" y="4528462"/>
              <a:ext cx="1034685" cy="991812"/>
            </a:xfrm>
            <a:prstGeom prst="rect">
              <a:avLst/>
            </a:prstGeom>
          </p:spPr>
        </p:pic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234082B8-9D77-C417-CB2A-E2BEA13B4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8797" y="4114241"/>
              <a:ext cx="1495425" cy="428625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4355E64D-BF68-72C6-F9A3-7028DC96A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28208" y="3847611"/>
              <a:ext cx="458724" cy="624814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C3CC6C8-FD47-CEC0-0B30-CAB5226F02B1}"/>
              </a:ext>
            </a:extLst>
          </p:cNvPr>
          <p:cNvGrpSpPr/>
          <p:nvPr/>
        </p:nvGrpSpPr>
        <p:grpSpPr>
          <a:xfrm>
            <a:off x="5853882" y="2753248"/>
            <a:ext cx="3287606" cy="3835986"/>
            <a:chOff x="3863144" y="2824685"/>
            <a:chExt cx="4255924" cy="4518176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B3346FF-F85A-0512-2EFD-C76C6981DCA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61779" y="2824685"/>
              <a:ext cx="3257289" cy="4518176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59550DA-A8C7-694A-EB94-401E655EF09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5133871" y="3451288"/>
              <a:ext cx="134798" cy="1857847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C501380A-217D-395D-457A-982E68A90D4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61778" y="2824685"/>
              <a:ext cx="3257289" cy="4518176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783FA31C-FF87-45B8-FA4D-8D9242BFA36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98676" y="2944079"/>
              <a:ext cx="231949" cy="2612801"/>
            </a:xfrm>
            <a:prstGeom prst="rect">
              <a:avLst/>
            </a:prstGeom>
          </p:spPr>
        </p:pic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1B4896D-5214-187C-F18F-801DBE2C83E8}"/>
                </a:ext>
              </a:extLst>
            </p:cNvPr>
            <p:cNvCxnSpPr/>
            <p:nvPr/>
          </p:nvCxnSpPr>
          <p:spPr>
            <a:xfrm flipH="1">
              <a:off x="5085295" y="4139922"/>
              <a:ext cx="231949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6C55125-029D-4405-A5D8-CB759110A842}"/>
                </a:ext>
              </a:extLst>
            </p:cNvPr>
            <p:cNvCxnSpPr/>
            <p:nvPr/>
          </p:nvCxnSpPr>
          <p:spPr>
            <a:xfrm flipH="1">
              <a:off x="5085295" y="4160018"/>
              <a:ext cx="231949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591ADB6-6876-4400-23B2-F2C4A0D86755}"/>
                </a:ext>
              </a:extLst>
            </p:cNvPr>
            <p:cNvCxnSpPr/>
            <p:nvPr/>
          </p:nvCxnSpPr>
          <p:spPr>
            <a:xfrm flipH="1">
              <a:off x="5085295" y="4250480"/>
              <a:ext cx="231949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6F6015C-4877-3BD4-D4FD-0CB963BC21AF}"/>
                </a:ext>
              </a:extLst>
            </p:cNvPr>
            <p:cNvCxnSpPr/>
            <p:nvPr/>
          </p:nvCxnSpPr>
          <p:spPr>
            <a:xfrm flipH="1">
              <a:off x="5085295" y="4421930"/>
              <a:ext cx="231949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A8A51BA-AC30-0336-962E-63E8AECA09AF}"/>
                </a:ext>
              </a:extLst>
            </p:cNvPr>
            <p:cNvCxnSpPr>
              <a:cxnSpLocks/>
            </p:cNvCxnSpPr>
            <p:nvPr/>
          </p:nvCxnSpPr>
          <p:spPr>
            <a:xfrm>
              <a:off x="5085295" y="3462318"/>
              <a:ext cx="0" cy="2381886"/>
            </a:xfrm>
            <a:prstGeom prst="line">
              <a:avLst/>
            </a:prstGeom>
            <a:ln w="19050">
              <a:solidFill>
                <a:srgbClr val="9F85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7522DB4-2C3C-D466-779C-0CACB8EEA161}"/>
                </a:ext>
              </a:extLst>
            </p:cNvPr>
            <p:cNvCxnSpPr>
              <a:cxnSpLocks/>
            </p:cNvCxnSpPr>
            <p:nvPr/>
          </p:nvCxnSpPr>
          <p:spPr>
            <a:xfrm>
              <a:off x="5333129" y="3462318"/>
              <a:ext cx="0" cy="2381886"/>
            </a:xfrm>
            <a:prstGeom prst="line">
              <a:avLst/>
            </a:prstGeom>
            <a:ln w="19050">
              <a:solidFill>
                <a:srgbClr val="9F85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22C724C-499A-B092-4DD4-7E30D18D1716}"/>
                </a:ext>
              </a:extLst>
            </p:cNvPr>
            <p:cNvSpPr/>
            <p:nvPr/>
          </p:nvSpPr>
          <p:spPr>
            <a:xfrm>
              <a:off x="5096172" y="5399596"/>
              <a:ext cx="221072" cy="277723"/>
            </a:xfrm>
            <a:prstGeom prst="rect">
              <a:avLst/>
            </a:prstGeom>
            <a:solidFill>
              <a:srgbClr val="99D9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C18E1BD-7CF9-6B5D-6CE3-912A058C40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63144" y="6407297"/>
              <a:ext cx="1495425" cy="428625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F8C9EE7B-63D9-ADAB-2F25-F20B826F25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52555" y="6140667"/>
              <a:ext cx="458724" cy="624814"/>
            </a:xfrm>
            <a:prstGeom prst="rect">
              <a:avLst/>
            </a:prstGeom>
          </p:spPr>
        </p:pic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691935D-8293-861A-5B65-53A22A8A2074}"/>
                </a:ext>
              </a:extLst>
            </p:cNvPr>
            <p:cNvCxnSpPr>
              <a:cxnSpLocks/>
            </p:cNvCxnSpPr>
            <p:nvPr/>
          </p:nvCxnSpPr>
          <p:spPr>
            <a:xfrm>
              <a:off x="5096172" y="3462318"/>
              <a:ext cx="262397" cy="0"/>
            </a:xfrm>
            <a:prstGeom prst="line">
              <a:avLst/>
            </a:prstGeom>
            <a:ln w="19050">
              <a:solidFill>
                <a:srgbClr val="9F85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84010C85-2BC8-AE9E-A7B5-C7CEA1CD88E7}"/>
              </a:ext>
            </a:extLst>
          </p:cNvPr>
          <p:cNvSpPr txBox="1"/>
          <p:nvPr/>
        </p:nvSpPr>
        <p:spPr>
          <a:xfrm>
            <a:off x="4389598" y="2634370"/>
            <a:ext cx="2070183" cy="313932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6600" b="1" dirty="0">
                <a:solidFill>
                  <a:srgbClr val="FF0000"/>
                </a:solidFill>
              </a:rPr>
              <a:t>STOP</a:t>
            </a:r>
          </a:p>
          <a:p>
            <a:pPr algn="ctr"/>
            <a:r>
              <a:rPr lang="en-GB" sz="6600" b="1" dirty="0">
                <a:solidFill>
                  <a:srgbClr val="FF0000"/>
                </a:solidFill>
              </a:rPr>
              <a:t>And</a:t>
            </a:r>
          </a:p>
          <a:p>
            <a:pPr algn="ctr"/>
            <a:r>
              <a:rPr lang="en-GB" sz="6600" b="1" dirty="0">
                <a:solidFill>
                  <a:srgbClr val="FF0000"/>
                </a:solidFill>
              </a:rPr>
              <a:t>WAIT</a:t>
            </a:r>
          </a:p>
        </p:txBody>
      </p:sp>
    </p:spTree>
    <p:extLst>
      <p:ext uri="{BB962C8B-B14F-4D97-AF65-F5344CB8AC3E}">
        <p14:creationId xmlns:p14="http://schemas.microsoft.com/office/powerpoint/2010/main" val="71500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8A8055-9E0B-6E37-89F2-AB00D29C7B41}"/>
              </a:ext>
            </a:extLst>
          </p:cNvPr>
          <p:cNvSpPr txBox="1"/>
          <p:nvPr/>
        </p:nvSpPr>
        <p:spPr>
          <a:xfrm>
            <a:off x="2358026" y="1152395"/>
            <a:ext cx="3848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Put on the safety glasses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BD32B9A-B0FC-0857-2335-54A729B0E7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0540" y="954292"/>
            <a:ext cx="1857375" cy="9194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90FA179-89BD-9D75-3348-15DA5892459F}"/>
              </a:ext>
            </a:extLst>
          </p:cNvPr>
          <p:cNvSpPr txBox="1"/>
          <p:nvPr/>
        </p:nvSpPr>
        <p:spPr>
          <a:xfrm flipH="1">
            <a:off x="2358025" y="2467628"/>
            <a:ext cx="5636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8000"/>
                </a:solidFill>
              </a:rPr>
              <a:t>Fill the measuring cylinder with exactly 100ml of water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27875B-7875-F7D2-CFB0-84CC11F2B2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9226" y="2232475"/>
            <a:ext cx="1159703" cy="120379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9412514-62A1-C201-DB1E-84D2C6928549}"/>
              </a:ext>
            </a:extLst>
          </p:cNvPr>
          <p:cNvSpPr/>
          <p:nvPr/>
        </p:nvSpPr>
        <p:spPr>
          <a:xfrm>
            <a:off x="8166445" y="2694160"/>
            <a:ext cx="136974" cy="5010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99D9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772DC3-78C3-D407-6045-F97713664ABB}"/>
              </a:ext>
            </a:extLst>
          </p:cNvPr>
          <p:cNvSpPr txBox="1"/>
          <p:nvPr/>
        </p:nvSpPr>
        <p:spPr>
          <a:xfrm>
            <a:off x="2358025" y="3597599"/>
            <a:ext cx="549892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Mount the test tube onto the stand</a:t>
            </a:r>
            <a:br>
              <a:rPr lang="en-GB" sz="2800" b="1" dirty="0">
                <a:solidFill>
                  <a:srgbClr val="002060"/>
                </a:solidFill>
              </a:rPr>
            </a:br>
            <a:r>
              <a:rPr lang="en-GB" sz="2800" b="1" dirty="0">
                <a:solidFill>
                  <a:srgbClr val="002060"/>
                </a:solidFill>
              </a:rPr>
              <a:t>The top must be close to the grips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957DFB6-379E-4E9C-3684-7F8404F1126A}"/>
              </a:ext>
            </a:extLst>
          </p:cNvPr>
          <p:cNvGrpSpPr/>
          <p:nvPr/>
        </p:nvGrpSpPr>
        <p:grpSpPr>
          <a:xfrm>
            <a:off x="8166446" y="3530272"/>
            <a:ext cx="1541141" cy="2917815"/>
            <a:chOff x="5482304" y="2753248"/>
            <a:chExt cx="2516184" cy="3835986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2602119-CDA8-BCB1-7C14-69AEA0DD6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82305" y="2753248"/>
              <a:ext cx="2516183" cy="3835986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A314E56-991A-C7F8-57E5-91C7C25736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5692490" y="3285242"/>
              <a:ext cx="104128" cy="1577335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F4D5965-9A01-0743-7B50-FA139E7229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82304" y="2753248"/>
              <a:ext cx="2516183" cy="3835986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87B8A37-3CB0-6A9B-2575-B7B67B279A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65400" y="2793647"/>
              <a:ext cx="179175" cy="2218300"/>
            </a:xfrm>
            <a:prstGeom prst="rect">
              <a:avLst/>
            </a:prstGeom>
          </p:spPr>
        </p:pic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F036C99-CC74-D55B-AA67-435103037B68}"/>
                </a:ext>
              </a:extLst>
            </p:cNvPr>
            <p:cNvCxnSpPr/>
            <p:nvPr/>
          </p:nvCxnSpPr>
          <p:spPr>
            <a:xfrm flipH="1">
              <a:off x="5654966" y="3869900"/>
              <a:ext cx="17917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364F3E2-BCAA-4FD5-AE85-DE4B5AD5145A}"/>
                </a:ext>
              </a:extLst>
            </p:cNvPr>
            <p:cNvCxnSpPr/>
            <p:nvPr/>
          </p:nvCxnSpPr>
          <p:spPr>
            <a:xfrm flipH="1">
              <a:off x="5654966" y="3886962"/>
              <a:ext cx="17917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6296EC5-A18C-1B2E-70EA-D2152DC33FAB}"/>
                </a:ext>
              </a:extLst>
            </p:cNvPr>
            <p:cNvCxnSpPr/>
            <p:nvPr/>
          </p:nvCxnSpPr>
          <p:spPr>
            <a:xfrm flipH="1">
              <a:off x="5654966" y="3963765"/>
              <a:ext cx="17917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9A8153C-0364-E6F5-450B-99E8993AB0DE}"/>
                </a:ext>
              </a:extLst>
            </p:cNvPr>
            <p:cNvCxnSpPr/>
            <p:nvPr/>
          </p:nvCxnSpPr>
          <p:spPr>
            <a:xfrm flipH="1">
              <a:off x="5654966" y="4109328"/>
              <a:ext cx="17917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1428FC3-99B4-30A9-5D03-BA060A3DB89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54966" y="3532340"/>
              <a:ext cx="8403" cy="1784516"/>
            </a:xfrm>
            <a:prstGeom prst="line">
              <a:avLst/>
            </a:prstGeom>
            <a:ln w="19050">
              <a:solidFill>
                <a:srgbClr val="9F85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E811368-8472-7F10-2445-EFEE5C695E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46412" y="3532340"/>
              <a:ext cx="19653" cy="1784516"/>
            </a:xfrm>
            <a:prstGeom prst="line">
              <a:avLst/>
            </a:prstGeom>
            <a:ln w="19050">
              <a:solidFill>
                <a:srgbClr val="9F85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A17D306-D92F-BDE4-FC40-E321300B022D}"/>
                </a:ext>
              </a:extLst>
            </p:cNvPr>
            <p:cNvSpPr/>
            <p:nvPr/>
          </p:nvSpPr>
          <p:spPr>
            <a:xfrm>
              <a:off x="5663369" y="4939379"/>
              <a:ext cx="170773" cy="235790"/>
            </a:xfrm>
            <a:prstGeom prst="rect">
              <a:avLst/>
            </a:prstGeom>
            <a:solidFill>
              <a:srgbClr val="99D9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49A2DF8-2432-DE2A-B926-DA5732607F7F}"/>
                </a:ext>
              </a:extLst>
            </p:cNvPr>
            <p:cNvCxnSpPr>
              <a:cxnSpLocks/>
            </p:cNvCxnSpPr>
            <p:nvPr/>
          </p:nvCxnSpPr>
          <p:spPr>
            <a:xfrm>
              <a:off x="5663369" y="3532601"/>
              <a:ext cx="202696" cy="0"/>
            </a:xfrm>
            <a:prstGeom prst="line">
              <a:avLst/>
            </a:prstGeom>
            <a:ln w="19050">
              <a:solidFill>
                <a:srgbClr val="9F85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F576EBC5-B3B7-4E94-DDDB-77A9315CF65C}"/>
              </a:ext>
            </a:extLst>
          </p:cNvPr>
          <p:cNvSpPr txBox="1"/>
          <p:nvPr/>
        </p:nvSpPr>
        <p:spPr>
          <a:xfrm>
            <a:off x="2358025" y="4727569"/>
            <a:ext cx="54989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8000"/>
                </a:solidFill>
              </a:rPr>
              <a:t>Pour the water into the test tube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AD5CF9D-2AAB-9D14-E899-AFB0B1308EC5}"/>
              </a:ext>
            </a:extLst>
          </p:cNvPr>
          <p:cNvSpPr txBox="1"/>
          <p:nvPr/>
        </p:nvSpPr>
        <p:spPr>
          <a:xfrm>
            <a:off x="2358025" y="5426655"/>
            <a:ext cx="549892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Measure and record the temperature of the water</a:t>
            </a:r>
          </a:p>
        </p:txBody>
      </p:sp>
    </p:spTree>
    <p:extLst>
      <p:ext uri="{BB962C8B-B14F-4D97-AF65-F5344CB8AC3E}">
        <p14:creationId xmlns:p14="http://schemas.microsoft.com/office/powerpoint/2010/main" val="483659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607</Words>
  <Application>Microsoft Office PowerPoint</Application>
  <PresentationFormat>Widescreen</PresentationFormat>
  <Paragraphs>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Derrick Willer</dc:creator>
  <cp:lastModifiedBy>Derrick Willer</cp:lastModifiedBy>
  <cp:revision>77</cp:revision>
  <cp:lastPrinted>2021-09-04T10:28:23Z</cp:lastPrinted>
  <dcterms:created xsi:type="dcterms:W3CDTF">2021-07-03T15:22:26Z</dcterms:created>
  <dcterms:modified xsi:type="dcterms:W3CDTF">2022-07-18T11:52:34Z</dcterms:modified>
</cp:coreProperties>
</file>