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57" r:id="rId3"/>
    <p:sldId id="358" r:id="rId4"/>
    <p:sldId id="270" r:id="rId5"/>
    <p:sldId id="260" r:id="rId6"/>
    <p:sldId id="284" r:id="rId7"/>
    <p:sldId id="275" r:id="rId8"/>
    <p:sldId id="257" r:id="rId9"/>
    <p:sldId id="262" r:id="rId10"/>
    <p:sldId id="339" r:id="rId11"/>
    <p:sldId id="340" r:id="rId12"/>
    <p:sldId id="341" r:id="rId13"/>
    <p:sldId id="258" r:id="rId14"/>
    <p:sldId id="259" r:id="rId15"/>
    <p:sldId id="267" r:id="rId16"/>
    <p:sldId id="272" r:id="rId17"/>
    <p:sldId id="268" r:id="rId18"/>
    <p:sldId id="273" r:id="rId19"/>
    <p:sldId id="269" r:id="rId20"/>
    <p:sldId id="285" r:id="rId21"/>
    <p:sldId id="286" r:id="rId22"/>
    <p:sldId id="287" r:id="rId23"/>
    <p:sldId id="288" r:id="rId24"/>
    <p:sldId id="290" r:id="rId25"/>
    <p:sldId id="292" r:id="rId26"/>
    <p:sldId id="280" r:id="rId27"/>
    <p:sldId id="293" r:id="rId28"/>
    <p:sldId id="297" r:id="rId29"/>
    <p:sldId id="298" r:id="rId30"/>
    <p:sldId id="294" r:id="rId31"/>
    <p:sldId id="300" r:id="rId32"/>
    <p:sldId id="296" r:id="rId33"/>
    <p:sldId id="306" r:id="rId34"/>
    <p:sldId id="307" r:id="rId35"/>
    <p:sldId id="308" r:id="rId36"/>
    <p:sldId id="309" r:id="rId37"/>
    <p:sldId id="310" r:id="rId38"/>
    <p:sldId id="311" r:id="rId39"/>
    <p:sldId id="301" r:id="rId40"/>
    <p:sldId id="295" r:id="rId41"/>
    <p:sldId id="313" r:id="rId42"/>
    <p:sldId id="312" r:id="rId43"/>
    <p:sldId id="314" r:id="rId44"/>
    <p:sldId id="315" r:id="rId45"/>
    <p:sldId id="322" r:id="rId46"/>
    <p:sldId id="316" r:id="rId47"/>
    <p:sldId id="317" r:id="rId48"/>
    <p:sldId id="323" r:id="rId49"/>
    <p:sldId id="321" r:id="rId50"/>
    <p:sldId id="325" r:id="rId51"/>
    <p:sldId id="281" r:id="rId52"/>
    <p:sldId id="330" r:id="rId53"/>
    <p:sldId id="328" r:id="rId54"/>
    <p:sldId id="331" r:id="rId55"/>
    <p:sldId id="329" r:id="rId56"/>
    <p:sldId id="332" r:id="rId57"/>
    <p:sldId id="326" r:id="rId58"/>
    <p:sldId id="282" r:id="rId59"/>
    <p:sldId id="333" r:id="rId60"/>
    <p:sldId id="336" r:id="rId61"/>
    <p:sldId id="334" r:id="rId62"/>
    <p:sldId id="277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c4kVSSXDlfxEDoJRSHyHvQ==" hashData="1OvgZAj1iOZa29ivAPwg5vE4qRE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rrick Willer" initials="D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3300"/>
    <a:srgbClr val="00CC99"/>
    <a:srgbClr val="169A65"/>
    <a:srgbClr val="83DFD0"/>
    <a:srgbClr val="FFFF00"/>
    <a:srgbClr val="FFAB7C"/>
    <a:srgbClr val="FFFF66"/>
    <a:srgbClr val="FF505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2" autoAdjust="0"/>
    <p:restoredTop sz="86455" autoAdjust="0"/>
  </p:normalViewPr>
  <p:slideViewPr>
    <p:cSldViewPr snapToGrid="0">
      <p:cViewPr varScale="1">
        <p:scale>
          <a:sx n="74" d="100"/>
          <a:sy n="74" d="100"/>
        </p:scale>
        <p:origin x="90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B38CE-E5EC-4DD9-8270-967AF46B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1ACEB-1E88-4CB7-B57D-341983BC1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CA659-F075-46A0-8EE5-F1828C8F33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57378-6BE4-4986-8074-A6D5C3959131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9DBD3-CEF4-40E2-A68A-8B3471AE3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F1ACB-452A-457A-8DBF-335710078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D2DAE-60F0-434B-8875-5EFF2C6265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1840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D60A3-C4D8-4732-887E-240BC366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89502-C7CA-455F-AA4A-F44509879E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F13E5-FBCC-4F7B-BCC5-004FC1F924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57378-6BE4-4986-8074-A6D5C3959131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075E7-350E-4D61-A3BA-B1633BCBC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4536A-8BCB-4D27-9AE3-84F0A710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D2DAE-60F0-434B-8875-5EFF2C6265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4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A176F3-B0C4-4D50-B646-5B1CC379BB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9AA235-34DA-43DC-87BE-967835DEA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98606-F14D-4987-BC59-D46D6D0B5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57378-6BE4-4986-8074-A6D5C3959131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935E1-144D-4912-8FD6-DC2A66405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0365F-BA82-4057-96E5-8FE0909E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D2DAE-60F0-434B-8875-5EFF2C6265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811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99FD-72A5-4826-A8C2-E1F7A178B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FC3E1-7A00-4D2F-B231-FF965E1C1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3BDA-6A5E-49D0-A9E7-304E13024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5FF10-3A64-4229-A489-B45D078292D0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8FECA-DCEE-47E8-A857-C450E8D46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2C087-3269-4988-B156-7130F1950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1324-A0FC-4129-B73D-CFEE824CBF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2343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E1425-1639-4AC9-9304-96C126C40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30F46-28FB-443A-892C-285E04F83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F7C70-CB47-497D-B166-8BAD0112D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5FF10-3A64-4229-A489-B45D078292D0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B49DE-192E-46A8-AE07-6366113AD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3141E-CCA8-4E6C-8493-366E449F9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1324-A0FC-4129-B73D-CFEE824CBF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9584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5E854-07AF-4841-BF00-F0458B7A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11F60-5422-485E-B3B2-2DC97BC01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93557-4455-4C7E-A565-FC5846F4A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5FF10-3A64-4229-A489-B45D078292D0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317D3-9C14-4431-A663-F0E9867EF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693CD-D9B9-4675-86A8-D6E1585AB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1324-A0FC-4129-B73D-CFEE824CBF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8814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A3EC4-AC53-4EA7-B1E6-8A06DAE08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B6A55-E698-451F-AD9D-6AE8D8695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F7CA3-9533-4287-BF6D-3DFD83F22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0E337-68F7-4225-9095-74AB459F0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5FF10-3A64-4229-A489-B45D078292D0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8B2F1-C9E2-4FC6-BB52-050280858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6F6EE-DD84-4654-B946-4563ED6BE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1324-A0FC-4129-B73D-CFEE824CBF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410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18A94-A576-445C-BAE2-1DCD7D41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F796-0AC5-4C44-AF87-4B789BA8C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218014-6A05-4581-8579-123A96D58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40DFF-D2E8-4FDF-B065-411DD3966C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B5F0BF-7134-44CA-8FA5-A9E1F0C022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D975D-1BFF-4F90-80DD-847F4F858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5FF10-3A64-4229-A489-B45D078292D0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6B52C-267D-40D6-9A8F-0A9C95200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9CFEF4-CF6B-42EE-A94D-16D93A947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1324-A0FC-4129-B73D-CFEE824CBF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2155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B6A44-D66E-4342-8042-C8B05BD3F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5D9130-2FCD-49A7-938B-19A38B94C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5FF10-3A64-4229-A489-B45D078292D0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C3CB5F-4700-40F3-B417-45C4CE60B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77F1E-A21C-403E-9359-7C6012FA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1324-A0FC-4129-B73D-CFEE824CBF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4947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549FE0-5688-4F1E-A4B7-62F88378C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5FF10-3A64-4229-A489-B45D078292D0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E3376C-F145-4A70-9CC9-951991962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9DB87-02DE-4169-B103-E4CB9AD91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1324-A0FC-4129-B73D-CFEE824CBF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447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1C3F9-4CDC-4626-88E1-5AD53A760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28C2B-425B-4747-8C8A-5EB9571DE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BADD89-53D6-4CBB-95E9-D3F7C7694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40564-5F99-4EEC-B426-A16BBBB28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5FF10-3A64-4229-A489-B45D078292D0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1F940-F184-4E37-B632-536AC22FA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B9EE35-268F-416B-B8B1-B44497A96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1324-A0FC-4129-B73D-CFEE824CBF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2457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76419-5E96-450F-9B18-4735A47A9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F8982-1570-4CA3-8379-52E558167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F9E51-9484-4DF3-A231-E568DBEBC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57378-6BE4-4986-8074-A6D5C3959131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C1BB5-7B50-44EB-B84D-A105B2465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CB070-F2C2-4ED1-93B1-C6BAFDDC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D2DAE-60F0-434B-8875-5EFF2C6265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9962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25BCF-B41E-4AE6-A5D5-1A00D0DB1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BAD2A8-388C-4E56-8775-AA273D35C5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25475-A681-4199-8822-889B3908D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A498EA-E730-4DB2-9CF6-7300BB4E7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5FF10-3A64-4229-A489-B45D078292D0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C3DF6-4CE7-48AF-8979-3B2A1BB6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68679-B513-4784-AD77-721D35EA6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1324-A0FC-4129-B73D-CFEE824CBF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3322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A0F7C-8377-4969-8AB1-EEEF5CD9F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BB4EB6-97B9-459F-806B-2241568B2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1686D-2F42-42D5-AC7B-19F082AD4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5FF10-3A64-4229-A489-B45D078292D0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18528-136D-45C0-A234-7C470203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00B9A-548F-4038-9816-3E5AFC68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1324-A0FC-4129-B73D-CFEE824CBF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2975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8EDA49-9403-4829-87D4-9D1F53F86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490395-ED59-4A2D-AD21-59AF48C70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4E559-5271-4995-8D9C-69C9A27AA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5FF10-3A64-4229-A489-B45D078292D0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AAE46-8FC5-4D20-B057-B0CA24C4E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BF6E4-8127-41AA-AF8D-FD9E13465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1324-A0FC-4129-B73D-CFEE824CBF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1375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357F2-0CB7-4959-9E9B-1A953F5D6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897E3-44FA-466D-BEAF-8495C74BE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DA801-156D-4F56-AF21-CDA36AF7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57378-6BE4-4986-8074-A6D5C3959131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65A80-871B-454E-B639-890AEB0D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15606-AFAB-458B-BA42-7A88A1049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D2DAE-60F0-434B-8875-5EFF2C6265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93BC5-47A4-4921-B9E1-AD5386BD8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31123-767C-4DA1-BBBC-BE31B9768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86567B-5861-4700-B2A7-CE453B5B6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032DA-BBB8-4A3C-9553-D82F9473F0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57378-6BE4-4986-8074-A6D5C3959131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011A7-F9C8-462C-B7E5-6E42F770A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0C3E0-18A1-41CB-A0CB-E814741A3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D2DAE-60F0-434B-8875-5EFF2C6265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264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A9D87-1DC4-47AC-9A5D-8E969A57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B0B59-8523-4DBC-8800-8794B3EC6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00C85B-C171-4BF6-AC86-A65071074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9ED12F-71D5-4660-A880-113EB0EEF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C69702-5418-4565-8808-01404C0559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9C9B-3D6C-45C6-A10F-38C1535B0B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57378-6BE4-4986-8074-A6D5C3959131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B283A7-7892-4CC8-99D0-8FA76C89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BFCF6-D378-4A0F-9B8C-77D4FF465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D2DAE-60F0-434B-8875-5EFF2C6265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2900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4B5A4-1018-4019-839B-B4A673EA6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308503-5216-4806-B1EC-73244581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57378-6BE4-4986-8074-A6D5C3959131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6E5A72-E758-4232-A832-9729CDFA6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727518-BB1D-4B34-9809-3B8DC7449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D2DAE-60F0-434B-8875-5EFF2C6265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642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C0AD16-D6F3-4E31-85F7-2F5F6FD3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57378-6BE4-4986-8074-A6D5C3959131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F58925-F5DA-4BED-9031-B26BD7E1D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5BEEA-261C-43B6-ACB4-1F8F2995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D2DAE-60F0-434B-8875-5EFF2C6265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6256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BA04D-3B49-43FE-A606-32439A7A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69D1D-D63A-4078-B983-6787712DA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9EF9E-52FA-42B4-A9FF-17C733EAA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111BD-ABF2-4134-9012-0472A2AC7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57378-6BE4-4986-8074-A6D5C3959131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56396-3983-4D21-9F6B-5311EA713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11D9A-807C-43D1-B984-7F9AB0786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D2DAE-60F0-434B-8875-5EFF2C6265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794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7CA1A-0C56-4594-9ACB-EF16A4B12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5CFB4-9AEB-49C2-A494-F052A581DC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861CE-86D4-40AC-B209-688A730E9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B51164-A3F7-4FED-8EC9-305AC74390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57378-6BE4-4986-8074-A6D5C3959131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A91CF-548A-467A-841C-1BD65A56B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F8618-DABE-4150-8DB3-FA21F5061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D2DAE-60F0-434B-8875-5EFF2C6265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694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dwiller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530EEB-DA5D-407C-A8CE-D531EE866A1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47848" y="138112"/>
            <a:ext cx="40298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Fun With Phizziks &amp; Chem-Mystery</a:t>
            </a:r>
            <a:endParaRPr lang="en-GB" altLang="en-US" sz="2400" b="1" dirty="0">
              <a:solidFill>
                <a:srgbClr val="385723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DBAE66-CFCB-48B9-AF0B-A47B8180D3F7}"/>
              </a:ext>
            </a:extLst>
          </p:cNvPr>
          <p:cNvSpPr txBox="1"/>
          <p:nvPr userDrawn="1"/>
        </p:nvSpPr>
        <p:spPr>
          <a:xfrm>
            <a:off x="107504" y="6604178"/>
            <a:ext cx="5170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</a:t>
            </a:r>
            <a:r>
              <a:rPr lang="en-GB" altLang="en-US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Willer 2019</a:t>
            </a:r>
            <a:endParaRPr lang="en-GB" altLang="en-US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EEBC04-F8CD-4077-9DE6-5FDCA9187B79}"/>
              </a:ext>
            </a:extLst>
          </p:cNvPr>
          <p:cNvSpPr txBox="1"/>
          <p:nvPr userDrawn="1"/>
        </p:nvSpPr>
        <p:spPr>
          <a:xfrm>
            <a:off x="10860360" y="6615645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5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42343E-C1DD-488B-8476-DD625FE9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D0323-6373-455D-92FC-BC045F8B6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CD02E-9415-40D0-A66B-1FD280087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5FF10-3A64-4229-A489-B45D078292D0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4C67B-0BC1-4114-BA99-1E03C3E88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15450-E019-48D5-AE47-FD9DDE19AA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D1324-A0FC-4129-B73D-CFEE824CBF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103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slide" Target="slide7.xml"/><Relationship Id="rId7" Type="http://schemas.openxmlformats.org/officeDocument/2006/relationships/slide" Target="slide3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11" Type="http://schemas.openxmlformats.org/officeDocument/2006/relationships/slide" Target="slide57.xml"/><Relationship Id="rId5" Type="http://schemas.openxmlformats.org/officeDocument/2006/relationships/slide" Target="slide19.xml"/><Relationship Id="rId10" Type="http://schemas.openxmlformats.org/officeDocument/2006/relationships/slide" Target="slide51.xml"/><Relationship Id="rId4" Type="http://schemas.openxmlformats.org/officeDocument/2006/relationships/slide" Target="slide13.xml"/><Relationship Id="rId9" Type="http://schemas.openxmlformats.org/officeDocument/2006/relationships/slide" Target="slide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wmf"/><Relationship Id="rId7" Type="http://schemas.openxmlformats.org/officeDocument/2006/relationships/image" Target="../media/image40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7" Type="http://schemas.openxmlformats.org/officeDocument/2006/relationships/image" Target="../media/image42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wmf"/><Relationship Id="rId7" Type="http://schemas.openxmlformats.org/officeDocument/2006/relationships/image" Target="../media/image44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Relationship Id="rId9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microsoft.com/office/2007/relationships/hdphoto" Target="../media/hdphoto2.wdp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1.png"/><Relationship Id="rId7" Type="http://schemas.openxmlformats.org/officeDocument/2006/relationships/image" Target="../media/image64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3.wdp"/><Relationship Id="rId9" Type="http://schemas.openxmlformats.org/officeDocument/2006/relationships/image" Target="../media/image66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microsoft.com/office/2007/relationships/hdphoto" Target="../media/hdphoto3.wdp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1.jpg"/><Relationship Id="rId7" Type="http://schemas.openxmlformats.org/officeDocument/2006/relationships/image" Target="../media/image74.png"/><Relationship Id="rId12" Type="http://schemas.openxmlformats.org/officeDocument/2006/relationships/image" Target="../media/image79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65.jp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emf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8FF1197-1248-42CB-8207-9E15C33B7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601" y="188640"/>
            <a:ext cx="6480175" cy="1150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</a:p>
        </p:txBody>
      </p:sp>
      <p:pic>
        <p:nvPicPr>
          <p:cNvPr id="3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4B865105-B9F8-41E4-B57B-16E91B1F3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114" y="2119144"/>
            <a:ext cx="2881248" cy="2881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188E2B-9176-4D59-A99E-7BC1390EAFF4}"/>
              </a:ext>
            </a:extLst>
          </p:cNvPr>
          <p:cNvSpPr txBox="1"/>
          <p:nvPr/>
        </p:nvSpPr>
        <p:spPr>
          <a:xfrm>
            <a:off x="5327978" y="2119144"/>
            <a:ext cx="5328592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4B1E46"/>
                </a:solidFill>
                <a:cs typeface="Arial" panose="020B0604020202020204" pitchFamily="34" charset="0"/>
              </a:rPr>
              <a:t>These challenges were developed by Derrick Willer MBE and colleagues.</a:t>
            </a:r>
          </a:p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FF0000"/>
                </a:solidFill>
                <a:cs typeface="Arial" panose="020B0604020202020204" pitchFamily="34" charset="0"/>
              </a:rPr>
              <a:t>They are free to download and use in an education environment.</a:t>
            </a:r>
          </a:p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4B1E46"/>
                </a:solidFill>
                <a:cs typeface="Arial" panose="020B0604020202020204" pitchFamily="34" charset="0"/>
              </a:rPr>
              <a:t>Please ensure that there is adult supervision, complete adherence to Health and Safety, and adequate PPE.</a:t>
            </a:r>
          </a:p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4B1E46"/>
                </a:solidFill>
                <a:cs typeface="Arial" panose="020B0604020202020204" pitchFamily="34" charset="0"/>
              </a:rPr>
              <a:t>Derrick is a STEM Ambassador and volunteer Schools </a:t>
            </a:r>
            <a:r>
              <a:rPr lang="en-GB" sz="1200" b="1" dirty="0" err="1">
                <a:solidFill>
                  <a:srgbClr val="4B1E46"/>
                </a:solidFill>
                <a:cs typeface="Arial" panose="020B0604020202020204" pitchFamily="34" charset="0"/>
              </a:rPr>
              <a:t>Liaiason</a:t>
            </a:r>
            <a:r>
              <a:rPr lang="en-GB" sz="1200" b="1" dirty="0">
                <a:solidFill>
                  <a:srgbClr val="4B1E46"/>
                </a:solidFill>
                <a:cs typeface="Arial" panose="020B0604020202020204" pitchFamily="34" charset="0"/>
              </a:rPr>
              <a:t> Officer.</a:t>
            </a:r>
          </a:p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4B1E46"/>
                </a:solidFill>
                <a:cs typeface="Arial" panose="020B0604020202020204" pitchFamily="34" charset="0"/>
              </a:rPr>
              <a:t>He has supported education in schools and colleges for over 30 years, initially as a Neighbourhood Engineer in the 1980’s, leading the local Year of Engineering Success campaign in 1996 and the Campaign to Promote Engineering from 1997 to 2004. </a:t>
            </a:r>
          </a:p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4B1E46"/>
                </a:solidFill>
                <a:cs typeface="Arial" panose="020B0604020202020204" pitchFamily="34" charset="0"/>
              </a:rPr>
              <a:t>He was awarded an MBE for services to Education in 2018.</a:t>
            </a:r>
          </a:p>
        </p:txBody>
      </p:sp>
    </p:spTree>
    <p:extLst>
      <p:ext uri="{BB962C8B-B14F-4D97-AF65-F5344CB8AC3E}">
        <p14:creationId xmlns:p14="http://schemas.microsoft.com/office/powerpoint/2010/main" val="2104745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4FFB03-24BE-4B00-B69A-C4BA7C9A0E9F}"/>
              </a:ext>
            </a:extLst>
          </p:cNvPr>
          <p:cNvSpPr/>
          <p:nvPr/>
        </p:nvSpPr>
        <p:spPr>
          <a:xfrm>
            <a:off x="3713608" y="5737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A Thermometer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86E787-6806-4AFB-825B-E6ABD9982A73}"/>
              </a:ext>
            </a:extLst>
          </p:cNvPr>
          <p:cNvSpPr txBox="1"/>
          <p:nvPr/>
        </p:nvSpPr>
        <p:spPr>
          <a:xfrm>
            <a:off x="202736" y="1389443"/>
            <a:ext cx="445239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Now you have three “Calibrated” temperatures on your card.</a:t>
            </a:r>
          </a:p>
          <a:p>
            <a:endParaRPr lang="en-GB" sz="12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e.g.</a:t>
            </a:r>
          </a:p>
          <a:p>
            <a:pPr marL="285750" indent="-28575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20</a:t>
            </a:r>
            <a:r>
              <a:rPr lang="en-GB" sz="2400" b="1" baseline="30000" dirty="0">
                <a:solidFill>
                  <a:srgbClr val="008000"/>
                </a:solidFill>
              </a:rPr>
              <a:t>o</a:t>
            </a:r>
            <a:r>
              <a:rPr lang="en-GB" sz="2400" b="1" dirty="0">
                <a:solidFill>
                  <a:srgbClr val="008000"/>
                </a:solidFill>
              </a:rPr>
              <a:t>C</a:t>
            </a:r>
          </a:p>
          <a:p>
            <a:pPr marL="285750" indent="-28575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15</a:t>
            </a:r>
            <a:r>
              <a:rPr lang="en-GB" sz="2400" b="1" baseline="30000" dirty="0">
                <a:solidFill>
                  <a:srgbClr val="008000"/>
                </a:solidFill>
              </a:rPr>
              <a:t>o</a:t>
            </a:r>
            <a:r>
              <a:rPr lang="en-GB" sz="2400" b="1" dirty="0">
                <a:solidFill>
                  <a:srgbClr val="008000"/>
                </a:solidFill>
              </a:rPr>
              <a:t>C</a:t>
            </a:r>
          </a:p>
          <a:p>
            <a:pPr marL="285750" indent="-28575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5</a:t>
            </a:r>
            <a:r>
              <a:rPr lang="en-GB" sz="2400" b="1" baseline="30000" dirty="0">
                <a:solidFill>
                  <a:srgbClr val="008000"/>
                </a:solidFill>
              </a:rPr>
              <a:t>o</a:t>
            </a:r>
            <a:r>
              <a:rPr lang="en-GB" sz="2400" b="1" dirty="0">
                <a:solidFill>
                  <a:srgbClr val="008000"/>
                </a:solidFill>
              </a:rPr>
              <a:t>C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5A9E090-F89D-4CEB-ACB9-553C9C8F2A3A}"/>
              </a:ext>
            </a:extLst>
          </p:cNvPr>
          <p:cNvGrpSpPr/>
          <p:nvPr/>
        </p:nvGrpSpPr>
        <p:grpSpPr>
          <a:xfrm>
            <a:off x="589924" y="3786942"/>
            <a:ext cx="1054699" cy="2542136"/>
            <a:chOff x="10426395" y="3594085"/>
            <a:chExt cx="1054699" cy="254213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9F70A08-980B-4CB3-B03A-30B879BA4E8A}"/>
                </a:ext>
              </a:extLst>
            </p:cNvPr>
            <p:cNvSpPr/>
            <p:nvPr/>
          </p:nvSpPr>
          <p:spPr>
            <a:xfrm>
              <a:off x="10719087" y="3594085"/>
              <a:ext cx="346357" cy="8494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32403A6-492C-4DC8-84ED-1A7EADBBE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813746">
              <a:off x="10426395" y="4545027"/>
              <a:ext cx="1054699" cy="1591194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1B616B2-3094-4C3B-A09B-A67D3E0C61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84472" y="3594085"/>
              <a:ext cx="0" cy="99055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D541CDC-68D0-41C7-BBAA-F7F1890EE9B9}"/>
                </a:ext>
              </a:extLst>
            </p:cNvPr>
            <p:cNvCxnSpPr>
              <a:cxnSpLocks/>
            </p:cNvCxnSpPr>
            <p:nvPr/>
          </p:nvCxnSpPr>
          <p:spPr>
            <a:xfrm>
              <a:off x="10892266" y="4822828"/>
              <a:ext cx="0" cy="36669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B6F6854-D895-46AC-A41D-B8637844ED0B}"/>
              </a:ext>
            </a:extLst>
          </p:cNvPr>
          <p:cNvCxnSpPr>
            <a:cxnSpLocks/>
          </p:cNvCxnSpPr>
          <p:nvPr/>
        </p:nvCxnSpPr>
        <p:spPr>
          <a:xfrm>
            <a:off x="1055794" y="4099838"/>
            <a:ext cx="0" cy="698442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974DA7B-3565-4CD8-9714-913631C46DBD}"/>
              </a:ext>
            </a:extLst>
          </p:cNvPr>
          <p:cNvSpPr txBox="1"/>
          <p:nvPr/>
        </p:nvSpPr>
        <p:spPr>
          <a:xfrm>
            <a:off x="5510641" y="1571383"/>
            <a:ext cx="27362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Now judge the temperatures between the known ones and mark the card with equal spaces.</a:t>
            </a:r>
          </a:p>
          <a:p>
            <a:endParaRPr lang="en-GB" sz="12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You can extend the marks above and below the marked temperatures.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0BABF5-5549-4DB5-A96A-05A42E49B74E}"/>
              </a:ext>
            </a:extLst>
          </p:cNvPr>
          <p:cNvSpPr/>
          <p:nvPr/>
        </p:nvSpPr>
        <p:spPr>
          <a:xfrm>
            <a:off x="8617528" y="1322220"/>
            <a:ext cx="1814945" cy="53130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5B07CC-04DF-4E2C-B358-565696D20B9F}"/>
              </a:ext>
            </a:extLst>
          </p:cNvPr>
          <p:cNvCxnSpPr>
            <a:cxnSpLocks/>
          </p:cNvCxnSpPr>
          <p:nvPr/>
        </p:nvCxnSpPr>
        <p:spPr>
          <a:xfrm>
            <a:off x="10016837" y="2318155"/>
            <a:ext cx="401782" cy="0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F475FCC-3096-4F83-9E13-D734D867034A}"/>
              </a:ext>
            </a:extLst>
          </p:cNvPr>
          <p:cNvCxnSpPr/>
          <p:nvPr/>
        </p:nvCxnSpPr>
        <p:spPr>
          <a:xfrm>
            <a:off x="9434946" y="3540763"/>
            <a:ext cx="983673" cy="0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B9F8626-3BB2-4DBF-8DAE-723DD9C310FB}"/>
              </a:ext>
            </a:extLst>
          </p:cNvPr>
          <p:cNvCxnSpPr/>
          <p:nvPr/>
        </p:nvCxnSpPr>
        <p:spPr>
          <a:xfrm>
            <a:off x="9434946" y="4763372"/>
            <a:ext cx="983673" cy="0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5389F11-1602-4739-8E9B-5473322D207A}"/>
              </a:ext>
            </a:extLst>
          </p:cNvPr>
          <p:cNvCxnSpPr>
            <a:cxnSpLocks/>
          </p:cNvCxnSpPr>
          <p:nvPr/>
        </p:nvCxnSpPr>
        <p:spPr>
          <a:xfrm flipV="1">
            <a:off x="10016837" y="2557135"/>
            <a:ext cx="401782" cy="6927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F7EED53-9903-4F30-A800-4756F18E8376}"/>
              </a:ext>
            </a:extLst>
          </p:cNvPr>
          <p:cNvCxnSpPr/>
          <p:nvPr/>
        </p:nvCxnSpPr>
        <p:spPr>
          <a:xfrm>
            <a:off x="9434946" y="2082573"/>
            <a:ext cx="983673" cy="0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D150F95-33C6-4C82-8485-3A7CF5A13DDA}"/>
              </a:ext>
            </a:extLst>
          </p:cNvPr>
          <p:cNvCxnSpPr>
            <a:cxnSpLocks/>
          </p:cNvCxnSpPr>
          <p:nvPr/>
        </p:nvCxnSpPr>
        <p:spPr>
          <a:xfrm flipV="1">
            <a:off x="10016837" y="2803042"/>
            <a:ext cx="401782" cy="6927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332FF38-2426-4D07-A807-7E5D03600246}"/>
              </a:ext>
            </a:extLst>
          </p:cNvPr>
          <p:cNvCxnSpPr>
            <a:cxnSpLocks/>
          </p:cNvCxnSpPr>
          <p:nvPr/>
        </p:nvCxnSpPr>
        <p:spPr>
          <a:xfrm flipV="1">
            <a:off x="10016837" y="3048949"/>
            <a:ext cx="401782" cy="6927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DED4743-D554-4E72-940E-6D7B70E58E0A}"/>
              </a:ext>
            </a:extLst>
          </p:cNvPr>
          <p:cNvCxnSpPr>
            <a:cxnSpLocks/>
          </p:cNvCxnSpPr>
          <p:nvPr/>
        </p:nvCxnSpPr>
        <p:spPr>
          <a:xfrm flipV="1">
            <a:off x="10016837" y="3294856"/>
            <a:ext cx="401782" cy="6927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A063715-2841-4C6D-9FEB-5180B1B71B17}"/>
              </a:ext>
            </a:extLst>
          </p:cNvPr>
          <p:cNvCxnSpPr>
            <a:cxnSpLocks/>
          </p:cNvCxnSpPr>
          <p:nvPr/>
        </p:nvCxnSpPr>
        <p:spPr>
          <a:xfrm flipV="1">
            <a:off x="10016837" y="3779743"/>
            <a:ext cx="401782" cy="6927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FDFC391-9DB3-4A87-8EBB-AB5CDF8696F8}"/>
              </a:ext>
            </a:extLst>
          </p:cNvPr>
          <p:cNvCxnSpPr>
            <a:cxnSpLocks/>
          </p:cNvCxnSpPr>
          <p:nvPr/>
        </p:nvCxnSpPr>
        <p:spPr>
          <a:xfrm flipV="1">
            <a:off x="10016837" y="4025650"/>
            <a:ext cx="401782" cy="6927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9F80D8A-A748-4C0A-A988-2CC7B197F5F8}"/>
              </a:ext>
            </a:extLst>
          </p:cNvPr>
          <p:cNvCxnSpPr>
            <a:cxnSpLocks/>
          </p:cNvCxnSpPr>
          <p:nvPr/>
        </p:nvCxnSpPr>
        <p:spPr>
          <a:xfrm flipV="1">
            <a:off x="10016837" y="4271557"/>
            <a:ext cx="401782" cy="6927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1AC795C-3CB9-4095-B59D-7CDB42D426AD}"/>
              </a:ext>
            </a:extLst>
          </p:cNvPr>
          <p:cNvCxnSpPr>
            <a:cxnSpLocks/>
          </p:cNvCxnSpPr>
          <p:nvPr/>
        </p:nvCxnSpPr>
        <p:spPr>
          <a:xfrm flipV="1">
            <a:off x="10016837" y="4517464"/>
            <a:ext cx="401782" cy="6927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68239F7-5CAA-4662-9AF4-59F97056969B}"/>
              </a:ext>
            </a:extLst>
          </p:cNvPr>
          <p:cNvSpPr txBox="1"/>
          <p:nvPr/>
        </p:nvSpPr>
        <p:spPr>
          <a:xfrm>
            <a:off x="10044545" y="1911272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A8092F-0EE8-4BEA-9389-2AFBA310F0C5}"/>
              </a:ext>
            </a:extLst>
          </p:cNvPr>
          <p:cNvSpPr txBox="1"/>
          <p:nvPr/>
        </p:nvSpPr>
        <p:spPr>
          <a:xfrm>
            <a:off x="10016837" y="3353450"/>
            <a:ext cx="58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B4D91E5-BB18-4A49-90E7-B48BB3BC5B70}"/>
              </a:ext>
            </a:extLst>
          </p:cNvPr>
          <p:cNvSpPr txBox="1"/>
          <p:nvPr/>
        </p:nvSpPr>
        <p:spPr>
          <a:xfrm>
            <a:off x="10075719" y="4603838"/>
            <a:ext cx="41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10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CBDE6F9-78F5-4038-AD7F-C48E73E2EE0B}"/>
              </a:ext>
            </a:extLst>
          </p:cNvPr>
          <p:cNvCxnSpPr>
            <a:cxnSpLocks/>
          </p:cNvCxnSpPr>
          <p:nvPr/>
        </p:nvCxnSpPr>
        <p:spPr>
          <a:xfrm flipV="1">
            <a:off x="10016837" y="5002312"/>
            <a:ext cx="401782" cy="6927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E0C8741-5FB1-4C49-9395-A992215DC990}"/>
              </a:ext>
            </a:extLst>
          </p:cNvPr>
          <p:cNvCxnSpPr>
            <a:cxnSpLocks/>
          </p:cNvCxnSpPr>
          <p:nvPr/>
        </p:nvCxnSpPr>
        <p:spPr>
          <a:xfrm flipV="1">
            <a:off x="10030691" y="5282946"/>
            <a:ext cx="401782" cy="6927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1CC79EF-A5A2-406F-850E-77B01D9F41AF}"/>
              </a:ext>
            </a:extLst>
          </p:cNvPr>
          <p:cNvCxnSpPr>
            <a:cxnSpLocks/>
          </p:cNvCxnSpPr>
          <p:nvPr/>
        </p:nvCxnSpPr>
        <p:spPr>
          <a:xfrm flipV="1">
            <a:off x="10030691" y="5528853"/>
            <a:ext cx="401782" cy="6927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B98EEBD-F61E-4AD9-83A8-07ED06EB454A}"/>
              </a:ext>
            </a:extLst>
          </p:cNvPr>
          <p:cNvCxnSpPr>
            <a:cxnSpLocks/>
          </p:cNvCxnSpPr>
          <p:nvPr/>
        </p:nvCxnSpPr>
        <p:spPr>
          <a:xfrm flipV="1">
            <a:off x="10016837" y="1528927"/>
            <a:ext cx="401782" cy="6927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771BE48-90A3-437F-9622-A2E73CE683A8}"/>
              </a:ext>
            </a:extLst>
          </p:cNvPr>
          <p:cNvCxnSpPr>
            <a:cxnSpLocks/>
          </p:cNvCxnSpPr>
          <p:nvPr/>
        </p:nvCxnSpPr>
        <p:spPr>
          <a:xfrm flipV="1">
            <a:off x="10016837" y="1774834"/>
            <a:ext cx="401782" cy="6927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B4312BC-6F03-47C1-AE9B-E1501F7AE898}"/>
              </a:ext>
            </a:extLst>
          </p:cNvPr>
          <p:cNvSpPr txBox="1"/>
          <p:nvPr/>
        </p:nvSpPr>
        <p:spPr>
          <a:xfrm>
            <a:off x="6514136" y="6117778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8F39B5C-6DCF-4E7F-9F35-311746551ADD}"/>
              </a:ext>
            </a:extLst>
          </p:cNvPr>
          <p:cNvCxnSpPr>
            <a:cxnSpLocks/>
          </p:cNvCxnSpPr>
          <p:nvPr/>
        </p:nvCxnSpPr>
        <p:spPr>
          <a:xfrm flipV="1">
            <a:off x="10030691" y="5809486"/>
            <a:ext cx="401782" cy="6927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34D65CF-7802-452D-A041-59D26E39966C}"/>
              </a:ext>
            </a:extLst>
          </p:cNvPr>
          <p:cNvCxnSpPr/>
          <p:nvPr/>
        </p:nvCxnSpPr>
        <p:spPr>
          <a:xfrm>
            <a:off x="9448800" y="6121969"/>
            <a:ext cx="983673" cy="0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EA95444-E7C6-4B94-982D-AB4E3DDBAFD1}"/>
              </a:ext>
            </a:extLst>
          </p:cNvPr>
          <p:cNvCxnSpPr>
            <a:cxnSpLocks/>
          </p:cNvCxnSpPr>
          <p:nvPr/>
        </p:nvCxnSpPr>
        <p:spPr>
          <a:xfrm flipV="1">
            <a:off x="10044545" y="6395636"/>
            <a:ext cx="401782" cy="6927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ABAA7E1-BE1F-45DA-AD3C-4DF3ACD38EF8}"/>
              </a:ext>
            </a:extLst>
          </p:cNvPr>
          <p:cNvSpPr txBox="1"/>
          <p:nvPr/>
        </p:nvSpPr>
        <p:spPr>
          <a:xfrm>
            <a:off x="10134601" y="5930336"/>
            <a:ext cx="41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529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4FFB03-24BE-4B00-B69A-C4BA7C9A0E9F}"/>
              </a:ext>
            </a:extLst>
          </p:cNvPr>
          <p:cNvSpPr/>
          <p:nvPr/>
        </p:nvSpPr>
        <p:spPr>
          <a:xfrm>
            <a:off x="3713608" y="5737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A Thermometer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74DA7B-3565-4CD8-9714-913631C46DBD}"/>
              </a:ext>
            </a:extLst>
          </p:cNvPr>
          <p:cNvSpPr txBox="1"/>
          <p:nvPr/>
        </p:nvSpPr>
        <p:spPr>
          <a:xfrm>
            <a:off x="3359724" y="1450255"/>
            <a:ext cx="27362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You can now use your thermometer to measure different temperatures</a:t>
            </a:r>
          </a:p>
          <a:p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008365F-62BD-413E-87D5-999C41F4B39A}"/>
              </a:ext>
            </a:extLst>
          </p:cNvPr>
          <p:cNvSpPr txBox="1"/>
          <p:nvPr/>
        </p:nvSpPr>
        <p:spPr>
          <a:xfrm>
            <a:off x="7169723" y="1380447"/>
            <a:ext cx="31796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Why not use it to record the daily temperatures at mi-day and bed-time and put them on a graph?</a:t>
            </a:r>
          </a:p>
          <a:p>
            <a:endParaRPr lang="en-GB" sz="2400" b="1" dirty="0">
              <a:solidFill>
                <a:srgbClr val="008000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AD116B9-27F4-4F0B-9024-A30222B95F37}"/>
              </a:ext>
            </a:extLst>
          </p:cNvPr>
          <p:cNvGrpSpPr/>
          <p:nvPr/>
        </p:nvGrpSpPr>
        <p:grpSpPr>
          <a:xfrm>
            <a:off x="6096000" y="3648378"/>
            <a:ext cx="5181600" cy="2507663"/>
            <a:chOff x="5569527" y="3449791"/>
            <a:chExt cx="5181600" cy="25076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70FF1B-05B6-4FE4-B974-50CF1E868EE7}"/>
                </a:ext>
              </a:extLst>
            </p:cNvPr>
            <p:cNvSpPr/>
            <p:nvPr/>
          </p:nvSpPr>
          <p:spPr>
            <a:xfrm>
              <a:off x="5569527" y="3449791"/>
              <a:ext cx="5181600" cy="2507663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569C44E-81C3-4E86-B5E2-2F2F8801A6D7}"/>
                </a:ext>
              </a:extLst>
            </p:cNvPr>
            <p:cNvCxnSpPr>
              <a:cxnSpLocks/>
            </p:cNvCxnSpPr>
            <p:nvPr/>
          </p:nvCxnSpPr>
          <p:spPr>
            <a:xfrm>
              <a:off x="6109854" y="3688771"/>
              <a:ext cx="0" cy="17491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A9AD450-9514-4D03-BF82-27B33CD9BC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8284" y="5191974"/>
              <a:ext cx="45165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AD67D1-576F-4680-A95D-17466B24A3C4}"/>
                </a:ext>
              </a:extLst>
            </p:cNvPr>
            <p:cNvSpPr txBox="1"/>
            <p:nvPr/>
          </p:nvSpPr>
          <p:spPr>
            <a:xfrm>
              <a:off x="5649587" y="3676628"/>
              <a:ext cx="418704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25</a:t>
              </a:r>
            </a:p>
            <a:p>
              <a:r>
                <a:rPr lang="en-GB" dirty="0"/>
                <a:t>20</a:t>
              </a:r>
            </a:p>
            <a:p>
              <a:r>
                <a:rPr lang="en-GB" dirty="0"/>
                <a:t>15</a:t>
              </a:r>
            </a:p>
            <a:p>
              <a:r>
                <a:rPr lang="en-GB" dirty="0"/>
                <a:t>10</a:t>
              </a:r>
            </a:p>
            <a:p>
              <a:r>
                <a:rPr lang="en-GB" dirty="0"/>
                <a:t>5</a:t>
              </a:r>
            </a:p>
            <a:p>
              <a:r>
                <a:rPr lang="en-GB" dirty="0"/>
                <a:t>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7AF9047-942E-487E-927A-259E3C930673}"/>
                </a:ext>
              </a:extLst>
            </p:cNvPr>
            <p:cNvSpPr txBox="1"/>
            <p:nvPr/>
          </p:nvSpPr>
          <p:spPr>
            <a:xfrm>
              <a:off x="6096000" y="5253215"/>
              <a:ext cx="4216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Mon    Tue     Wed     Thu     Fri     Sat      Sun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6905184-424F-4CD5-880F-64BBDDA13F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3818" y="4052294"/>
              <a:ext cx="623454" cy="1213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28CD58F-76C1-44E2-8CE9-A3CAE566295F}"/>
                </a:ext>
              </a:extLst>
            </p:cNvPr>
            <p:cNvCxnSpPr>
              <a:cxnSpLocks/>
            </p:cNvCxnSpPr>
            <p:nvPr/>
          </p:nvCxnSpPr>
          <p:spPr>
            <a:xfrm>
              <a:off x="6927272" y="4052294"/>
              <a:ext cx="609601" cy="3118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96CCCE4-2B66-473F-BBA0-FB41356731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36873" y="4208233"/>
              <a:ext cx="741221" cy="1559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7B92A9C-7EC0-4685-96D3-7E7C9A008F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6576" y="3968376"/>
              <a:ext cx="626478" cy="256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AE4A3B4-D79E-484D-849C-70E1C8F5FCBE}"/>
                </a:ext>
              </a:extLst>
            </p:cNvPr>
            <p:cNvCxnSpPr>
              <a:cxnSpLocks/>
            </p:cNvCxnSpPr>
            <p:nvPr/>
          </p:nvCxnSpPr>
          <p:spPr>
            <a:xfrm>
              <a:off x="8853054" y="3979293"/>
              <a:ext cx="574960" cy="32395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4825367-140B-419A-AD32-FBD5D92F93BD}"/>
                </a:ext>
              </a:extLst>
            </p:cNvPr>
            <p:cNvCxnSpPr>
              <a:cxnSpLocks/>
            </p:cNvCxnSpPr>
            <p:nvPr/>
          </p:nvCxnSpPr>
          <p:spPr>
            <a:xfrm>
              <a:off x="9428014" y="4303246"/>
              <a:ext cx="574960" cy="289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11540C6-B900-4CF1-ABB2-541EA71C10E8}"/>
                </a:ext>
              </a:extLst>
            </p:cNvPr>
            <p:cNvGrpSpPr/>
            <p:nvPr/>
          </p:nvGrpSpPr>
          <p:grpSpPr>
            <a:xfrm flipH="1">
              <a:off x="6303818" y="4672399"/>
              <a:ext cx="3699156" cy="395797"/>
              <a:chOff x="6456218" y="4120776"/>
              <a:chExt cx="3699156" cy="395797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5A06D29-FDA4-417A-B60E-2C573303F1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56218" y="4204694"/>
                <a:ext cx="623454" cy="121365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889F21C7-FE22-46A3-AE2B-EAE810FFCB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9672" y="4204694"/>
                <a:ext cx="609601" cy="311878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E5AE960-7A58-4B44-9217-25833683DE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89273" y="4360633"/>
                <a:ext cx="741221" cy="15594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0273CE98-A533-4AA4-85BF-089ECDDEBC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78976" y="4120776"/>
                <a:ext cx="626478" cy="256587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3F6276D6-7AFE-4BE5-B3C5-917541B65C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05454" y="4131693"/>
                <a:ext cx="574960" cy="323953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F1F9674-9C98-4C83-ADAF-997EE1888E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0414" y="4455646"/>
                <a:ext cx="574960" cy="28963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393B967-DABD-47EC-861C-003CCCCD878F}"/>
                </a:ext>
              </a:extLst>
            </p:cNvPr>
            <p:cNvSpPr txBox="1"/>
            <p:nvPr/>
          </p:nvSpPr>
          <p:spPr>
            <a:xfrm>
              <a:off x="9623623" y="3841562"/>
              <a:ext cx="980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Mid-Day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FE574FC-5654-4807-871E-FEB2CC70FF0A}"/>
                </a:ext>
              </a:extLst>
            </p:cNvPr>
            <p:cNvSpPr txBox="1"/>
            <p:nvPr/>
          </p:nvSpPr>
          <p:spPr>
            <a:xfrm>
              <a:off x="9649690" y="4436680"/>
              <a:ext cx="976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5">
                      <a:lumMod val="50000"/>
                    </a:schemeClr>
                  </a:solidFill>
                </a:rPr>
                <a:t>Bedtime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642BE76-CA31-45C9-8DE3-14EEC92664C4}"/>
              </a:ext>
            </a:extLst>
          </p:cNvPr>
          <p:cNvSpPr txBox="1"/>
          <p:nvPr/>
        </p:nvSpPr>
        <p:spPr>
          <a:xfrm>
            <a:off x="9667007" y="6254371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98F670-BDC5-4CE1-A7CC-E9B6C081B476}"/>
              </a:ext>
            </a:extLst>
          </p:cNvPr>
          <p:cNvGrpSpPr/>
          <p:nvPr/>
        </p:nvGrpSpPr>
        <p:grpSpPr>
          <a:xfrm>
            <a:off x="1011383" y="853342"/>
            <a:ext cx="1892185" cy="5742471"/>
            <a:chOff x="1011383" y="853342"/>
            <a:chExt cx="1892185" cy="574247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0BABF5-5549-4DB5-A96A-05A42E49B74E}"/>
                </a:ext>
              </a:extLst>
            </p:cNvPr>
            <p:cNvSpPr/>
            <p:nvPr/>
          </p:nvSpPr>
          <p:spPr>
            <a:xfrm>
              <a:off x="1011383" y="900545"/>
              <a:ext cx="1814945" cy="50569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5B07CC-04DF-4E2C-B358-565696D20B9F}"/>
                </a:ext>
              </a:extLst>
            </p:cNvPr>
            <p:cNvCxnSpPr>
              <a:cxnSpLocks/>
            </p:cNvCxnSpPr>
            <p:nvPr/>
          </p:nvCxnSpPr>
          <p:spPr>
            <a:xfrm>
              <a:off x="2307823" y="1876114"/>
              <a:ext cx="401782" cy="0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F475FCC-3096-4F83-9E13-D734D867034A}"/>
                </a:ext>
              </a:extLst>
            </p:cNvPr>
            <p:cNvCxnSpPr/>
            <p:nvPr/>
          </p:nvCxnSpPr>
          <p:spPr>
            <a:xfrm>
              <a:off x="1725932" y="3098722"/>
              <a:ext cx="983673" cy="0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B9F8626-3BB2-4DBF-8DAE-723DD9C310FB}"/>
                </a:ext>
              </a:extLst>
            </p:cNvPr>
            <p:cNvCxnSpPr/>
            <p:nvPr/>
          </p:nvCxnSpPr>
          <p:spPr>
            <a:xfrm>
              <a:off x="1725932" y="4321331"/>
              <a:ext cx="983673" cy="0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5389F11-1602-4739-8E9B-5473322D20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7823" y="2115094"/>
              <a:ext cx="401782" cy="6927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F7EED53-9903-4F30-A800-4756F18E8376}"/>
                </a:ext>
              </a:extLst>
            </p:cNvPr>
            <p:cNvCxnSpPr/>
            <p:nvPr/>
          </p:nvCxnSpPr>
          <p:spPr>
            <a:xfrm>
              <a:off x="1725932" y="1640532"/>
              <a:ext cx="983673" cy="0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D150F95-33C6-4C82-8485-3A7CF5A13D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7823" y="2361001"/>
              <a:ext cx="401782" cy="6927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332FF38-2426-4D07-A807-7E5D036002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7823" y="2606908"/>
              <a:ext cx="401782" cy="6927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DED4743-D554-4E72-940E-6D7B70E58E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7823" y="2852815"/>
              <a:ext cx="401782" cy="6927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A063715-2841-4C6D-9FEB-5180B1B71B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7823" y="3337702"/>
              <a:ext cx="401782" cy="6927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FDFC391-9DB3-4A87-8EBB-AB5CDF8696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7823" y="3583609"/>
              <a:ext cx="401782" cy="6927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9F80D8A-A748-4C0A-A988-2CC7B197F5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7823" y="3829516"/>
              <a:ext cx="401782" cy="6927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1AC795C-3CB9-4095-B59D-7CDB42D426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7823" y="4075423"/>
              <a:ext cx="401782" cy="6927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8239F7-5CAA-4662-9AF4-59F97056969B}"/>
                </a:ext>
              </a:extLst>
            </p:cNvPr>
            <p:cNvSpPr txBox="1"/>
            <p:nvPr/>
          </p:nvSpPr>
          <p:spPr>
            <a:xfrm>
              <a:off x="2307823" y="1448941"/>
              <a:ext cx="581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20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1A8092F-0EE8-4BEA-9389-2AFBA310F0C5}"/>
                </a:ext>
              </a:extLst>
            </p:cNvPr>
            <p:cNvSpPr txBox="1"/>
            <p:nvPr/>
          </p:nvSpPr>
          <p:spPr>
            <a:xfrm>
              <a:off x="2321677" y="2902485"/>
              <a:ext cx="581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15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B4D91E5-BB18-4A49-90E7-B48BB3BC5B70}"/>
                </a:ext>
              </a:extLst>
            </p:cNvPr>
            <p:cNvSpPr txBox="1"/>
            <p:nvPr/>
          </p:nvSpPr>
          <p:spPr>
            <a:xfrm>
              <a:off x="2354212" y="4148759"/>
              <a:ext cx="4156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10</a:t>
              </a: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CBDE6F9-78F5-4038-AD7F-C48E73E2EE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1677" y="4594998"/>
              <a:ext cx="401782" cy="6927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B98EEBD-F61E-4AD9-83A8-07ED06EB45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7823" y="1086886"/>
              <a:ext cx="401782" cy="6927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771BE48-90A3-437F-9622-A2E73CE683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7823" y="1332793"/>
              <a:ext cx="401782" cy="6927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386CD2A-07F4-457A-A62D-D9BD19C77216}"/>
                </a:ext>
              </a:extLst>
            </p:cNvPr>
            <p:cNvSpPr/>
            <p:nvPr/>
          </p:nvSpPr>
          <p:spPr>
            <a:xfrm>
              <a:off x="1745674" y="853342"/>
              <a:ext cx="290945" cy="5590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734698C-969C-4113-9057-4BC6F88BB208}"/>
                </a:ext>
              </a:extLst>
            </p:cNvPr>
            <p:cNvSpPr/>
            <p:nvPr/>
          </p:nvSpPr>
          <p:spPr>
            <a:xfrm>
              <a:off x="1745674" y="2832708"/>
              <a:ext cx="290945" cy="376310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F8F5EA6-44F3-4708-A14C-7B46AA52B6A1}"/>
                </a:ext>
              </a:extLst>
            </p:cNvPr>
            <p:cNvCxnSpPr/>
            <p:nvPr/>
          </p:nvCxnSpPr>
          <p:spPr>
            <a:xfrm>
              <a:off x="1772320" y="4317931"/>
              <a:ext cx="983673" cy="0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7DCD281-AFCC-42BF-9624-F6810A62B650}"/>
                </a:ext>
              </a:extLst>
            </p:cNvPr>
            <p:cNvCxnSpPr/>
            <p:nvPr/>
          </p:nvCxnSpPr>
          <p:spPr>
            <a:xfrm>
              <a:off x="1772320" y="5540540"/>
              <a:ext cx="983673" cy="0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0E6DAA6-0452-4F38-8B24-B14A920BEE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4211" y="4802818"/>
              <a:ext cx="401782" cy="6927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D93DCB8-F843-412B-8078-6BC977D5B9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4211" y="5048725"/>
              <a:ext cx="401782" cy="6927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B8F1F808-F54E-463C-A13F-3F19630124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4211" y="5294632"/>
              <a:ext cx="401782" cy="6927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C73DF25-A686-4BF5-906E-861732C4D034}"/>
                </a:ext>
              </a:extLst>
            </p:cNvPr>
            <p:cNvSpPr txBox="1"/>
            <p:nvPr/>
          </p:nvSpPr>
          <p:spPr>
            <a:xfrm>
              <a:off x="2449313" y="5359274"/>
              <a:ext cx="4156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5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9710722D-4C4A-41EC-B9B1-889C92FB2A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8065" y="5814207"/>
              <a:ext cx="401782" cy="6927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46B4C63F-797F-4B85-8605-11E4C4C4F0DC}"/>
              </a:ext>
            </a:extLst>
          </p:cNvPr>
          <p:cNvSpPr/>
          <p:nvPr/>
        </p:nvSpPr>
        <p:spPr>
          <a:xfrm rot="20807468">
            <a:off x="2414153" y="1720065"/>
            <a:ext cx="8416640" cy="331969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Perhaps you can do this throughout the year </a:t>
            </a:r>
            <a:br>
              <a:rPr lang="en-GB" sz="2800" b="1" dirty="0">
                <a:solidFill>
                  <a:srgbClr val="FF0000"/>
                </a:solidFill>
              </a:rPr>
            </a:br>
            <a:r>
              <a:rPr lang="en-GB" sz="2800" b="1" dirty="0">
                <a:solidFill>
                  <a:srgbClr val="FF0000"/>
                </a:solidFill>
              </a:rPr>
              <a:t>to find out how temperatures change from </a:t>
            </a:r>
            <a:br>
              <a:rPr lang="en-GB" sz="2800" b="1" dirty="0">
                <a:solidFill>
                  <a:srgbClr val="FF0000"/>
                </a:solidFill>
              </a:rPr>
            </a:br>
            <a:r>
              <a:rPr lang="en-GB" sz="2800" b="1" dirty="0">
                <a:solidFill>
                  <a:srgbClr val="FF0000"/>
                </a:solidFill>
              </a:rPr>
              <a:t>autumn, through winter and spring to summer</a:t>
            </a:r>
          </a:p>
        </p:txBody>
      </p:sp>
    </p:spTree>
    <p:extLst>
      <p:ext uri="{BB962C8B-B14F-4D97-AF65-F5344CB8AC3E}">
        <p14:creationId xmlns:p14="http://schemas.microsoft.com/office/powerpoint/2010/main" val="275266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02A1FC-3171-48B6-A240-86A0894AA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1" r="-1" b="-1"/>
          <a:stretch/>
        </p:blipFill>
        <p:spPr>
          <a:xfrm flipH="1">
            <a:off x="2148375" y="2275542"/>
            <a:ext cx="7685949" cy="43233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B021EB-0FDF-4D38-B951-4FCB444F73A9}"/>
              </a:ext>
            </a:extLst>
          </p:cNvPr>
          <p:cNvSpPr txBox="1"/>
          <p:nvPr/>
        </p:nvSpPr>
        <p:spPr>
          <a:xfrm>
            <a:off x="1560748" y="1604210"/>
            <a:ext cx="3160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Well Done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DFF56F-1DD9-47FD-9748-09EE824C55FC}"/>
              </a:ext>
            </a:extLst>
          </p:cNvPr>
          <p:cNvSpPr/>
          <p:nvPr/>
        </p:nvSpPr>
        <p:spPr>
          <a:xfrm>
            <a:off x="3800688" y="8023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A Thermometer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BF95EF-72D5-4BB4-A9A9-4E0D647F0639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1130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BBFDF2-A30C-4E38-9A41-557CC0D5D543}"/>
              </a:ext>
            </a:extLst>
          </p:cNvPr>
          <p:cNvSpPr/>
          <p:nvPr/>
        </p:nvSpPr>
        <p:spPr>
          <a:xfrm>
            <a:off x="3800688" y="8023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A Magnifying Glass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FA3F86-D02D-4735-8233-3C45A323183A}"/>
              </a:ext>
            </a:extLst>
          </p:cNvPr>
          <p:cNvSpPr txBox="1"/>
          <p:nvPr/>
        </p:nvSpPr>
        <p:spPr>
          <a:xfrm>
            <a:off x="1434574" y="1459138"/>
            <a:ext cx="42394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You Need:</a:t>
            </a:r>
          </a:p>
          <a:p>
            <a:endParaRPr lang="en-GB" sz="1200" b="1" dirty="0">
              <a:solidFill>
                <a:srgbClr val="008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A straight Sided Glass or Clear Bottle</a:t>
            </a:r>
          </a:p>
          <a:p>
            <a:pPr marL="342900" indent="-342900">
              <a:buFontTx/>
              <a:buChar char="-"/>
            </a:pPr>
            <a:endParaRPr lang="en-GB" sz="1200" b="1" dirty="0">
              <a:solidFill>
                <a:srgbClr val="008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Water</a:t>
            </a:r>
          </a:p>
          <a:p>
            <a:pPr marL="342900" indent="-342900">
              <a:buFontTx/>
              <a:buChar char="-"/>
            </a:pPr>
            <a:endParaRPr lang="en-GB" sz="1200" b="1" dirty="0">
              <a:solidFill>
                <a:srgbClr val="008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Marble – Completely clear if possible</a:t>
            </a:r>
          </a:p>
          <a:p>
            <a:pPr marL="342900" indent="-342900">
              <a:buFontTx/>
              <a:buChar char="-"/>
            </a:pPr>
            <a:endParaRPr lang="en-GB" sz="1200" b="1" dirty="0">
              <a:solidFill>
                <a:srgbClr val="008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Or a clear inflatable ball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A24AA-E930-4CD3-9AE6-5C4306C14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226" y="1540844"/>
            <a:ext cx="1714500" cy="2457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39B9A3-FD95-40E1-BBC4-7D987AAB7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701" y="1540844"/>
            <a:ext cx="2457450" cy="2457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52F140-35EF-4C77-A2C5-C1F4C54AE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02533" y="1540844"/>
            <a:ext cx="1042265" cy="245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A190A3-7C17-4632-8E06-F132BFD29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93" y="4082443"/>
            <a:ext cx="2296040" cy="2203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2F53F0-B200-4D45-A770-FCC3A33B4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6200" y="4082442"/>
            <a:ext cx="2181225" cy="2181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59DF25-8ECE-40F6-8E51-BE927431463B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E94767-4629-4BE6-AE9E-6D3EB51E7EB1}"/>
              </a:ext>
            </a:extLst>
          </p:cNvPr>
          <p:cNvSpPr txBox="1"/>
          <p:nvPr/>
        </p:nvSpPr>
        <p:spPr>
          <a:xfrm>
            <a:off x="11757607" y="91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1741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6C53DF-2481-47AD-BF3C-83E5EE71218E}"/>
              </a:ext>
            </a:extLst>
          </p:cNvPr>
          <p:cNvSpPr txBox="1"/>
          <p:nvPr/>
        </p:nvSpPr>
        <p:spPr>
          <a:xfrm>
            <a:off x="7095281" y="3819646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1E7BCC-8FA9-45AA-8E13-9DC84E7DA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663" y="2613295"/>
            <a:ext cx="1714500" cy="2457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27369F-1A14-4843-A56A-C0BFB51A86E5}"/>
              </a:ext>
            </a:extLst>
          </p:cNvPr>
          <p:cNvSpPr txBox="1"/>
          <p:nvPr/>
        </p:nvSpPr>
        <p:spPr>
          <a:xfrm>
            <a:off x="972780" y="1236044"/>
            <a:ext cx="8469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Fill the glass with water and look at your friend.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The face is distorted – it has been made wider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A158A7-27C9-4AC8-9ADB-A72F19E57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780" y="2864353"/>
            <a:ext cx="1965991" cy="1955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DFDBC8-4AC0-44DB-9E46-2B0CC6520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179" y="3030799"/>
            <a:ext cx="4532695" cy="1410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E3D83A-F620-4D00-A3C2-1ACF210AF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3555" y="677777"/>
            <a:ext cx="2727042" cy="27512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8390B7-62D2-4D7E-95F1-15362E0A72C9}"/>
              </a:ext>
            </a:extLst>
          </p:cNvPr>
          <p:cNvSpPr/>
          <p:nvPr/>
        </p:nvSpPr>
        <p:spPr>
          <a:xfrm>
            <a:off x="3786834" y="677777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A Magnifying Glass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78D1EC-BB6C-4BD0-AA99-7BE0622522D5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389642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210BBE56-BB45-4DED-978F-F5B09919F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277223" y="4776542"/>
            <a:ext cx="2144242" cy="6989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1E7BCC-8FA9-45AA-8E13-9DC84E7DA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116" y="1356028"/>
            <a:ext cx="1714500" cy="2457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27369F-1A14-4843-A56A-C0BFB51A86E5}"/>
              </a:ext>
            </a:extLst>
          </p:cNvPr>
          <p:cNvSpPr txBox="1"/>
          <p:nvPr/>
        </p:nvSpPr>
        <p:spPr>
          <a:xfrm>
            <a:off x="651838" y="986093"/>
            <a:ext cx="8469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This is what has happened.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A158A7-27C9-4AC8-9ADB-A72F19E57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9233" y="1607086"/>
            <a:ext cx="1965991" cy="1955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55B35-603A-4F28-97A4-BF4AD4572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2960" y="4136182"/>
            <a:ext cx="1965991" cy="195533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94E773D-71E9-4757-8327-2B2331E9A5C0}"/>
              </a:ext>
            </a:extLst>
          </p:cNvPr>
          <p:cNvGrpSpPr/>
          <p:nvPr/>
        </p:nvGrpSpPr>
        <p:grpSpPr>
          <a:xfrm>
            <a:off x="5778951" y="4462686"/>
            <a:ext cx="4376430" cy="1302327"/>
            <a:chOff x="5778951" y="4344711"/>
            <a:chExt cx="4376430" cy="13023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ED6CC98-87AA-4713-8E8B-76881EEE5699}"/>
                </a:ext>
              </a:extLst>
            </p:cNvPr>
            <p:cNvSpPr/>
            <p:nvPr/>
          </p:nvSpPr>
          <p:spPr>
            <a:xfrm>
              <a:off x="6650182" y="4344711"/>
              <a:ext cx="1316182" cy="1302327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F5F2EE2-CE03-44DF-8FAD-64A5A7E76D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78951" y="4663366"/>
              <a:ext cx="982067" cy="45949"/>
            </a:xfrm>
            <a:prstGeom prst="line">
              <a:avLst/>
            </a:prstGeom>
            <a:ln w="38100">
              <a:solidFill>
                <a:srgbClr val="008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6DA9842-F238-4565-A048-C51E1B68E370}"/>
                </a:ext>
              </a:extLst>
            </p:cNvPr>
            <p:cNvCxnSpPr>
              <a:cxnSpLocks/>
            </p:cNvCxnSpPr>
            <p:nvPr/>
          </p:nvCxnSpPr>
          <p:spPr>
            <a:xfrm>
              <a:off x="6761018" y="4663365"/>
              <a:ext cx="1122386" cy="13856"/>
            </a:xfrm>
            <a:prstGeom prst="line">
              <a:avLst/>
            </a:prstGeom>
            <a:ln w="38100">
              <a:solidFill>
                <a:srgbClr val="008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0611DB5-10B5-4414-AF0A-CC3A2F44C46E}"/>
                </a:ext>
              </a:extLst>
            </p:cNvPr>
            <p:cNvCxnSpPr>
              <a:cxnSpLocks/>
            </p:cNvCxnSpPr>
            <p:nvPr/>
          </p:nvCxnSpPr>
          <p:spPr>
            <a:xfrm>
              <a:off x="7883404" y="4677221"/>
              <a:ext cx="2271977" cy="269700"/>
            </a:xfrm>
            <a:prstGeom prst="line">
              <a:avLst/>
            </a:prstGeom>
            <a:ln w="38100">
              <a:solidFill>
                <a:srgbClr val="008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133926-5A4B-4E40-ABD0-0B4ADFAFE7FF}"/>
                </a:ext>
              </a:extLst>
            </p:cNvPr>
            <p:cNvCxnSpPr>
              <a:cxnSpLocks/>
              <a:endCxn id="4" idx="3"/>
            </p:cNvCxnSpPr>
            <p:nvPr/>
          </p:nvCxnSpPr>
          <p:spPr>
            <a:xfrm>
              <a:off x="5778951" y="5341227"/>
              <a:ext cx="1063981" cy="115090"/>
            </a:xfrm>
            <a:prstGeom prst="line">
              <a:avLst/>
            </a:prstGeom>
            <a:ln w="38100">
              <a:solidFill>
                <a:srgbClr val="008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0D3BAE2-168E-4CFE-BEF1-243731E89884}"/>
                </a:ext>
              </a:extLst>
            </p:cNvPr>
            <p:cNvCxnSpPr>
              <a:cxnSpLocks/>
              <a:stCxn id="4" idx="3"/>
              <a:endCxn id="4" idx="5"/>
            </p:cNvCxnSpPr>
            <p:nvPr/>
          </p:nvCxnSpPr>
          <p:spPr>
            <a:xfrm>
              <a:off x="6842932" y="5456317"/>
              <a:ext cx="930682" cy="0"/>
            </a:xfrm>
            <a:prstGeom prst="line">
              <a:avLst/>
            </a:prstGeom>
            <a:ln w="38100">
              <a:solidFill>
                <a:srgbClr val="008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1629352-A0D7-4EA2-A8E8-C9A386B3D0C6}"/>
                </a:ext>
              </a:extLst>
            </p:cNvPr>
            <p:cNvCxnSpPr>
              <a:cxnSpLocks/>
              <a:stCxn id="4" idx="5"/>
            </p:cNvCxnSpPr>
            <p:nvPr/>
          </p:nvCxnSpPr>
          <p:spPr>
            <a:xfrm flipV="1">
              <a:off x="7773614" y="5094301"/>
              <a:ext cx="2381767" cy="362016"/>
            </a:xfrm>
            <a:prstGeom prst="line">
              <a:avLst/>
            </a:prstGeom>
            <a:ln w="38100">
              <a:solidFill>
                <a:srgbClr val="008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4B5FE4C-46F3-48FB-9A97-8A0BCA10E037}"/>
              </a:ext>
            </a:extLst>
          </p:cNvPr>
          <p:cNvSpPr txBox="1"/>
          <p:nvPr/>
        </p:nvSpPr>
        <p:spPr>
          <a:xfrm>
            <a:off x="494171" y="1607086"/>
            <a:ext cx="363147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In the Horizontal where the glass is round - </a:t>
            </a:r>
            <a:br>
              <a:rPr lang="en-GB" sz="2400" b="1" dirty="0">
                <a:solidFill>
                  <a:srgbClr val="002060"/>
                </a:solidFill>
              </a:rPr>
            </a:br>
            <a:br>
              <a:rPr lang="en-GB" sz="1200" b="1" dirty="0">
                <a:solidFill>
                  <a:srgbClr val="002060"/>
                </a:solidFill>
              </a:rPr>
            </a:b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The light from the mouth is bent as it enters the glass and water and bent back when it leaves.</a:t>
            </a:r>
            <a:b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en-GB" sz="1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But the net effect is to enlarge the horizontal view but the vertical view is unchanged because the glass is a cylinder and not a sphere.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09E2C92-B33F-42B6-814F-007DC5001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3614" y="2062804"/>
            <a:ext cx="3995139" cy="130232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B6F41A-1C4F-4333-AE53-C43BF0209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2261" y="423142"/>
            <a:ext cx="953142" cy="130232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C6086FAC-9593-4EA6-B14A-A14BC4331470}"/>
              </a:ext>
            </a:extLst>
          </p:cNvPr>
          <p:cNvSpPr/>
          <p:nvPr/>
        </p:nvSpPr>
        <p:spPr>
          <a:xfrm>
            <a:off x="4035288" y="512695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A Magnifying Glass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FE6E40-6BDE-404E-B491-7C69C6246DAB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14842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A983AA-2514-441D-90D6-2B4EFDC8A930}"/>
              </a:ext>
            </a:extLst>
          </p:cNvPr>
          <p:cNvSpPr txBox="1"/>
          <p:nvPr/>
        </p:nvSpPr>
        <p:spPr>
          <a:xfrm>
            <a:off x="1055907" y="746275"/>
            <a:ext cx="42780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Now look through the marble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If you cannot get a clear marble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use a clear inflatable ball filled with water.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28F4CC-B01C-46B5-BD20-A03B0CBB0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2953" y="3469003"/>
            <a:ext cx="1965991" cy="19553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E7F9DDC-9378-45E4-8134-C945C3D62480}"/>
              </a:ext>
            </a:extLst>
          </p:cNvPr>
          <p:cNvSpPr/>
          <p:nvPr/>
        </p:nvSpPr>
        <p:spPr>
          <a:xfrm>
            <a:off x="4301406" y="3673154"/>
            <a:ext cx="1543050" cy="1638337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8CCE9C-4B97-4E15-A51D-319AAD737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920" y="3543493"/>
            <a:ext cx="1692088" cy="17070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FFA7BF-DCEB-4C33-8CCC-AD8FD1C653A0}"/>
              </a:ext>
            </a:extLst>
          </p:cNvPr>
          <p:cNvSpPr/>
          <p:nvPr/>
        </p:nvSpPr>
        <p:spPr>
          <a:xfrm>
            <a:off x="5072931" y="718180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A Magnifying Glass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B29339-3450-4D9D-BEC8-E8FF8ED8D220}"/>
              </a:ext>
            </a:extLst>
          </p:cNvPr>
          <p:cNvSpPr txBox="1"/>
          <p:nvPr/>
        </p:nvSpPr>
        <p:spPr>
          <a:xfrm>
            <a:off x="7870218" y="4212373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0DD1EE-16CB-4524-AE7B-BCC50C27F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822" y="2304505"/>
            <a:ext cx="4148285" cy="4185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2BADB4-A113-4CBD-A2D5-E1AF7FFC991F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252005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28F4CC-B01C-46B5-BD20-A03B0CBB0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663" y="2864352"/>
            <a:ext cx="1965991" cy="19553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E7F9DDC-9378-45E4-8134-C945C3D62480}"/>
              </a:ext>
            </a:extLst>
          </p:cNvPr>
          <p:cNvSpPr/>
          <p:nvPr/>
        </p:nvSpPr>
        <p:spPr>
          <a:xfrm>
            <a:off x="2805116" y="3068503"/>
            <a:ext cx="1543050" cy="1638337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E9A922-45D9-4DF5-89FF-8FBAB7091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2261" y="423142"/>
            <a:ext cx="953142" cy="13023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5AE1A7-54DC-4DF4-A828-98B94239E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564" y="1395401"/>
            <a:ext cx="3782291" cy="5188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A983AA-2514-441D-90D6-2B4EFDC8A930}"/>
              </a:ext>
            </a:extLst>
          </p:cNvPr>
          <p:cNvSpPr txBox="1"/>
          <p:nvPr/>
        </p:nvSpPr>
        <p:spPr>
          <a:xfrm>
            <a:off x="972780" y="1236044"/>
            <a:ext cx="8469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Now look through the marble and the whole face is enlarged.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AA44296-F133-41F0-866E-0CA70BEE0AED}"/>
              </a:ext>
            </a:extLst>
          </p:cNvPr>
          <p:cNvCxnSpPr>
            <a:cxnSpLocks/>
          </p:cNvCxnSpPr>
          <p:nvPr/>
        </p:nvCxnSpPr>
        <p:spPr>
          <a:xfrm flipH="1">
            <a:off x="2312654" y="3429000"/>
            <a:ext cx="624510" cy="145473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C78DF79-5083-42FA-877D-3D83F063FD49}"/>
              </a:ext>
            </a:extLst>
          </p:cNvPr>
          <p:cNvCxnSpPr>
            <a:cxnSpLocks/>
          </p:cNvCxnSpPr>
          <p:nvPr/>
        </p:nvCxnSpPr>
        <p:spPr>
          <a:xfrm flipH="1">
            <a:off x="2890307" y="3429000"/>
            <a:ext cx="1356404" cy="0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CF2DE14-487C-4D62-94B8-08FC2EDF5C9B}"/>
              </a:ext>
            </a:extLst>
          </p:cNvPr>
          <p:cNvCxnSpPr>
            <a:cxnSpLocks/>
          </p:cNvCxnSpPr>
          <p:nvPr/>
        </p:nvCxnSpPr>
        <p:spPr>
          <a:xfrm flipH="1" flipV="1">
            <a:off x="4168611" y="3429000"/>
            <a:ext cx="1317789" cy="360498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F42EF72-2A74-4694-810E-97BA01F128E3}"/>
              </a:ext>
            </a:extLst>
          </p:cNvPr>
          <p:cNvGrpSpPr/>
          <p:nvPr/>
        </p:nvGrpSpPr>
        <p:grpSpPr>
          <a:xfrm flipV="1">
            <a:off x="2215672" y="3969746"/>
            <a:ext cx="3173746" cy="360498"/>
            <a:chOff x="2465054" y="3581400"/>
            <a:chExt cx="3173746" cy="360498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21F8948-B827-45A8-89C6-7166A10BE7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5054" y="3581400"/>
              <a:ext cx="624510" cy="145473"/>
            </a:xfrm>
            <a:prstGeom prst="straightConnector1">
              <a:avLst/>
            </a:prstGeom>
            <a:ln w="3810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FB76F00-8D0C-4FEC-B85C-5345292752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2707" y="3581400"/>
              <a:ext cx="1356404" cy="0"/>
            </a:xfrm>
            <a:prstGeom prst="straightConnector1">
              <a:avLst/>
            </a:prstGeom>
            <a:ln w="3810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F8D9742-ED4F-4C81-B2B7-905CBA3127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21011" y="3581400"/>
              <a:ext cx="1317789" cy="360498"/>
            </a:xfrm>
            <a:prstGeom prst="straightConnector1">
              <a:avLst/>
            </a:prstGeom>
            <a:ln w="3810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3A5EE3A-12C9-47DD-A38E-7C17269500CD}"/>
              </a:ext>
            </a:extLst>
          </p:cNvPr>
          <p:cNvSpPr txBox="1"/>
          <p:nvPr/>
        </p:nvSpPr>
        <p:spPr>
          <a:xfrm>
            <a:off x="8395855" y="2571159"/>
            <a:ext cx="3273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This is because the marble/ball is a sphere and the magnification is all round, or universal.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F1F14D-2C4B-45C5-8C2A-9A624DA396C9}"/>
              </a:ext>
            </a:extLst>
          </p:cNvPr>
          <p:cNvSpPr/>
          <p:nvPr/>
        </p:nvSpPr>
        <p:spPr>
          <a:xfrm>
            <a:off x="3800688" y="59053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A Magnifying Glass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135EC6-9FC9-48E0-B587-C831B0CFE35E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100353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FE14D1-5238-4234-8689-F7634E65D399}"/>
              </a:ext>
            </a:extLst>
          </p:cNvPr>
          <p:cNvSpPr/>
          <p:nvPr/>
        </p:nvSpPr>
        <p:spPr>
          <a:xfrm>
            <a:off x="3800688" y="8023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A Magnifying Glass</a:t>
            </a: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F7357EA1-B296-4968-949C-6B5238D1F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1" r="-1" b="-1"/>
          <a:stretch/>
        </p:blipFill>
        <p:spPr>
          <a:xfrm>
            <a:off x="1923252" y="1604210"/>
            <a:ext cx="7685949" cy="43233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30972-9D72-43AD-A626-71BA22778352}"/>
              </a:ext>
            </a:extLst>
          </p:cNvPr>
          <p:cNvSpPr txBox="1"/>
          <p:nvPr/>
        </p:nvSpPr>
        <p:spPr>
          <a:xfrm>
            <a:off x="1560748" y="1604210"/>
            <a:ext cx="3160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Well Done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E9A38-89DD-4BDD-8830-141F315EC37A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423711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96BC71-8437-47A7-9F4F-FC9DBDDB6A37}"/>
              </a:ext>
            </a:extLst>
          </p:cNvPr>
          <p:cNvGrpSpPr/>
          <p:nvPr/>
        </p:nvGrpSpPr>
        <p:grpSpPr>
          <a:xfrm>
            <a:off x="6206574" y="2009576"/>
            <a:ext cx="1524000" cy="3614497"/>
            <a:chOff x="7248525" y="1466850"/>
            <a:chExt cx="1524000" cy="36144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B2D28FC-AB35-4ED7-936C-3AB2D45D1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48525" y="1466850"/>
              <a:ext cx="1524000" cy="1524000"/>
            </a:xfrm>
            <a:prstGeom prst="rect">
              <a:avLst/>
            </a:prstGeom>
          </p:spPr>
        </p:pic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5D1049CE-9AD5-4205-95BF-D80C77B35EAC}"/>
                </a:ext>
              </a:extLst>
            </p:cNvPr>
            <p:cNvSpPr/>
            <p:nvPr/>
          </p:nvSpPr>
          <p:spPr>
            <a:xfrm flipV="1">
              <a:off x="8383869" y="2586036"/>
              <a:ext cx="88799" cy="117157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A4F13AE-910F-4D67-8CA4-B49658D03526}"/>
                </a:ext>
              </a:extLst>
            </p:cNvPr>
            <p:cNvCxnSpPr/>
            <p:nvPr/>
          </p:nvCxnSpPr>
          <p:spPr>
            <a:xfrm>
              <a:off x="8421442" y="3067712"/>
              <a:ext cx="66599" cy="201363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8770AF9-00C3-4307-8437-1832431B6464}"/>
              </a:ext>
            </a:extLst>
          </p:cNvPr>
          <p:cNvSpPr txBox="1"/>
          <p:nvPr/>
        </p:nvSpPr>
        <p:spPr>
          <a:xfrm>
            <a:off x="934139" y="2289803"/>
            <a:ext cx="3888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That is not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292413-97D6-4F0B-B4F8-3C248081B76E}"/>
              </a:ext>
            </a:extLst>
          </p:cNvPr>
          <p:cNvSpPr/>
          <p:nvPr/>
        </p:nvSpPr>
        <p:spPr>
          <a:xfrm>
            <a:off x="3800688" y="8023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Lets Bend Some Water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0EDFEF-8506-4F0B-BE98-6FD5DD4FA592}"/>
              </a:ext>
            </a:extLst>
          </p:cNvPr>
          <p:cNvSpPr txBox="1"/>
          <p:nvPr/>
        </p:nvSpPr>
        <p:spPr>
          <a:xfrm>
            <a:off x="934139" y="3429000"/>
            <a:ext cx="3512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8000"/>
                </a:solidFill>
              </a:rPr>
              <a:t>But You Can Do It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5046CA-DF51-44A1-9BDA-0730C94523CF}"/>
              </a:ext>
            </a:extLst>
          </p:cNvPr>
          <p:cNvSpPr txBox="1"/>
          <p:nvPr/>
        </p:nvSpPr>
        <p:spPr>
          <a:xfrm>
            <a:off x="7105082" y="4292050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1D118D-75A0-470F-B631-9077625CA2DC}"/>
              </a:ext>
            </a:extLst>
          </p:cNvPr>
          <p:cNvGrpSpPr/>
          <p:nvPr/>
        </p:nvGrpSpPr>
        <p:grpSpPr>
          <a:xfrm>
            <a:off x="6096000" y="2009576"/>
            <a:ext cx="2790702" cy="3870307"/>
            <a:chOff x="9013371" y="1753766"/>
            <a:chExt cx="2790702" cy="387030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82BE28E-5F42-4251-B8D9-EF79B000141A}"/>
                </a:ext>
              </a:extLst>
            </p:cNvPr>
            <p:cNvSpPr/>
            <p:nvPr/>
          </p:nvSpPr>
          <p:spPr>
            <a:xfrm>
              <a:off x="9013371" y="1753766"/>
              <a:ext cx="2790702" cy="3870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E34EFC5-0D4E-496D-94E5-0DFA33020327}"/>
                </a:ext>
              </a:extLst>
            </p:cNvPr>
            <p:cNvGrpSpPr/>
            <p:nvPr/>
          </p:nvGrpSpPr>
          <p:grpSpPr>
            <a:xfrm>
              <a:off x="9108078" y="1753766"/>
              <a:ext cx="2167565" cy="3350468"/>
              <a:chOff x="9003668" y="1619217"/>
              <a:chExt cx="2167565" cy="335046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542640C-3DE3-4AC7-9AA7-FA1DDF414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003668" y="1619217"/>
                <a:ext cx="1524000" cy="1524000"/>
              </a:xfrm>
              <a:prstGeom prst="rect">
                <a:avLst/>
              </a:prstGeom>
            </p:spPr>
          </p:pic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98859211-615F-445C-A588-CDF0C1764B90}"/>
                  </a:ext>
                </a:extLst>
              </p:cNvPr>
              <p:cNvSpPr/>
              <p:nvPr/>
            </p:nvSpPr>
            <p:spPr>
              <a:xfrm flipV="1">
                <a:off x="10139012" y="2738403"/>
                <a:ext cx="88799" cy="117157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A30A8B3-683C-4AEC-A898-3EE3FF4DEC3F}"/>
                  </a:ext>
                </a:extLst>
              </p:cNvPr>
              <p:cNvCxnSpPr>
                <a:cxnSpLocks/>
                <a:endCxn id="14" idx="0"/>
              </p:cNvCxnSpPr>
              <p:nvPr/>
            </p:nvCxnSpPr>
            <p:spPr>
              <a:xfrm>
                <a:off x="10176585" y="3220079"/>
                <a:ext cx="6827" cy="689899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444D7750-BA01-4FDC-BACF-40BB267A7319}"/>
                  </a:ext>
                </a:extLst>
              </p:cNvPr>
              <p:cNvSpPr/>
              <p:nvPr/>
            </p:nvSpPr>
            <p:spPr>
              <a:xfrm rot="10800000">
                <a:off x="10183411" y="3426466"/>
                <a:ext cx="195822" cy="921154"/>
              </a:xfrm>
              <a:prstGeom prst="arc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C708276-8F10-4E76-9FB2-A5945D1550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34341" y="4292050"/>
                <a:ext cx="378581" cy="677635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EB435BD-D9DC-410F-A9F1-225D20DB5816}"/>
                  </a:ext>
                </a:extLst>
              </p:cNvPr>
              <p:cNvSpPr/>
              <p:nvPr/>
            </p:nvSpPr>
            <p:spPr>
              <a:xfrm>
                <a:off x="10521988" y="3750197"/>
                <a:ext cx="649245" cy="5974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6343DD-3E65-49AC-B61F-94F06087621E}"/>
              </a:ext>
            </a:extLst>
          </p:cNvPr>
          <p:cNvSpPr txBox="1"/>
          <p:nvPr/>
        </p:nvSpPr>
        <p:spPr>
          <a:xfrm>
            <a:off x="1116281" y="4821382"/>
            <a:ext cx="212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Here’s How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33F046-1267-4298-97FD-572C1513B858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16A2A3-FA7E-4FA1-B3C7-FEEE4501F32A}"/>
              </a:ext>
            </a:extLst>
          </p:cNvPr>
          <p:cNvSpPr txBox="1"/>
          <p:nvPr/>
        </p:nvSpPr>
        <p:spPr>
          <a:xfrm>
            <a:off x="11757607" y="91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2515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6B7A3-4A07-4C19-B42B-ACD2E77CB7AE}"/>
              </a:ext>
            </a:extLst>
          </p:cNvPr>
          <p:cNvSpPr txBox="1"/>
          <p:nvPr/>
        </p:nvSpPr>
        <p:spPr>
          <a:xfrm>
            <a:off x="5695888" y="1050690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cs typeface="Arial" panose="020B0604020202020204" pitchFamily="34" charset="0"/>
              </a:rPr>
              <a:t>Guide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D429AC-39DC-421A-BD61-FD9C04A98ABB}"/>
              </a:ext>
            </a:extLst>
          </p:cNvPr>
          <p:cNvSpPr txBox="1"/>
          <p:nvPr/>
        </p:nvSpPr>
        <p:spPr>
          <a:xfrm>
            <a:off x="1620213" y="1720349"/>
            <a:ext cx="81513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8000"/>
                </a:solidFill>
                <a:cs typeface="Arial" panose="020B0604020202020204" pitchFamily="34" charset="0"/>
              </a:rPr>
              <a:t>This exercise introduces pupils to chemistry and physics including</a:t>
            </a:r>
          </a:p>
          <a:p>
            <a:pPr marL="285750" indent="-285750">
              <a:buFontTx/>
              <a:buChar char="-"/>
            </a:pPr>
            <a:r>
              <a:rPr lang="en-GB" sz="1400" b="1" dirty="0">
                <a:solidFill>
                  <a:srgbClr val="008000"/>
                </a:solidFill>
                <a:cs typeface="Arial" panose="020B0604020202020204" pitchFamily="34" charset="0"/>
                <a:hlinkClick r:id="rId2" action="ppaction://hlinksldjump"/>
              </a:rPr>
              <a:t>Fizzy chemistry</a:t>
            </a:r>
            <a:endParaRPr lang="en-GB" sz="1400" b="1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400" b="1" dirty="0">
                <a:solidFill>
                  <a:srgbClr val="008000"/>
                </a:solidFill>
                <a:cs typeface="Arial" panose="020B0604020202020204" pitchFamily="34" charset="0"/>
                <a:hlinkClick r:id="rId3" action="ppaction://hlinksldjump"/>
              </a:rPr>
              <a:t>Making a thermometer</a:t>
            </a:r>
            <a:endParaRPr lang="en-GB" sz="1400" b="1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400" b="1" dirty="0">
                <a:solidFill>
                  <a:srgbClr val="008000"/>
                </a:solidFill>
                <a:cs typeface="Arial" panose="020B0604020202020204" pitchFamily="34" charset="0"/>
                <a:hlinkClick r:id="rId4" action="ppaction://hlinksldjump"/>
              </a:rPr>
              <a:t>Making a magnifying glass</a:t>
            </a:r>
            <a:endParaRPr lang="en-GB" sz="1400" b="1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400" b="1" dirty="0">
                <a:solidFill>
                  <a:srgbClr val="008000"/>
                </a:solidFill>
                <a:cs typeface="Arial" panose="020B0604020202020204" pitchFamily="34" charset="0"/>
                <a:hlinkClick r:id="rId5" action="ppaction://hlinksldjump"/>
              </a:rPr>
              <a:t>Bending water – static electricity</a:t>
            </a:r>
            <a:endParaRPr lang="en-GB" sz="1400" b="1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400" b="1" dirty="0">
                <a:solidFill>
                  <a:srgbClr val="008000"/>
                </a:solidFill>
                <a:cs typeface="Arial" panose="020B0604020202020204" pitchFamily="34" charset="0"/>
                <a:hlinkClick r:id="rId6" action="ppaction://hlinksldjump"/>
              </a:rPr>
              <a:t>Calculating speed of the Earth</a:t>
            </a:r>
            <a:endParaRPr lang="en-GB" sz="1400" b="1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400" b="1" dirty="0">
                <a:solidFill>
                  <a:srgbClr val="008000"/>
                </a:solidFill>
                <a:cs typeface="Arial" panose="020B0604020202020204" pitchFamily="34" charset="0"/>
                <a:hlinkClick r:id="rId7" action="ppaction://hlinksldjump"/>
              </a:rPr>
              <a:t>How much Oxygen in air</a:t>
            </a:r>
            <a:endParaRPr lang="en-GB" sz="1400" b="1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400" b="1" dirty="0" err="1">
                <a:solidFill>
                  <a:srgbClr val="008000"/>
                </a:solidFill>
                <a:cs typeface="Arial" panose="020B0604020202020204" pitchFamily="34" charset="0"/>
                <a:hlinkClick r:id="rId8" action="ppaction://hlinksldjump"/>
              </a:rPr>
              <a:t>Mento®risckopy</a:t>
            </a:r>
            <a:endParaRPr lang="en-GB" sz="1400" b="1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400" b="1" dirty="0">
                <a:solidFill>
                  <a:srgbClr val="008000"/>
                </a:solidFill>
                <a:cs typeface="Arial" panose="020B0604020202020204" pitchFamily="34" charset="0"/>
                <a:hlinkClick r:id="rId9" action="ppaction://hlinksldjump"/>
              </a:rPr>
              <a:t>Cleaning copper, etc</a:t>
            </a:r>
            <a:endParaRPr lang="en-GB" sz="1400" b="1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400" b="1" dirty="0">
                <a:solidFill>
                  <a:srgbClr val="008000"/>
                </a:solidFill>
                <a:cs typeface="Arial" panose="020B0604020202020204" pitchFamily="34" charset="0"/>
                <a:hlinkClick r:id="rId10" action="ppaction://hlinksldjump"/>
              </a:rPr>
              <a:t>Gravity and acceleration</a:t>
            </a:r>
            <a:endParaRPr lang="en-GB" sz="1400" b="1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400" b="1" dirty="0">
                <a:solidFill>
                  <a:srgbClr val="008000"/>
                </a:solidFill>
                <a:cs typeface="Arial" panose="020B0604020202020204" pitchFamily="34" charset="0"/>
                <a:hlinkClick r:id="rId11" action="ppaction://hlinksldjump"/>
              </a:rPr>
              <a:t>Making plastic from milk</a:t>
            </a:r>
            <a:endParaRPr lang="en-GB" sz="1400" b="1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GB" sz="1400" b="1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GB" sz="1400" b="1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GB" sz="1400" b="1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GB" sz="1400" b="1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GB" sz="1400" b="1" dirty="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94D9E-21A8-4D31-9F52-9C29EBB0B276}"/>
              </a:ext>
            </a:extLst>
          </p:cNvPr>
          <p:cNvSpPr txBox="1"/>
          <p:nvPr/>
        </p:nvSpPr>
        <p:spPr>
          <a:xfrm>
            <a:off x="5969390" y="439860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9DF1A30-17D5-4A6E-AC10-6630EC8BE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479603"/>
              </p:ext>
            </p:extLst>
          </p:nvPr>
        </p:nvGraphicFramePr>
        <p:xfrm>
          <a:off x="1753625" y="4849837"/>
          <a:ext cx="8431531" cy="1493521"/>
        </p:xfrm>
        <a:graphic>
          <a:graphicData uri="http://schemas.openxmlformats.org/drawingml/2006/table">
            <a:tbl>
              <a:tblPr firstRow="1" firstCol="1" bandRow="1"/>
              <a:tblGrid>
                <a:gridCol w="1170028">
                  <a:extLst>
                    <a:ext uri="{9D8B030D-6E8A-4147-A177-3AD203B41FA5}">
                      <a16:colId xmlns:a16="http://schemas.microsoft.com/office/drawing/2014/main" val="1088236189"/>
                    </a:ext>
                  </a:extLst>
                </a:gridCol>
                <a:gridCol w="1200577">
                  <a:extLst>
                    <a:ext uri="{9D8B030D-6E8A-4147-A177-3AD203B41FA5}">
                      <a16:colId xmlns:a16="http://schemas.microsoft.com/office/drawing/2014/main" val="1328507834"/>
                    </a:ext>
                  </a:extLst>
                </a:gridCol>
                <a:gridCol w="6060926">
                  <a:extLst>
                    <a:ext uri="{9D8B030D-6E8A-4147-A177-3AD203B41FA5}">
                      <a16:colId xmlns:a16="http://schemas.microsoft.com/office/drawing/2014/main" val="1501166323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</a:t>
                      </a:r>
                    </a:p>
                  </a:txBody>
                  <a:tcPr marL="65405" marR="6540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</a:t>
                      </a:r>
                    </a:p>
                  </a:txBody>
                  <a:tcPr marL="65405" marR="6540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Avoidance Action</a:t>
                      </a:r>
                    </a:p>
                  </a:txBody>
                  <a:tcPr marL="65405" marR="6540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8679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Chemicals and Water</a:t>
                      </a:r>
                    </a:p>
                  </a:txBody>
                  <a:tcPr marL="65405" marR="6540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Injury</a:t>
                      </a:r>
                    </a:p>
                  </a:txBody>
                  <a:tcPr marL="65405" marR="6540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</a:t>
                      </a:r>
                    </a:p>
                  </a:txBody>
                  <a:tcPr marL="65405" marR="6540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7888212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marL="3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Equipment and Materials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Misuse and Mistakes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</a:t>
                      </a:r>
                    </a:p>
                  </a:txBody>
                  <a:tcPr marL="65405" marR="6540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159231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Aggression between pupils</a:t>
                      </a:r>
                    </a:p>
                  </a:txBody>
                  <a:tcPr marL="65405" marR="6540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Injury</a:t>
                      </a:r>
                    </a:p>
                  </a:txBody>
                  <a:tcPr marL="65405" marR="6540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 and immediate action to defuse aggression</a:t>
                      </a:r>
                    </a:p>
                  </a:txBody>
                  <a:tcPr marL="65405" marR="6540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247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5898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2A5EB5-495C-4F20-97D2-05357BD70F8C}"/>
              </a:ext>
            </a:extLst>
          </p:cNvPr>
          <p:cNvSpPr/>
          <p:nvPr/>
        </p:nvSpPr>
        <p:spPr>
          <a:xfrm>
            <a:off x="3800688" y="8023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Lets Bend Some Water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0316B-04A9-44F3-8D82-16F871C55841}"/>
              </a:ext>
            </a:extLst>
          </p:cNvPr>
          <p:cNvSpPr txBox="1"/>
          <p:nvPr/>
        </p:nvSpPr>
        <p:spPr>
          <a:xfrm>
            <a:off x="595421" y="1518167"/>
            <a:ext cx="212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Here’s How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E81BF-3404-4B01-887F-DC1686DD4B03}"/>
              </a:ext>
            </a:extLst>
          </p:cNvPr>
          <p:cNvSpPr txBox="1"/>
          <p:nvPr/>
        </p:nvSpPr>
        <p:spPr>
          <a:xfrm>
            <a:off x="752354" y="2662177"/>
            <a:ext cx="24418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You need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Stream of Water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Plastic Tube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Woollen  Pullover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208097-AB41-4A9A-A2B5-2757E4BC8589}"/>
              </a:ext>
            </a:extLst>
          </p:cNvPr>
          <p:cNvGrpSpPr/>
          <p:nvPr/>
        </p:nvGrpSpPr>
        <p:grpSpPr>
          <a:xfrm>
            <a:off x="4840761" y="2044300"/>
            <a:ext cx="1524000" cy="3614497"/>
            <a:chOff x="7248525" y="1466850"/>
            <a:chExt cx="1524000" cy="361449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BAE1D8A-CB05-4A26-A8E1-F9C30F134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48525" y="1466850"/>
              <a:ext cx="1524000" cy="1524000"/>
            </a:xfrm>
            <a:prstGeom prst="rect">
              <a:avLst/>
            </a:prstGeom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341426B9-AF44-4C41-9C56-725C75404F5D}"/>
                </a:ext>
              </a:extLst>
            </p:cNvPr>
            <p:cNvSpPr/>
            <p:nvPr/>
          </p:nvSpPr>
          <p:spPr>
            <a:xfrm flipV="1">
              <a:off x="8383869" y="2586036"/>
              <a:ext cx="88799" cy="117157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F28A32F-8E16-425F-8334-19433581F357}"/>
                </a:ext>
              </a:extLst>
            </p:cNvPr>
            <p:cNvCxnSpPr/>
            <p:nvPr/>
          </p:nvCxnSpPr>
          <p:spPr>
            <a:xfrm>
              <a:off x="8421442" y="3067712"/>
              <a:ext cx="66599" cy="201363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Cylinder 8">
            <a:extLst>
              <a:ext uri="{FF2B5EF4-FFF2-40B4-BE49-F238E27FC236}">
                <a16:creationId xmlns:a16="http://schemas.microsoft.com/office/drawing/2014/main" id="{513340C8-9389-4882-BB93-52D2A634F776}"/>
              </a:ext>
            </a:extLst>
          </p:cNvPr>
          <p:cNvSpPr/>
          <p:nvPr/>
        </p:nvSpPr>
        <p:spPr>
          <a:xfrm>
            <a:off x="7282076" y="2695858"/>
            <a:ext cx="745012" cy="1956121"/>
          </a:xfrm>
          <a:prstGeom prst="can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04C903-5DBC-48CB-96F1-1AD0A7A81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714" y="2695858"/>
            <a:ext cx="2410446" cy="19561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AD4438-966C-49F4-A756-44F647AB2D8E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111928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61E745-E055-4C54-A758-CF7B57BDDF11}"/>
              </a:ext>
            </a:extLst>
          </p:cNvPr>
          <p:cNvSpPr txBox="1"/>
          <p:nvPr/>
        </p:nvSpPr>
        <p:spPr>
          <a:xfrm>
            <a:off x="9986724" y="62115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4DC7B0-09F3-43DA-BDD6-E9C4728178FB}"/>
              </a:ext>
            </a:extLst>
          </p:cNvPr>
          <p:cNvSpPr txBox="1"/>
          <p:nvPr/>
        </p:nvSpPr>
        <p:spPr>
          <a:xfrm>
            <a:off x="560697" y="1592045"/>
            <a:ext cx="212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Here’s How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BF10D-4FFB-4074-B7EE-AEE99E832327}"/>
              </a:ext>
            </a:extLst>
          </p:cNvPr>
          <p:cNvSpPr txBox="1"/>
          <p:nvPr/>
        </p:nvSpPr>
        <p:spPr>
          <a:xfrm>
            <a:off x="543314" y="2523908"/>
            <a:ext cx="80064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Turn on the tap so there is a slow continuous stream of water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Turn it off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Click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Rub the plastic on the pullover for a minute or so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01F104-0B5C-4E72-9313-C21008998131}"/>
              </a:ext>
            </a:extLst>
          </p:cNvPr>
          <p:cNvGrpSpPr/>
          <p:nvPr/>
        </p:nvGrpSpPr>
        <p:grpSpPr>
          <a:xfrm>
            <a:off x="9678978" y="1656436"/>
            <a:ext cx="1524000" cy="3614497"/>
            <a:chOff x="7248525" y="1466850"/>
            <a:chExt cx="1524000" cy="36144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5C727D-F2B7-47D5-B5D7-AB78B2FCD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48525" y="1466850"/>
              <a:ext cx="1524000" cy="1524000"/>
            </a:xfrm>
            <a:prstGeom prst="rect">
              <a:avLst/>
            </a:prstGeom>
          </p:spPr>
        </p:pic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AAAA50C0-6AC9-4A66-9CA6-697650236D6A}"/>
                </a:ext>
              </a:extLst>
            </p:cNvPr>
            <p:cNvSpPr/>
            <p:nvPr/>
          </p:nvSpPr>
          <p:spPr>
            <a:xfrm flipV="1">
              <a:off x="8383869" y="2586036"/>
              <a:ext cx="88799" cy="117157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04B3D78-B142-4B3E-9C65-EA75D9830CEE}"/>
                </a:ext>
              </a:extLst>
            </p:cNvPr>
            <p:cNvCxnSpPr/>
            <p:nvPr/>
          </p:nvCxnSpPr>
          <p:spPr>
            <a:xfrm>
              <a:off x="8421442" y="3067712"/>
              <a:ext cx="66599" cy="201363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4D7DE67-A244-4D4A-8C8E-340D4D084B20}"/>
              </a:ext>
            </a:extLst>
          </p:cNvPr>
          <p:cNvGrpSpPr/>
          <p:nvPr/>
        </p:nvGrpSpPr>
        <p:grpSpPr>
          <a:xfrm>
            <a:off x="8701628" y="1656436"/>
            <a:ext cx="3113102" cy="4380492"/>
            <a:chOff x="9168683" y="1592045"/>
            <a:chExt cx="3113102" cy="438049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B8F4AE-4AE8-4E82-AA3B-650F84ED8284}"/>
                </a:ext>
              </a:extLst>
            </p:cNvPr>
            <p:cNvSpPr/>
            <p:nvPr/>
          </p:nvSpPr>
          <p:spPr>
            <a:xfrm>
              <a:off x="9168683" y="1592045"/>
              <a:ext cx="3109118" cy="43804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6063EFA-691A-4092-AB95-477E4D4BC7A5}"/>
                </a:ext>
              </a:extLst>
            </p:cNvPr>
            <p:cNvGrpSpPr/>
            <p:nvPr/>
          </p:nvGrpSpPr>
          <p:grpSpPr>
            <a:xfrm>
              <a:off x="9168683" y="2870522"/>
              <a:ext cx="3113102" cy="1924889"/>
              <a:chOff x="9168683" y="2870522"/>
              <a:chExt cx="3113102" cy="195612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6D15878-2A84-40ED-A648-EFF1C1E645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99561" y="2870522"/>
                <a:ext cx="2410446" cy="1956121"/>
              </a:xfrm>
              <a:prstGeom prst="rect">
                <a:avLst/>
              </a:prstGeom>
            </p:spPr>
          </p:pic>
          <p:sp>
            <p:nvSpPr>
              <p:cNvPr id="13" name="Cylinder 12">
                <a:extLst>
                  <a:ext uri="{FF2B5EF4-FFF2-40B4-BE49-F238E27FC236}">
                    <a16:creationId xmlns:a16="http://schemas.microsoft.com/office/drawing/2014/main" id="{9F1F413D-8338-4796-BC3F-B6805B6DB185}"/>
                  </a:ext>
                </a:extLst>
              </p:cNvPr>
              <p:cNvSpPr/>
              <p:nvPr/>
            </p:nvSpPr>
            <p:spPr>
              <a:xfrm rot="4973327">
                <a:off x="10390760" y="2570400"/>
                <a:ext cx="745012" cy="1956121"/>
              </a:xfrm>
              <a:prstGeom prst="can">
                <a:avLst/>
              </a:prstGeom>
              <a:solidFill>
                <a:schemeClr val="bg1">
                  <a:lumMod val="7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5C77AA90-C167-42B7-AC5C-5B69B627E56F}"/>
                  </a:ext>
                </a:extLst>
              </p:cNvPr>
              <p:cNvCxnSpPr>
                <a:cxnSpLocks/>
                <a:endCxn id="14" idx="1"/>
              </p:cNvCxnSpPr>
              <p:nvPr/>
            </p:nvCxnSpPr>
            <p:spPr>
              <a:xfrm flipH="1">
                <a:off x="9168683" y="3727611"/>
                <a:ext cx="500245" cy="69474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C7359037-0974-4558-B498-E3322DCF7A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794333" y="3337129"/>
                <a:ext cx="487452" cy="44482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AB7FE17-32FB-4D73-9790-F29B70979B3A}"/>
              </a:ext>
            </a:extLst>
          </p:cNvPr>
          <p:cNvSpPr/>
          <p:nvPr/>
        </p:nvSpPr>
        <p:spPr>
          <a:xfrm>
            <a:off x="3800688" y="8023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Lets Bend Some Water</a:t>
            </a:r>
          </a:p>
        </p:txBody>
      </p:sp>
    </p:spTree>
    <p:extLst>
      <p:ext uri="{BB962C8B-B14F-4D97-AF65-F5344CB8AC3E}">
        <p14:creationId xmlns:p14="http://schemas.microsoft.com/office/powerpoint/2010/main" val="318205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E04FECAF-583F-4A20-9B87-F56BFCA240F7}"/>
              </a:ext>
            </a:extLst>
          </p:cNvPr>
          <p:cNvSpPr/>
          <p:nvPr/>
        </p:nvSpPr>
        <p:spPr>
          <a:xfrm>
            <a:off x="9094767" y="4253652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1E745-E055-4C54-A758-CF7B57BDDF11}"/>
              </a:ext>
            </a:extLst>
          </p:cNvPr>
          <p:cNvSpPr txBox="1"/>
          <p:nvPr/>
        </p:nvSpPr>
        <p:spPr>
          <a:xfrm>
            <a:off x="9986724" y="62115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C3261D-21D6-4A2F-9159-F1E24EA100F6}"/>
              </a:ext>
            </a:extLst>
          </p:cNvPr>
          <p:cNvSpPr/>
          <p:nvPr/>
        </p:nvSpPr>
        <p:spPr>
          <a:xfrm>
            <a:off x="3800688" y="8023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Lets Bend Some Water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423FCA-E8CA-46EC-878B-4C252ED24BED}"/>
              </a:ext>
            </a:extLst>
          </p:cNvPr>
          <p:cNvGrpSpPr/>
          <p:nvPr/>
        </p:nvGrpSpPr>
        <p:grpSpPr>
          <a:xfrm>
            <a:off x="6096000" y="1974852"/>
            <a:ext cx="1524000" cy="3614497"/>
            <a:chOff x="7248525" y="1466850"/>
            <a:chExt cx="1524000" cy="361449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8BBFE5-60F1-4A66-81FD-55B7E7882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48525" y="1466850"/>
              <a:ext cx="1524000" cy="1524000"/>
            </a:xfrm>
            <a:prstGeom prst="rect">
              <a:avLst/>
            </a:prstGeom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7C935BAE-BE47-466E-B5AE-8831316A02DC}"/>
                </a:ext>
              </a:extLst>
            </p:cNvPr>
            <p:cNvSpPr/>
            <p:nvPr/>
          </p:nvSpPr>
          <p:spPr>
            <a:xfrm flipV="1">
              <a:off x="8383869" y="2586036"/>
              <a:ext cx="88799" cy="117157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E654DEF-3C3C-4B53-AC3F-15C8BD0909DE}"/>
                </a:ext>
              </a:extLst>
            </p:cNvPr>
            <p:cNvCxnSpPr/>
            <p:nvPr/>
          </p:nvCxnSpPr>
          <p:spPr>
            <a:xfrm>
              <a:off x="8421442" y="3067712"/>
              <a:ext cx="66599" cy="201363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DBD80E9-4E59-41DD-B080-BFEAB24D0298}"/>
              </a:ext>
            </a:extLst>
          </p:cNvPr>
          <p:cNvGrpSpPr/>
          <p:nvPr/>
        </p:nvGrpSpPr>
        <p:grpSpPr>
          <a:xfrm>
            <a:off x="10184863" y="3231126"/>
            <a:ext cx="619277" cy="1034487"/>
            <a:chOff x="8263465" y="3086100"/>
            <a:chExt cx="619277" cy="103448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33947DB-F89E-4D27-9CBF-7D1DB3C22153}"/>
                </a:ext>
              </a:extLst>
            </p:cNvPr>
            <p:cNvSpPr/>
            <p:nvPr/>
          </p:nvSpPr>
          <p:spPr>
            <a:xfrm>
              <a:off x="8263465" y="3498852"/>
              <a:ext cx="356825" cy="6217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Partial Circle 20">
              <a:extLst>
                <a:ext uri="{FF2B5EF4-FFF2-40B4-BE49-F238E27FC236}">
                  <a16:creationId xmlns:a16="http://schemas.microsoft.com/office/drawing/2014/main" id="{E0124936-00AE-4FDF-8E17-FCD31B245669}"/>
                </a:ext>
              </a:extLst>
            </p:cNvPr>
            <p:cNvSpPr/>
            <p:nvPr/>
          </p:nvSpPr>
          <p:spPr>
            <a:xfrm flipH="1">
              <a:off x="8525917" y="3086100"/>
              <a:ext cx="356825" cy="604837"/>
            </a:xfrm>
            <a:prstGeom prst="pie">
              <a:avLst>
                <a:gd name="adj1" fmla="val 6765695"/>
                <a:gd name="adj2" fmla="val 17418769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BB10C06-7CA7-4094-AA89-F5850208B01B}"/>
                </a:ext>
              </a:extLst>
            </p:cNvPr>
            <p:cNvCxnSpPr>
              <a:cxnSpLocks/>
            </p:cNvCxnSpPr>
            <p:nvPr/>
          </p:nvCxnSpPr>
          <p:spPr>
            <a:xfrm>
              <a:off x="8620290" y="3152347"/>
              <a:ext cx="190335" cy="48382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0D04C64-57FC-4948-9844-49517FF1FFFA}"/>
                </a:ext>
              </a:extLst>
            </p:cNvPr>
            <p:cNvCxnSpPr>
              <a:cxnSpLocks/>
              <a:endCxn id="2" idx="1"/>
            </p:cNvCxnSpPr>
            <p:nvPr/>
          </p:nvCxnSpPr>
          <p:spPr>
            <a:xfrm flipH="1">
              <a:off x="8315721" y="3139331"/>
              <a:ext cx="284484" cy="4505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9DF0041-F4BD-4837-8583-3F1FC5C08B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46005" y="3557588"/>
              <a:ext cx="305101" cy="4959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6A7636A-BF1B-4BC3-A67A-F32DC55E999F}"/>
              </a:ext>
            </a:extLst>
          </p:cNvPr>
          <p:cNvCxnSpPr>
            <a:cxnSpLocks/>
          </p:cNvCxnSpPr>
          <p:nvPr/>
        </p:nvCxnSpPr>
        <p:spPr>
          <a:xfrm flipH="1">
            <a:off x="8728719" y="3932157"/>
            <a:ext cx="1152427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FC8AAF8-BFFF-46EC-B09B-C5CE787F4211}"/>
              </a:ext>
            </a:extLst>
          </p:cNvPr>
          <p:cNvGrpSpPr/>
          <p:nvPr/>
        </p:nvGrpSpPr>
        <p:grpSpPr>
          <a:xfrm>
            <a:off x="6075499" y="2015411"/>
            <a:ext cx="4858458" cy="3870307"/>
            <a:chOff x="64626" y="1900809"/>
            <a:chExt cx="4858458" cy="3870307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4E06F3-10C2-4014-A244-C7BCC1A215F3}"/>
                </a:ext>
              </a:extLst>
            </p:cNvPr>
            <p:cNvSpPr/>
            <p:nvPr/>
          </p:nvSpPr>
          <p:spPr>
            <a:xfrm>
              <a:off x="64626" y="1900809"/>
              <a:ext cx="4858458" cy="3870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598C09A-932C-4536-B6C6-BB401AE005FF}"/>
                </a:ext>
              </a:extLst>
            </p:cNvPr>
            <p:cNvGrpSpPr/>
            <p:nvPr/>
          </p:nvGrpSpPr>
          <p:grpSpPr>
            <a:xfrm>
              <a:off x="159333" y="1900809"/>
              <a:ext cx="1609254" cy="3350468"/>
              <a:chOff x="9003668" y="1619217"/>
              <a:chExt cx="1609254" cy="3350468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E67DB28B-B2D0-4EB4-8798-23C616D76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003668" y="1619217"/>
                <a:ext cx="1524000" cy="1524000"/>
              </a:xfrm>
              <a:prstGeom prst="rect">
                <a:avLst/>
              </a:prstGeom>
            </p:spPr>
          </p:pic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3F9176ED-B303-442B-82CA-38FB8F2549ED}"/>
                  </a:ext>
                </a:extLst>
              </p:cNvPr>
              <p:cNvSpPr/>
              <p:nvPr/>
            </p:nvSpPr>
            <p:spPr>
              <a:xfrm flipV="1">
                <a:off x="10139012" y="2738403"/>
                <a:ext cx="88799" cy="117157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4BFFC8C-DFB8-4020-B2D5-C269EB20D397}"/>
                  </a:ext>
                </a:extLst>
              </p:cNvPr>
              <p:cNvCxnSpPr>
                <a:cxnSpLocks/>
                <a:endCxn id="44" idx="0"/>
              </p:cNvCxnSpPr>
              <p:nvPr/>
            </p:nvCxnSpPr>
            <p:spPr>
              <a:xfrm>
                <a:off x="10176585" y="3220079"/>
                <a:ext cx="6827" cy="689899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Arc 45">
                <a:extLst>
                  <a:ext uri="{FF2B5EF4-FFF2-40B4-BE49-F238E27FC236}">
                    <a16:creationId xmlns:a16="http://schemas.microsoft.com/office/drawing/2014/main" id="{C2C74D75-3456-4002-A9AA-5EFACFFE8B74}"/>
                  </a:ext>
                </a:extLst>
              </p:cNvPr>
              <p:cNvSpPr/>
              <p:nvPr/>
            </p:nvSpPr>
            <p:spPr>
              <a:xfrm rot="10800000">
                <a:off x="10183411" y="3426466"/>
                <a:ext cx="195822" cy="921154"/>
              </a:xfrm>
              <a:prstGeom prst="arc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E8B37EE-012E-4321-942A-ADC1E18BE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34341" y="4292050"/>
                <a:ext cx="378581" cy="677635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567F364-5615-416D-A2DD-1F287350E60B}"/>
                </a:ext>
              </a:extLst>
            </p:cNvPr>
            <p:cNvGrpSpPr/>
            <p:nvPr/>
          </p:nvGrpSpPr>
          <p:grpSpPr>
            <a:xfrm>
              <a:off x="1600570" y="3585138"/>
              <a:ext cx="619277" cy="1034487"/>
              <a:chOff x="8263465" y="3086100"/>
              <a:chExt cx="619277" cy="1034487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726A448-E84D-4F9E-A985-1FA3ABDBDF50}"/>
                  </a:ext>
                </a:extLst>
              </p:cNvPr>
              <p:cNvSpPr/>
              <p:nvPr/>
            </p:nvSpPr>
            <p:spPr>
              <a:xfrm>
                <a:off x="8263465" y="3498852"/>
                <a:ext cx="356825" cy="62173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" name="Partial Circle 31">
                <a:extLst>
                  <a:ext uri="{FF2B5EF4-FFF2-40B4-BE49-F238E27FC236}">
                    <a16:creationId xmlns:a16="http://schemas.microsoft.com/office/drawing/2014/main" id="{B78EF9F8-41AA-4631-9E7D-85EBD3C73336}"/>
                  </a:ext>
                </a:extLst>
              </p:cNvPr>
              <p:cNvSpPr/>
              <p:nvPr/>
            </p:nvSpPr>
            <p:spPr>
              <a:xfrm flipH="1">
                <a:off x="8525917" y="3086100"/>
                <a:ext cx="356825" cy="604837"/>
              </a:xfrm>
              <a:prstGeom prst="pie">
                <a:avLst>
                  <a:gd name="adj1" fmla="val 6765695"/>
                  <a:gd name="adj2" fmla="val 17418769"/>
                </a:avLst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5C067EA-C0A1-45A2-AD2B-AB5842E2BA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20290" y="3152347"/>
                <a:ext cx="190335" cy="483822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2AA4154-B727-42AC-AEF7-C9AFD1545A4D}"/>
                  </a:ext>
                </a:extLst>
              </p:cNvPr>
              <p:cNvCxnSpPr>
                <a:cxnSpLocks/>
                <a:endCxn id="31" idx="1"/>
              </p:cNvCxnSpPr>
              <p:nvPr/>
            </p:nvCxnSpPr>
            <p:spPr>
              <a:xfrm flipH="1">
                <a:off x="8315721" y="3139331"/>
                <a:ext cx="284484" cy="45057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044F077-D0E4-46EE-85E6-CAEFD9EE29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46005" y="3557588"/>
                <a:ext cx="305101" cy="49590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D0436AF-20E3-4858-8CD0-5C00178AC5DF}"/>
              </a:ext>
            </a:extLst>
          </p:cNvPr>
          <p:cNvSpPr txBox="1"/>
          <p:nvPr/>
        </p:nvSpPr>
        <p:spPr>
          <a:xfrm>
            <a:off x="853025" y="2524830"/>
            <a:ext cx="53873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Turn on the tap as before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Move the plastic tube towards the water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What happens?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E8C2761-3931-4442-93D0-C35E2E9AC724}"/>
              </a:ext>
            </a:extLst>
          </p:cNvPr>
          <p:cNvSpPr txBox="1"/>
          <p:nvPr/>
        </p:nvSpPr>
        <p:spPr>
          <a:xfrm>
            <a:off x="595421" y="1518167"/>
            <a:ext cx="212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Here’s How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A282AB2-E793-4F7E-99BF-C5C56F1833A4}"/>
              </a:ext>
            </a:extLst>
          </p:cNvPr>
          <p:cNvSpPr txBox="1"/>
          <p:nvPr/>
        </p:nvSpPr>
        <p:spPr>
          <a:xfrm>
            <a:off x="888798" y="5004574"/>
            <a:ext cx="5121338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</a:rPr>
              <a:t>The stream of water is bent!!</a:t>
            </a:r>
          </a:p>
        </p:txBody>
      </p:sp>
    </p:spTree>
    <p:extLst>
      <p:ext uri="{BB962C8B-B14F-4D97-AF65-F5344CB8AC3E}">
        <p14:creationId xmlns:p14="http://schemas.microsoft.com/office/powerpoint/2010/main" val="6591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61E745-E055-4C54-A758-CF7B57BDDF11}"/>
              </a:ext>
            </a:extLst>
          </p:cNvPr>
          <p:cNvSpPr txBox="1"/>
          <p:nvPr/>
        </p:nvSpPr>
        <p:spPr>
          <a:xfrm>
            <a:off x="9986724" y="62115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81974B-EDF3-4A54-BC12-03D428AFE582}"/>
              </a:ext>
            </a:extLst>
          </p:cNvPr>
          <p:cNvSpPr/>
          <p:nvPr/>
        </p:nvSpPr>
        <p:spPr>
          <a:xfrm>
            <a:off x="3800688" y="8023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Lets Bend Some Water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E5C33-7B1F-471F-9691-011A27990608}"/>
              </a:ext>
            </a:extLst>
          </p:cNvPr>
          <p:cNvSpPr txBox="1"/>
          <p:nvPr/>
        </p:nvSpPr>
        <p:spPr>
          <a:xfrm>
            <a:off x="636607" y="1713053"/>
            <a:ext cx="4536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Why was the water bent?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C2494-3A22-4570-AFD9-52CCA127B83C}"/>
              </a:ext>
            </a:extLst>
          </p:cNvPr>
          <p:cNvSpPr txBox="1"/>
          <p:nvPr/>
        </p:nvSpPr>
        <p:spPr>
          <a:xfrm>
            <a:off x="686432" y="2347012"/>
            <a:ext cx="721556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There is an electrostatic charge on the plastic tube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caused by rubbing it on the wool.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This charge is negative.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The water molecule has electric charges on each atom.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The Oxygen is negatively charged.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The Hydrogen is positively charged.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And the molecule has a shape like this.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F546D4-20CF-4DFD-9D2F-10E84AFCD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813" y="5316178"/>
            <a:ext cx="1526474" cy="816486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8C0F6B5-26DF-4A02-8E5E-F5B4D02486A5}"/>
              </a:ext>
            </a:extLst>
          </p:cNvPr>
          <p:cNvGrpSpPr/>
          <p:nvPr/>
        </p:nvGrpSpPr>
        <p:grpSpPr>
          <a:xfrm>
            <a:off x="8297029" y="2262357"/>
            <a:ext cx="4858458" cy="3870307"/>
            <a:chOff x="8519136" y="2005440"/>
            <a:chExt cx="4858458" cy="38703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ED51F10-58F3-443B-A8BF-16335DC0F7DD}"/>
                </a:ext>
              </a:extLst>
            </p:cNvPr>
            <p:cNvGrpSpPr/>
            <p:nvPr/>
          </p:nvGrpSpPr>
          <p:grpSpPr>
            <a:xfrm>
              <a:off x="8519136" y="2005440"/>
              <a:ext cx="4858458" cy="3870307"/>
              <a:chOff x="64626" y="1900809"/>
              <a:chExt cx="4858458" cy="3870307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9FB84EF-5068-4BD7-86F1-4FE3E99DE578}"/>
                  </a:ext>
                </a:extLst>
              </p:cNvPr>
              <p:cNvSpPr/>
              <p:nvPr/>
            </p:nvSpPr>
            <p:spPr>
              <a:xfrm>
                <a:off x="64626" y="1900809"/>
                <a:ext cx="4858458" cy="38703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68905FC-8840-4332-9CFB-EBB8DD814FC2}"/>
                  </a:ext>
                </a:extLst>
              </p:cNvPr>
              <p:cNvGrpSpPr/>
              <p:nvPr/>
            </p:nvGrpSpPr>
            <p:grpSpPr>
              <a:xfrm>
                <a:off x="159333" y="1900809"/>
                <a:ext cx="1609254" cy="3350468"/>
                <a:chOff x="9003668" y="1619217"/>
                <a:chExt cx="1609254" cy="3350468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881FFB4D-6CAC-447C-A447-712258FDF0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003668" y="1619217"/>
                  <a:ext cx="1524000" cy="1524000"/>
                </a:xfrm>
                <a:prstGeom prst="rect">
                  <a:avLst/>
                </a:prstGeom>
              </p:spPr>
            </p:pic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6C13707A-82A5-4FB6-BBF1-FBB060C03F86}"/>
                    </a:ext>
                  </a:extLst>
                </p:cNvPr>
                <p:cNvSpPr/>
                <p:nvPr/>
              </p:nvSpPr>
              <p:spPr>
                <a:xfrm flipV="1">
                  <a:off x="10139012" y="2738403"/>
                  <a:ext cx="88799" cy="1171575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0F5121DC-C7C7-4767-9EEE-05F9D4B12175}"/>
                    </a:ext>
                  </a:extLst>
                </p:cNvPr>
                <p:cNvCxnSpPr>
                  <a:cxnSpLocks/>
                  <a:endCxn id="31" idx="0"/>
                </p:cNvCxnSpPr>
                <p:nvPr/>
              </p:nvCxnSpPr>
              <p:spPr>
                <a:xfrm>
                  <a:off x="10176585" y="3220079"/>
                  <a:ext cx="6827" cy="689899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Arc 32">
                  <a:extLst>
                    <a:ext uri="{FF2B5EF4-FFF2-40B4-BE49-F238E27FC236}">
                      <a16:creationId xmlns:a16="http://schemas.microsoft.com/office/drawing/2014/main" id="{B450BAF3-8E19-4029-BEE6-0A230FF845F1}"/>
                    </a:ext>
                  </a:extLst>
                </p:cNvPr>
                <p:cNvSpPr/>
                <p:nvPr/>
              </p:nvSpPr>
              <p:spPr>
                <a:xfrm rot="10800000">
                  <a:off x="10183411" y="3426466"/>
                  <a:ext cx="195822" cy="921154"/>
                </a:xfrm>
                <a:prstGeom prst="arc">
                  <a:avLst/>
                </a:prstGeom>
                <a:ln w="571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6648AE8D-06F2-48BB-BD43-422A34ABF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34341" y="4292050"/>
                  <a:ext cx="378581" cy="677635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A99BF79-97F5-452F-A4BF-5B085A940A51}"/>
                  </a:ext>
                </a:extLst>
              </p:cNvPr>
              <p:cNvGrpSpPr/>
              <p:nvPr/>
            </p:nvGrpSpPr>
            <p:grpSpPr>
              <a:xfrm>
                <a:off x="1600570" y="3585138"/>
                <a:ext cx="619277" cy="1034487"/>
                <a:chOff x="8263465" y="3086100"/>
                <a:chExt cx="619277" cy="1034487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9098EB6C-D5AA-426A-97B2-9760723A2CEC}"/>
                    </a:ext>
                  </a:extLst>
                </p:cNvPr>
                <p:cNvSpPr/>
                <p:nvPr/>
              </p:nvSpPr>
              <p:spPr>
                <a:xfrm>
                  <a:off x="8263465" y="3498852"/>
                  <a:ext cx="356825" cy="621735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" name="Partial Circle 25">
                  <a:extLst>
                    <a:ext uri="{FF2B5EF4-FFF2-40B4-BE49-F238E27FC236}">
                      <a16:creationId xmlns:a16="http://schemas.microsoft.com/office/drawing/2014/main" id="{73FD9491-A2B6-4A7A-B92F-4B2B8E8B30C6}"/>
                    </a:ext>
                  </a:extLst>
                </p:cNvPr>
                <p:cNvSpPr/>
                <p:nvPr/>
              </p:nvSpPr>
              <p:spPr>
                <a:xfrm flipH="1">
                  <a:off x="8525917" y="3086100"/>
                  <a:ext cx="356825" cy="604837"/>
                </a:xfrm>
                <a:prstGeom prst="pie">
                  <a:avLst>
                    <a:gd name="adj1" fmla="val 6765695"/>
                    <a:gd name="adj2" fmla="val 17418769"/>
                  </a:avLst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F16E1BB-ACDB-40D9-B216-106C94C196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0290" y="3152347"/>
                  <a:ext cx="190335" cy="483822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0B63DC7-BBF8-47EB-A3F0-7EC0B3F6FE58}"/>
                    </a:ext>
                  </a:extLst>
                </p:cNvPr>
                <p:cNvCxnSpPr>
                  <a:cxnSpLocks/>
                  <a:endCxn id="25" idx="1"/>
                </p:cNvCxnSpPr>
                <p:nvPr/>
              </p:nvCxnSpPr>
              <p:spPr>
                <a:xfrm flipH="1">
                  <a:off x="8315721" y="3139331"/>
                  <a:ext cx="284484" cy="450572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1FE753AC-F4D3-44AB-9336-C0867FDC74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546005" y="3557588"/>
                  <a:ext cx="305101" cy="495903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F3D9820-7266-4A03-B9F7-48C3AD697A38}"/>
                </a:ext>
              </a:extLst>
            </p:cNvPr>
            <p:cNvSpPr txBox="1"/>
            <p:nvPr/>
          </p:nvSpPr>
          <p:spPr>
            <a:xfrm>
              <a:off x="10793515" y="3559278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1" dirty="0">
                  <a:solidFill>
                    <a:srgbClr val="008000"/>
                  </a:solidFill>
                </a:rPr>
                <a:t>-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BA0D855-4A42-467E-AD44-42262B66038A}"/>
              </a:ext>
            </a:extLst>
          </p:cNvPr>
          <p:cNvSpPr txBox="1"/>
          <p:nvPr/>
        </p:nvSpPr>
        <p:spPr>
          <a:xfrm>
            <a:off x="6943250" y="4881576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8000"/>
                </a:solidFill>
              </a:rPr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1875D1-2D97-4958-BAE3-57401034B98F}"/>
              </a:ext>
            </a:extLst>
          </p:cNvPr>
          <p:cNvSpPr txBox="1"/>
          <p:nvPr/>
        </p:nvSpPr>
        <p:spPr>
          <a:xfrm>
            <a:off x="6396674" y="608973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5323E12-8A3A-4D79-BC94-DFA9CB5B686B}"/>
              </a:ext>
            </a:extLst>
          </p:cNvPr>
          <p:cNvSpPr txBox="1"/>
          <p:nvPr/>
        </p:nvSpPr>
        <p:spPr>
          <a:xfrm>
            <a:off x="7390031" y="606352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76163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61E745-E055-4C54-A758-CF7B57BDDF11}"/>
              </a:ext>
            </a:extLst>
          </p:cNvPr>
          <p:cNvSpPr txBox="1"/>
          <p:nvPr/>
        </p:nvSpPr>
        <p:spPr>
          <a:xfrm>
            <a:off x="9986724" y="62115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81974B-EDF3-4A54-BC12-03D428AFE582}"/>
              </a:ext>
            </a:extLst>
          </p:cNvPr>
          <p:cNvSpPr/>
          <p:nvPr/>
        </p:nvSpPr>
        <p:spPr>
          <a:xfrm>
            <a:off x="3800688" y="8023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Lets Bend Some Water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E5C33-7B1F-471F-9691-011A27990608}"/>
              </a:ext>
            </a:extLst>
          </p:cNvPr>
          <p:cNvSpPr txBox="1"/>
          <p:nvPr/>
        </p:nvSpPr>
        <p:spPr>
          <a:xfrm>
            <a:off x="636607" y="1713053"/>
            <a:ext cx="4536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Why was the water bent?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1CFBFB-8705-4863-9E79-9EE5D524C4E5}"/>
              </a:ext>
            </a:extLst>
          </p:cNvPr>
          <p:cNvGrpSpPr/>
          <p:nvPr/>
        </p:nvGrpSpPr>
        <p:grpSpPr>
          <a:xfrm>
            <a:off x="8613843" y="1713053"/>
            <a:ext cx="1609254" cy="3350468"/>
            <a:chOff x="9003668" y="1619217"/>
            <a:chExt cx="1609254" cy="335046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023D59F-0D00-40E5-9CB6-1910B9447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03668" y="1619217"/>
              <a:ext cx="1524000" cy="1524000"/>
            </a:xfrm>
            <a:prstGeom prst="rect">
              <a:avLst/>
            </a:prstGeom>
          </p:spPr>
        </p:pic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6E4DFF9-0906-426F-A16C-33A3C05447B2}"/>
                </a:ext>
              </a:extLst>
            </p:cNvPr>
            <p:cNvSpPr/>
            <p:nvPr/>
          </p:nvSpPr>
          <p:spPr>
            <a:xfrm flipV="1">
              <a:off x="10139012" y="2738403"/>
              <a:ext cx="88799" cy="117157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2EAF801-4E6B-44ED-A892-D3C448636E01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>
              <a:off x="10176585" y="3220079"/>
              <a:ext cx="6827" cy="68989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91FF1896-2B5A-4C94-93F2-EC71D45C4EAE}"/>
                </a:ext>
              </a:extLst>
            </p:cNvPr>
            <p:cNvSpPr/>
            <p:nvPr/>
          </p:nvSpPr>
          <p:spPr>
            <a:xfrm rot="10800000">
              <a:off x="10183411" y="3426466"/>
              <a:ext cx="195822" cy="921154"/>
            </a:xfrm>
            <a:prstGeom prst="arc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1F401F-2A49-4203-8343-99415E3938EF}"/>
                </a:ext>
              </a:extLst>
            </p:cNvPr>
            <p:cNvCxnSpPr>
              <a:cxnSpLocks/>
            </p:cNvCxnSpPr>
            <p:nvPr/>
          </p:nvCxnSpPr>
          <p:spPr>
            <a:xfrm>
              <a:off x="10234341" y="4292050"/>
              <a:ext cx="378581" cy="67763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05A9D40-1981-4D21-872A-392AFB36DB27}"/>
              </a:ext>
            </a:extLst>
          </p:cNvPr>
          <p:cNvGrpSpPr/>
          <p:nvPr/>
        </p:nvGrpSpPr>
        <p:grpSpPr>
          <a:xfrm>
            <a:off x="10055080" y="3397382"/>
            <a:ext cx="619277" cy="1034487"/>
            <a:chOff x="8263465" y="3086100"/>
            <a:chExt cx="619277" cy="103448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91E5F36-24C4-490C-A9B7-2B5088A2D02C}"/>
                </a:ext>
              </a:extLst>
            </p:cNvPr>
            <p:cNvSpPr/>
            <p:nvPr/>
          </p:nvSpPr>
          <p:spPr>
            <a:xfrm>
              <a:off x="8263465" y="3498852"/>
              <a:ext cx="356825" cy="6217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Partial Circle 10">
              <a:extLst>
                <a:ext uri="{FF2B5EF4-FFF2-40B4-BE49-F238E27FC236}">
                  <a16:creationId xmlns:a16="http://schemas.microsoft.com/office/drawing/2014/main" id="{1BB77FB7-C280-4F53-91ED-FD69E11043F7}"/>
                </a:ext>
              </a:extLst>
            </p:cNvPr>
            <p:cNvSpPr/>
            <p:nvPr/>
          </p:nvSpPr>
          <p:spPr>
            <a:xfrm flipH="1">
              <a:off x="8525917" y="3086100"/>
              <a:ext cx="356825" cy="604837"/>
            </a:xfrm>
            <a:prstGeom prst="pie">
              <a:avLst>
                <a:gd name="adj1" fmla="val 6765695"/>
                <a:gd name="adj2" fmla="val 17418769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214836F-1154-407E-810E-A8EE111940A7}"/>
                </a:ext>
              </a:extLst>
            </p:cNvPr>
            <p:cNvCxnSpPr>
              <a:cxnSpLocks/>
            </p:cNvCxnSpPr>
            <p:nvPr/>
          </p:nvCxnSpPr>
          <p:spPr>
            <a:xfrm>
              <a:off x="8620290" y="3152347"/>
              <a:ext cx="190335" cy="48382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B3AB48E-883E-4D52-AA6B-28024C4B5F95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H="1">
              <a:off x="8315721" y="3139331"/>
              <a:ext cx="284484" cy="4505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36B5ED6-8A23-487E-BE35-CC45698020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46005" y="3557588"/>
              <a:ext cx="305101" cy="4959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2DC2494-3A22-4570-AFD9-52CCA127B83C}"/>
              </a:ext>
            </a:extLst>
          </p:cNvPr>
          <p:cNvSpPr txBox="1"/>
          <p:nvPr/>
        </p:nvSpPr>
        <p:spPr>
          <a:xfrm>
            <a:off x="686432" y="2347012"/>
            <a:ext cx="625094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The water molecule has a shape and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electric charge like this.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So the Hydrogen atoms are attracted to the 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plastic tube, and the Oxygen atoms are repelled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But the Oxygen atoms are further away so 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there is slightly more force on the Hydrogen.</a:t>
            </a:r>
            <a:br>
              <a:rPr lang="en-GB" sz="2400" b="1" dirty="0">
                <a:solidFill>
                  <a:srgbClr val="008000"/>
                </a:solidFill>
              </a:rPr>
            </a:b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So the water is pulled towards the plastic tube.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F546D4-20CF-4DFD-9D2F-10E84AFCD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768" y="2188308"/>
            <a:ext cx="1526474" cy="8164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684E55-EA3F-4A88-9AFC-280E77801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66909">
            <a:off x="8130413" y="3798925"/>
            <a:ext cx="1526474" cy="8164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4C5CDF9-D7A4-405D-88A1-060E5F7A29D0}"/>
              </a:ext>
            </a:extLst>
          </p:cNvPr>
          <p:cNvSpPr txBox="1"/>
          <p:nvPr/>
        </p:nvSpPr>
        <p:spPr>
          <a:xfrm>
            <a:off x="6985992" y="1836163"/>
            <a:ext cx="295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8000"/>
                </a:solidFill>
              </a:rPr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73A437-178B-4905-AA7D-AB6ABBA2B9D4}"/>
              </a:ext>
            </a:extLst>
          </p:cNvPr>
          <p:cNvSpPr txBox="1"/>
          <p:nvPr/>
        </p:nvSpPr>
        <p:spPr>
          <a:xfrm>
            <a:off x="6476785" y="286856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77308D-C60C-44AA-86C3-CEAE759B76DC}"/>
              </a:ext>
            </a:extLst>
          </p:cNvPr>
          <p:cNvSpPr txBox="1"/>
          <p:nvPr/>
        </p:nvSpPr>
        <p:spPr>
          <a:xfrm>
            <a:off x="7434320" y="286950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B69394-D585-4AE7-AF79-5ACC4A0A8913}"/>
              </a:ext>
            </a:extLst>
          </p:cNvPr>
          <p:cNvSpPr txBox="1"/>
          <p:nvPr/>
        </p:nvSpPr>
        <p:spPr>
          <a:xfrm>
            <a:off x="9138276" y="347138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110D28-4C08-4862-9DCD-6D636D2D5735}"/>
              </a:ext>
            </a:extLst>
          </p:cNvPr>
          <p:cNvSpPr txBox="1"/>
          <p:nvPr/>
        </p:nvSpPr>
        <p:spPr>
          <a:xfrm>
            <a:off x="9206566" y="438588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760A6B-34F4-4EDF-940C-7D1DFA0E34A6}"/>
              </a:ext>
            </a:extLst>
          </p:cNvPr>
          <p:cNvSpPr txBox="1"/>
          <p:nvPr/>
        </p:nvSpPr>
        <p:spPr>
          <a:xfrm>
            <a:off x="8155389" y="3970204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8000"/>
                </a:solidFill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FFE170-304A-4129-BCBA-E8E706E95420}"/>
              </a:ext>
            </a:extLst>
          </p:cNvPr>
          <p:cNvSpPr txBox="1"/>
          <p:nvPr/>
        </p:nvSpPr>
        <p:spPr>
          <a:xfrm>
            <a:off x="11019279" y="3104994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800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79987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F7357EA1-B296-4968-949C-6B5238D1F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1" r="-1" b="-1"/>
          <a:stretch/>
        </p:blipFill>
        <p:spPr>
          <a:xfrm flipH="1">
            <a:off x="2768204" y="1920463"/>
            <a:ext cx="7685949" cy="43233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30972-9D72-43AD-A626-71BA22778352}"/>
              </a:ext>
            </a:extLst>
          </p:cNvPr>
          <p:cNvSpPr txBox="1"/>
          <p:nvPr/>
        </p:nvSpPr>
        <p:spPr>
          <a:xfrm>
            <a:off x="1560748" y="1604210"/>
            <a:ext cx="3160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Well Done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C7D22-D64B-40AF-B29F-B6636B236985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B2B51D-7D69-440E-9695-B84512C63986}"/>
              </a:ext>
            </a:extLst>
          </p:cNvPr>
          <p:cNvSpPr/>
          <p:nvPr/>
        </p:nvSpPr>
        <p:spPr>
          <a:xfrm>
            <a:off x="3800688" y="8023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Lets Bend Some Water</a:t>
            </a:r>
          </a:p>
        </p:txBody>
      </p:sp>
    </p:spTree>
    <p:extLst>
      <p:ext uri="{BB962C8B-B14F-4D97-AF65-F5344CB8AC3E}">
        <p14:creationId xmlns:p14="http://schemas.microsoft.com/office/powerpoint/2010/main" val="248847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174124-EE84-4038-B948-1CA7229E9DC4}"/>
              </a:ext>
            </a:extLst>
          </p:cNvPr>
          <p:cNvSpPr txBox="1"/>
          <p:nvPr/>
        </p:nvSpPr>
        <p:spPr>
          <a:xfrm>
            <a:off x="11757607" y="91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7D4151-321B-4970-968E-AB356EB69844}"/>
              </a:ext>
            </a:extLst>
          </p:cNvPr>
          <p:cNvSpPr/>
          <p:nvPr/>
        </p:nvSpPr>
        <p:spPr>
          <a:xfrm>
            <a:off x="3800688" y="8023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your speed?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ACA35C-E510-49D2-9A30-350D4B7D7ED4}"/>
              </a:ext>
            </a:extLst>
          </p:cNvPr>
          <p:cNvSpPr txBox="1"/>
          <p:nvPr/>
        </p:nvSpPr>
        <p:spPr>
          <a:xfrm>
            <a:off x="787078" y="1967696"/>
            <a:ext cx="86810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Are you sitting comfortably?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So you would be surprised that you are actually moving!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At about 290 M per second!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And also at 29.8 Km per second!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4362D5-0046-4E6F-8C30-D1719C607CAC}"/>
              </a:ext>
            </a:extLst>
          </p:cNvPr>
          <p:cNvGrpSpPr/>
          <p:nvPr/>
        </p:nvGrpSpPr>
        <p:grpSpPr>
          <a:xfrm>
            <a:off x="8525485" y="1094746"/>
            <a:ext cx="2438400" cy="2519116"/>
            <a:chOff x="8708020" y="2148879"/>
            <a:chExt cx="2438400" cy="2519116"/>
          </a:xfrm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93FF411-5C97-4133-9C9D-59E6CCAD3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8020" y="2148879"/>
              <a:ext cx="2438400" cy="2438400"/>
            </a:xfrm>
            <a:prstGeom prst="rect">
              <a:avLst/>
            </a:prstGeom>
          </p:spPr>
        </p:pic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08E107C5-47CD-4EF6-9E05-36D611D3C790}"/>
                </a:ext>
              </a:extLst>
            </p:cNvPr>
            <p:cNvSpPr/>
            <p:nvPr/>
          </p:nvSpPr>
          <p:spPr>
            <a:xfrm flipV="1">
              <a:off x="8958805" y="2474012"/>
              <a:ext cx="1890230" cy="342900"/>
            </a:xfrm>
            <a:prstGeom prst="arc">
              <a:avLst>
                <a:gd name="adj1" fmla="val 10998250"/>
                <a:gd name="adj2" fmla="val 0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5866A0-02A5-49A6-A118-78C2A7FF77B0}"/>
                </a:ext>
              </a:extLst>
            </p:cNvPr>
            <p:cNvSpPr txBox="1"/>
            <p:nvPr/>
          </p:nvSpPr>
          <p:spPr>
            <a:xfrm>
              <a:off x="9181976" y="4298663"/>
              <a:ext cx="1705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2060"/>
                  </a:solidFill>
                </a:rPr>
                <a:t>Earth’s Rotation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113E7BF-92D2-4925-9CEC-51C74879E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021" y="3738063"/>
            <a:ext cx="3924300" cy="21907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CB4AAA-CFC9-445C-B203-57BF68C0EF19}"/>
              </a:ext>
            </a:extLst>
          </p:cNvPr>
          <p:cNvSpPr txBox="1"/>
          <p:nvPr/>
        </p:nvSpPr>
        <p:spPr>
          <a:xfrm>
            <a:off x="9986724" y="62115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A52739-8CF9-496D-8BE4-2CAB8054DB5D}"/>
              </a:ext>
            </a:extLst>
          </p:cNvPr>
          <p:cNvSpPr txBox="1"/>
          <p:nvPr/>
        </p:nvSpPr>
        <p:spPr>
          <a:xfrm>
            <a:off x="787078" y="5208608"/>
            <a:ext cx="5450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Please work out these speeds !</a:t>
            </a:r>
          </a:p>
        </p:txBody>
      </p:sp>
    </p:spTree>
    <p:extLst>
      <p:ext uri="{BB962C8B-B14F-4D97-AF65-F5344CB8AC3E}">
        <p14:creationId xmlns:p14="http://schemas.microsoft.com/office/powerpoint/2010/main" val="362525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D9B1B5-B7AE-4B9C-B16D-C82A5A260EE1}"/>
              </a:ext>
            </a:extLst>
          </p:cNvPr>
          <p:cNvSpPr/>
          <p:nvPr/>
        </p:nvSpPr>
        <p:spPr>
          <a:xfrm>
            <a:off x="578942" y="1387134"/>
            <a:ext cx="5008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Are you sitting comfortably?</a:t>
            </a:r>
            <a:endParaRPr lang="en-GB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3D9180-CB73-4525-8A28-C8FE75501C46}"/>
              </a:ext>
            </a:extLst>
          </p:cNvPr>
          <p:cNvSpPr txBox="1"/>
          <p:nvPr/>
        </p:nvSpPr>
        <p:spPr>
          <a:xfrm>
            <a:off x="578942" y="2013995"/>
            <a:ext cx="5256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What is the circumference of the earth?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1CE984-C9F6-4070-843A-481E6CB57B04}"/>
              </a:ext>
            </a:extLst>
          </p:cNvPr>
          <p:cNvGrpSpPr/>
          <p:nvPr/>
        </p:nvGrpSpPr>
        <p:grpSpPr>
          <a:xfrm>
            <a:off x="8189820" y="1783889"/>
            <a:ext cx="2438400" cy="2519116"/>
            <a:chOff x="8708020" y="2148879"/>
            <a:chExt cx="2438400" cy="2519116"/>
          </a:xfrm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63A1888-7755-4FEA-8F54-BB2687C41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8020" y="2148879"/>
              <a:ext cx="2438400" cy="2438400"/>
            </a:xfrm>
            <a:prstGeom prst="rect">
              <a:avLst/>
            </a:prstGeom>
          </p:spPr>
        </p:pic>
        <p:sp>
          <p:nvSpPr>
            <p:cNvPr id="9" name="Arc 8">
              <a:extLst>
                <a:ext uri="{FF2B5EF4-FFF2-40B4-BE49-F238E27FC236}">
                  <a16:creationId xmlns:a16="http://schemas.microsoft.com/office/drawing/2014/main" id="{736E79E3-86BC-4368-A8BC-2F110A1F5D3A}"/>
                </a:ext>
              </a:extLst>
            </p:cNvPr>
            <p:cNvSpPr/>
            <p:nvPr/>
          </p:nvSpPr>
          <p:spPr>
            <a:xfrm flipV="1">
              <a:off x="8958805" y="2474012"/>
              <a:ext cx="1890230" cy="342900"/>
            </a:xfrm>
            <a:prstGeom prst="arc">
              <a:avLst>
                <a:gd name="adj1" fmla="val 10998250"/>
                <a:gd name="adj2" fmla="val 0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2797E3D-29C4-48CA-BBF4-C4FCD01C7338}"/>
                </a:ext>
              </a:extLst>
            </p:cNvPr>
            <p:cNvSpPr txBox="1"/>
            <p:nvPr/>
          </p:nvSpPr>
          <p:spPr>
            <a:xfrm>
              <a:off x="9181976" y="4298663"/>
              <a:ext cx="1705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2060"/>
                  </a:solidFill>
                </a:rPr>
                <a:t>Earth’s Rotation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561FFA3-428A-47DB-92BB-B308E51CD640}"/>
              </a:ext>
            </a:extLst>
          </p:cNvPr>
          <p:cNvSpPr txBox="1"/>
          <p:nvPr/>
        </p:nvSpPr>
        <p:spPr>
          <a:xfrm>
            <a:off x="578942" y="2789168"/>
            <a:ext cx="51790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Circumference of the earth = 40,000Km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So what speed is it rotating at?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B21807-2586-4F06-9F4D-6713D41FCFB1}"/>
              </a:ext>
            </a:extLst>
          </p:cNvPr>
          <p:cNvSpPr txBox="1"/>
          <p:nvPr/>
        </p:nvSpPr>
        <p:spPr>
          <a:xfrm>
            <a:off x="595887" y="4303005"/>
            <a:ext cx="68330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Speed of rotating = 462 M/sec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But this is the speed at the equator!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What is your speed? Hint, London is at Latitude 51</a:t>
            </a:r>
            <a:r>
              <a:rPr lang="en-GB" sz="2400" b="1" baseline="30000" dirty="0">
                <a:solidFill>
                  <a:srgbClr val="008000"/>
                </a:solidFill>
              </a:rPr>
              <a:t>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0A7BB2-E77B-49CC-B6B9-729FC3F52443}"/>
              </a:ext>
            </a:extLst>
          </p:cNvPr>
          <p:cNvSpPr txBox="1"/>
          <p:nvPr/>
        </p:nvSpPr>
        <p:spPr>
          <a:xfrm>
            <a:off x="9986724" y="62115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2901BA-ED97-47FD-B7F2-B69774C20DD5}"/>
              </a:ext>
            </a:extLst>
          </p:cNvPr>
          <p:cNvSpPr/>
          <p:nvPr/>
        </p:nvSpPr>
        <p:spPr>
          <a:xfrm>
            <a:off x="3800688" y="8023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your speed?</a:t>
            </a:r>
          </a:p>
        </p:txBody>
      </p:sp>
    </p:spTree>
    <p:extLst>
      <p:ext uri="{BB962C8B-B14F-4D97-AF65-F5344CB8AC3E}">
        <p14:creationId xmlns:p14="http://schemas.microsoft.com/office/powerpoint/2010/main" val="175454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2579C-2FB2-499E-AD6E-84C95E16F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757" y="1485288"/>
            <a:ext cx="4219575" cy="29908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D9B1B5-B7AE-4B9C-B16D-C82A5A260EE1}"/>
              </a:ext>
            </a:extLst>
          </p:cNvPr>
          <p:cNvSpPr/>
          <p:nvPr/>
        </p:nvSpPr>
        <p:spPr>
          <a:xfrm>
            <a:off x="585636" y="1396954"/>
            <a:ext cx="5008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Are you sitting comfortably?</a:t>
            </a:r>
            <a:endParaRPr lang="en-GB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B21807-2586-4F06-9F4D-6713D41FCFB1}"/>
              </a:ext>
            </a:extLst>
          </p:cNvPr>
          <p:cNvSpPr txBox="1"/>
          <p:nvPr/>
        </p:nvSpPr>
        <p:spPr>
          <a:xfrm>
            <a:off x="585636" y="2011217"/>
            <a:ext cx="47748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Speed of rotating = 462 M/sec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But this is the speed at the equator!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What is your speed?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Hint, London is at Latitude 51</a:t>
            </a:r>
            <a:r>
              <a:rPr lang="en-GB" sz="2400" b="1" baseline="30000" dirty="0">
                <a:solidFill>
                  <a:srgbClr val="008000"/>
                </a:solidFill>
              </a:rPr>
              <a:t>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78A3E0-DB34-4C6A-A3D3-C5CDADAE1899}"/>
              </a:ext>
            </a:extLst>
          </p:cNvPr>
          <p:cNvSpPr txBox="1"/>
          <p:nvPr/>
        </p:nvSpPr>
        <p:spPr>
          <a:xfrm>
            <a:off x="585636" y="4185539"/>
            <a:ext cx="66709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Speed of rotating at London = 290 M/sec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Because London is at Latitude 51</a:t>
            </a:r>
            <a:r>
              <a:rPr lang="en-GB" sz="2400" b="1" baseline="30000" dirty="0">
                <a:solidFill>
                  <a:srgbClr val="008000"/>
                </a:solidFill>
              </a:rPr>
              <a:t>O </a:t>
            </a:r>
            <a:r>
              <a:rPr lang="en-GB" sz="2400" b="1" dirty="0">
                <a:solidFill>
                  <a:srgbClr val="008000"/>
                </a:solidFill>
              </a:rPr>
              <a:t>and the formula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uses cosine. Cos 51</a:t>
            </a:r>
            <a:r>
              <a:rPr lang="en-GB" sz="2400" b="1" baseline="30000" dirty="0">
                <a:solidFill>
                  <a:srgbClr val="008000"/>
                </a:solidFill>
              </a:rPr>
              <a:t>O</a:t>
            </a:r>
            <a:r>
              <a:rPr lang="en-GB" sz="2400" b="1" dirty="0">
                <a:solidFill>
                  <a:srgbClr val="008000"/>
                </a:solidFill>
              </a:rPr>
              <a:t>  = 0.629.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So speed = 462*0.629 = 290M/sec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E41B73-9B4D-4B69-91D3-59B0732E9753}"/>
              </a:ext>
            </a:extLst>
          </p:cNvPr>
          <p:cNvSpPr txBox="1"/>
          <p:nvPr/>
        </p:nvSpPr>
        <p:spPr>
          <a:xfrm>
            <a:off x="9986724" y="62115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E95F4B-8BAE-401C-B84B-C5D1C986901B}"/>
              </a:ext>
            </a:extLst>
          </p:cNvPr>
          <p:cNvGrpSpPr/>
          <p:nvPr/>
        </p:nvGrpSpPr>
        <p:grpSpPr>
          <a:xfrm>
            <a:off x="6831469" y="1144906"/>
            <a:ext cx="5324355" cy="3671613"/>
            <a:chOff x="6724891" y="1121987"/>
            <a:chExt cx="5324355" cy="367161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5F863FC-64D6-4245-8A9D-70CE59F9D6DF}"/>
                </a:ext>
              </a:extLst>
            </p:cNvPr>
            <p:cNvSpPr/>
            <p:nvPr/>
          </p:nvSpPr>
          <p:spPr>
            <a:xfrm>
              <a:off x="6724891" y="1121987"/>
              <a:ext cx="5324355" cy="36716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981BE20-6C35-4271-A517-E9343BDFA8AC}"/>
                </a:ext>
              </a:extLst>
            </p:cNvPr>
            <p:cNvGrpSpPr/>
            <p:nvPr/>
          </p:nvGrpSpPr>
          <p:grpSpPr>
            <a:xfrm>
              <a:off x="6768580" y="1666423"/>
              <a:ext cx="2438400" cy="2519116"/>
              <a:chOff x="8189820" y="1783889"/>
              <a:chExt cx="2438400" cy="251911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21CE984-C9F6-4070-843A-481E6CB57B04}"/>
                  </a:ext>
                </a:extLst>
              </p:cNvPr>
              <p:cNvGrpSpPr/>
              <p:nvPr/>
            </p:nvGrpSpPr>
            <p:grpSpPr>
              <a:xfrm>
                <a:off x="8189820" y="1783889"/>
                <a:ext cx="2438400" cy="2519116"/>
                <a:chOff x="8708020" y="2148879"/>
                <a:chExt cx="2438400" cy="2519116"/>
              </a:xfrm>
            </p:grpSpPr>
            <p:pic>
              <p:nvPicPr>
                <p:cNvPr id="8" name="Picture 7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563A1888-7755-4FEA-8F54-BB2687C412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08020" y="2148879"/>
                  <a:ext cx="2438400" cy="2438400"/>
                </a:xfrm>
                <a:prstGeom prst="rect">
                  <a:avLst/>
                </a:prstGeom>
              </p:spPr>
            </p:pic>
            <p:sp>
              <p:nvSpPr>
                <p:cNvPr id="9" name="Arc 8">
                  <a:extLst>
                    <a:ext uri="{FF2B5EF4-FFF2-40B4-BE49-F238E27FC236}">
                      <a16:creationId xmlns:a16="http://schemas.microsoft.com/office/drawing/2014/main" id="{736E79E3-86BC-4368-A8BC-2F110A1F5D3A}"/>
                    </a:ext>
                  </a:extLst>
                </p:cNvPr>
                <p:cNvSpPr/>
                <p:nvPr/>
              </p:nvSpPr>
              <p:spPr>
                <a:xfrm flipV="1">
                  <a:off x="8958805" y="2474012"/>
                  <a:ext cx="1890230" cy="342900"/>
                </a:xfrm>
                <a:prstGeom prst="arc">
                  <a:avLst>
                    <a:gd name="adj1" fmla="val 10998250"/>
                    <a:gd name="adj2" fmla="val 0"/>
                  </a:avLst>
                </a:prstGeom>
                <a:ln w="57150"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2797E3D-29C4-48CA-BBF4-C4FCD01C7338}"/>
                    </a:ext>
                  </a:extLst>
                </p:cNvPr>
                <p:cNvSpPr txBox="1"/>
                <p:nvPr/>
              </p:nvSpPr>
              <p:spPr>
                <a:xfrm>
                  <a:off x="9181976" y="4298663"/>
                  <a:ext cx="170559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b="1" dirty="0">
                      <a:solidFill>
                        <a:srgbClr val="002060"/>
                      </a:solidFill>
                    </a:rPr>
                    <a:t>Earth’s Rotation</a:t>
                  </a:r>
                </a:p>
              </p:txBody>
            </p:sp>
          </p:grp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90AD73D-C170-4230-BAA0-D45B938FD0D7}"/>
                  </a:ext>
                </a:extLst>
              </p:cNvPr>
              <p:cNvSpPr/>
              <p:nvPr/>
            </p:nvSpPr>
            <p:spPr>
              <a:xfrm>
                <a:off x="8815652" y="2011217"/>
                <a:ext cx="118673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GB" b="1" dirty="0">
                    <a:solidFill>
                      <a:srgbClr val="FF0000"/>
                    </a:solidFill>
                  </a:rPr>
                  <a:t>290M/sec 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3E6860F-4083-424E-BC14-6E165E82FC06}"/>
              </a:ext>
            </a:extLst>
          </p:cNvPr>
          <p:cNvSpPr/>
          <p:nvPr/>
        </p:nvSpPr>
        <p:spPr>
          <a:xfrm>
            <a:off x="3800688" y="8023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your speed?</a:t>
            </a:r>
          </a:p>
        </p:txBody>
      </p:sp>
    </p:spTree>
    <p:extLst>
      <p:ext uri="{BB962C8B-B14F-4D97-AF65-F5344CB8AC3E}">
        <p14:creationId xmlns:p14="http://schemas.microsoft.com/office/powerpoint/2010/main" val="389172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64B1C-FFA7-4C7C-A09E-02DBCFBA5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471" y="1628512"/>
            <a:ext cx="3924300" cy="21907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487EB2-0232-4463-8C98-D918B9BF72E2}"/>
              </a:ext>
            </a:extLst>
          </p:cNvPr>
          <p:cNvSpPr/>
          <p:nvPr/>
        </p:nvSpPr>
        <p:spPr>
          <a:xfrm>
            <a:off x="693806" y="1729975"/>
            <a:ext cx="5008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Are you sitting comfortably?</a:t>
            </a:r>
            <a:endParaRPr lang="en-GB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37BA9D-3F65-4A7C-A3B2-D91BD34EAE2C}"/>
              </a:ext>
            </a:extLst>
          </p:cNvPr>
          <p:cNvSpPr txBox="1"/>
          <p:nvPr/>
        </p:nvSpPr>
        <p:spPr>
          <a:xfrm>
            <a:off x="814195" y="2711808"/>
            <a:ext cx="67132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The calculation is similar except that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You need to find the distance of Earth from the Sun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And remember how many days there are in a year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(don’t forget Leap Years)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A9CCCA-A38C-405F-8CA6-8465F618B757}"/>
              </a:ext>
            </a:extLst>
          </p:cNvPr>
          <p:cNvGrpSpPr/>
          <p:nvPr/>
        </p:nvGrpSpPr>
        <p:grpSpPr>
          <a:xfrm>
            <a:off x="814195" y="1166847"/>
            <a:ext cx="10149515" cy="4990813"/>
            <a:chOff x="825769" y="823450"/>
            <a:chExt cx="10149515" cy="499081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87BFAD-523E-47A3-B6CE-B3683E9E6B96}"/>
                </a:ext>
              </a:extLst>
            </p:cNvPr>
            <p:cNvSpPr/>
            <p:nvPr/>
          </p:nvSpPr>
          <p:spPr>
            <a:xfrm>
              <a:off x="8289933" y="823450"/>
              <a:ext cx="26853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1" dirty="0">
                  <a:solidFill>
                    <a:srgbClr val="FF0000"/>
                  </a:solidFill>
                </a:rPr>
                <a:t>29.8 Km per second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EF8A3B1-E140-406E-8AA4-570E2B560E73}"/>
                </a:ext>
              </a:extLst>
            </p:cNvPr>
            <p:cNvSpPr/>
            <p:nvPr/>
          </p:nvSpPr>
          <p:spPr>
            <a:xfrm>
              <a:off x="825769" y="5229488"/>
              <a:ext cx="843333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>
                  <a:solidFill>
                    <a:srgbClr val="002060"/>
                  </a:solidFill>
                </a:rPr>
                <a:t>The answer should be about 29.8 Km per second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423A950-4771-4991-85A0-0D9EF35731CC}"/>
              </a:ext>
            </a:extLst>
          </p:cNvPr>
          <p:cNvSpPr/>
          <p:nvPr/>
        </p:nvSpPr>
        <p:spPr>
          <a:xfrm>
            <a:off x="3800688" y="8023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your speed?</a:t>
            </a:r>
          </a:p>
        </p:txBody>
      </p:sp>
    </p:spTree>
    <p:extLst>
      <p:ext uri="{BB962C8B-B14F-4D97-AF65-F5344CB8AC3E}">
        <p14:creationId xmlns:p14="http://schemas.microsoft.com/office/powerpoint/2010/main" val="206006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CD01E6-1A9E-4D8F-8476-FE588C4EE53D}"/>
              </a:ext>
            </a:extLst>
          </p:cNvPr>
          <p:cNvSpPr/>
          <p:nvPr/>
        </p:nvSpPr>
        <p:spPr>
          <a:xfrm>
            <a:off x="3800688" y="8023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Fizzy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Chemystery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540EBE-74D1-4605-BBA9-14784FEEE16A}"/>
              </a:ext>
            </a:extLst>
          </p:cNvPr>
          <p:cNvSpPr txBox="1"/>
          <p:nvPr/>
        </p:nvSpPr>
        <p:spPr>
          <a:xfrm>
            <a:off x="777102" y="2088826"/>
            <a:ext cx="444772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You Need:</a:t>
            </a:r>
          </a:p>
          <a:p>
            <a:endParaRPr lang="en-GB" sz="12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-    Safety glasses</a:t>
            </a:r>
          </a:p>
          <a:p>
            <a:endParaRPr lang="en-GB" sz="1200" b="1" dirty="0">
              <a:solidFill>
                <a:srgbClr val="008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a Plastic Bottle</a:t>
            </a:r>
          </a:p>
          <a:p>
            <a:pPr marL="342900" indent="-342900">
              <a:buFontTx/>
              <a:buChar char="-"/>
            </a:pPr>
            <a:endParaRPr lang="en-GB" sz="1200" b="1" dirty="0">
              <a:solidFill>
                <a:srgbClr val="008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Water</a:t>
            </a:r>
          </a:p>
          <a:p>
            <a:pPr marL="342900" indent="-342900">
              <a:buFontTx/>
              <a:buChar char="-"/>
            </a:pPr>
            <a:endParaRPr lang="en-GB" sz="1200" b="1" dirty="0">
              <a:solidFill>
                <a:srgbClr val="008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Baking Soda</a:t>
            </a:r>
          </a:p>
          <a:p>
            <a:pPr marL="342900" indent="-342900">
              <a:buFontTx/>
              <a:buChar char="-"/>
            </a:pPr>
            <a:endParaRPr lang="en-GB" sz="1200" b="1" dirty="0">
              <a:solidFill>
                <a:srgbClr val="008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Vinegar</a:t>
            </a:r>
          </a:p>
          <a:p>
            <a:pPr marL="342900" indent="-342900">
              <a:buFontTx/>
              <a:buChar char="-"/>
            </a:pPr>
            <a:endParaRPr lang="en-GB" sz="1200" b="1" dirty="0">
              <a:solidFill>
                <a:srgbClr val="008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Colourant (e.g. ink, cochineal)</a:t>
            </a:r>
          </a:p>
          <a:p>
            <a:pPr marL="342900" indent="-342900">
              <a:buFontTx/>
              <a:buChar char="-"/>
            </a:pPr>
            <a:endParaRPr lang="en-GB" sz="1200" b="1" dirty="0">
              <a:solidFill>
                <a:srgbClr val="008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Tray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0353A-F270-46BD-B720-6F304E711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741" y="4465985"/>
            <a:ext cx="415670" cy="976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503A9-FC18-4207-BBAE-EADA61CB8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583" y="2671640"/>
            <a:ext cx="1056974" cy="1587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0BFABE-2EAB-43CB-B479-76CF34343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310" y="2651520"/>
            <a:ext cx="1473431" cy="1473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101DE1-0CED-4B59-8935-27E5E02EE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8889" y="4652831"/>
            <a:ext cx="662668" cy="646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7DF07B-BAC3-4B5C-847A-1E6C22B34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4053" y="4509453"/>
            <a:ext cx="410182" cy="933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B2E142-AF66-40FC-AAFC-91C710CB1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7188" y="2469302"/>
            <a:ext cx="1355115" cy="1837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F47E71-B8AE-44DE-B5EF-66FDB6968E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0320" y="2325458"/>
            <a:ext cx="746923" cy="21613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1E0BB5-CB46-4CBB-A13A-EAE50DC5F2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9715" y="4509453"/>
            <a:ext cx="2035183" cy="11668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6280E4-256C-4E98-B690-75232754A5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7790" y="2854946"/>
            <a:ext cx="1672771" cy="9955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9E3E52-F3BD-4843-BC28-00129028C099}"/>
              </a:ext>
            </a:extLst>
          </p:cNvPr>
          <p:cNvSpPr txBox="1"/>
          <p:nvPr/>
        </p:nvSpPr>
        <p:spPr>
          <a:xfrm>
            <a:off x="855840" y="1441523"/>
            <a:ext cx="2919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Lets Make a Fizz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65437B-C8A6-4B79-A53A-49A7FF44604F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8591F-7D2B-4194-8DE3-D5C0335CDDDA}"/>
              </a:ext>
            </a:extLst>
          </p:cNvPr>
          <p:cNvSpPr txBox="1"/>
          <p:nvPr/>
        </p:nvSpPr>
        <p:spPr>
          <a:xfrm>
            <a:off x="11757607" y="91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4974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F7357EA1-B296-4968-949C-6B5238D1F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1" r="-1" b="-1"/>
          <a:stretch/>
        </p:blipFill>
        <p:spPr>
          <a:xfrm>
            <a:off x="2253025" y="1732294"/>
            <a:ext cx="7685949" cy="43233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30972-9D72-43AD-A626-71BA22778352}"/>
              </a:ext>
            </a:extLst>
          </p:cNvPr>
          <p:cNvSpPr txBox="1"/>
          <p:nvPr/>
        </p:nvSpPr>
        <p:spPr>
          <a:xfrm>
            <a:off x="1560748" y="1604210"/>
            <a:ext cx="3160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Well Done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E9A38-89DD-4BDD-8830-141F315EC37A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816274-CA6A-4F1F-9BEE-230C02AA2A14}"/>
              </a:ext>
            </a:extLst>
          </p:cNvPr>
          <p:cNvSpPr/>
          <p:nvPr/>
        </p:nvSpPr>
        <p:spPr>
          <a:xfrm>
            <a:off x="3800688" y="8023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your speed?</a:t>
            </a:r>
          </a:p>
        </p:txBody>
      </p:sp>
    </p:spTree>
    <p:extLst>
      <p:ext uri="{BB962C8B-B14F-4D97-AF65-F5344CB8AC3E}">
        <p14:creationId xmlns:p14="http://schemas.microsoft.com/office/powerpoint/2010/main" val="356692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DB749-C86E-4833-8CA3-CFD3186C34F2}"/>
              </a:ext>
            </a:extLst>
          </p:cNvPr>
          <p:cNvSpPr txBox="1"/>
          <p:nvPr/>
        </p:nvSpPr>
        <p:spPr>
          <a:xfrm>
            <a:off x="11757607" y="91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7F416D-1016-4FFF-B06E-74BC28F8BA8D}"/>
              </a:ext>
            </a:extLst>
          </p:cNvPr>
          <p:cNvSpPr/>
          <p:nvPr/>
        </p:nvSpPr>
        <p:spPr>
          <a:xfrm>
            <a:off x="3298784" y="879303"/>
            <a:ext cx="5173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Oxygenetics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0AB599-B738-4306-B322-1D5E35A88C24}"/>
              </a:ext>
            </a:extLst>
          </p:cNvPr>
          <p:cNvSpPr txBox="1"/>
          <p:nvPr/>
        </p:nvSpPr>
        <p:spPr>
          <a:xfrm>
            <a:off x="333421" y="1736203"/>
            <a:ext cx="5930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How much Oxygen is there in Air?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E910B0-8185-4F7B-A12E-DC3CB9E83446}"/>
              </a:ext>
            </a:extLst>
          </p:cNvPr>
          <p:cNvSpPr txBox="1"/>
          <p:nvPr/>
        </p:nvSpPr>
        <p:spPr>
          <a:xfrm>
            <a:off x="333421" y="2494668"/>
            <a:ext cx="7347011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What you need: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A large glass or plastic container – e.g. large tumbler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A larger glass or plastic containers – e.g. casserole bowls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Candle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Water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Ruler</a:t>
            </a:r>
          </a:p>
          <a:p>
            <a:pPr>
              <a:spcBef>
                <a:spcPts val="1200"/>
              </a:spcBef>
            </a:pPr>
            <a:endParaRPr lang="en-GB" sz="2400" b="1" dirty="0">
              <a:solidFill>
                <a:srgbClr val="008000"/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105B207-C9E8-469D-8336-01CB1C429A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506323"/>
              </p:ext>
            </p:extLst>
          </p:nvPr>
        </p:nvGraphicFramePr>
        <p:xfrm>
          <a:off x="92075" y="92075"/>
          <a:ext cx="118586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2" imgW="1186200" imgH="462240" progId="Package">
                  <p:embed/>
                </p:oleObj>
              </mc:Choice>
              <mc:Fallback>
                <p:oleObj name="Packager Shell Object" showAsIcon="1" r:id="rId2" imgW="1186200" imgH="462240" progId="Packag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105B207-C9E8-469D-8336-01CB1C429A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185863" cy="46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70DE5581-9E49-4380-9C09-5F553B67A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">
            <a:off x="8566823" y="3868838"/>
            <a:ext cx="2210419" cy="867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3BA16C-3012-4412-9583-31F7A5723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1805" y="1959784"/>
            <a:ext cx="912894" cy="18685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1574A6-83A7-4BB4-A6FA-558F0B936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874" y="4834099"/>
            <a:ext cx="610825" cy="11113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C99A7E-B0D5-4A79-89FE-547B50377044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94026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DB749-C86E-4833-8CA3-CFD3186C34F2}"/>
              </a:ext>
            </a:extLst>
          </p:cNvPr>
          <p:cNvSpPr txBox="1"/>
          <p:nvPr/>
        </p:nvSpPr>
        <p:spPr>
          <a:xfrm>
            <a:off x="11757607" y="91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7F416D-1016-4FFF-B06E-74BC28F8BA8D}"/>
              </a:ext>
            </a:extLst>
          </p:cNvPr>
          <p:cNvSpPr/>
          <p:nvPr/>
        </p:nvSpPr>
        <p:spPr>
          <a:xfrm>
            <a:off x="3298784" y="879303"/>
            <a:ext cx="5173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Oxygenetics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0AB599-B738-4306-B322-1D5E35A88C24}"/>
              </a:ext>
            </a:extLst>
          </p:cNvPr>
          <p:cNvSpPr txBox="1"/>
          <p:nvPr/>
        </p:nvSpPr>
        <p:spPr>
          <a:xfrm>
            <a:off x="333421" y="1736203"/>
            <a:ext cx="5930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How much Oxygen is there in Air?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E910B0-8185-4F7B-A12E-DC3CB9E83446}"/>
              </a:ext>
            </a:extLst>
          </p:cNvPr>
          <p:cNvSpPr txBox="1"/>
          <p:nvPr/>
        </p:nvSpPr>
        <p:spPr>
          <a:xfrm>
            <a:off x="333421" y="2494668"/>
            <a:ext cx="740833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Carefully measure the inside depth of the tumbler.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Fix the candle into the centre of the bowl.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Fill the bowl half full of water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Light the candle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Hold the tumbler absolutely vertically and put the tumbler upside down onto the candle so that no water goes into the tumbler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Watch!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105B207-C9E8-469D-8336-01CB1C429A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075" y="92075"/>
          <a:ext cx="118586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2" imgW="1186200" imgH="462240" progId="Package">
                  <p:embed/>
                </p:oleObj>
              </mc:Choice>
              <mc:Fallback>
                <p:oleObj name="Packager Shell Object" showAsIcon="1" r:id="rId2" imgW="1186200" imgH="462240" progId="Packag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105B207-C9E8-469D-8336-01CB1C429A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185863" cy="46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53BA16C-3012-4412-9583-31F7A5723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706" y="1902634"/>
            <a:ext cx="912894" cy="1868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F7B108-A078-46D8-A7C6-44EC64CDA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054357" y="2167464"/>
            <a:ext cx="2307097" cy="328611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881F766-6313-4F69-B55B-49FE1D7FDF77}"/>
              </a:ext>
            </a:extLst>
          </p:cNvPr>
          <p:cNvGrpSpPr/>
          <p:nvPr/>
        </p:nvGrpSpPr>
        <p:grpSpPr>
          <a:xfrm>
            <a:off x="9051003" y="3214450"/>
            <a:ext cx="2210419" cy="2512671"/>
            <a:chOff x="9051003" y="3214450"/>
            <a:chExt cx="2210419" cy="25126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DE5581-9E49-4380-9C09-5F553B67A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60000">
              <a:off x="9051003" y="4859523"/>
              <a:ext cx="2210419" cy="8675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10A641C-6EEC-4569-B9A4-11E407732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65718" y="4233117"/>
              <a:ext cx="380988" cy="102448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93F241E-7CCE-4C08-B3E7-892DD8FA2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9717183" y="3214450"/>
              <a:ext cx="847725" cy="866775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CA922D4-564B-4B78-BB44-FDA4680950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50105" y="3698554"/>
              <a:ext cx="43976" cy="1535434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E2E8ECC-E0E6-4DF2-B604-9E093F358D96}"/>
                </a:ext>
              </a:extLst>
            </p:cNvPr>
            <p:cNvCxnSpPr>
              <a:cxnSpLocks/>
            </p:cNvCxnSpPr>
            <p:nvPr/>
          </p:nvCxnSpPr>
          <p:spPr>
            <a:xfrm>
              <a:off x="10459373" y="3693046"/>
              <a:ext cx="87499" cy="1540942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02EF758-5162-4BED-8A16-D46D512C5C2A}"/>
                </a:ext>
              </a:extLst>
            </p:cNvPr>
            <p:cNvSpPr/>
            <p:nvPr/>
          </p:nvSpPr>
          <p:spPr>
            <a:xfrm>
              <a:off x="10029909" y="3771175"/>
              <a:ext cx="281135" cy="532547"/>
            </a:xfrm>
            <a:custGeom>
              <a:avLst/>
              <a:gdLst>
                <a:gd name="connsiteX0" fmla="*/ 214313 w 514350"/>
                <a:gd name="connsiteY0" fmla="*/ 1014413 h 1014413"/>
                <a:gd name="connsiteX1" fmla="*/ 42863 w 514350"/>
                <a:gd name="connsiteY1" fmla="*/ 914400 h 1014413"/>
                <a:gd name="connsiteX2" fmla="*/ 0 w 514350"/>
                <a:gd name="connsiteY2" fmla="*/ 757238 h 1014413"/>
                <a:gd name="connsiteX3" fmla="*/ 0 w 514350"/>
                <a:gd name="connsiteY3" fmla="*/ 542925 h 1014413"/>
                <a:gd name="connsiteX4" fmla="*/ 28575 w 514350"/>
                <a:gd name="connsiteY4" fmla="*/ 371475 h 1014413"/>
                <a:gd name="connsiteX5" fmla="*/ 71438 w 514350"/>
                <a:gd name="connsiteY5" fmla="*/ 257175 h 1014413"/>
                <a:gd name="connsiteX6" fmla="*/ 142875 w 514350"/>
                <a:gd name="connsiteY6" fmla="*/ 128588 h 1014413"/>
                <a:gd name="connsiteX7" fmla="*/ 228600 w 514350"/>
                <a:gd name="connsiteY7" fmla="*/ 0 h 1014413"/>
                <a:gd name="connsiteX8" fmla="*/ 342900 w 514350"/>
                <a:gd name="connsiteY8" fmla="*/ 128588 h 1014413"/>
                <a:gd name="connsiteX9" fmla="*/ 414338 w 514350"/>
                <a:gd name="connsiteY9" fmla="*/ 342900 h 1014413"/>
                <a:gd name="connsiteX10" fmla="*/ 514350 w 514350"/>
                <a:gd name="connsiteY10" fmla="*/ 700088 h 1014413"/>
                <a:gd name="connsiteX11" fmla="*/ 471488 w 514350"/>
                <a:gd name="connsiteY11" fmla="*/ 942975 h 1014413"/>
                <a:gd name="connsiteX12" fmla="*/ 471488 w 514350"/>
                <a:gd name="connsiteY12" fmla="*/ 942975 h 1014413"/>
                <a:gd name="connsiteX13" fmla="*/ 271463 w 514350"/>
                <a:gd name="connsiteY13" fmla="*/ 1014413 h 1014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4350" h="1014413">
                  <a:moveTo>
                    <a:pt x="214313" y="1014413"/>
                  </a:moveTo>
                  <a:lnTo>
                    <a:pt x="42863" y="914400"/>
                  </a:lnTo>
                  <a:lnTo>
                    <a:pt x="0" y="757238"/>
                  </a:lnTo>
                  <a:lnTo>
                    <a:pt x="0" y="542925"/>
                  </a:lnTo>
                  <a:lnTo>
                    <a:pt x="28575" y="371475"/>
                  </a:lnTo>
                  <a:lnTo>
                    <a:pt x="71438" y="257175"/>
                  </a:lnTo>
                  <a:lnTo>
                    <a:pt x="142875" y="128588"/>
                  </a:lnTo>
                  <a:lnTo>
                    <a:pt x="228600" y="0"/>
                  </a:lnTo>
                  <a:lnTo>
                    <a:pt x="342900" y="128588"/>
                  </a:lnTo>
                  <a:lnTo>
                    <a:pt x="414338" y="342900"/>
                  </a:lnTo>
                  <a:lnTo>
                    <a:pt x="514350" y="700088"/>
                  </a:lnTo>
                  <a:lnTo>
                    <a:pt x="471488" y="942975"/>
                  </a:lnTo>
                  <a:lnTo>
                    <a:pt x="471488" y="942975"/>
                  </a:lnTo>
                  <a:lnTo>
                    <a:pt x="271463" y="1014413"/>
                  </a:lnTo>
                </a:path>
              </a:pathLst>
            </a:cu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81E379B-A6D4-43E0-AA00-D7E595DBFFAC}"/>
                </a:ext>
              </a:extLst>
            </p:cNvPr>
            <p:cNvSpPr/>
            <p:nvPr/>
          </p:nvSpPr>
          <p:spPr>
            <a:xfrm>
              <a:off x="10548938" y="5055394"/>
              <a:ext cx="564356" cy="140494"/>
            </a:xfrm>
            <a:custGeom>
              <a:avLst/>
              <a:gdLst>
                <a:gd name="connsiteX0" fmla="*/ 0 w 564356"/>
                <a:gd name="connsiteY0" fmla="*/ 0 h 140494"/>
                <a:gd name="connsiteX1" fmla="*/ 564356 w 564356"/>
                <a:gd name="connsiteY1" fmla="*/ 9525 h 140494"/>
                <a:gd name="connsiteX2" fmla="*/ 409575 w 564356"/>
                <a:gd name="connsiteY2" fmla="*/ 66675 h 140494"/>
                <a:gd name="connsiteX3" fmla="*/ 190500 w 564356"/>
                <a:gd name="connsiteY3" fmla="*/ 123825 h 140494"/>
                <a:gd name="connsiteX4" fmla="*/ 16668 w 564356"/>
                <a:gd name="connsiteY4" fmla="*/ 140494 h 140494"/>
                <a:gd name="connsiteX5" fmla="*/ 0 w 564356"/>
                <a:gd name="connsiteY5" fmla="*/ 0 h 14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356" h="140494">
                  <a:moveTo>
                    <a:pt x="0" y="0"/>
                  </a:moveTo>
                  <a:lnTo>
                    <a:pt x="564356" y="9525"/>
                  </a:lnTo>
                  <a:lnTo>
                    <a:pt x="409575" y="66675"/>
                  </a:lnTo>
                  <a:lnTo>
                    <a:pt x="190500" y="123825"/>
                  </a:lnTo>
                  <a:lnTo>
                    <a:pt x="16668" y="140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B45DC23-58CD-44D3-9669-D8A62D10B906}"/>
                </a:ext>
              </a:extLst>
            </p:cNvPr>
            <p:cNvSpPr/>
            <p:nvPr/>
          </p:nvSpPr>
          <p:spPr>
            <a:xfrm flipH="1">
              <a:off x="9234404" y="5093494"/>
              <a:ext cx="513635" cy="140494"/>
            </a:xfrm>
            <a:custGeom>
              <a:avLst/>
              <a:gdLst>
                <a:gd name="connsiteX0" fmla="*/ 0 w 564356"/>
                <a:gd name="connsiteY0" fmla="*/ 0 h 140494"/>
                <a:gd name="connsiteX1" fmla="*/ 564356 w 564356"/>
                <a:gd name="connsiteY1" fmla="*/ 9525 h 140494"/>
                <a:gd name="connsiteX2" fmla="*/ 409575 w 564356"/>
                <a:gd name="connsiteY2" fmla="*/ 66675 h 140494"/>
                <a:gd name="connsiteX3" fmla="*/ 190500 w 564356"/>
                <a:gd name="connsiteY3" fmla="*/ 123825 h 140494"/>
                <a:gd name="connsiteX4" fmla="*/ 16668 w 564356"/>
                <a:gd name="connsiteY4" fmla="*/ 140494 h 140494"/>
                <a:gd name="connsiteX5" fmla="*/ 0 w 564356"/>
                <a:gd name="connsiteY5" fmla="*/ 0 h 14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356" h="140494">
                  <a:moveTo>
                    <a:pt x="0" y="0"/>
                  </a:moveTo>
                  <a:lnTo>
                    <a:pt x="564356" y="9525"/>
                  </a:lnTo>
                  <a:lnTo>
                    <a:pt x="409575" y="66675"/>
                  </a:lnTo>
                  <a:lnTo>
                    <a:pt x="190500" y="123825"/>
                  </a:lnTo>
                  <a:lnTo>
                    <a:pt x="16668" y="140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7CB2914-0E62-4ABF-83EC-E3895B6C5676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228186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DB749-C86E-4833-8CA3-CFD3186C34F2}"/>
              </a:ext>
            </a:extLst>
          </p:cNvPr>
          <p:cNvSpPr txBox="1"/>
          <p:nvPr/>
        </p:nvSpPr>
        <p:spPr>
          <a:xfrm>
            <a:off x="11757607" y="91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7F416D-1016-4FFF-B06E-74BC28F8BA8D}"/>
              </a:ext>
            </a:extLst>
          </p:cNvPr>
          <p:cNvSpPr/>
          <p:nvPr/>
        </p:nvSpPr>
        <p:spPr>
          <a:xfrm>
            <a:off x="3298784" y="879303"/>
            <a:ext cx="5173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Oxygenetics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0AB599-B738-4306-B322-1D5E35A88C24}"/>
              </a:ext>
            </a:extLst>
          </p:cNvPr>
          <p:cNvSpPr txBox="1"/>
          <p:nvPr/>
        </p:nvSpPr>
        <p:spPr>
          <a:xfrm>
            <a:off x="333421" y="1736203"/>
            <a:ext cx="5930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How much Oxygen is there in Air?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E910B0-8185-4F7B-A12E-DC3CB9E83446}"/>
              </a:ext>
            </a:extLst>
          </p:cNvPr>
          <p:cNvSpPr txBox="1"/>
          <p:nvPr/>
        </p:nvSpPr>
        <p:spPr>
          <a:xfrm>
            <a:off x="333421" y="2494668"/>
            <a:ext cx="63314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Watch!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 water is sucked up into the glass and the candle goes out!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Carefully measure how far up the glass the water has risen.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What proportion of the inside height of the glass has the water risen?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105B207-C9E8-469D-8336-01CB1C429A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075" y="92075"/>
          <a:ext cx="118586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2" imgW="1186200" imgH="462240" progId="Package">
                  <p:embed/>
                </p:oleObj>
              </mc:Choice>
              <mc:Fallback>
                <p:oleObj name="Packager Shell Object" showAsIcon="1" r:id="rId2" imgW="1186200" imgH="462240" progId="Packag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105B207-C9E8-469D-8336-01CB1C429A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185863" cy="46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C16DCA65-3DAA-4986-9219-B99914661F7B}"/>
              </a:ext>
            </a:extLst>
          </p:cNvPr>
          <p:cNvGrpSpPr/>
          <p:nvPr/>
        </p:nvGrpSpPr>
        <p:grpSpPr>
          <a:xfrm>
            <a:off x="7300913" y="1736204"/>
            <a:ext cx="3960509" cy="3990918"/>
            <a:chOff x="9051003" y="3214450"/>
            <a:chExt cx="2210419" cy="25126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DE5581-9E49-4380-9C09-5F553B67A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0000">
              <a:off x="9051003" y="4859523"/>
              <a:ext cx="2210419" cy="8675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10A641C-6EEC-4569-B9A4-11E407732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65718" y="4233117"/>
              <a:ext cx="380988" cy="102448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93F241E-7CCE-4C08-B3E7-892DD8FA2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9717183" y="3214450"/>
              <a:ext cx="847725" cy="866775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CA922D4-564B-4B78-BB44-FDA4680950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50105" y="3698554"/>
              <a:ext cx="43976" cy="1535434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E2E8ECC-E0E6-4DF2-B604-9E093F358D96}"/>
                </a:ext>
              </a:extLst>
            </p:cNvPr>
            <p:cNvCxnSpPr>
              <a:cxnSpLocks/>
            </p:cNvCxnSpPr>
            <p:nvPr/>
          </p:nvCxnSpPr>
          <p:spPr>
            <a:xfrm>
              <a:off x="10459373" y="3693046"/>
              <a:ext cx="87499" cy="1540942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3D523A-037D-45A3-874A-105DED9F770B}"/>
                </a:ext>
              </a:extLst>
            </p:cNvPr>
            <p:cNvSpPr/>
            <p:nvPr/>
          </p:nvSpPr>
          <p:spPr>
            <a:xfrm>
              <a:off x="9336881" y="5153025"/>
              <a:ext cx="1514475" cy="107156"/>
            </a:xfrm>
            <a:custGeom>
              <a:avLst/>
              <a:gdLst>
                <a:gd name="connsiteX0" fmla="*/ 0 w 1514475"/>
                <a:gd name="connsiteY0" fmla="*/ 0 h 107156"/>
                <a:gd name="connsiteX1" fmla="*/ 1514475 w 1514475"/>
                <a:gd name="connsiteY1" fmla="*/ 0 h 107156"/>
                <a:gd name="connsiteX2" fmla="*/ 1304925 w 1514475"/>
                <a:gd name="connsiteY2" fmla="*/ 61913 h 107156"/>
                <a:gd name="connsiteX3" fmla="*/ 1073944 w 1514475"/>
                <a:gd name="connsiteY3" fmla="*/ 102394 h 107156"/>
                <a:gd name="connsiteX4" fmla="*/ 804863 w 1514475"/>
                <a:gd name="connsiteY4" fmla="*/ 107156 h 107156"/>
                <a:gd name="connsiteX5" fmla="*/ 533400 w 1514475"/>
                <a:gd name="connsiteY5" fmla="*/ 95250 h 107156"/>
                <a:gd name="connsiteX6" fmla="*/ 323850 w 1514475"/>
                <a:gd name="connsiteY6" fmla="*/ 71438 h 107156"/>
                <a:gd name="connsiteX7" fmla="*/ 0 w 1514475"/>
                <a:gd name="connsiteY7" fmla="*/ 0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4475" h="107156">
                  <a:moveTo>
                    <a:pt x="0" y="0"/>
                  </a:moveTo>
                  <a:lnTo>
                    <a:pt x="1514475" y="0"/>
                  </a:lnTo>
                  <a:lnTo>
                    <a:pt x="1304925" y="61913"/>
                  </a:lnTo>
                  <a:lnTo>
                    <a:pt x="1073944" y="102394"/>
                  </a:lnTo>
                  <a:lnTo>
                    <a:pt x="804863" y="107156"/>
                  </a:lnTo>
                  <a:lnTo>
                    <a:pt x="533400" y="95250"/>
                  </a:lnTo>
                  <a:lnTo>
                    <a:pt x="323850" y="714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2449F1D-BC74-48D7-8D74-B624BE6696C5}"/>
              </a:ext>
            </a:extLst>
          </p:cNvPr>
          <p:cNvSpPr/>
          <p:nvPr/>
        </p:nvSpPr>
        <p:spPr>
          <a:xfrm>
            <a:off x="8574881" y="4124325"/>
            <a:ext cx="1376363" cy="695325"/>
          </a:xfrm>
          <a:custGeom>
            <a:avLst/>
            <a:gdLst>
              <a:gd name="connsiteX0" fmla="*/ 0 w 1376363"/>
              <a:gd name="connsiteY0" fmla="*/ 685800 h 695325"/>
              <a:gd name="connsiteX1" fmla="*/ 19050 w 1376363"/>
              <a:gd name="connsiteY1" fmla="*/ 0 h 695325"/>
              <a:gd name="connsiteX2" fmla="*/ 1333500 w 1376363"/>
              <a:gd name="connsiteY2" fmla="*/ 11906 h 695325"/>
              <a:gd name="connsiteX3" fmla="*/ 1376363 w 1376363"/>
              <a:gd name="connsiteY3" fmla="*/ 695325 h 695325"/>
              <a:gd name="connsiteX4" fmla="*/ 0 w 1376363"/>
              <a:gd name="connsiteY4" fmla="*/ 68580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6363" h="695325">
                <a:moveTo>
                  <a:pt x="0" y="685800"/>
                </a:moveTo>
                <a:lnTo>
                  <a:pt x="19050" y="0"/>
                </a:lnTo>
                <a:lnTo>
                  <a:pt x="1333500" y="11906"/>
                </a:lnTo>
                <a:lnTo>
                  <a:pt x="1376363" y="695325"/>
                </a:lnTo>
                <a:lnTo>
                  <a:pt x="0" y="6858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575FC0-741D-424A-99B5-9FCB1ACA5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9344" y="1481630"/>
            <a:ext cx="537344" cy="33248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01E49C-6BE9-45C3-BE22-FCBD5F828908}"/>
              </a:ext>
            </a:extLst>
          </p:cNvPr>
          <p:cNvSpPr txBox="1"/>
          <p:nvPr/>
        </p:nvSpPr>
        <p:spPr>
          <a:xfrm>
            <a:off x="3315504" y="1875840"/>
            <a:ext cx="5963292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The water should have risen about 21% of the inside height of the glass</a:t>
            </a:r>
          </a:p>
          <a:p>
            <a:pPr algn="ctr"/>
            <a:r>
              <a:rPr lang="en-GB" sz="3200" b="1" dirty="0">
                <a:solidFill>
                  <a:srgbClr val="002060"/>
                </a:solidFill>
              </a:rPr>
              <a:t>because Oxygen is about 21% of the volume of air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C7D659-545C-4443-8E4C-A726D9D0F829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274260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DB749-C86E-4833-8CA3-CFD3186C34F2}"/>
              </a:ext>
            </a:extLst>
          </p:cNvPr>
          <p:cNvSpPr txBox="1"/>
          <p:nvPr/>
        </p:nvSpPr>
        <p:spPr>
          <a:xfrm>
            <a:off x="11757607" y="91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7F416D-1016-4FFF-B06E-74BC28F8BA8D}"/>
              </a:ext>
            </a:extLst>
          </p:cNvPr>
          <p:cNvSpPr/>
          <p:nvPr/>
        </p:nvSpPr>
        <p:spPr>
          <a:xfrm>
            <a:off x="3560889" y="600337"/>
            <a:ext cx="5173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Oxygenetics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0AB599-B738-4306-B322-1D5E35A88C24}"/>
              </a:ext>
            </a:extLst>
          </p:cNvPr>
          <p:cNvSpPr txBox="1"/>
          <p:nvPr/>
        </p:nvSpPr>
        <p:spPr>
          <a:xfrm>
            <a:off x="333421" y="1736203"/>
            <a:ext cx="5459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Now lets put the Oxygen back?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E910B0-8185-4F7B-A12E-DC3CB9E83446}"/>
              </a:ext>
            </a:extLst>
          </p:cNvPr>
          <p:cNvSpPr txBox="1"/>
          <p:nvPr/>
        </p:nvSpPr>
        <p:spPr>
          <a:xfrm>
            <a:off x="333421" y="2494668"/>
            <a:ext cx="552080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What you need: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In addition to what you already have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A battery holder and two 1.5V batteries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Insulated wire with crocodile clips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Dilute sulphuric acid (maximum 10% acid)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105B207-C9E8-469D-8336-01CB1C429A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075" y="92075"/>
          <a:ext cx="118586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2" imgW="1186200" imgH="462240" progId="Package">
                  <p:embed/>
                </p:oleObj>
              </mc:Choice>
              <mc:Fallback>
                <p:oleObj name="Packager Shell Object" showAsIcon="1" r:id="rId2" imgW="1186200" imgH="462240" progId="Packag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105B207-C9E8-469D-8336-01CB1C429A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185863" cy="46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70DE5581-9E49-4380-9C09-5F553B67A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">
            <a:off x="9224048" y="3645257"/>
            <a:ext cx="2210419" cy="867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3BA16C-3012-4412-9583-31F7A5723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9030" y="1736203"/>
            <a:ext cx="912894" cy="18685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1574A6-83A7-4BB4-A6FA-558F0B936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1099" y="4610518"/>
            <a:ext cx="610825" cy="1111379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2E777477-003A-41AC-A66E-620C54B93A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5073">
            <a:off x="6603603" y="2355406"/>
            <a:ext cx="2434878" cy="153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0D1B3274-5048-4045-841C-A11A182E15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435" y="3626034"/>
            <a:ext cx="1827213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0166499-D10C-46F5-9CEE-358934310864}"/>
              </a:ext>
            </a:extLst>
          </p:cNvPr>
          <p:cNvGrpSpPr/>
          <p:nvPr/>
        </p:nvGrpSpPr>
        <p:grpSpPr>
          <a:xfrm>
            <a:off x="6068674" y="1896584"/>
            <a:ext cx="4047924" cy="3416320"/>
            <a:chOff x="5697560" y="3503143"/>
            <a:chExt cx="4047924" cy="34163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89C1AA5-6AFB-474E-B7B9-15E85CDD600F}"/>
                </a:ext>
              </a:extLst>
            </p:cNvPr>
            <p:cNvSpPr txBox="1"/>
            <p:nvPr/>
          </p:nvSpPr>
          <p:spPr>
            <a:xfrm>
              <a:off x="5697560" y="3503143"/>
              <a:ext cx="4047924" cy="3416320"/>
            </a:xfrm>
            <a:prstGeom prst="rect">
              <a:avLst/>
            </a:prstGeom>
            <a:solidFill>
              <a:srgbClr val="FFAB7C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GB" sz="3600" b="1" dirty="0"/>
            </a:p>
            <a:p>
              <a:pPr algn="ctr"/>
              <a:endParaRPr lang="en-GB" sz="3600" b="1" dirty="0"/>
            </a:p>
            <a:p>
              <a:pPr algn="ctr"/>
              <a:endParaRPr lang="en-GB" sz="3600" b="1" dirty="0"/>
            </a:p>
            <a:p>
              <a:pPr algn="ctr"/>
              <a:r>
                <a:rPr lang="en-GB" sz="3600" b="1" dirty="0"/>
                <a:t>Sulphuric Acid</a:t>
              </a:r>
              <a:br>
                <a:rPr lang="en-GB" sz="3600" b="1" dirty="0"/>
              </a:br>
              <a:r>
                <a:rPr lang="en-GB" sz="3600" b="1" dirty="0"/>
                <a:t>Adult Supervision Mandatory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10DA46-6296-4884-956A-AACFFD759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013526" y="3560261"/>
              <a:ext cx="1356443" cy="17023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AABF5A3-E385-49C8-A333-68847ED0B118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189455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755FB3B8-5DB0-4B4F-844A-2FCF3D240153}"/>
              </a:ext>
            </a:extLst>
          </p:cNvPr>
          <p:cNvSpPr/>
          <p:nvPr/>
        </p:nvSpPr>
        <p:spPr>
          <a:xfrm>
            <a:off x="6897697" y="4558238"/>
            <a:ext cx="4272591" cy="1904836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A3BB621-3A3D-4ACA-B3EB-1698F5202BA6}"/>
              </a:ext>
            </a:extLst>
          </p:cNvPr>
          <p:cNvSpPr/>
          <p:nvPr/>
        </p:nvSpPr>
        <p:spPr>
          <a:xfrm>
            <a:off x="8397974" y="4785679"/>
            <a:ext cx="1582915" cy="141624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3583A9-6FBE-40E1-AADF-F7665275E883}"/>
              </a:ext>
            </a:extLst>
          </p:cNvPr>
          <p:cNvGrpSpPr/>
          <p:nvPr/>
        </p:nvGrpSpPr>
        <p:grpSpPr>
          <a:xfrm>
            <a:off x="8720848" y="1419161"/>
            <a:ext cx="2210419" cy="2512671"/>
            <a:chOff x="8679528" y="1399938"/>
            <a:chExt cx="2210419" cy="251267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13B99DE-5C93-48FA-A166-AE9CFD818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60000">
              <a:off x="8679528" y="3045011"/>
              <a:ext cx="2210419" cy="86759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FCE5968-FB72-45C7-BD09-ACF09708B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4243" y="2418605"/>
              <a:ext cx="380988" cy="102448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CC3757-AB08-47A7-B712-2F6B078EE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9345708" y="1399938"/>
              <a:ext cx="847725" cy="866775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B043F2C-6C2B-4F9C-91EE-EC5D49056C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78630" y="1884042"/>
              <a:ext cx="43976" cy="1535434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C0D6A9D-217B-4744-BF8A-2A99863865E3}"/>
                </a:ext>
              </a:extLst>
            </p:cNvPr>
            <p:cNvCxnSpPr>
              <a:cxnSpLocks/>
            </p:cNvCxnSpPr>
            <p:nvPr/>
          </p:nvCxnSpPr>
          <p:spPr>
            <a:xfrm>
              <a:off x="10087898" y="1878534"/>
              <a:ext cx="87499" cy="1540942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E9229D7-878D-4536-9126-56F6DA0E28FB}"/>
                </a:ext>
              </a:extLst>
            </p:cNvPr>
            <p:cNvSpPr/>
            <p:nvPr/>
          </p:nvSpPr>
          <p:spPr>
            <a:xfrm>
              <a:off x="9658434" y="1956663"/>
              <a:ext cx="281135" cy="532547"/>
            </a:xfrm>
            <a:custGeom>
              <a:avLst/>
              <a:gdLst>
                <a:gd name="connsiteX0" fmla="*/ 214313 w 514350"/>
                <a:gd name="connsiteY0" fmla="*/ 1014413 h 1014413"/>
                <a:gd name="connsiteX1" fmla="*/ 42863 w 514350"/>
                <a:gd name="connsiteY1" fmla="*/ 914400 h 1014413"/>
                <a:gd name="connsiteX2" fmla="*/ 0 w 514350"/>
                <a:gd name="connsiteY2" fmla="*/ 757238 h 1014413"/>
                <a:gd name="connsiteX3" fmla="*/ 0 w 514350"/>
                <a:gd name="connsiteY3" fmla="*/ 542925 h 1014413"/>
                <a:gd name="connsiteX4" fmla="*/ 28575 w 514350"/>
                <a:gd name="connsiteY4" fmla="*/ 371475 h 1014413"/>
                <a:gd name="connsiteX5" fmla="*/ 71438 w 514350"/>
                <a:gd name="connsiteY5" fmla="*/ 257175 h 1014413"/>
                <a:gd name="connsiteX6" fmla="*/ 142875 w 514350"/>
                <a:gd name="connsiteY6" fmla="*/ 128588 h 1014413"/>
                <a:gd name="connsiteX7" fmla="*/ 228600 w 514350"/>
                <a:gd name="connsiteY7" fmla="*/ 0 h 1014413"/>
                <a:gd name="connsiteX8" fmla="*/ 342900 w 514350"/>
                <a:gd name="connsiteY8" fmla="*/ 128588 h 1014413"/>
                <a:gd name="connsiteX9" fmla="*/ 414338 w 514350"/>
                <a:gd name="connsiteY9" fmla="*/ 342900 h 1014413"/>
                <a:gd name="connsiteX10" fmla="*/ 514350 w 514350"/>
                <a:gd name="connsiteY10" fmla="*/ 700088 h 1014413"/>
                <a:gd name="connsiteX11" fmla="*/ 471488 w 514350"/>
                <a:gd name="connsiteY11" fmla="*/ 942975 h 1014413"/>
                <a:gd name="connsiteX12" fmla="*/ 471488 w 514350"/>
                <a:gd name="connsiteY12" fmla="*/ 942975 h 1014413"/>
                <a:gd name="connsiteX13" fmla="*/ 271463 w 514350"/>
                <a:gd name="connsiteY13" fmla="*/ 1014413 h 1014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4350" h="1014413">
                  <a:moveTo>
                    <a:pt x="214313" y="1014413"/>
                  </a:moveTo>
                  <a:lnTo>
                    <a:pt x="42863" y="914400"/>
                  </a:lnTo>
                  <a:lnTo>
                    <a:pt x="0" y="757238"/>
                  </a:lnTo>
                  <a:lnTo>
                    <a:pt x="0" y="542925"/>
                  </a:lnTo>
                  <a:lnTo>
                    <a:pt x="28575" y="371475"/>
                  </a:lnTo>
                  <a:lnTo>
                    <a:pt x="71438" y="257175"/>
                  </a:lnTo>
                  <a:lnTo>
                    <a:pt x="142875" y="128588"/>
                  </a:lnTo>
                  <a:lnTo>
                    <a:pt x="228600" y="0"/>
                  </a:lnTo>
                  <a:lnTo>
                    <a:pt x="342900" y="128588"/>
                  </a:lnTo>
                  <a:lnTo>
                    <a:pt x="414338" y="342900"/>
                  </a:lnTo>
                  <a:lnTo>
                    <a:pt x="514350" y="700088"/>
                  </a:lnTo>
                  <a:lnTo>
                    <a:pt x="471488" y="942975"/>
                  </a:lnTo>
                  <a:lnTo>
                    <a:pt x="471488" y="942975"/>
                  </a:lnTo>
                  <a:lnTo>
                    <a:pt x="271463" y="1014413"/>
                  </a:lnTo>
                </a:path>
              </a:pathLst>
            </a:cu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5A09354-E966-4780-9D0E-115A8AA361E4}"/>
                </a:ext>
              </a:extLst>
            </p:cNvPr>
            <p:cNvSpPr/>
            <p:nvPr/>
          </p:nvSpPr>
          <p:spPr>
            <a:xfrm>
              <a:off x="10177463" y="3240882"/>
              <a:ext cx="564356" cy="140494"/>
            </a:xfrm>
            <a:custGeom>
              <a:avLst/>
              <a:gdLst>
                <a:gd name="connsiteX0" fmla="*/ 0 w 564356"/>
                <a:gd name="connsiteY0" fmla="*/ 0 h 140494"/>
                <a:gd name="connsiteX1" fmla="*/ 564356 w 564356"/>
                <a:gd name="connsiteY1" fmla="*/ 9525 h 140494"/>
                <a:gd name="connsiteX2" fmla="*/ 409575 w 564356"/>
                <a:gd name="connsiteY2" fmla="*/ 66675 h 140494"/>
                <a:gd name="connsiteX3" fmla="*/ 190500 w 564356"/>
                <a:gd name="connsiteY3" fmla="*/ 123825 h 140494"/>
                <a:gd name="connsiteX4" fmla="*/ 16668 w 564356"/>
                <a:gd name="connsiteY4" fmla="*/ 140494 h 140494"/>
                <a:gd name="connsiteX5" fmla="*/ 0 w 564356"/>
                <a:gd name="connsiteY5" fmla="*/ 0 h 14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356" h="140494">
                  <a:moveTo>
                    <a:pt x="0" y="0"/>
                  </a:moveTo>
                  <a:lnTo>
                    <a:pt x="564356" y="9525"/>
                  </a:lnTo>
                  <a:lnTo>
                    <a:pt x="409575" y="66675"/>
                  </a:lnTo>
                  <a:lnTo>
                    <a:pt x="190500" y="123825"/>
                  </a:lnTo>
                  <a:lnTo>
                    <a:pt x="16668" y="140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2C243A6-2EFC-4A1B-A9E2-AC1632AF12B1}"/>
                </a:ext>
              </a:extLst>
            </p:cNvPr>
            <p:cNvSpPr/>
            <p:nvPr/>
          </p:nvSpPr>
          <p:spPr>
            <a:xfrm flipH="1">
              <a:off x="8862929" y="3278982"/>
              <a:ext cx="513635" cy="140494"/>
            </a:xfrm>
            <a:custGeom>
              <a:avLst/>
              <a:gdLst>
                <a:gd name="connsiteX0" fmla="*/ 0 w 564356"/>
                <a:gd name="connsiteY0" fmla="*/ 0 h 140494"/>
                <a:gd name="connsiteX1" fmla="*/ 564356 w 564356"/>
                <a:gd name="connsiteY1" fmla="*/ 9525 h 140494"/>
                <a:gd name="connsiteX2" fmla="*/ 409575 w 564356"/>
                <a:gd name="connsiteY2" fmla="*/ 66675 h 140494"/>
                <a:gd name="connsiteX3" fmla="*/ 190500 w 564356"/>
                <a:gd name="connsiteY3" fmla="*/ 123825 h 140494"/>
                <a:gd name="connsiteX4" fmla="*/ 16668 w 564356"/>
                <a:gd name="connsiteY4" fmla="*/ 140494 h 140494"/>
                <a:gd name="connsiteX5" fmla="*/ 0 w 564356"/>
                <a:gd name="connsiteY5" fmla="*/ 0 h 14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356" h="140494">
                  <a:moveTo>
                    <a:pt x="0" y="0"/>
                  </a:moveTo>
                  <a:lnTo>
                    <a:pt x="564356" y="9525"/>
                  </a:lnTo>
                  <a:lnTo>
                    <a:pt x="409575" y="66675"/>
                  </a:lnTo>
                  <a:lnTo>
                    <a:pt x="190500" y="123825"/>
                  </a:lnTo>
                  <a:lnTo>
                    <a:pt x="16668" y="140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F2FD2DA-6C99-4135-94C5-69B30DD4C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648293">
            <a:off x="6243610" y="3969701"/>
            <a:ext cx="1170372" cy="3606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B61CCB-4CA3-40DC-AD8C-21736D0EAB5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31166">
            <a:off x="7077916" y="5334594"/>
            <a:ext cx="1170372" cy="36067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216F937-8F5E-4CA2-9F8C-A0FC0D65075D}"/>
              </a:ext>
            </a:extLst>
          </p:cNvPr>
          <p:cNvCxnSpPr>
            <a:cxnSpLocks/>
          </p:cNvCxnSpPr>
          <p:nvPr/>
        </p:nvCxnSpPr>
        <p:spPr>
          <a:xfrm flipH="1">
            <a:off x="6420210" y="4678612"/>
            <a:ext cx="250778" cy="5407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c 34">
            <a:extLst>
              <a:ext uri="{FF2B5EF4-FFF2-40B4-BE49-F238E27FC236}">
                <a16:creationId xmlns:a16="http://schemas.microsoft.com/office/drawing/2014/main" id="{BD6CB9A2-03BE-4ACF-80BE-DEEA184082C5}"/>
              </a:ext>
            </a:extLst>
          </p:cNvPr>
          <p:cNvSpPr/>
          <p:nvPr/>
        </p:nvSpPr>
        <p:spPr>
          <a:xfrm rot="13055919">
            <a:off x="6347305" y="5074881"/>
            <a:ext cx="667498" cy="614616"/>
          </a:xfrm>
          <a:prstGeom prst="arc">
            <a:avLst>
              <a:gd name="adj1" fmla="val 12668550"/>
              <a:gd name="adj2" fmla="val 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D2EAA97-6B2E-46F8-8355-1E18B1E6DA70}"/>
              </a:ext>
            </a:extLst>
          </p:cNvPr>
          <p:cNvCxnSpPr>
            <a:cxnSpLocks/>
          </p:cNvCxnSpPr>
          <p:nvPr/>
        </p:nvCxnSpPr>
        <p:spPr>
          <a:xfrm flipH="1">
            <a:off x="6783756" y="5665105"/>
            <a:ext cx="375761" cy="257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E8860FD-6E2C-4364-A436-18AECDB3A9C7}"/>
              </a:ext>
            </a:extLst>
          </p:cNvPr>
          <p:cNvCxnSpPr>
            <a:cxnSpLocks/>
          </p:cNvCxnSpPr>
          <p:nvPr/>
        </p:nvCxnSpPr>
        <p:spPr>
          <a:xfrm flipH="1">
            <a:off x="7424903" y="4460470"/>
            <a:ext cx="115648" cy="3372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rc 41">
            <a:extLst>
              <a:ext uri="{FF2B5EF4-FFF2-40B4-BE49-F238E27FC236}">
                <a16:creationId xmlns:a16="http://schemas.microsoft.com/office/drawing/2014/main" id="{2D6FBB39-26F6-43A6-92EE-A61E5ADE4D7A}"/>
              </a:ext>
            </a:extLst>
          </p:cNvPr>
          <p:cNvSpPr/>
          <p:nvPr/>
        </p:nvSpPr>
        <p:spPr>
          <a:xfrm rot="13055919">
            <a:off x="7387661" y="4661205"/>
            <a:ext cx="582473" cy="537206"/>
          </a:xfrm>
          <a:prstGeom prst="arc">
            <a:avLst>
              <a:gd name="adj1" fmla="val 1350411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103856B-0C9F-443B-9704-84F9659232A0}"/>
              </a:ext>
            </a:extLst>
          </p:cNvPr>
          <p:cNvGrpSpPr/>
          <p:nvPr/>
        </p:nvGrpSpPr>
        <p:grpSpPr>
          <a:xfrm rot="1293867">
            <a:off x="5924541" y="2240420"/>
            <a:ext cx="2214153" cy="1336153"/>
            <a:chOff x="8399655" y="2776722"/>
            <a:chExt cx="982377" cy="5881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86EC796-D8DA-48BC-8CCC-4954540B2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09577">
              <a:off x="8399655" y="2776722"/>
              <a:ext cx="594402" cy="538917"/>
            </a:xfrm>
            <a:prstGeom prst="rect">
              <a:avLst/>
            </a:prstGeom>
          </p:spPr>
        </p:pic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C18060E7-716C-4E3C-9265-5C8AFE00F400}"/>
                </a:ext>
              </a:extLst>
            </p:cNvPr>
            <p:cNvSpPr/>
            <p:nvPr/>
          </p:nvSpPr>
          <p:spPr>
            <a:xfrm>
              <a:off x="8952900" y="3037656"/>
              <a:ext cx="105637" cy="180627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F54ACF0-3A07-4306-A9A2-2FFD6C93C8EA}"/>
                </a:ext>
              </a:extLst>
            </p:cNvPr>
            <p:cNvCxnSpPr>
              <a:cxnSpLocks/>
              <a:stCxn id="16" idx="2"/>
              <a:endCxn id="9" idx="2"/>
            </p:cNvCxnSpPr>
            <p:nvPr/>
          </p:nvCxnSpPr>
          <p:spPr>
            <a:xfrm flipH="1">
              <a:off x="9045119" y="3127970"/>
              <a:ext cx="13418" cy="23691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B1D95A4-6EDB-4F09-AFE4-6A3A20790BCB}"/>
                </a:ext>
              </a:extLst>
            </p:cNvPr>
            <p:cNvCxnSpPr>
              <a:cxnSpLocks/>
              <a:stCxn id="48" idx="2"/>
            </p:cNvCxnSpPr>
            <p:nvPr/>
          </p:nvCxnSpPr>
          <p:spPr>
            <a:xfrm>
              <a:off x="9347977" y="3090011"/>
              <a:ext cx="34055" cy="2579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2F686D00-8924-42F9-80A8-0A3D980957B9}"/>
                </a:ext>
              </a:extLst>
            </p:cNvPr>
            <p:cNvSpPr/>
            <p:nvPr/>
          </p:nvSpPr>
          <p:spPr>
            <a:xfrm rot="1470705">
              <a:off x="9134385" y="2981693"/>
              <a:ext cx="215382" cy="222347"/>
            </a:xfrm>
            <a:prstGeom prst="arc">
              <a:avLst>
                <a:gd name="adj1" fmla="val 13504112"/>
                <a:gd name="adj2" fmla="val 20046502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71657E7-C8A7-4E5C-862E-AF0D17BD63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92212" y="2983973"/>
              <a:ext cx="220732" cy="254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EF6BBC2-974F-4EEA-9625-41AFBD69168C}"/>
              </a:ext>
            </a:extLst>
          </p:cNvPr>
          <p:cNvCxnSpPr>
            <a:cxnSpLocks/>
            <a:stCxn id="42" idx="0"/>
          </p:cNvCxnSpPr>
          <p:nvPr/>
        </p:nvCxnSpPr>
        <p:spPr>
          <a:xfrm>
            <a:off x="7714533" y="5206731"/>
            <a:ext cx="909005" cy="1754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0039F5D-61E6-4F55-B3D2-827C9FC14736}"/>
              </a:ext>
            </a:extLst>
          </p:cNvPr>
          <p:cNvSpPr txBox="1"/>
          <p:nvPr/>
        </p:nvSpPr>
        <p:spPr>
          <a:xfrm>
            <a:off x="473793" y="1114900"/>
            <a:ext cx="5459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Now lets put the Oxygen back?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73792B7-7625-4107-BD0A-C167C0CA7EA6}"/>
              </a:ext>
            </a:extLst>
          </p:cNvPr>
          <p:cNvSpPr txBox="1"/>
          <p:nvPr/>
        </p:nvSpPr>
        <p:spPr>
          <a:xfrm>
            <a:off x="473793" y="1873365"/>
            <a:ext cx="485484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Create the circuit with one crocodile clip outside the tumbler and one inside: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Put about 5cc (teaspoon) of dilute sulphuric acid into the water. 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FF0000"/>
                </a:solidFill>
              </a:rPr>
              <a:t>Do not connect this one yet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93DE37B-8FE0-4CE8-B5DA-3E8947768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1709">
            <a:off x="8504649" y="5212235"/>
            <a:ext cx="1170372" cy="360672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AAFC96D1-3A13-4617-90C0-82BB2EA49234}"/>
              </a:ext>
            </a:extLst>
          </p:cNvPr>
          <p:cNvGrpSpPr/>
          <p:nvPr/>
        </p:nvGrpSpPr>
        <p:grpSpPr>
          <a:xfrm>
            <a:off x="2090823" y="4704750"/>
            <a:ext cx="4081118" cy="1904836"/>
            <a:chOff x="744757" y="4010610"/>
            <a:chExt cx="4081118" cy="2452464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955B75A-0051-4659-A175-D76B93E647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44243" y="5590023"/>
              <a:ext cx="0" cy="8730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75B7A86-2765-417D-8523-FB0F919CD8CB}"/>
                </a:ext>
              </a:extLst>
            </p:cNvPr>
            <p:cNvCxnSpPr/>
            <p:nvPr/>
          </p:nvCxnSpPr>
          <p:spPr>
            <a:xfrm>
              <a:off x="2051934" y="4629117"/>
              <a:ext cx="71773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C86F3D0-155B-459E-9D6E-5F1DBCAC6690}"/>
                </a:ext>
              </a:extLst>
            </p:cNvPr>
            <p:cNvCxnSpPr>
              <a:cxnSpLocks/>
            </p:cNvCxnSpPr>
            <p:nvPr/>
          </p:nvCxnSpPr>
          <p:spPr>
            <a:xfrm>
              <a:off x="2215537" y="4781518"/>
              <a:ext cx="3905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8F7ACED-C38F-48D3-AD9C-C1B0A1C8F246}"/>
                </a:ext>
              </a:extLst>
            </p:cNvPr>
            <p:cNvCxnSpPr/>
            <p:nvPr/>
          </p:nvCxnSpPr>
          <p:spPr>
            <a:xfrm>
              <a:off x="2051934" y="4951334"/>
              <a:ext cx="71773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CD27DB7-30CF-49A4-8D02-085757F44766}"/>
                </a:ext>
              </a:extLst>
            </p:cNvPr>
            <p:cNvCxnSpPr>
              <a:cxnSpLocks/>
            </p:cNvCxnSpPr>
            <p:nvPr/>
          </p:nvCxnSpPr>
          <p:spPr>
            <a:xfrm>
              <a:off x="2215537" y="5103735"/>
              <a:ext cx="3905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ABD110C-EC66-4AFF-B9FD-7D0FE0A5FA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8196" y="4017213"/>
              <a:ext cx="5206" cy="61190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80DDF85-40FD-48F0-A986-EC7A08E0CC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0790" y="5110340"/>
              <a:ext cx="22612" cy="13527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F799372-8E8D-4938-AEC8-AD12E8D556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91355" y="4010610"/>
              <a:ext cx="2276826" cy="183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934DCDB-7313-461C-BE54-4EE1D16E6B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2975" y="4010610"/>
              <a:ext cx="5206" cy="61190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06A0020B-7881-4F63-9315-0A192108D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4281228" y="4485569"/>
              <a:ext cx="832686" cy="256608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43330AF-BCC0-4994-87E2-FD80F2AC3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361061">
              <a:off x="4207200" y="5608268"/>
              <a:ext cx="832686" cy="203633"/>
            </a:xfrm>
            <a:prstGeom prst="rect">
              <a:avLst/>
            </a:prstGeom>
          </p:spPr>
        </p:pic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4347E44-D179-40C4-9612-A1B08FE1864E}"/>
                </a:ext>
              </a:extLst>
            </p:cNvPr>
            <p:cNvCxnSpPr>
              <a:cxnSpLocks/>
            </p:cNvCxnSpPr>
            <p:nvPr/>
          </p:nvCxnSpPr>
          <p:spPr>
            <a:xfrm>
              <a:off x="2391355" y="6437595"/>
              <a:ext cx="225288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DB1D26B-8EDA-48BA-A3EC-4FE18D72DFA3}"/>
                </a:ext>
              </a:extLst>
            </p:cNvPr>
            <p:cNvSpPr txBox="1"/>
            <p:nvPr/>
          </p:nvSpPr>
          <p:spPr>
            <a:xfrm>
              <a:off x="3645339" y="4427443"/>
              <a:ext cx="809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Anode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6D292B6-4A05-4B1A-9E3C-3BE0EB9BF212}"/>
                </a:ext>
              </a:extLst>
            </p:cNvPr>
            <p:cNvSpPr txBox="1"/>
            <p:nvPr/>
          </p:nvSpPr>
          <p:spPr>
            <a:xfrm>
              <a:off x="3546837" y="5428320"/>
              <a:ext cx="9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Cathode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8FAA912-F0FE-45B4-89CE-039A2DACF014}"/>
                </a:ext>
              </a:extLst>
            </p:cNvPr>
            <p:cNvSpPr txBox="1"/>
            <p:nvPr/>
          </p:nvSpPr>
          <p:spPr>
            <a:xfrm>
              <a:off x="744757" y="4636390"/>
              <a:ext cx="1041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Batteries</a:t>
              </a:r>
            </a:p>
          </p:txBody>
        </p:sp>
      </p:grp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4D14BCBB-E8F8-447C-ADF9-89A6CDD14264}"/>
              </a:ext>
            </a:extLst>
          </p:cNvPr>
          <p:cNvCxnSpPr>
            <a:cxnSpLocks/>
          </p:cNvCxnSpPr>
          <p:nvPr/>
        </p:nvCxnSpPr>
        <p:spPr>
          <a:xfrm flipV="1">
            <a:off x="4115730" y="4232864"/>
            <a:ext cx="2429869" cy="162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3ADB47D8-F152-443B-B121-9300439506C3}"/>
              </a:ext>
            </a:extLst>
          </p:cNvPr>
          <p:cNvSpPr/>
          <p:nvPr/>
        </p:nvSpPr>
        <p:spPr>
          <a:xfrm>
            <a:off x="3560889" y="600337"/>
            <a:ext cx="5173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Oxygenetics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5B7E383-D5A8-4428-9EFA-B385E0B04FAF}"/>
              </a:ext>
            </a:extLst>
          </p:cNvPr>
          <p:cNvSpPr txBox="1"/>
          <p:nvPr/>
        </p:nvSpPr>
        <p:spPr>
          <a:xfrm>
            <a:off x="9794924" y="3969992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A079DBD-83A2-4E7C-A576-86F8335C1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648293">
            <a:off x="7108543" y="3772879"/>
            <a:ext cx="1170372" cy="36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8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B0039F5D-61E6-4F55-B3D2-827C9FC14736}"/>
              </a:ext>
            </a:extLst>
          </p:cNvPr>
          <p:cNvSpPr txBox="1"/>
          <p:nvPr/>
        </p:nvSpPr>
        <p:spPr>
          <a:xfrm>
            <a:off x="374946" y="1139563"/>
            <a:ext cx="5459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Now lets put the Oxygen back?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73792B7-7625-4107-BD0A-C167C0CA7EA6}"/>
              </a:ext>
            </a:extLst>
          </p:cNvPr>
          <p:cNvSpPr txBox="1"/>
          <p:nvPr/>
        </p:nvSpPr>
        <p:spPr>
          <a:xfrm>
            <a:off x="374946" y="1685450"/>
            <a:ext cx="5459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000" b="1" dirty="0">
                <a:solidFill>
                  <a:srgbClr val="008000"/>
                </a:solidFill>
              </a:rPr>
              <a:t>When you pass an electric current through water with sulphuric acid in it the current causes the atoms of sulphuric acid to split into ions (H</a:t>
            </a:r>
            <a:r>
              <a:rPr lang="en-GB" sz="2000" b="1" baseline="-25000" dirty="0">
                <a:solidFill>
                  <a:srgbClr val="008000"/>
                </a:solidFill>
              </a:rPr>
              <a:t>2</a:t>
            </a:r>
            <a:r>
              <a:rPr lang="en-GB" sz="2000" b="1" dirty="0">
                <a:solidFill>
                  <a:srgbClr val="008000"/>
                </a:solidFill>
              </a:rPr>
              <a:t>, SO</a:t>
            </a:r>
            <a:r>
              <a:rPr lang="en-GB" sz="2000" b="1" baseline="-25000" dirty="0">
                <a:solidFill>
                  <a:srgbClr val="008000"/>
                </a:solidFill>
              </a:rPr>
              <a:t>4</a:t>
            </a:r>
            <a:r>
              <a:rPr lang="en-GB" sz="2000" b="1" dirty="0">
                <a:solidFill>
                  <a:srgbClr val="008000"/>
                </a:solidFill>
              </a:rPr>
              <a:t> and OH) and move to the anode and cathode.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95292A-B04F-4281-A85A-16CEBDE59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429" y="1873365"/>
            <a:ext cx="5558483" cy="405765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79B7C6B-F688-41FC-87EA-D903391F021D}"/>
              </a:ext>
            </a:extLst>
          </p:cNvPr>
          <p:cNvSpPr/>
          <p:nvPr/>
        </p:nvSpPr>
        <p:spPr>
          <a:xfrm>
            <a:off x="3538911" y="460907"/>
            <a:ext cx="5173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Oxygenetics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A0EAF26-6182-4E5A-BB04-40B1B3569CA6}"/>
              </a:ext>
            </a:extLst>
          </p:cNvPr>
          <p:cNvGrpSpPr/>
          <p:nvPr/>
        </p:nvGrpSpPr>
        <p:grpSpPr>
          <a:xfrm>
            <a:off x="6068674" y="1896584"/>
            <a:ext cx="4047924" cy="3416320"/>
            <a:chOff x="5697560" y="3503143"/>
            <a:chExt cx="4047924" cy="341632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E139A1F-9BD4-4D1A-8BC4-E10FBFD5F086}"/>
                </a:ext>
              </a:extLst>
            </p:cNvPr>
            <p:cNvSpPr txBox="1"/>
            <p:nvPr/>
          </p:nvSpPr>
          <p:spPr>
            <a:xfrm>
              <a:off x="5697560" y="3503143"/>
              <a:ext cx="4047924" cy="3416320"/>
            </a:xfrm>
            <a:prstGeom prst="rect">
              <a:avLst/>
            </a:prstGeom>
            <a:solidFill>
              <a:srgbClr val="FFAB7C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GB" sz="3600" b="1" dirty="0"/>
            </a:p>
            <a:p>
              <a:pPr algn="ctr"/>
              <a:endParaRPr lang="en-GB" sz="3600" b="1" dirty="0"/>
            </a:p>
            <a:p>
              <a:pPr algn="ctr"/>
              <a:endParaRPr lang="en-GB" sz="3600" b="1" dirty="0"/>
            </a:p>
            <a:p>
              <a:pPr algn="ctr"/>
              <a:r>
                <a:rPr lang="en-GB" sz="3600" b="1" dirty="0"/>
                <a:t>Sulphuric Acid</a:t>
              </a:r>
              <a:br>
                <a:rPr lang="en-GB" sz="3600" b="1" dirty="0"/>
              </a:br>
              <a:r>
                <a:rPr lang="en-GB" sz="3600" b="1" dirty="0"/>
                <a:t>Adult Supervision Mandatory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C61673C-594B-467A-82B2-EBF425719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013526" y="3560261"/>
              <a:ext cx="1356443" cy="17023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AC94B83-2CCA-4E89-A372-0D96D347B9B1}"/>
              </a:ext>
            </a:extLst>
          </p:cNvPr>
          <p:cNvSpPr/>
          <p:nvPr/>
        </p:nvSpPr>
        <p:spPr>
          <a:xfrm>
            <a:off x="374946" y="3115111"/>
            <a:ext cx="53436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en-GB" sz="2000" b="1" dirty="0">
                <a:solidFill>
                  <a:srgbClr val="008000"/>
                </a:solidFill>
              </a:rPr>
              <a:t>The sulphuric acid ions are Hydrogen (H</a:t>
            </a:r>
            <a:r>
              <a:rPr lang="en-GB" sz="2000" b="1" baseline="30000" dirty="0">
                <a:solidFill>
                  <a:srgbClr val="008000"/>
                </a:solidFill>
              </a:rPr>
              <a:t>+</a:t>
            </a:r>
            <a:r>
              <a:rPr lang="en-GB" sz="2000" b="1" dirty="0">
                <a:solidFill>
                  <a:srgbClr val="008000"/>
                </a:solidFill>
              </a:rPr>
              <a:t>) which goes to the Cathode (Negative) and  SO</a:t>
            </a:r>
            <a:r>
              <a:rPr lang="en-GB" sz="2000" b="1" baseline="-25000" dirty="0">
                <a:solidFill>
                  <a:srgbClr val="008000"/>
                </a:solidFill>
              </a:rPr>
              <a:t>4</a:t>
            </a:r>
            <a:r>
              <a:rPr lang="en-GB" sz="2000" b="1" baseline="30000" dirty="0">
                <a:solidFill>
                  <a:srgbClr val="008000"/>
                </a:solidFill>
              </a:rPr>
              <a:t>-</a:t>
            </a:r>
            <a:r>
              <a:rPr lang="en-GB" sz="2000" b="1" dirty="0">
                <a:solidFill>
                  <a:srgbClr val="008000"/>
                </a:solidFill>
              </a:rPr>
              <a:t> goes to the Anode (Positive) where it reacts with the hydrogen in the water (changing back to H</a:t>
            </a:r>
            <a:r>
              <a:rPr lang="en-GB" sz="2000" b="1" baseline="-25000" dirty="0">
                <a:solidFill>
                  <a:srgbClr val="008000"/>
                </a:solidFill>
              </a:rPr>
              <a:t>2</a:t>
            </a:r>
            <a:r>
              <a:rPr lang="en-GB" sz="2000" b="1" dirty="0">
                <a:solidFill>
                  <a:srgbClr val="008000"/>
                </a:solidFill>
              </a:rPr>
              <a:t>SO</a:t>
            </a:r>
            <a:r>
              <a:rPr lang="en-GB" sz="2000" b="1" baseline="-25000" dirty="0">
                <a:solidFill>
                  <a:srgbClr val="008000"/>
                </a:solidFill>
              </a:rPr>
              <a:t>4</a:t>
            </a:r>
            <a:r>
              <a:rPr lang="en-GB" sz="2000" b="1" dirty="0">
                <a:solidFill>
                  <a:srgbClr val="008000"/>
                </a:solidFill>
              </a:rPr>
              <a:t>) and releasing the Oxygen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27FFE53-4471-432F-B9C6-882D6A3A4DE6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314A11-6B37-4C52-9868-746F9F6EF38B}"/>
              </a:ext>
            </a:extLst>
          </p:cNvPr>
          <p:cNvSpPr/>
          <p:nvPr/>
        </p:nvSpPr>
        <p:spPr>
          <a:xfrm>
            <a:off x="374946" y="4765877"/>
            <a:ext cx="53436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en-GB" sz="2000" b="1" dirty="0">
                <a:solidFill>
                  <a:srgbClr val="008000"/>
                </a:solidFill>
              </a:rPr>
              <a:t>Also the water divides into Hydrogen (H</a:t>
            </a:r>
            <a:r>
              <a:rPr lang="en-GB" sz="2000" b="1" baseline="30000" dirty="0">
                <a:solidFill>
                  <a:srgbClr val="008000"/>
                </a:solidFill>
              </a:rPr>
              <a:t>+</a:t>
            </a:r>
            <a:r>
              <a:rPr lang="en-GB" sz="2000" b="1" dirty="0">
                <a:solidFill>
                  <a:srgbClr val="008000"/>
                </a:solidFill>
              </a:rPr>
              <a:t>) which goes to the Cathode (Negative) and  HO</a:t>
            </a:r>
            <a:r>
              <a:rPr lang="en-GB" sz="2000" b="1" baseline="30000" dirty="0">
                <a:solidFill>
                  <a:srgbClr val="008000"/>
                </a:solidFill>
              </a:rPr>
              <a:t>-</a:t>
            </a:r>
            <a:r>
              <a:rPr lang="en-GB" sz="2000" b="1" dirty="0">
                <a:solidFill>
                  <a:srgbClr val="008000"/>
                </a:solidFill>
              </a:rPr>
              <a:t> which goes to the Anode (Positive)</a:t>
            </a:r>
          </a:p>
        </p:txBody>
      </p:sp>
    </p:spTree>
    <p:extLst>
      <p:ext uri="{BB962C8B-B14F-4D97-AF65-F5344CB8AC3E}">
        <p14:creationId xmlns:p14="http://schemas.microsoft.com/office/powerpoint/2010/main" val="365291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5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E08600-2484-442D-9964-60A160997931}"/>
              </a:ext>
            </a:extLst>
          </p:cNvPr>
          <p:cNvSpPr txBox="1"/>
          <p:nvPr/>
        </p:nvSpPr>
        <p:spPr>
          <a:xfrm>
            <a:off x="374946" y="1139563"/>
            <a:ext cx="5459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Now lets put the Oxygen back?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F12D7B-8E65-4E34-86B8-34A8349829A8}"/>
              </a:ext>
            </a:extLst>
          </p:cNvPr>
          <p:cNvSpPr/>
          <p:nvPr/>
        </p:nvSpPr>
        <p:spPr>
          <a:xfrm>
            <a:off x="3538911" y="460907"/>
            <a:ext cx="5173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Oxygenetics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82DEC2-8859-4610-84A0-691709E6F501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6E55ED-9D1E-4955-A337-637B0030DBC3}"/>
              </a:ext>
            </a:extLst>
          </p:cNvPr>
          <p:cNvSpPr txBox="1"/>
          <p:nvPr/>
        </p:nvSpPr>
        <p:spPr>
          <a:xfrm>
            <a:off x="445044" y="1970489"/>
            <a:ext cx="623311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With the circuit in place but disconnected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Repeat the original experiment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When it has finished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Connect the circuit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Watch the water drop as the oxygen is replaced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8619846-962A-40E5-8782-B83B6F9D7B92}"/>
              </a:ext>
            </a:extLst>
          </p:cNvPr>
          <p:cNvGrpSpPr/>
          <p:nvPr/>
        </p:nvGrpSpPr>
        <p:grpSpPr>
          <a:xfrm>
            <a:off x="7666023" y="1500181"/>
            <a:ext cx="2445589" cy="2512671"/>
            <a:chOff x="8493944" y="1557100"/>
            <a:chExt cx="2445589" cy="251267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A17B800-5CF6-426F-8DBC-56A85E5D2E96}"/>
                </a:ext>
              </a:extLst>
            </p:cNvPr>
            <p:cNvGrpSpPr/>
            <p:nvPr/>
          </p:nvGrpSpPr>
          <p:grpSpPr>
            <a:xfrm>
              <a:off x="8729114" y="1557100"/>
              <a:ext cx="2210419" cy="2512671"/>
              <a:chOff x="9051003" y="3214450"/>
              <a:chExt cx="2210419" cy="251267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BC45281-8DAD-452D-A071-C8332CD76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60000">
                <a:off x="9051003" y="4859523"/>
                <a:ext cx="2210419" cy="867598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B72109-7517-4189-A381-A65017402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65718" y="4233117"/>
                <a:ext cx="380988" cy="1024486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FEA2C66-1A62-49C5-9010-9C914F021F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9717183" y="3214450"/>
                <a:ext cx="847725" cy="866775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7004E1E3-7A01-43DD-A3AB-9EF05D5486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50105" y="3698554"/>
                <a:ext cx="43976" cy="1535434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89B80FB-B610-490C-9163-66B06A9126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59373" y="3693046"/>
                <a:ext cx="87499" cy="1540942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F080212-0504-457D-A07D-905BEDB612FE}"/>
                  </a:ext>
                </a:extLst>
              </p:cNvPr>
              <p:cNvSpPr/>
              <p:nvPr/>
            </p:nvSpPr>
            <p:spPr>
              <a:xfrm>
                <a:off x="10029909" y="3771175"/>
                <a:ext cx="281135" cy="532547"/>
              </a:xfrm>
              <a:custGeom>
                <a:avLst/>
                <a:gdLst>
                  <a:gd name="connsiteX0" fmla="*/ 214313 w 514350"/>
                  <a:gd name="connsiteY0" fmla="*/ 1014413 h 1014413"/>
                  <a:gd name="connsiteX1" fmla="*/ 42863 w 514350"/>
                  <a:gd name="connsiteY1" fmla="*/ 914400 h 1014413"/>
                  <a:gd name="connsiteX2" fmla="*/ 0 w 514350"/>
                  <a:gd name="connsiteY2" fmla="*/ 757238 h 1014413"/>
                  <a:gd name="connsiteX3" fmla="*/ 0 w 514350"/>
                  <a:gd name="connsiteY3" fmla="*/ 542925 h 1014413"/>
                  <a:gd name="connsiteX4" fmla="*/ 28575 w 514350"/>
                  <a:gd name="connsiteY4" fmla="*/ 371475 h 1014413"/>
                  <a:gd name="connsiteX5" fmla="*/ 71438 w 514350"/>
                  <a:gd name="connsiteY5" fmla="*/ 257175 h 1014413"/>
                  <a:gd name="connsiteX6" fmla="*/ 142875 w 514350"/>
                  <a:gd name="connsiteY6" fmla="*/ 128588 h 1014413"/>
                  <a:gd name="connsiteX7" fmla="*/ 228600 w 514350"/>
                  <a:gd name="connsiteY7" fmla="*/ 0 h 1014413"/>
                  <a:gd name="connsiteX8" fmla="*/ 342900 w 514350"/>
                  <a:gd name="connsiteY8" fmla="*/ 128588 h 1014413"/>
                  <a:gd name="connsiteX9" fmla="*/ 414338 w 514350"/>
                  <a:gd name="connsiteY9" fmla="*/ 342900 h 1014413"/>
                  <a:gd name="connsiteX10" fmla="*/ 514350 w 514350"/>
                  <a:gd name="connsiteY10" fmla="*/ 700088 h 1014413"/>
                  <a:gd name="connsiteX11" fmla="*/ 471488 w 514350"/>
                  <a:gd name="connsiteY11" fmla="*/ 942975 h 1014413"/>
                  <a:gd name="connsiteX12" fmla="*/ 471488 w 514350"/>
                  <a:gd name="connsiteY12" fmla="*/ 942975 h 1014413"/>
                  <a:gd name="connsiteX13" fmla="*/ 271463 w 514350"/>
                  <a:gd name="connsiteY13" fmla="*/ 1014413 h 1014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4350" h="1014413">
                    <a:moveTo>
                      <a:pt x="214313" y="1014413"/>
                    </a:moveTo>
                    <a:lnTo>
                      <a:pt x="42863" y="914400"/>
                    </a:lnTo>
                    <a:lnTo>
                      <a:pt x="0" y="757238"/>
                    </a:lnTo>
                    <a:lnTo>
                      <a:pt x="0" y="542925"/>
                    </a:lnTo>
                    <a:lnTo>
                      <a:pt x="28575" y="371475"/>
                    </a:lnTo>
                    <a:lnTo>
                      <a:pt x="71438" y="257175"/>
                    </a:lnTo>
                    <a:lnTo>
                      <a:pt x="142875" y="128588"/>
                    </a:lnTo>
                    <a:lnTo>
                      <a:pt x="228600" y="0"/>
                    </a:lnTo>
                    <a:lnTo>
                      <a:pt x="342900" y="128588"/>
                    </a:lnTo>
                    <a:lnTo>
                      <a:pt x="414338" y="342900"/>
                    </a:lnTo>
                    <a:lnTo>
                      <a:pt x="514350" y="700088"/>
                    </a:lnTo>
                    <a:lnTo>
                      <a:pt x="471488" y="942975"/>
                    </a:lnTo>
                    <a:lnTo>
                      <a:pt x="471488" y="942975"/>
                    </a:lnTo>
                    <a:lnTo>
                      <a:pt x="271463" y="1014413"/>
                    </a:lnTo>
                  </a:path>
                </a:pathLst>
              </a:cu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00"/>
                  </a:solidFill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AA2CA9E-FC82-4033-A24C-2A0A4122F887}"/>
                  </a:ext>
                </a:extLst>
              </p:cNvPr>
              <p:cNvSpPr/>
              <p:nvPr/>
            </p:nvSpPr>
            <p:spPr>
              <a:xfrm>
                <a:off x="10548938" y="5055394"/>
                <a:ext cx="564356" cy="140494"/>
              </a:xfrm>
              <a:custGeom>
                <a:avLst/>
                <a:gdLst>
                  <a:gd name="connsiteX0" fmla="*/ 0 w 564356"/>
                  <a:gd name="connsiteY0" fmla="*/ 0 h 140494"/>
                  <a:gd name="connsiteX1" fmla="*/ 564356 w 564356"/>
                  <a:gd name="connsiteY1" fmla="*/ 9525 h 140494"/>
                  <a:gd name="connsiteX2" fmla="*/ 409575 w 564356"/>
                  <a:gd name="connsiteY2" fmla="*/ 66675 h 140494"/>
                  <a:gd name="connsiteX3" fmla="*/ 190500 w 564356"/>
                  <a:gd name="connsiteY3" fmla="*/ 123825 h 140494"/>
                  <a:gd name="connsiteX4" fmla="*/ 16668 w 564356"/>
                  <a:gd name="connsiteY4" fmla="*/ 140494 h 140494"/>
                  <a:gd name="connsiteX5" fmla="*/ 0 w 564356"/>
                  <a:gd name="connsiteY5" fmla="*/ 0 h 14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356" h="140494">
                    <a:moveTo>
                      <a:pt x="0" y="0"/>
                    </a:moveTo>
                    <a:lnTo>
                      <a:pt x="564356" y="9525"/>
                    </a:lnTo>
                    <a:lnTo>
                      <a:pt x="409575" y="66675"/>
                    </a:lnTo>
                    <a:lnTo>
                      <a:pt x="190500" y="123825"/>
                    </a:lnTo>
                    <a:lnTo>
                      <a:pt x="16668" y="1404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C3C4063-D35C-491C-8AA3-3F92394F47A1}"/>
                  </a:ext>
                </a:extLst>
              </p:cNvPr>
              <p:cNvSpPr/>
              <p:nvPr/>
            </p:nvSpPr>
            <p:spPr>
              <a:xfrm flipH="1">
                <a:off x="9234404" y="5093494"/>
                <a:ext cx="513635" cy="140494"/>
              </a:xfrm>
              <a:custGeom>
                <a:avLst/>
                <a:gdLst>
                  <a:gd name="connsiteX0" fmla="*/ 0 w 564356"/>
                  <a:gd name="connsiteY0" fmla="*/ 0 h 140494"/>
                  <a:gd name="connsiteX1" fmla="*/ 564356 w 564356"/>
                  <a:gd name="connsiteY1" fmla="*/ 9525 h 140494"/>
                  <a:gd name="connsiteX2" fmla="*/ 409575 w 564356"/>
                  <a:gd name="connsiteY2" fmla="*/ 66675 h 140494"/>
                  <a:gd name="connsiteX3" fmla="*/ 190500 w 564356"/>
                  <a:gd name="connsiteY3" fmla="*/ 123825 h 140494"/>
                  <a:gd name="connsiteX4" fmla="*/ 16668 w 564356"/>
                  <a:gd name="connsiteY4" fmla="*/ 140494 h 140494"/>
                  <a:gd name="connsiteX5" fmla="*/ 0 w 564356"/>
                  <a:gd name="connsiteY5" fmla="*/ 0 h 14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356" h="140494">
                    <a:moveTo>
                      <a:pt x="0" y="0"/>
                    </a:moveTo>
                    <a:lnTo>
                      <a:pt x="564356" y="9525"/>
                    </a:lnTo>
                    <a:lnTo>
                      <a:pt x="409575" y="66675"/>
                    </a:lnTo>
                    <a:lnTo>
                      <a:pt x="190500" y="123825"/>
                    </a:lnTo>
                    <a:lnTo>
                      <a:pt x="16668" y="1404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9404D75-980E-4B21-8714-55AD9879F185}"/>
                </a:ext>
              </a:extLst>
            </p:cNvPr>
            <p:cNvGrpSpPr/>
            <p:nvPr/>
          </p:nvGrpSpPr>
          <p:grpSpPr>
            <a:xfrm rot="20593393">
              <a:off x="8493944" y="2237450"/>
              <a:ext cx="1001311" cy="1283817"/>
              <a:chOff x="5924541" y="2240420"/>
              <a:chExt cx="2214153" cy="255734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55EF0E1-2D7D-4E2E-8108-049883792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7648293">
                <a:off x="6243610" y="3969701"/>
                <a:ext cx="1170372" cy="360672"/>
              </a:xfrm>
              <a:prstGeom prst="rect">
                <a:avLst/>
              </a:prstGeom>
            </p:spPr>
          </p:pic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73BFBCB-2010-40EF-B68A-E6271D2777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24903" y="4460470"/>
                <a:ext cx="115648" cy="33729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93031AA1-3B7C-441B-91A8-0B3E8B73BC7F}"/>
                  </a:ext>
                </a:extLst>
              </p:cNvPr>
              <p:cNvGrpSpPr/>
              <p:nvPr/>
            </p:nvGrpSpPr>
            <p:grpSpPr>
              <a:xfrm rot="1293867">
                <a:off x="5924541" y="2240420"/>
                <a:ext cx="2214153" cy="1336153"/>
                <a:chOff x="8399655" y="2776722"/>
                <a:chExt cx="982377" cy="588158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79609EA0-F2A1-4ABA-9B4A-F95BC6FF79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909577">
                  <a:off x="8399655" y="2776722"/>
                  <a:ext cx="594402" cy="538917"/>
                </a:xfrm>
                <a:prstGeom prst="rect">
                  <a:avLst/>
                </a:prstGeom>
              </p:spPr>
            </p:pic>
            <p:sp>
              <p:nvSpPr>
                <p:cNvPr id="22" name="Arc 21">
                  <a:extLst>
                    <a:ext uri="{FF2B5EF4-FFF2-40B4-BE49-F238E27FC236}">
                      <a16:creationId xmlns:a16="http://schemas.microsoft.com/office/drawing/2014/main" id="{C5B9CAEC-6710-431E-9440-200CFBF3E553}"/>
                    </a:ext>
                  </a:extLst>
                </p:cNvPr>
                <p:cNvSpPr/>
                <p:nvPr/>
              </p:nvSpPr>
              <p:spPr>
                <a:xfrm>
                  <a:off x="8952900" y="3037656"/>
                  <a:ext cx="105637" cy="180627"/>
                </a:xfrm>
                <a:prstGeom prst="arc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C4B9E7F1-93B5-41CB-A49A-53E891A01969}"/>
                    </a:ext>
                  </a:extLst>
                </p:cNvPr>
                <p:cNvCxnSpPr>
                  <a:cxnSpLocks/>
                  <a:stCxn id="22" idx="2"/>
                </p:cNvCxnSpPr>
                <p:nvPr/>
              </p:nvCxnSpPr>
              <p:spPr>
                <a:xfrm flipH="1">
                  <a:off x="9045119" y="3127970"/>
                  <a:ext cx="13418" cy="23691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24AB6447-31A6-4150-86FD-9E22767A2B45}"/>
                    </a:ext>
                  </a:extLst>
                </p:cNvPr>
                <p:cNvCxnSpPr>
                  <a:cxnSpLocks/>
                  <a:stCxn id="25" idx="2"/>
                </p:cNvCxnSpPr>
                <p:nvPr/>
              </p:nvCxnSpPr>
              <p:spPr>
                <a:xfrm>
                  <a:off x="9347977" y="3090011"/>
                  <a:ext cx="34055" cy="25793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Arc 24">
                  <a:extLst>
                    <a:ext uri="{FF2B5EF4-FFF2-40B4-BE49-F238E27FC236}">
                      <a16:creationId xmlns:a16="http://schemas.microsoft.com/office/drawing/2014/main" id="{63D6D542-C26D-49CE-B645-CED113946857}"/>
                    </a:ext>
                  </a:extLst>
                </p:cNvPr>
                <p:cNvSpPr/>
                <p:nvPr/>
              </p:nvSpPr>
              <p:spPr>
                <a:xfrm rot="1470705">
                  <a:off x="9134385" y="2981693"/>
                  <a:ext cx="215382" cy="222347"/>
                </a:xfrm>
                <a:prstGeom prst="arc">
                  <a:avLst>
                    <a:gd name="adj1" fmla="val 13504112"/>
                    <a:gd name="adj2" fmla="val 20046502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0478B1F5-0045-4A31-B92E-D0BC94278D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92212" y="2983973"/>
                  <a:ext cx="220732" cy="2547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4011719-C379-4C2C-9B6D-37EFBBB9E9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7648293">
                <a:off x="7108543" y="3772879"/>
                <a:ext cx="1170372" cy="360672"/>
              </a:xfrm>
              <a:prstGeom prst="rect">
                <a:avLst/>
              </a:prstGeom>
            </p:spPr>
          </p:pic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3DBDF8C-4166-4979-8F37-C4E20E1F52E7}"/>
              </a:ext>
            </a:extLst>
          </p:cNvPr>
          <p:cNvGrpSpPr/>
          <p:nvPr/>
        </p:nvGrpSpPr>
        <p:grpSpPr>
          <a:xfrm>
            <a:off x="6232543" y="4212086"/>
            <a:ext cx="4081118" cy="1706172"/>
            <a:chOff x="744757" y="4010610"/>
            <a:chExt cx="4081118" cy="245246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B4BC923-F2F2-4A35-B59B-D04BDB3D44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44243" y="5590023"/>
              <a:ext cx="0" cy="8730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4591BE9-9724-486D-9582-DA0275163719}"/>
                </a:ext>
              </a:extLst>
            </p:cNvPr>
            <p:cNvCxnSpPr/>
            <p:nvPr/>
          </p:nvCxnSpPr>
          <p:spPr>
            <a:xfrm>
              <a:off x="2051934" y="4629117"/>
              <a:ext cx="71773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28175BC-0AD3-43B8-A9A3-927718E01042}"/>
                </a:ext>
              </a:extLst>
            </p:cNvPr>
            <p:cNvCxnSpPr>
              <a:cxnSpLocks/>
            </p:cNvCxnSpPr>
            <p:nvPr/>
          </p:nvCxnSpPr>
          <p:spPr>
            <a:xfrm>
              <a:off x="2215537" y="4781518"/>
              <a:ext cx="3905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9FE6CB5-1223-407A-9971-A9E6A4F0FBA3}"/>
                </a:ext>
              </a:extLst>
            </p:cNvPr>
            <p:cNvCxnSpPr/>
            <p:nvPr/>
          </p:nvCxnSpPr>
          <p:spPr>
            <a:xfrm>
              <a:off x="2051934" y="4951334"/>
              <a:ext cx="71773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60D5EAC-22B7-4DC8-A81E-A011B6F4EFC5}"/>
                </a:ext>
              </a:extLst>
            </p:cNvPr>
            <p:cNvCxnSpPr>
              <a:cxnSpLocks/>
            </p:cNvCxnSpPr>
            <p:nvPr/>
          </p:nvCxnSpPr>
          <p:spPr>
            <a:xfrm>
              <a:off x="2215537" y="5103735"/>
              <a:ext cx="3905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FB7D9AB-81E9-401B-A983-165506B19C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8196" y="4017213"/>
              <a:ext cx="5206" cy="61190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DAC8360-851A-4708-AC89-D42C9A807C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0790" y="5110340"/>
              <a:ext cx="22612" cy="13527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5F41116-35A4-4A91-B985-7FEC20A0CF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91355" y="4010610"/>
              <a:ext cx="2276826" cy="183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0573D8A-78DC-47BB-9495-65B2269D02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2975" y="4010610"/>
              <a:ext cx="5206" cy="61190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43C3FC-F746-4578-84B5-A664CB36B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4281228" y="4485569"/>
              <a:ext cx="832686" cy="25660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BA3EBBE-0533-49DA-9B13-BD975DAA8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361061">
              <a:off x="4207200" y="5608268"/>
              <a:ext cx="832686" cy="203633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CFB864D-E356-4BBB-BAD3-3978008DAAB1}"/>
                </a:ext>
              </a:extLst>
            </p:cNvPr>
            <p:cNvCxnSpPr>
              <a:cxnSpLocks/>
            </p:cNvCxnSpPr>
            <p:nvPr/>
          </p:nvCxnSpPr>
          <p:spPr>
            <a:xfrm>
              <a:off x="2391355" y="6437595"/>
              <a:ext cx="225288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7988DF9-5C55-4486-A6D6-469786C7FA32}"/>
                </a:ext>
              </a:extLst>
            </p:cNvPr>
            <p:cNvSpPr txBox="1"/>
            <p:nvPr/>
          </p:nvSpPr>
          <p:spPr>
            <a:xfrm>
              <a:off x="3645339" y="4427443"/>
              <a:ext cx="809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Anode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2951936-FA60-453B-A4EA-33E2FC6842B1}"/>
                </a:ext>
              </a:extLst>
            </p:cNvPr>
            <p:cNvSpPr txBox="1"/>
            <p:nvPr/>
          </p:nvSpPr>
          <p:spPr>
            <a:xfrm>
              <a:off x="3546837" y="5428320"/>
              <a:ext cx="9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Cathode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033DCE6-E6CD-4DBE-91E4-712C2CB4368C}"/>
                </a:ext>
              </a:extLst>
            </p:cNvPr>
            <p:cNvSpPr txBox="1"/>
            <p:nvPr/>
          </p:nvSpPr>
          <p:spPr>
            <a:xfrm>
              <a:off x="744757" y="4636390"/>
              <a:ext cx="1041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Batteries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290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F7357EA1-B296-4968-949C-6B5238D1F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1" r="-1" b="-1"/>
          <a:stretch/>
        </p:blipFill>
        <p:spPr>
          <a:xfrm flipH="1">
            <a:off x="2768204" y="1920463"/>
            <a:ext cx="7685949" cy="43233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30972-9D72-43AD-A626-71BA22778352}"/>
              </a:ext>
            </a:extLst>
          </p:cNvPr>
          <p:cNvSpPr txBox="1"/>
          <p:nvPr/>
        </p:nvSpPr>
        <p:spPr>
          <a:xfrm>
            <a:off x="1560748" y="1604210"/>
            <a:ext cx="3160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Well Done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C7D22-D64B-40AF-B29F-B6636B236985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1C2086-E565-475B-8311-0E191B462A7E}"/>
              </a:ext>
            </a:extLst>
          </p:cNvPr>
          <p:cNvSpPr/>
          <p:nvPr/>
        </p:nvSpPr>
        <p:spPr>
          <a:xfrm>
            <a:off x="3509120" y="885174"/>
            <a:ext cx="5173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Oxygenetics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659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CDF0B6-3A66-47EE-BA28-8031EF3B906F}"/>
              </a:ext>
            </a:extLst>
          </p:cNvPr>
          <p:cNvSpPr txBox="1"/>
          <p:nvPr/>
        </p:nvSpPr>
        <p:spPr>
          <a:xfrm>
            <a:off x="11757607" y="91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98436F-BFA8-4C08-9B6F-A042F1AA51BD}"/>
              </a:ext>
            </a:extLst>
          </p:cNvPr>
          <p:cNvSpPr/>
          <p:nvPr/>
        </p:nvSpPr>
        <p:spPr>
          <a:xfrm>
            <a:off x="3428097" y="698957"/>
            <a:ext cx="5173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Mento®risckopy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C8085-4CE0-4C91-B90B-A770CD39D04F}"/>
              </a:ext>
            </a:extLst>
          </p:cNvPr>
          <p:cNvSpPr txBox="1"/>
          <p:nvPr/>
        </p:nvSpPr>
        <p:spPr>
          <a:xfrm>
            <a:off x="333421" y="1736203"/>
            <a:ext cx="8795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What happens when you mix Mentos® and Coke?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CE4DBF-CB6D-448D-810E-A58A3DA72AE6}"/>
              </a:ext>
            </a:extLst>
          </p:cNvPr>
          <p:cNvSpPr txBox="1"/>
          <p:nvPr/>
        </p:nvSpPr>
        <p:spPr>
          <a:xfrm>
            <a:off x="333421" y="2494668"/>
            <a:ext cx="2568845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What you need: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A tube of Mentos®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A bottle of coke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Paper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Safety glasses</a:t>
            </a:r>
          </a:p>
          <a:p>
            <a:pPr>
              <a:spcBef>
                <a:spcPts val="1200"/>
              </a:spcBef>
            </a:pPr>
            <a:endParaRPr lang="en-GB" sz="2400" b="1" dirty="0">
              <a:solidFill>
                <a:srgbClr val="008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CB5401-EFD9-4FE4-88EC-0D08B4A52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351728" y="3457464"/>
            <a:ext cx="2554545" cy="628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F00FAD-5451-405B-9805-12E9622B2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726" y="2494668"/>
            <a:ext cx="874051" cy="255454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DB71586-17FE-41AC-8F8E-85CD3470A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587" y="2733715"/>
            <a:ext cx="2076450" cy="2076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DEA184-5024-4337-B8DF-B1EB34CE0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2729" y="2773449"/>
            <a:ext cx="1295400" cy="1666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7BC305-95DD-48A8-8CC7-C7EF2EF55523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229948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9E22A-EA8C-4C8C-B860-CFEE8B10BEE6}"/>
              </a:ext>
            </a:extLst>
          </p:cNvPr>
          <p:cNvSpPr txBox="1"/>
          <p:nvPr/>
        </p:nvSpPr>
        <p:spPr>
          <a:xfrm>
            <a:off x="766800" y="1713781"/>
            <a:ext cx="44477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Half fill the bottle with water and vinegar:</a:t>
            </a:r>
          </a:p>
          <a:p>
            <a:endParaRPr lang="en-GB" sz="12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Use some colourant if you wish</a:t>
            </a:r>
          </a:p>
          <a:p>
            <a:pPr marL="342900" indent="-342900">
              <a:buFontTx/>
              <a:buChar char="-"/>
            </a:pPr>
            <a:endParaRPr lang="en-GB" sz="1200" b="1" dirty="0">
              <a:solidFill>
                <a:srgbClr val="008000"/>
              </a:solidFill>
            </a:endParaRPr>
          </a:p>
          <a:p>
            <a:pPr marL="342900" indent="-342900">
              <a:buFontTx/>
              <a:buChar char="-"/>
            </a:pPr>
            <a:endParaRPr lang="en-GB" sz="12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Spoon in the baking soda very slowly</a:t>
            </a:r>
          </a:p>
          <a:p>
            <a:endParaRPr lang="en-GB" sz="12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Cover the tray, shake the bottle and leave it standing</a:t>
            </a:r>
          </a:p>
          <a:p>
            <a:pPr marL="342900" indent="-342900">
              <a:buFontTx/>
              <a:buChar char="-"/>
            </a:pPr>
            <a:endParaRPr lang="en-GB" sz="12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Watch the fizz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73438-F5E4-41B9-8673-23576D6AE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09014" y="3232136"/>
            <a:ext cx="915199" cy="2077529"/>
          </a:xfrm>
          <a:prstGeom prst="rect">
            <a:avLst/>
          </a:prstGeom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CBC16A4A-89C1-4B3C-8241-45EC147EBB0D}"/>
              </a:ext>
            </a:extLst>
          </p:cNvPr>
          <p:cNvSpPr/>
          <p:nvPr/>
        </p:nvSpPr>
        <p:spPr>
          <a:xfrm>
            <a:off x="6309708" y="3112359"/>
            <a:ext cx="457599" cy="239555"/>
          </a:xfrm>
          <a:prstGeom prst="arc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EBB28301-96F5-4086-B3B7-5B153AB79240}"/>
              </a:ext>
            </a:extLst>
          </p:cNvPr>
          <p:cNvSpPr/>
          <p:nvPr/>
        </p:nvSpPr>
        <p:spPr>
          <a:xfrm flipH="1">
            <a:off x="6965920" y="3112359"/>
            <a:ext cx="457599" cy="239555"/>
          </a:xfrm>
          <a:prstGeom prst="arc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D2731619-E8A0-45DB-8B56-6555D1057F6C}"/>
              </a:ext>
            </a:extLst>
          </p:cNvPr>
          <p:cNvSpPr/>
          <p:nvPr/>
        </p:nvSpPr>
        <p:spPr>
          <a:xfrm>
            <a:off x="6454940" y="2699179"/>
            <a:ext cx="364867" cy="521560"/>
          </a:xfrm>
          <a:prstGeom prst="arc">
            <a:avLst>
              <a:gd name="adj1" fmla="val 16200000"/>
              <a:gd name="adj2" fmla="val 1876840"/>
            </a:avLst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796E2A83-08DF-4FB7-9ACF-5981B1DDEFF1}"/>
              </a:ext>
            </a:extLst>
          </p:cNvPr>
          <p:cNvSpPr/>
          <p:nvPr/>
        </p:nvSpPr>
        <p:spPr>
          <a:xfrm flipH="1">
            <a:off x="6894037" y="2699179"/>
            <a:ext cx="364867" cy="521560"/>
          </a:xfrm>
          <a:prstGeom prst="arc">
            <a:avLst>
              <a:gd name="adj1" fmla="val 16200000"/>
              <a:gd name="adj2" fmla="val 1876840"/>
            </a:avLst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C42BC2-5A21-447A-A053-A157ADB38FB6}"/>
              </a:ext>
            </a:extLst>
          </p:cNvPr>
          <p:cNvSpPr txBox="1"/>
          <p:nvPr/>
        </p:nvSpPr>
        <p:spPr>
          <a:xfrm>
            <a:off x="6235799" y="208529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Lots of Fizz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188EA3-6471-4E4C-85D3-81D5947BA53F}"/>
              </a:ext>
            </a:extLst>
          </p:cNvPr>
          <p:cNvSpPr/>
          <p:nvPr/>
        </p:nvSpPr>
        <p:spPr>
          <a:xfrm>
            <a:off x="5555673" y="5167745"/>
            <a:ext cx="2646218" cy="2731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Tray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D71AAB-2592-4956-8C2C-F6FDC4379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745" y="2089530"/>
            <a:ext cx="1517743" cy="34546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5C905D1-79F7-46E2-9231-B19CF471BF92}"/>
              </a:ext>
            </a:extLst>
          </p:cNvPr>
          <p:cNvSpPr/>
          <p:nvPr/>
        </p:nvSpPr>
        <p:spPr>
          <a:xfrm>
            <a:off x="3800688" y="8023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Fizzy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Chemystery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2368BA-8B79-42CE-845D-B9E33E87A750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392864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98436F-BFA8-4C08-9B6F-A042F1AA51BD}"/>
              </a:ext>
            </a:extLst>
          </p:cNvPr>
          <p:cNvSpPr/>
          <p:nvPr/>
        </p:nvSpPr>
        <p:spPr>
          <a:xfrm>
            <a:off x="3428097" y="698957"/>
            <a:ext cx="5173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Mento®risckopy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C8085-4CE0-4C91-B90B-A770CD39D04F}"/>
              </a:ext>
            </a:extLst>
          </p:cNvPr>
          <p:cNvSpPr txBox="1"/>
          <p:nvPr/>
        </p:nvSpPr>
        <p:spPr>
          <a:xfrm>
            <a:off x="333421" y="1736203"/>
            <a:ext cx="8795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What happens when you mix Mentos® and Coke?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CE4DBF-CB6D-448D-810E-A58A3DA72AE6}"/>
              </a:ext>
            </a:extLst>
          </p:cNvPr>
          <p:cNvSpPr txBox="1"/>
          <p:nvPr/>
        </p:nvSpPr>
        <p:spPr>
          <a:xfrm>
            <a:off x="333421" y="2494668"/>
            <a:ext cx="8092215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Firstly find a clear open space at least 3m x 3m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Roll up some paper into a tube and seal one end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Crush the Mentos® and put into the paper tube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Fix the bottle upright firmly in the ground and remove the cap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Put on the safety glasses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Get ready to move away quickly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Pour the Mentos® into the bottle, move away and watch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895E9-3F12-43AF-8D8D-E6B5CAE31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3537" y="3328987"/>
            <a:ext cx="871537" cy="252888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E9156BC-BA54-4447-B98E-1A706B888758}"/>
              </a:ext>
            </a:extLst>
          </p:cNvPr>
          <p:cNvSpPr/>
          <p:nvPr/>
        </p:nvSpPr>
        <p:spPr>
          <a:xfrm>
            <a:off x="9591675" y="3358828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ACEFBAB-F107-4D00-99D8-0508CF0BB5C6}"/>
              </a:ext>
            </a:extLst>
          </p:cNvPr>
          <p:cNvSpPr/>
          <p:nvPr/>
        </p:nvSpPr>
        <p:spPr>
          <a:xfrm>
            <a:off x="9666445" y="3328987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1AB333-CA54-4504-B981-243B20045E37}"/>
              </a:ext>
            </a:extLst>
          </p:cNvPr>
          <p:cNvSpPr/>
          <p:nvPr/>
        </p:nvSpPr>
        <p:spPr>
          <a:xfrm>
            <a:off x="9777412" y="3199285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A54F710-4431-41CA-8044-16A0EC1DAAF8}"/>
              </a:ext>
            </a:extLst>
          </p:cNvPr>
          <p:cNvSpPr/>
          <p:nvPr/>
        </p:nvSpPr>
        <p:spPr>
          <a:xfrm>
            <a:off x="9741215" y="3351846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A99ECA-95FB-4A04-BC59-B44241D96290}"/>
              </a:ext>
            </a:extLst>
          </p:cNvPr>
          <p:cNvSpPr/>
          <p:nvPr/>
        </p:nvSpPr>
        <p:spPr>
          <a:xfrm>
            <a:off x="9764074" y="3283268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D9FB36-BD71-4FCF-9031-F9A38E2B9C93}"/>
              </a:ext>
            </a:extLst>
          </p:cNvPr>
          <p:cNvSpPr/>
          <p:nvPr/>
        </p:nvSpPr>
        <p:spPr>
          <a:xfrm>
            <a:off x="9712164" y="3235641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8A6DE98-6B95-4AEA-B18D-9E582162C526}"/>
              </a:ext>
            </a:extLst>
          </p:cNvPr>
          <p:cNvSpPr/>
          <p:nvPr/>
        </p:nvSpPr>
        <p:spPr>
          <a:xfrm>
            <a:off x="9712164" y="3429312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A1326E-9EBA-4206-94BE-CE9FACC04252}"/>
              </a:ext>
            </a:extLst>
          </p:cNvPr>
          <p:cNvSpPr/>
          <p:nvPr/>
        </p:nvSpPr>
        <p:spPr>
          <a:xfrm>
            <a:off x="9637394" y="3427406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6495E8D-DEB5-4B9D-9915-14B1E8DDB8AF}"/>
              </a:ext>
            </a:extLst>
          </p:cNvPr>
          <p:cNvSpPr/>
          <p:nvPr/>
        </p:nvSpPr>
        <p:spPr>
          <a:xfrm>
            <a:off x="9735023" y="3494301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5C7A2B4-9D89-404D-8E0F-79748076A608}"/>
              </a:ext>
            </a:extLst>
          </p:cNvPr>
          <p:cNvSpPr/>
          <p:nvPr/>
        </p:nvSpPr>
        <p:spPr>
          <a:xfrm>
            <a:off x="9660253" y="3497156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28248D0-FEC4-4F47-A669-81BCB33871DC}"/>
              </a:ext>
            </a:extLst>
          </p:cNvPr>
          <p:cNvSpPr/>
          <p:nvPr/>
        </p:nvSpPr>
        <p:spPr>
          <a:xfrm>
            <a:off x="9742641" y="3613896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A1D278-5FCA-4233-89EC-F7653276A19C}"/>
              </a:ext>
            </a:extLst>
          </p:cNvPr>
          <p:cNvSpPr/>
          <p:nvPr/>
        </p:nvSpPr>
        <p:spPr>
          <a:xfrm>
            <a:off x="9609798" y="3614208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5E6E83A-08EB-4D7C-87D0-8F02D14E8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2143" y="2667569"/>
            <a:ext cx="1404533" cy="1063432"/>
          </a:xfrm>
          <a:prstGeom prst="rect">
            <a:avLst/>
          </a:prstGeom>
        </p:spPr>
      </p:pic>
      <p:sp>
        <p:nvSpPr>
          <p:cNvPr id="11" name="Cylinder 10">
            <a:extLst>
              <a:ext uri="{FF2B5EF4-FFF2-40B4-BE49-F238E27FC236}">
                <a16:creationId xmlns:a16="http://schemas.microsoft.com/office/drawing/2014/main" id="{A25AA409-1EEB-4471-A15E-235E4C44799E}"/>
              </a:ext>
            </a:extLst>
          </p:cNvPr>
          <p:cNvSpPr/>
          <p:nvPr/>
        </p:nvSpPr>
        <p:spPr>
          <a:xfrm rot="14131514">
            <a:off x="9982199" y="2407845"/>
            <a:ext cx="285750" cy="942975"/>
          </a:xfrm>
          <a:prstGeom prst="ca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5280533-2ED1-47A4-8791-9A087EBB6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13732">
            <a:off x="8180759" y="2633901"/>
            <a:ext cx="1227924" cy="10470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735D5CC-65E7-4AB5-9B76-1F1AD2467B12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156004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98436F-BFA8-4C08-9B6F-A042F1AA51BD}"/>
              </a:ext>
            </a:extLst>
          </p:cNvPr>
          <p:cNvSpPr/>
          <p:nvPr/>
        </p:nvSpPr>
        <p:spPr>
          <a:xfrm>
            <a:off x="3428097" y="698957"/>
            <a:ext cx="5173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Mento®risckopy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BA32E9-22CF-479A-80C8-04859D129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75" y="2420594"/>
            <a:ext cx="1895475" cy="3790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1B92D5-41D2-4A1A-8243-D9F3AD05EA8B}"/>
              </a:ext>
            </a:extLst>
          </p:cNvPr>
          <p:cNvSpPr txBox="1"/>
          <p:nvPr/>
        </p:nvSpPr>
        <p:spPr>
          <a:xfrm>
            <a:off x="333421" y="1736203"/>
            <a:ext cx="8795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What happens when you mix Mentos® and Coke?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A8EFDC-FD94-46F8-ADA2-C1F82536540D}"/>
              </a:ext>
            </a:extLst>
          </p:cNvPr>
          <p:cNvSpPr txBox="1"/>
          <p:nvPr/>
        </p:nvSpPr>
        <p:spPr>
          <a:xfrm>
            <a:off x="4773164" y="2773449"/>
            <a:ext cx="5213560" cy="172354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GB" sz="3200" b="1" dirty="0">
                <a:solidFill>
                  <a:srgbClr val="FF0000"/>
                </a:solidFill>
              </a:rPr>
              <a:t>So what is happening?</a:t>
            </a:r>
          </a:p>
          <a:p>
            <a:pPr algn="ctr">
              <a:spcBef>
                <a:spcPts val="1200"/>
              </a:spcBef>
            </a:pPr>
            <a:r>
              <a:rPr lang="en-GB" sz="3200" b="1" dirty="0">
                <a:solidFill>
                  <a:srgbClr val="FF0000"/>
                </a:solidFill>
              </a:rPr>
              <a:t> Physics or Chemistry or both?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6A8215-BE07-456D-910C-7854FD1587DE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172722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98436F-BFA8-4C08-9B6F-A042F1AA51BD}"/>
              </a:ext>
            </a:extLst>
          </p:cNvPr>
          <p:cNvSpPr/>
          <p:nvPr/>
        </p:nvSpPr>
        <p:spPr>
          <a:xfrm>
            <a:off x="3428097" y="698957"/>
            <a:ext cx="5173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Mento®risckopy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BA32E9-22CF-479A-80C8-04859D129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75" y="2420594"/>
            <a:ext cx="1895475" cy="3790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1B92D5-41D2-4A1A-8243-D9F3AD05EA8B}"/>
              </a:ext>
            </a:extLst>
          </p:cNvPr>
          <p:cNvSpPr txBox="1"/>
          <p:nvPr/>
        </p:nvSpPr>
        <p:spPr>
          <a:xfrm>
            <a:off x="333421" y="1736203"/>
            <a:ext cx="8795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What happens when you mix Mentos® and Coke?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A8EFDC-FD94-46F8-ADA2-C1F82536540D}"/>
              </a:ext>
            </a:extLst>
          </p:cNvPr>
          <p:cNvSpPr txBox="1"/>
          <p:nvPr/>
        </p:nvSpPr>
        <p:spPr>
          <a:xfrm>
            <a:off x="3311706" y="2439268"/>
            <a:ext cx="689836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GB" sz="2400" b="1" dirty="0">
                <a:solidFill>
                  <a:srgbClr val="FF0000"/>
                </a:solidFill>
              </a:rPr>
              <a:t>So what is happening? Physics or Chemistry or both?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D883A5-3D14-47A1-94E8-A629E22FF08B}"/>
              </a:ext>
            </a:extLst>
          </p:cNvPr>
          <p:cNvSpPr txBox="1"/>
          <p:nvPr/>
        </p:nvSpPr>
        <p:spPr>
          <a:xfrm>
            <a:off x="9986724" y="62115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90980B-9B66-4E8F-AD0B-25ADE488BF0F}"/>
              </a:ext>
            </a:extLst>
          </p:cNvPr>
          <p:cNvSpPr/>
          <p:nvPr/>
        </p:nvSpPr>
        <p:spPr>
          <a:xfrm>
            <a:off x="3311706" y="2974190"/>
            <a:ext cx="2156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008000"/>
                </a:solidFill>
              </a:rPr>
              <a:t>Just Physics</a:t>
            </a:r>
            <a:endParaRPr lang="en-GB" sz="3200" dirty="0">
              <a:solidFill>
                <a:srgbClr val="008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5D342-F839-4CE6-BFC5-6545ABC7A1B3}"/>
              </a:ext>
            </a:extLst>
          </p:cNvPr>
          <p:cNvSpPr txBox="1"/>
          <p:nvPr/>
        </p:nvSpPr>
        <p:spPr>
          <a:xfrm>
            <a:off x="3311706" y="3558965"/>
            <a:ext cx="702448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000" b="1" dirty="0">
                <a:solidFill>
                  <a:srgbClr val="002060"/>
                </a:solidFill>
              </a:rPr>
              <a:t>Coke has Carbon Dioxide (CO</a:t>
            </a:r>
            <a:r>
              <a:rPr lang="en-GB" sz="2000" b="1" baseline="-25000" dirty="0">
                <a:solidFill>
                  <a:srgbClr val="002060"/>
                </a:solidFill>
              </a:rPr>
              <a:t>2</a:t>
            </a:r>
            <a:r>
              <a:rPr lang="en-GB" sz="2000" b="1" dirty="0">
                <a:solidFill>
                  <a:srgbClr val="002060"/>
                </a:solidFill>
              </a:rPr>
              <a:t>) gas in solution.</a:t>
            </a:r>
          </a:p>
          <a:p>
            <a:pPr>
              <a:spcBef>
                <a:spcPts val="1200"/>
              </a:spcBef>
            </a:pPr>
            <a:r>
              <a:rPr lang="en-GB" sz="2000" b="1" dirty="0">
                <a:solidFill>
                  <a:srgbClr val="002060"/>
                </a:solidFill>
              </a:rPr>
              <a:t>If you shake the bottle you can see it bubbling up and out of the bottle</a:t>
            </a:r>
          </a:p>
          <a:p>
            <a:pPr>
              <a:spcBef>
                <a:spcPts val="1200"/>
              </a:spcBef>
            </a:pPr>
            <a:r>
              <a:rPr lang="en-GB" sz="2000" b="1" dirty="0">
                <a:solidFill>
                  <a:srgbClr val="002060"/>
                </a:solidFill>
              </a:rPr>
              <a:t>If some CO</a:t>
            </a:r>
            <a:r>
              <a:rPr lang="en-GB" sz="2000" b="1" baseline="-25000" dirty="0">
                <a:solidFill>
                  <a:srgbClr val="002060"/>
                </a:solidFill>
              </a:rPr>
              <a:t>2</a:t>
            </a:r>
            <a:r>
              <a:rPr lang="en-GB" sz="2000" b="1" dirty="0">
                <a:solidFill>
                  <a:srgbClr val="002060"/>
                </a:solidFill>
              </a:rPr>
              <a:t> comes into contact with an impurity it will cause it to bubble out of the bottle</a:t>
            </a:r>
          </a:p>
          <a:p>
            <a:pPr>
              <a:spcBef>
                <a:spcPts val="1200"/>
              </a:spcBef>
            </a:pPr>
            <a:r>
              <a:rPr lang="en-GB" sz="2000" b="1" dirty="0">
                <a:solidFill>
                  <a:srgbClr val="002060"/>
                </a:solidFill>
              </a:rPr>
              <a:t>So if you put lots of crushed Mentos® they are impurities and will all help to increase the effect may times</a:t>
            </a:r>
          </a:p>
        </p:txBody>
      </p:sp>
    </p:spTree>
    <p:extLst>
      <p:ext uri="{BB962C8B-B14F-4D97-AF65-F5344CB8AC3E}">
        <p14:creationId xmlns:p14="http://schemas.microsoft.com/office/powerpoint/2010/main" val="327751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F7357EA1-B296-4968-949C-6B5238D1F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1" r="-1" b="-1"/>
          <a:stretch/>
        </p:blipFill>
        <p:spPr>
          <a:xfrm>
            <a:off x="2253025" y="1732294"/>
            <a:ext cx="7685949" cy="43233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30972-9D72-43AD-A626-71BA22778352}"/>
              </a:ext>
            </a:extLst>
          </p:cNvPr>
          <p:cNvSpPr txBox="1"/>
          <p:nvPr/>
        </p:nvSpPr>
        <p:spPr>
          <a:xfrm>
            <a:off x="1560748" y="1604210"/>
            <a:ext cx="3160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Well Done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E9A38-89DD-4BDD-8830-141F315EC37A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1F4486-6707-4A0A-B341-9AACCA3AE3A3}"/>
              </a:ext>
            </a:extLst>
          </p:cNvPr>
          <p:cNvSpPr/>
          <p:nvPr/>
        </p:nvSpPr>
        <p:spPr>
          <a:xfrm>
            <a:off x="3428097" y="698957"/>
            <a:ext cx="5173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Mento®risckopy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316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DDEB7D-D532-48E3-A69A-BDC3B44FC7F5}"/>
              </a:ext>
            </a:extLst>
          </p:cNvPr>
          <p:cNvSpPr/>
          <p:nvPr/>
        </p:nvSpPr>
        <p:spPr>
          <a:xfrm>
            <a:off x="475144" y="1650026"/>
            <a:ext cx="85336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Why is the Statue of Liberty blue-green in colour?</a:t>
            </a:r>
          </a:p>
        </p:txBody>
      </p:sp>
      <p:pic>
        <p:nvPicPr>
          <p:cNvPr id="5" name="Picture 4" descr="A large clock tower in the background&#10;&#10;Description automatically generated">
            <a:extLst>
              <a:ext uri="{FF2B5EF4-FFF2-40B4-BE49-F238E27FC236}">
                <a16:creationId xmlns:a16="http://schemas.microsoft.com/office/drawing/2014/main" id="{5F76FE05-3718-4564-AB53-0955FCBAD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44" y="2420332"/>
            <a:ext cx="2621641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380B40-7A35-4C4E-BDAA-6F1BB80A63B2}"/>
              </a:ext>
            </a:extLst>
          </p:cNvPr>
          <p:cNvSpPr txBox="1"/>
          <p:nvPr/>
        </p:nvSpPr>
        <p:spPr>
          <a:xfrm>
            <a:off x="3871247" y="2492319"/>
            <a:ext cx="73793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8000"/>
                </a:solidFill>
              </a:rPr>
              <a:t>Because it is clad in copper and the copper discolours because of the sea water, the oxygen in the air and the acids in the air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A48AC-FC63-4113-92FC-3E15D0C289E9}"/>
              </a:ext>
            </a:extLst>
          </p:cNvPr>
          <p:cNvSpPr txBox="1"/>
          <p:nvPr/>
        </p:nvSpPr>
        <p:spPr>
          <a:xfrm>
            <a:off x="3871247" y="4134832"/>
            <a:ext cx="3736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How does that happen?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58DFDD-C9C8-4A1B-9B41-06001B7155AC}"/>
              </a:ext>
            </a:extLst>
          </p:cNvPr>
          <p:cNvSpPr/>
          <p:nvPr/>
        </p:nvSpPr>
        <p:spPr>
          <a:xfrm>
            <a:off x="3871247" y="4915570"/>
            <a:ext cx="778535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GB" sz="2800" b="1" dirty="0">
                <a:solidFill>
                  <a:srgbClr val="FF0000"/>
                </a:solidFill>
              </a:rPr>
              <a:t>We can make it happen with some copper coins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35CF6-C457-46FB-99A8-57C19C459562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E3610F-D778-4EDA-B726-EC14757CEED5}"/>
              </a:ext>
            </a:extLst>
          </p:cNvPr>
          <p:cNvSpPr/>
          <p:nvPr/>
        </p:nvSpPr>
        <p:spPr>
          <a:xfrm>
            <a:off x="3298784" y="807733"/>
            <a:ext cx="5173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Chemystery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Takes A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83DF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Liberty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83DF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F16950-8987-497F-A939-BAD17E6458F0}"/>
              </a:ext>
            </a:extLst>
          </p:cNvPr>
          <p:cNvSpPr txBox="1"/>
          <p:nvPr/>
        </p:nvSpPr>
        <p:spPr>
          <a:xfrm>
            <a:off x="11757607" y="91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8701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DDEB7D-D532-48E3-A69A-BDC3B44FC7F5}"/>
              </a:ext>
            </a:extLst>
          </p:cNvPr>
          <p:cNvSpPr/>
          <p:nvPr/>
        </p:nvSpPr>
        <p:spPr>
          <a:xfrm>
            <a:off x="651983" y="1658347"/>
            <a:ext cx="4905767" cy="37240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FF3300"/>
                </a:solidFill>
              </a:rPr>
              <a:t>What you need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Vinegar (CH</a:t>
            </a:r>
            <a:r>
              <a:rPr lang="en-GB" sz="2400" b="1" baseline="-25000" dirty="0">
                <a:solidFill>
                  <a:srgbClr val="008000"/>
                </a:solidFill>
              </a:rPr>
              <a:t>3</a:t>
            </a:r>
            <a:r>
              <a:rPr lang="en-GB" sz="2400" b="1" dirty="0">
                <a:solidFill>
                  <a:srgbClr val="008000"/>
                </a:solidFill>
              </a:rPr>
              <a:t>COOH)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Salt  (NaCl)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Copper (Cu) – use 6 or 8 copper coins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A bowl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Kitchen towel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Sandpaper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7A4F2D-688C-4CD2-BE94-AC4EAEDEE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641" y="2120024"/>
            <a:ext cx="827778" cy="20103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6AB49A-CAF4-45BF-A171-998406F01433}"/>
              </a:ext>
            </a:extLst>
          </p:cNvPr>
          <p:cNvSpPr/>
          <p:nvPr/>
        </p:nvSpPr>
        <p:spPr>
          <a:xfrm>
            <a:off x="3090439" y="506791"/>
            <a:ext cx="5173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Chemystery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Takes A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83DF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Liberty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83DF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A7DDEC-E006-4177-9287-1333B8EBF1E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387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7750" y="2379814"/>
            <a:ext cx="1527914" cy="1527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221FA1-9D24-4F92-81BA-5877533D4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5678" y="2282308"/>
            <a:ext cx="821210" cy="740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6D6BBF-5DBE-4D30-875A-DBFB92294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5678" y="3041796"/>
            <a:ext cx="821210" cy="740155"/>
          </a:xfrm>
          <a:prstGeom prst="rect">
            <a:avLst/>
          </a:prstGeom>
        </p:spPr>
      </p:pic>
      <p:pic>
        <p:nvPicPr>
          <p:cNvPr id="12" name="Picture 11" descr="A close up of a bowl&#10;&#10;Description automatically generated">
            <a:extLst>
              <a:ext uri="{FF2B5EF4-FFF2-40B4-BE49-F238E27FC236}">
                <a16:creationId xmlns:a16="http://schemas.microsoft.com/office/drawing/2014/main" id="{7AE9E28E-8016-47C6-B0DA-1067051F099E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895" y="4436589"/>
            <a:ext cx="1430618" cy="951838"/>
          </a:xfrm>
          <a:prstGeom prst="rect">
            <a:avLst/>
          </a:prstGeom>
        </p:spPr>
      </p:pic>
      <p:pic>
        <p:nvPicPr>
          <p:cNvPr id="14" name="Picture 13" descr="A picture containing object, indoor, towel, cup&#10;&#10;Description automatically generated">
            <a:extLst>
              <a:ext uri="{FF2B5EF4-FFF2-40B4-BE49-F238E27FC236}">
                <a16:creationId xmlns:a16="http://schemas.microsoft.com/office/drawing/2014/main" id="{1B7105E6-763C-4BB2-AE4E-E3F0BFD5A2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61" y="4277709"/>
            <a:ext cx="1269598" cy="1269598"/>
          </a:xfrm>
          <a:prstGeom prst="rect">
            <a:avLst/>
          </a:prstGeom>
        </p:spPr>
      </p:pic>
      <p:pic>
        <p:nvPicPr>
          <p:cNvPr id="18" name="Picture 1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40C15C3-D6EE-4F66-A15D-C6FBC5C09E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23" y="4299136"/>
            <a:ext cx="1583172" cy="14037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3DA897-FE3C-4CE7-993A-E7C5190F46E5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4922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91886C-42A5-4EB4-809A-791A42414151}"/>
              </a:ext>
            </a:extLst>
          </p:cNvPr>
          <p:cNvSpPr txBox="1"/>
          <p:nvPr/>
        </p:nvSpPr>
        <p:spPr>
          <a:xfrm>
            <a:off x="467147" y="1574880"/>
            <a:ext cx="7698518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FF3300"/>
                </a:solidFill>
              </a:rPr>
              <a:t>What you should do: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Clean the copper coins with detergent and scrubbing brush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Rough the surface with the sandpaper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Mix the vinegar and salt in a bowl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Put the coins in the bath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Wait for at least an hour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4C3BD-7D82-49DC-AA44-751826051614}"/>
              </a:ext>
            </a:extLst>
          </p:cNvPr>
          <p:cNvSpPr/>
          <p:nvPr/>
        </p:nvSpPr>
        <p:spPr>
          <a:xfrm>
            <a:off x="3206186" y="564664"/>
            <a:ext cx="5173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Chemystery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Takes A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83DF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Liberty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83DF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160AF8-822D-430F-B8AB-606D6E509DDB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pic>
        <p:nvPicPr>
          <p:cNvPr id="7" name="Picture 6" descr="A close up of a bowl&#10;&#10;Description automatically generated">
            <a:extLst>
              <a:ext uri="{FF2B5EF4-FFF2-40B4-BE49-F238E27FC236}">
                <a16:creationId xmlns:a16="http://schemas.microsoft.com/office/drawing/2014/main" id="{FEDAD850-6F22-425C-B7E7-9346E61A9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968" y="4735700"/>
            <a:ext cx="1430618" cy="951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3A90A4-E0B5-4825-9192-2AC27F856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079" y="2876840"/>
            <a:ext cx="827778" cy="2010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50316E-9D83-476E-AA87-F25D3F076A29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387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3354" y="3118042"/>
            <a:ext cx="1527914" cy="15279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789BE9-D56E-4024-9A7C-748877AF5720}"/>
              </a:ext>
            </a:extLst>
          </p:cNvPr>
          <p:cNvGrpSpPr/>
          <p:nvPr/>
        </p:nvGrpSpPr>
        <p:grpSpPr>
          <a:xfrm>
            <a:off x="8379945" y="1765079"/>
            <a:ext cx="1473513" cy="740155"/>
            <a:chOff x="8379945" y="1765079"/>
            <a:chExt cx="1473513" cy="74015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F5FB46E-B6C6-4AF7-AEAF-F1B0760EB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79945" y="1765079"/>
              <a:ext cx="697450" cy="7401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6CB1989-E0E9-4E82-8A6B-F2FC4389C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40335" y="1765079"/>
              <a:ext cx="713123" cy="740155"/>
            </a:xfrm>
            <a:prstGeom prst="rect">
              <a:avLst/>
            </a:prstGeom>
          </p:spPr>
        </p:pic>
      </p:grpSp>
      <p:pic>
        <p:nvPicPr>
          <p:cNvPr id="13" name="Picture 1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D13FD41-0B8C-47D4-8686-6A50DCC5C7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99" y="1753461"/>
            <a:ext cx="834761" cy="74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8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91886C-42A5-4EB4-809A-791A42414151}"/>
              </a:ext>
            </a:extLst>
          </p:cNvPr>
          <p:cNvSpPr txBox="1"/>
          <p:nvPr/>
        </p:nvSpPr>
        <p:spPr>
          <a:xfrm>
            <a:off x="468659" y="1527859"/>
            <a:ext cx="680024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FF3300"/>
                </a:solidFill>
              </a:rPr>
              <a:t>What you should do: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Wait for at least an hour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Mark one sheet of the paper towel as Clean and one as Contaminated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Remove the coins – do not dry them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Rinse half the coins in water and  put onto the Clean towel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Put the others onto the Contaminated towel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Wait for at least an hour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FF0000"/>
                </a:solidFill>
              </a:rPr>
              <a:t>What has happened to the coins?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4C3BD-7D82-49DC-AA44-751826051614}"/>
              </a:ext>
            </a:extLst>
          </p:cNvPr>
          <p:cNvSpPr/>
          <p:nvPr/>
        </p:nvSpPr>
        <p:spPr>
          <a:xfrm>
            <a:off x="3206186" y="564664"/>
            <a:ext cx="5173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Chemystery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Takes A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83DF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Liberty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83DF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53F376-2B53-4424-84D4-A563C51BD546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6B97F7F-7E7C-40E0-BA9F-058EC812245F}"/>
              </a:ext>
            </a:extLst>
          </p:cNvPr>
          <p:cNvGrpSpPr/>
          <p:nvPr/>
        </p:nvGrpSpPr>
        <p:grpSpPr>
          <a:xfrm>
            <a:off x="8379945" y="3965779"/>
            <a:ext cx="2794837" cy="1203768"/>
            <a:chOff x="8379945" y="3965779"/>
            <a:chExt cx="2794837" cy="120376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A1A90FA-A1D8-4F25-827A-A97D35C8581D}"/>
                </a:ext>
              </a:extLst>
            </p:cNvPr>
            <p:cNvGrpSpPr/>
            <p:nvPr/>
          </p:nvGrpSpPr>
          <p:grpSpPr>
            <a:xfrm>
              <a:off x="8379945" y="3965780"/>
              <a:ext cx="976431" cy="1203767"/>
              <a:chOff x="8857893" y="1666755"/>
              <a:chExt cx="976431" cy="1203767"/>
            </a:xfrm>
            <a:solidFill>
              <a:schemeClr val="bg1"/>
            </a:solidFill>
          </p:grpSpPr>
          <p:sp>
            <p:nvSpPr>
              <p:cNvPr id="2" name="Rectangle: Single Corner Snipped 1">
                <a:extLst>
                  <a:ext uri="{FF2B5EF4-FFF2-40B4-BE49-F238E27FC236}">
                    <a16:creationId xmlns:a16="http://schemas.microsoft.com/office/drawing/2014/main" id="{EDF427CA-D77C-47CC-AB1E-A33FA9E32EB1}"/>
                  </a:ext>
                </a:extLst>
              </p:cNvPr>
              <p:cNvSpPr/>
              <p:nvPr/>
            </p:nvSpPr>
            <p:spPr>
              <a:xfrm>
                <a:off x="8857893" y="1666755"/>
                <a:ext cx="976431" cy="1203767"/>
              </a:xfrm>
              <a:prstGeom prst="snip1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" name="Right Triangle 2">
                <a:extLst>
                  <a:ext uri="{FF2B5EF4-FFF2-40B4-BE49-F238E27FC236}">
                    <a16:creationId xmlns:a16="http://schemas.microsoft.com/office/drawing/2014/main" id="{FEA6D8D8-42F4-476B-9EE7-15B23FF6B89C}"/>
                  </a:ext>
                </a:extLst>
              </p:cNvPr>
              <p:cNvSpPr/>
              <p:nvPr/>
            </p:nvSpPr>
            <p:spPr>
              <a:xfrm>
                <a:off x="9674387" y="1666755"/>
                <a:ext cx="159937" cy="162045"/>
              </a:xfrm>
              <a:prstGeom prst="rt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A5271B6-9510-4827-B801-A52B3E397770}"/>
                </a:ext>
              </a:extLst>
            </p:cNvPr>
            <p:cNvGrpSpPr/>
            <p:nvPr/>
          </p:nvGrpSpPr>
          <p:grpSpPr>
            <a:xfrm>
              <a:off x="9774246" y="3965779"/>
              <a:ext cx="976431" cy="1203767"/>
              <a:chOff x="8857893" y="1666755"/>
              <a:chExt cx="976431" cy="1203767"/>
            </a:xfrm>
            <a:solidFill>
              <a:schemeClr val="bg1"/>
            </a:solidFill>
          </p:grpSpPr>
          <p:sp>
            <p:nvSpPr>
              <p:cNvPr id="9" name="Rectangle: Single Corner Snipped 8">
                <a:extLst>
                  <a:ext uri="{FF2B5EF4-FFF2-40B4-BE49-F238E27FC236}">
                    <a16:creationId xmlns:a16="http://schemas.microsoft.com/office/drawing/2014/main" id="{850AE250-4939-499F-A64F-06BB1CBA6122}"/>
                  </a:ext>
                </a:extLst>
              </p:cNvPr>
              <p:cNvSpPr/>
              <p:nvPr/>
            </p:nvSpPr>
            <p:spPr>
              <a:xfrm>
                <a:off x="8857893" y="1666755"/>
                <a:ext cx="976431" cy="1203767"/>
              </a:xfrm>
              <a:prstGeom prst="snip1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A8017D84-A227-4E9E-A59D-768C274F173C}"/>
                  </a:ext>
                </a:extLst>
              </p:cNvPr>
              <p:cNvSpPr/>
              <p:nvPr/>
            </p:nvSpPr>
            <p:spPr>
              <a:xfrm>
                <a:off x="9674387" y="1666755"/>
                <a:ext cx="159937" cy="162045"/>
              </a:xfrm>
              <a:prstGeom prst="rt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128AA7-CB72-4AE2-AAEC-54F4E0A51F83}"/>
                </a:ext>
              </a:extLst>
            </p:cNvPr>
            <p:cNvSpPr txBox="1"/>
            <p:nvPr/>
          </p:nvSpPr>
          <p:spPr>
            <a:xfrm>
              <a:off x="8379945" y="3965779"/>
              <a:ext cx="7523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Clean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2626AD-8FA1-47E8-A0EF-F8F8CCCE958F}"/>
                </a:ext>
              </a:extLst>
            </p:cNvPr>
            <p:cNvSpPr txBox="1"/>
            <p:nvPr/>
          </p:nvSpPr>
          <p:spPr>
            <a:xfrm>
              <a:off x="9739201" y="3965779"/>
              <a:ext cx="14355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Contaminated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DFDFC46-B301-4DC6-A9CD-BD41D2B29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71163" y="4276044"/>
              <a:ext cx="320825" cy="34046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9340404-2DC0-4853-8262-21A731861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0510" y="4396373"/>
              <a:ext cx="328035" cy="3404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9B297F6-22BF-4397-AFF2-F7AB999F8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82952" y="4726905"/>
              <a:ext cx="320825" cy="340469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A4BA594-09C5-4F6F-B876-076B669DF31E}"/>
                </a:ext>
              </a:extLst>
            </p:cNvPr>
            <p:cNvGrpSpPr/>
            <p:nvPr/>
          </p:nvGrpSpPr>
          <p:grpSpPr>
            <a:xfrm rot="20361020">
              <a:off x="9895863" y="4276045"/>
              <a:ext cx="738695" cy="785763"/>
              <a:chOff x="9895863" y="3569989"/>
              <a:chExt cx="738695" cy="785763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DB008D3-6B5E-4C32-826B-C98F3A7586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895863" y="3569989"/>
                <a:ext cx="320825" cy="340469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B56D265-3AD0-4EE9-B532-3F3FE40C7A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06523" y="3636545"/>
                <a:ext cx="328035" cy="34047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A95D1F2-5E73-47B0-A794-A48C2B4F1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056275" y="4015283"/>
                <a:ext cx="320825" cy="340469"/>
              </a:xfrm>
              <a:prstGeom prst="rect">
                <a:avLst/>
              </a:prstGeom>
            </p:spPr>
          </p:pic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6057353-6386-433F-967A-3C301CD74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057" y="2980236"/>
            <a:ext cx="320825" cy="3404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70C66F-4EF6-4FB5-8899-1A49B763D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404" y="3100565"/>
            <a:ext cx="328035" cy="3404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E68250-540B-4028-B5DD-5850B3FD5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846" y="3431097"/>
            <a:ext cx="320825" cy="3404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D56A0-005C-473C-AA33-9C9B5D9A9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770" y="2113494"/>
            <a:ext cx="564864" cy="77470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2319EEB-B1C8-4BA1-A6ED-5880D1B13021}"/>
              </a:ext>
            </a:extLst>
          </p:cNvPr>
          <p:cNvGrpSpPr/>
          <p:nvPr/>
        </p:nvGrpSpPr>
        <p:grpSpPr>
          <a:xfrm rot="20248281">
            <a:off x="9859861" y="2981658"/>
            <a:ext cx="738695" cy="785763"/>
            <a:chOff x="9859861" y="2275602"/>
            <a:chExt cx="738695" cy="78576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5E43104-CBCF-4D16-A61D-CC63E8DC3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59861" y="2275602"/>
              <a:ext cx="320825" cy="34046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51DC418-4FD2-496F-A97B-1E99169CA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0521" y="2342158"/>
              <a:ext cx="328035" cy="34047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203DB5F-1C90-4613-9284-6DB9E02F2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0273" y="2720896"/>
              <a:ext cx="320825" cy="340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865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34D528-C83E-407C-8FAB-554F4DA98A7A}"/>
              </a:ext>
            </a:extLst>
          </p:cNvPr>
          <p:cNvSpPr/>
          <p:nvPr/>
        </p:nvSpPr>
        <p:spPr>
          <a:xfrm>
            <a:off x="732652" y="1797816"/>
            <a:ext cx="7059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 contaminated coins are showing blue-green spots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E17722-BF03-49FF-AF15-162DBCF6C45D}"/>
              </a:ext>
            </a:extLst>
          </p:cNvPr>
          <p:cNvSpPr txBox="1"/>
          <p:nvPr/>
        </p:nvSpPr>
        <p:spPr>
          <a:xfrm>
            <a:off x="732652" y="2422535"/>
            <a:ext cx="6997422" cy="38164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Explanation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Vinegar is CH</a:t>
            </a:r>
            <a:r>
              <a:rPr lang="en-GB" sz="2400" b="1" baseline="-25000" dirty="0">
                <a:solidFill>
                  <a:srgbClr val="002060"/>
                </a:solidFill>
              </a:rPr>
              <a:t>3</a:t>
            </a:r>
            <a:r>
              <a:rPr lang="en-GB" sz="2400" b="1" dirty="0">
                <a:solidFill>
                  <a:srgbClr val="002060"/>
                </a:solidFill>
              </a:rPr>
              <a:t>COOH, Salt is NaCl, Copper is Cu 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When the coins were in the salt and vinegar solution the copper was ionised as were the salt and vinegar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The formula is:</a:t>
            </a:r>
          </a:p>
          <a:p>
            <a:pPr>
              <a:spcBef>
                <a:spcPts val="1200"/>
              </a:spcBef>
            </a:pPr>
            <a:r>
              <a:rPr lang="pt-BR" sz="2400" b="1" dirty="0">
                <a:solidFill>
                  <a:srgbClr val="002060"/>
                </a:solidFill>
              </a:rPr>
              <a:t>3(CH3COO</a:t>
            </a:r>
            <a:r>
              <a:rPr lang="pt-BR" sz="2400" b="1" baseline="30000" dirty="0">
                <a:solidFill>
                  <a:srgbClr val="002060"/>
                </a:solidFill>
              </a:rPr>
              <a:t>-</a:t>
            </a:r>
            <a:r>
              <a:rPr lang="pt-BR" sz="2400" b="1" dirty="0">
                <a:solidFill>
                  <a:srgbClr val="002060"/>
                </a:solidFill>
              </a:rPr>
              <a:t>) + 3H</a:t>
            </a:r>
            <a:r>
              <a:rPr lang="pt-BR" sz="2400" b="1" baseline="30000" dirty="0">
                <a:solidFill>
                  <a:srgbClr val="002060"/>
                </a:solidFill>
              </a:rPr>
              <a:t>+</a:t>
            </a:r>
            <a:r>
              <a:rPr lang="pt-BR" sz="2400" b="1" dirty="0">
                <a:solidFill>
                  <a:srgbClr val="002060"/>
                </a:solidFill>
              </a:rPr>
              <a:t> + 2OH</a:t>
            </a:r>
            <a:r>
              <a:rPr lang="pt-BR" sz="2400" b="1" baseline="30000" dirty="0">
                <a:solidFill>
                  <a:srgbClr val="002060"/>
                </a:solidFill>
              </a:rPr>
              <a:t>- </a:t>
            </a:r>
            <a:r>
              <a:rPr lang="pt-BR" sz="2400" b="1" dirty="0">
                <a:solidFill>
                  <a:srgbClr val="002060"/>
                </a:solidFill>
              </a:rPr>
              <a:t>+ Na</a:t>
            </a:r>
            <a:r>
              <a:rPr lang="pt-BR" sz="2400" b="1" baseline="30000" dirty="0">
                <a:solidFill>
                  <a:srgbClr val="002060"/>
                </a:solidFill>
              </a:rPr>
              <a:t>+</a:t>
            </a:r>
            <a:r>
              <a:rPr lang="pt-BR" sz="2400" b="1" dirty="0">
                <a:solidFill>
                  <a:srgbClr val="002060"/>
                </a:solidFill>
              </a:rPr>
              <a:t> + Cl</a:t>
            </a:r>
            <a:r>
              <a:rPr lang="pt-BR" sz="2400" b="1" baseline="30000" dirty="0">
                <a:solidFill>
                  <a:srgbClr val="002060"/>
                </a:solidFill>
              </a:rPr>
              <a:t>-</a:t>
            </a:r>
            <a:r>
              <a:rPr lang="pt-BR" sz="2400" b="1" dirty="0">
                <a:solidFill>
                  <a:srgbClr val="002060"/>
                </a:solidFill>
              </a:rPr>
              <a:t> + Cu</a:t>
            </a:r>
            <a:r>
              <a:rPr lang="pt-BR" sz="2400" b="1" baseline="30000" dirty="0">
                <a:solidFill>
                  <a:srgbClr val="002060"/>
                </a:solidFill>
              </a:rPr>
              <a:t>+</a:t>
            </a:r>
            <a:r>
              <a:rPr lang="pt-BR" sz="2400" b="1" dirty="0">
                <a:solidFill>
                  <a:srgbClr val="002060"/>
                </a:solidFill>
              </a:rPr>
              <a:t>2 </a:t>
            </a:r>
          </a:p>
          <a:p>
            <a:pPr>
              <a:spcBef>
                <a:spcPts val="1200"/>
              </a:spcBef>
            </a:pPr>
            <a:r>
              <a:rPr lang="pt-BR" sz="2400" b="1" dirty="0">
                <a:solidFill>
                  <a:srgbClr val="002060"/>
                </a:solidFill>
              </a:rPr>
              <a:t>The + and - indicate the charge (positive and negative)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7C52A-65AA-4260-84BF-6451D8CF15B8}"/>
              </a:ext>
            </a:extLst>
          </p:cNvPr>
          <p:cNvSpPr/>
          <p:nvPr/>
        </p:nvSpPr>
        <p:spPr>
          <a:xfrm>
            <a:off x="732652" y="1239092"/>
            <a:ext cx="30374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srgbClr val="FF3300"/>
                </a:solidFill>
              </a:rPr>
              <a:t>What happened: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AA286C-81DF-4BC2-8E96-C275923BD58D}"/>
              </a:ext>
            </a:extLst>
          </p:cNvPr>
          <p:cNvSpPr/>
          <p:nvPr/>
        </p:nvSpPr>
        <p:spPr>
          <a:xfrm>
            <a:off x="3206186" y="564664"/>
            <a:ext cx="5173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Chemystery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Takes A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83DF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Liberty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83DF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806F5E-3E63-48AC-BDA4-E758DEB5B734}"/>
              </a:ext>
            </a:extLst>
          </p:cNvPr>
          <p:cNvGrpSpPr/>
          <p:nvPr/>
        </p:nvGrpSpPr>
        <p:grpSpPr>
          <a:xfrm>
            <a:off x="9034591" y="1417864"/>
            <a:ext cx="1552447" cy="1688012"/>
            <a:chOff x="8857893" y="1666755"/>
            <a:chExt cx="976431" cy="1203767"/>
          </a:xfrm>
          <a:solidFill>
            <a:schemeClr val="bg1"/>
          </a:solidFill>
        </p:grpSpPr>
        <p:sp>
          <p:nvSpPr>
            <p:cNvPr id="25" name="Rectangle: Single Corner Snipped 24">
              <a:extLst>
                <a:ext uri="{FF2B5EF4-FFF2-40B4-BE49-F238E27FC236}">
                  <a16:creationId xmlns:a16="http://schemas.microsoft.com/office/drawing/2014/main" id="{A567FBBA-CFBC-4970-81F9-4471C42C75C9}"/>
                </a:ext>
              </a:extLst>
            </p:cNvPr>
            <p:cNvSpPr/>
            <p:nvPr/>
          </p:nvSpPr>
          <p:spPr>
            <a:xfrm>
              <a:off x="8857893" y="1666755"/>
              <a:ext cx="976431" cy="1203767"/>
            </a:xfrm>
            <a:prstGeom prst="snip1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30F74D4E-20C4-486E-B67B-948682879B1B}"/>
                </a:ext>
              </a:extLst>
            </p:cNvPr>
            <p:cNvSpPr/>
            <p:nvPr/>
          </p:nvSpPr>
          <p:spPr>
            <a:xfrm>
              <a:off x="9674387" y="1666755"/>
              <a:ext cx="159937" cy="162045"/>
            </a:xfrm>
            <a:prstGeom prst="rt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50CF4-646F-4056-8595-E775E0BF14F6}"/>
              </a:ext>
            </a:extLst>
          </p:cNvPr>
          <p:cNvGrpSpPr/>
          <p:nvPr/>
        </p:nvGrpSpPr>
        <p:grpSpPr>
          <a:xfrm>
            <a:off x="9034591" y="3197919"/>
            <a:ext cx="2412833" cy="2561834"/>
            <a:chOff x="8857893" y="1666755"/>
            <a:chExt cx="976431" cy="1203767"/>
          </a:xfrm>
          <a:solidFill>
            <a:schemeClr val="bg1"/>
          </a:solidFill>
        </p:grpSpPr>
        <p:sp>
          <p:nvSpPr>
            <p:cNvPr id="23" name="Rectangle: Single Corner Snipped 22">
              <a:extLst>
                <a:ext uri="{FF2B5EF4-FFF2-40B4-BE49-F238E27FC236}">
                  <a16:creationId xmlns:a16="http://schemas.microsoft.com/office/drawing/2014/main" id="{E276F33E-E548-4A7B-A997-EA6F2FFD7FC7}"/>
                </a:ext>
              </a:extLst>
            </p:cNvPr>
            <p:cNvSpPr/>
            <p:nvPr/>
          </p:nvSpPr>
          <p:spPr>
            <a:xfrm>
              <a:off x="8857893" y="1666755"/>
              <a:ext cx="976431" cy="1203767"/>
            </a:xfrm>
            <a:prstGeom prst="snip1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687C8CF3-60E3-4C8D-BBD5-8FE820DF3991}"/>
                </a:ext>
              </a:extLst>
            </p:cNvPr>
            <p:cNvSpPr/>
            <p:nvPr/>
          </p:nvSpPr>
          <p:spPr>
            <a:xfrm>
              <a:off x="9674387" y="1666755"/>
              <a:ext cx="159937" cy="162045"/>
            </a:xfrm>
            <a:prstGeom prst="rt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3512B4B-A7CF-4D6F-B9FC-2227FF43C072}"/>
              </a:ext>
            </a:extLst>
          </p:cNvPr>
          <p:cNvSpPr txBox="1"/>
          <p:nvPr/>
        </p:nvSpPr>
        <p:spPr>
          <a:xfrm>
            <a:off x="9034590" y="1417863"/>
            <a:ext cx="1196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Clean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BD17BE-E3E9-425E-A1BF-82305354DBD3}"/>
              </a:ext>
            </a:extLst>
          </p:cNvPr>
          <p:cNvSpPr txBox="1"/>
          <p:nvPr/>
        </p:nvSpPr>
        <p:spPr>
          <a:xfrm>
            <a:off x="9088207" y="3285358"/>
            <a:ext cx="2282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Contaminated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AD4B10-2621-4B5E-B738-9E7CDAEA9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5809" y="1728128"/>
            <a:ext cx="510086" cy="5413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6DFF34-A494-4F81-B702-03515556B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902" y="1848459"/>
            <a:ext cx="521549" cy="5413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6E4DC8-C7C8-4F22-A419-79F2C24A0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196" y="2437775"/>
            <a:ext cx="510086" cy="541318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322A2367-251A-481F-94FA-5409DAA33265}"/>
              </a:ext>
            </a:extLst>
          </p:cNvPr>
          <p:cNvGrpSpPr/>
          <p:nvPr/>
        </p:nvGrpSpPr>
        <p:grpSpPr>
          <a:xfrm>
            <a:off x="9638672" y="3875347"/>
            <a:ext cx="714103" cy="650701"/>
            <a:chOff x="4383028" y="1361632"/>
            <a:chExt cx="2950047" cy="2658872"/>
          </a:xfrm>
        </p:grpSpPr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C4171BA6-6E8B-4E07-846C-E171601B0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3028" y="1361632"/>
              <a:ext cx="2950047" cy="2658872"/>
            </a:xfrm>
            <a:prstGeom prst="rect">
              <a:avLst/>
            </a:prstGeom>
          </p:spPr>
        </p:pic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531D9CCA-B5B9-4C2F-8D99-E2C4942B941D}"/>
                </a:ext>
              </a:extLst>
            </p:cNvPr>
            <p:cNvGrpSpPr/>
            <p:nvPr/>
          </p:nvGrpSpPr>
          <p:grpSpPr>
            <a:xfrm>
              <a:off x="4611532" y="1624013"/>
              <a:ext cx="2439028" cy="2088106"/>
              <a:chOff x="4611532" y="1624013"/>
              <a:chExt cx="2439028" cy="2088106"/>
            </a:xfrm>
          </p:grpSpPr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6EB3300C-F5C2-4C2D-A3DA-4E92FC0B5138}"/>
                  </a:ext>
                </a:extLst>
              </p:cNvPr>
              <p:cNvSpPr/>
              <p:nvPr/>
            </p:nvSpPr>
            <p:spPr>
              <a:xfrm>
                <a:off x="5072062" y="1799298"/>
                <a:ext cx="242888" cy="255662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332CE584-A747-42C4-8B1D-71D37DEC4D3F}"/>
                  </a:ext>
                </a:extLst>
              </p:cNvPr>
              <p:cNvSpPr/>
              <p:nvPr/>
            </p:nvSpPr>
            <p:spPr>
              <a:xfrm>
                <a:off x="5524500" y="1624013"/>
                <a:ext cx="194652" cy="206280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BF70570-D923-46BC-90EF-09E7E62BE0BE}"/>
                  </a:ext>
                </a:extLst>
              </p:cNvPr>
              <p:cNvSpPr/>
              <p:nvPr/>
            </p:nvSpPr>
            <p:spPr>
              <a:xfrm rot="2301225">
                <a:off x="6229405" y="1835238"/>
                <a:ext cx="137838" cy="201617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52719D07-D1E2-45EC-9599-FA4391AB8923}"/>
                  </a:ext>
                </a:extLst>
              </p:cNvPr>
              <p:cNvSpPr/>
              <p:nvPr/>
            </p:nvSpPr>
            <p:spPr>
              <a:xfrm>
                <a:off x="5064209" y="3400425"/>
                <a:ext cx="129297" cy="66676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7813EA18-D76A-47D9-8911-4E30D25555BB}"/>
                  </a:ext>
                </a:extLst>
              </p:cNvPr>
              <p:cNvSpPr/>
              <p:nvPr/>
            </p:nvSpPr>
            <p:spPr>
              <a:xfrm rot="5132808">
                <a:off x="6438898" y="3253143"/>
                <a:ext cx="242888" cy="172378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950A84EF-29D1-423D-8CD5-C95A5DC1AA52}"/>
                  </a:ext>
                </a:extLst>
              </p:cNvPr>
              <p:cNvSpPr/>
              <p:nvPr/>
            </p:nvSpPr>
            <p:spPr>
              <a:xfrm rot="5132808">
                <a:off x="5665616" y="3451382"/>
                <a:ext cx="232488" cy="288985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D9932FAB-71D6-4864-B75A-CD7F00A01CBA}"/>
                  </a:ext>
                </a:extLst>
              </p:cNvPr>
              <p:cNvSpPr/>
              <p:nvPr/>
            </p:nvSpPr>
            <p:spPr>
              <a:xfrm rot="9021623">
                <a:off x="4663746" y="2805564"/>
                <a:ext cx="59811" cy="172378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C706857C-ECCE-4F00-806E-7C2D4C9713E3}"/>
                  </a:ext>
                </a:extLst>
              </p:cNvPr>
              <p:cNvGrpSpPr/>
              <p:nvPr/>
            </p:nvGrpSpPr>
            <p:grpSpPr>
              <a:xfrm>
                <a:off x="6182256" y="2233569"/>
                <a:ext cx="868304" cy="543933"/>
                <a:chOff x="6616977" y="2233569"/>
                <a:chExt cx="430813" cy="543933"/>
              </a:xfrm>
            </p:grpSpPr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40410BE3-FA0E-4D5C-8293-F970166509BF}"/>
                    </a:ext>
                  </a:extLst>
                </p:cNvPr>
                <p:cNvSpPr/>
                <p:nvPr/>
              </p:nvSpPr>
              <p:spPr>
                <a:xfrm rot="2440455">
                  <a:off x="6616977" y="2572896"/>
                  <a:ext cx="166904" cy="204606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BF75B3D1-4F57-4730-AD9F-EB787430E8AA}"/>
                    </a:ext>
                  </a:extLst>
                </p:cNvPr>
                <p:cNvSpPr/>
                <p:nvPr/>
              </p:nvSpPr>
              <p:spPr>
                <a:xfrm rot="5132808">
                  <a:off x="6638765" y="2252021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66" name="Freeform: Shape 265">
                  <a:extLst>
                    <a:ext uri="{FF2B5EF4-FFF2-40B4-BE49-F238E27FC236}">
                      <a16:creationId xmlns:a16="http://schemas.microsoft.com/office/drawing/2014/main" id="{2FB1B6BE-CAA9-45D8-AD1A-3C77FB905F64}"/>
                    </a:ext>
                  </a:extLst>
                </p:cNvPr>
                <p:cNvSpPr/>
                <p:nvPr/>
              </p:nvSpPr>
              <p:spPr>
                <a:xfrm rot="9021623">
                  <a:off x="6946281" y="2343631"/>
                  <a:ext cx="101509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9C028AC-D81F-40A1-B417-3BCB284116DF}"/>
                  </a:ext>
                </a:extLst>
              </p:cNvPr>
              <p:cNvSpPr/>
              <p:nvPr/>
            </p:nvSpPr>
            <p:spPr>
              <a:xfrm rot="4243137">
                <a:off x="5304788" y="1673374"/>
                <a:ext cx="205744" cy="172378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7E3E5D60-2FF6-44B8-9F22-CBCC6F8D5F23}"/>
                  </a:ext>
                </a:extLst>
              </p:cNvPr>
              <p:cNvGrpSpPr/>
              <p:nvPr/>
            </p:nvGrpSpPr>
            <p:grpSpPr>
              <a:xfrm rot="4679955">
                <a:off x="4972260" y="1485864"/>
                <a:ext cx="1742758" cy="2341533"/>
                <a:chOff x="4491198" y="1624013"/>
                <a:chExt cx="2562318" cy="2083627"/>
              </a:xfrm>
            </p:grpSpPr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E9752242-EF31-47EF-BB9B-54EED29E66A2}"/>
                    </a:ext>
                  </a:extLst>
                </p:cNvPr>
                <p:cNvSpPr/>
                <p:nvPr/>
              </p:nvSpPr>
              <p:spPr>
                <a:xfrm>
                  <a:off x="5072060" y="1799298"/>
                  <a:ext cx="242888" cy="308564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FB3D4AE-1060-4CB6-99EE-85A3CC075100}"/>
                    </a:ext>
                  </a:extLst>
                </p:cNvPr>
                <p:cNvSpPr/>
                <p:nvPr/>
              </p:nvSpPr>
              <p:spPr>
                <a:xfrm>
                  <a:off x="5524500" y="1624013"/>
                  <a:ext cx="129297" cy="66676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3C728428-3262-4967-B585-9E8BFC8155BE}"/>
                    </a:ext>
                  </a:extLst>
                </p:cNvPr>
                <p:cNvSpPr/>
                <p:nvPr/>
              </p:nvSpPr>
              <p:spPr>
                <a:xfrm rot="2301225">
                  <a:off x="6201212" y="1916303"/>
                  <a:ext cx="137838" cy="110747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26BC6B07-7D5E-454A-B104-08E67970E7F6}"/>
                    </a:ext>
                  </a:extLst>
                </p:cNvPr>
                <p:cNvSpPr/>
                <p:nvPr/>
              </p:nvSpPr>
              <p:spPr>
                <a:xfrm rot="2440455">
                  <a:off x="6679845" y="2720273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EF506FE3-0ABA-44FF-94FA-1F05A108CE68}"/>
                    </a:ext>
                  </a:extLst>
                </p:cNvPr>
                <p:cNvSpPr/>
                <p:nvPr/>
              </p:nvSpPr>
              <p:spPr>
                <a:xfrm rot="2440455">
                  <a:off x="4491198" y="2277601"/>
                  <a:ext cx="29993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0FECC1B3-F196-4F6B-9BC0-6C70E2F33828}"/>
                    </a:ext>
                  </a:extLst>
                </p:cNvPr>
                <p:cNvSpPr/>
                <p:nvPr/>
              </p:nvSpPr>
              <p:spPr>
                <a:xfrm>
                  <a:off x="5064209" y="3292907"/>
                  <a:ext cx="193950" cy="174196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F479094C-2D46-47D0-9680-9A5F58DF542E}"/>
                    </a:ext>
                  </a:extLst>
                </p:cNvPr>
                <p:cNvSpPr/>
                <p:nvPr/>
              </p:nvSpPr>
              <p:spPr>
                <a:xfrm rot="5132808">
                  <a:off x="6237258" y="3379779"/>
                  <a:ext cx="242888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4A17D197-42EF-4C7F-A400-380212064ADC}"/>
                    </a:ext>
                  </a:extLst>
                </p:cNvPr>
                <p:cNvSpPr/>
                <p:nvPr/>
              </p:nvSpPr>
              <p:spPr>
                <a:xfrm rot="5132808">
                  <a:off x="5703087" y="3489394"/>
                  <a:ext cx="264115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DFC02C37-CC9B-4958-B30B-B6A6C38C85C5}"/>
                    </a:ext>
                  </a:extLst>
                </p:cNvPr>
                <p:cNvSpPr/>
                <p:nvPr/>
              </p:nvSpPr>
              <p:spPr>
                <a:xfrm rot="5132808">
                  <a:off x="6638765" y="2252021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0E3FC3D4-6F8D-472C-A888-228D18F0EDC0}"/>
                    </a:ext>
                  </a:extLst>
                </p:cNvPr>
                <p:cNvSpPr/>
                <p:nvPr/>
              </p:nvSpPr>
              <p:spPr>
                <a:xfrm rot="9021623">
                  <a:off x="4654430" y="2784255"/>
                  <a:ext cx="20219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7B4A472D-6373-4697-B6B7-572E93F08AF0}"/>
                    </a:ext>
                  </a:extLst>
                </p:cNvPr>
                <p:cNvSpPr/>
                <p:nvPr/>
              </p:nvSpPr>
              <p:spPr>
                <a:xfrm rot="9021623">
                  <a:off x="6864469" y="2342191"/>
                  <a:ext cx="189047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A8A0CF5A-0C2A-47AE-804D-4CAF0205A5DA}"/>
                    </a:ext>
                  </a:extLst>
                </p:cNvPr>
                <p:cNvSpPr/>
                <p:nvPr/>
              </p:nvSpPr>
              <p:spPr>
                <a:xfrm rot="4243137">
                  <a:off x="5353661" y="160450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6618BA1D-282C-4864-A5E9-AF8C9D38A7A7}"/>
                  </a:ext>
                </a:extLst>
              </p:cNvPr>
              <p:cNvSpPr/>
              <p:nvPr/>
            </p:nvSpPr>
            <p:spPr>
              <a:xfrm rot="2440455">
                <a:off x="4812403" y="2606094"/>
                <a:ext cx="166904" cy="135949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DA1D91E7-9851-47FF-9DE6-2CD53295BEE3}"/>
                  </a:ext>
                </a:extLst>
              </p:cNvPr>
              <p:cNvGrpSpPr/>
              <p:nvPr/>
            </p:nvGrpSpPr>
            <p:grpSpPr>
              <a:xfrm>
                <a:off x="4611532" y="2119390"/>
                <a:ext cx="744678" cy="368497"/>
                <a:chOff x="4611539" y="2119390"/>
                <a:chExt cx="588418" cy="368497"/>
              </a:xfrm>
            </p:grpSpPr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946F61BF-E5B7-414D-B28B-C3D59386DCF5}"/>
                    </a:ext>
                  </a:extLst>
                </p:cNvPr>
                <p:cNvSpPr/>
                <p:nvPr/>
              </p:nvSpPr>
              <p:spPr>
                <a:xfrm rot="2440455">
                  <a:off x="4611539" y="2289184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515375D0-440F-4B39-8177-EAA18CD3061A}"/>
                    </a:ext>
                  </a:extLst>
                </p:cNvPr>
                <p:cNvSpPr/>
                <p:nvPr/>
              </p:nvSpPr>
              <p:spPr>
                <a:xfrm rot="5132808">
                  <a:off x="4771323" y="2137842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B9D65D45-7845-4F7C-8DAE-0AA9A0245E5A}"/>
                    </a:ext>
                  </a:extLst>
                </p:cNvPr>
                <p:cNvSpPr/>
                <p:nvPr/>
              </p:nvSpPr>
              <p:spPr>
                <a:xfrm rot="9021623">
                  <a:off x="5105428" y="2212816"/>
                  <a:ext cx="94529" cy="27507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1365D5FA-58AF-4E29-B8DC-91F68D3A46C7}"/>
                  </a:ext>
                </a:extLst>
              </p:cNvPr>
              <p:cNvGrpSpPr/>
              <p:nvPr/>
            </p:nvGrpSpPr>
            <p:grpSpPr>
              <a:xfrm rot="19677069">
                <a:off x="5105729" y="2396215"/>
                <a:ext cx="391057" cy="480955"/>
                <a:chOff x="6654005" y="2061207"/>
                <a:chExt cx="391057" cy="1003573"/>
              </a:xfrm>
            </p:grpSpPr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9C48F9C5-C4FD-4604-801C-A18C711C6D42}"/>
                    </a:ext>
                  </a:extLst>
                </p:cNvPr>
                <p:cNvSpPr/>
                <p:nvPr/>
              </p:nvSpPr>
              <p:spPr>
                <a:xfrm rot="2440455">
                  <a:off x="6655064" y="2632058"/>
                  <a:ext cx="166904" cy="432722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96A88BAC-F0C5-4DF2-BD5B-6AB94D516234}"/>
                    </a:ext>
                  </a:extLst>
                </p:cNvPr>
                <p:cNvSpPr/>
                <p:nvPr/>
              </p:nvSpPr>
              <p:spPr>
                <a:xfrm rot="5132808">
                  <a:off x="6563225" y="2151987"/>
                  <a:ext cx="291971" cy="110412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0535520F-25C3-450B-84AE-41C95234B1D7}"/>
                    </a:ext>
                  </a:extLst>
                </p:cNvPr>
                <p:cNvSpPr/>
                <p:nvPr/>
              </p:nvSpPr>
              <p:spPr>
                <a:xfrm rot="9021623">
                  <a:off x="6985251" y="232285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3E8F9369-07E4-4C6A-94FE-47E4F1597C68}"/>
                  </a:ext>
                </a:extLst>
              </p:cNvPr>
              <p:cNvGrpSpPr/>
              <p:nvPr/>
            </p:nvGrpSpPr>
            <p:grpSpPr>
              <a:xfrm rot="2841103">
                <a:off x="5718091" y="2084717"/>
                <a:ext cx="509947" cy="249305"/>
                <a:chOff x="6535115" y="2224083"/>
                <a:chExt cx="509947" cy="520206"/>
              </a:xfrm>
            </p:grpSpPr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5CCFB0C2-B210-4763-973B-43365E00ED94}"/>
                    </a:ext>
                  </a:extLst>
                </p:cNvPr>
                <p:cNvSpPr/>
                <p:nvPr/>
              </p:nvSpPr>
              <p:spPr>
                <a:xfrm rot="2440455">
                  <a:off x="6535115" y="2565221"/>
                  <a:ext cx="339176" cy="17906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A2065052-A65C-4C47-A79E-54867F436E16}"/>
                    </a:ext>
                  </a:extLst>
                </p:cNvPr>
                <p:cNvSpPr/>
                <p:nvPr/>
              </p:nvSpPr>
              <p:spPr>
                <a:xfrm rot="5132808">
                  <a:off x="6592160" y="2292950"/>
                  <a:ext cx="335385" cy="197652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99C659F9-44F2-418A-938E-0D5E0DEDB2A3}"/>
                    </a:ext>
                  </a:extLst>
                </p:cNvPr>
                <p:cNvSpPr/>
                <p:nvPr/>
              </p:nvSpPr>
              <p:spPr>
                <a:xfrm rot="9021623">
                  <a:off x="6985251" y="232285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C6740C35-B180-49C6-A079-CBDB1DE8EE1C}"/>
                  </a:ext>
                </a:extLst>
              </p:cNvPr>
              <p:cNvGrpSpPr/>
              <p:nvPr/>
            </p:nvGrpSpPr>
            <p:grpSpPr>
              <a:xfrm rot="2841103">
                <a:off x="5552606" y="2882020"/>
                <a:ext cx="531865" cy="587288"/>
                <a:chOff x="6513197" y="1936604"/>
                <a:chExt cx="531865" cy="1225451"/>
              </a:xfrm>
            </p:grpSpPr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E28E6F11-B7FF-46A2-B1C1-BC76D5924CDC}"/>
                    </a:ext>
                  </a:extLst>
                </p:cNvPr>
                <p:cNvSpPr/>
                <p:nvPr/>
              </p:nvSpPr>
              <p:spPr>
                <a:xfrm rot="2440455">
                  <a:off x="6625520" y="2678258"/>
                  <a:ext cx="166904" cy="483797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150529F0-8313-4678-84E0-5CB40BE1B29D}"/>
                    </a:ext>
                  </a:extLst>
                </p:cNvPr>
                <p:cNvSpPr/>
                <p:nvPr/>
              </p:nvSpPr>
              <p:spPr>
                <a:xfrm rot="5132808">
                  <a:off x="6388678" y="2061123"/>
                  <a:ext cx="433242" cy="184203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43D1EFF1-8B10-49BF-9A36-E94E0C3AEC49}"/>
                    </a:ext>
                  </a:extLst>
                </p:cNvPr>
                <p:cNvSpPr/>
                <p:nvPr/>
              </p:nvSpPr>
              <p:spPr>
                <a:xfrm rot="9021623">
                  <a:off x="6985251" y="232285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741E0BA4-ACE5-40B9-9635-7360725AA444}"/>
                  </a:ext>
                </a:extLst>
              </p:cNvPr>
              <p:cNvGrpSpPr/>
              <p:nvPr/>
            </p:nvGrpSpPr>
            <p:grpSpPr>
              <a:xfrm>
                <a:off x="5918325" y="2772039"/>
                <a:ext cx="605756" cy="333712"/>
                <a:chOff x="4571864" y="1624569"/>
                <a:chExt cx="605756" cy="1178615"/>
              </a:xfrm>
            </p:grpSpPr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56B1C4DB-81A0-4F95-B93F-7E3D4AB28202}"/>
                    </a:ext>
                  </a:extLst>
                </p:cNvPr>
                <p:cNvSpPr/>
                <p:nvPr/>
              </p:nvSpPr>
              <p:spPr>
                <a:xfrm rot="2440455">
                  <a:off x="4571864" y="2237247"/>
                  <a:ext cx="166904" cy="565937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232C8AA3-CEDC-4190-940D-E155148ACF72}"/>
                    </a:ext>
                  </a:extLst>
                </p:cNvPr>
                <p:cNvSpPr/>
                <p:nvPr/>
              </p:nvSpPr>
              <p:spPr>
                <a:xfrm rot="5132808">
                  <a:off x="4540167" y="1868729"/>
                  <a:ext cx="611684" cy="123363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8054385E-8A4E-4C50-8A48-0DAA8475047A}"/>
                    </a:ext>
                  </a:extLst>
                </p:cNvPr>
                <p:cNvSpPr/>
                <p:nvPr/>
              </p:nvSpPr>
              <p:spPr>
                <a:xfrm rot="9021623">
                  <a:off x="5117809" y="2208671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068DF213-7DB5-4421-8B7F-5BF0D4B74FE3}"/>
                  </a:ext>
                </a:extLst>
              </p:cNvPr>
              <p:cNvGrpSpPr/>
              <p:nvPr/>
            </p:nvGrpSpPr>
            <p:grpSpPr>
              <a:xfrm>
                <a:off x="6110400" y="2809184"/>
                <a:ext cx="779242" cy="445210"/>
                <a:chOff x="4611539" y="1690046"/>
                <a:chExt cx="779242" cy="748545"/>
              </a:xfrm>
            </p:grpSpPr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C64AE4FB-F95A-43E7-8D1B-11120D5E744A}"/>
                    </a:ext>
                  </a:extLst>
                </p:cNvPr>
                <p:cNvSpPr/>
                <p:nvPr/>
              </p:nvSpPr>
              <p:spPr>
                <a:xfrm rot="2440455">
                  <a:off x="4611539" y="2289184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78F7208C-23AE-45D7-ADF4-00DE5A4C1617}"/>
                    </a:ext>
                  </a:extLst>
                </p:cNvPr>
                <p:cNvSpPr/>
                <p:nvPr/>
              </p:nvSpPr>
              <p:spPr>
                <a:xfrm rot="5132808">
                  <a:off x="4624341" y="1962394"/>
                  <a:ext cx="382570" cy="177823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2B49C467-6E0B-4D82-9B1F-0E22139C8060}"/>
                    </a:ext>
                  </a:extLst>
                </p:cNvPr>
                <p:cNvSpPr/>
                <p:nvPr/>
              </p:nvSpPr>
              <p:spPr>
                <a:xfrm rot="7625993">
                  <a:off x="4917131" y="1964942"/>
                  <a:ext cx="748545" cy="198754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FA2791F8-F218-4326-84FE-D0A95593E1B5}"/>
                  </a:ext>
                </a:extLst>
              </p:cNvPr>
              <p:cNvGrpSpPr/>
              <p:nvPr/>
            </p:nvGrpSpPr>
            <p:grpSpPr>
              <a:xfrm>
                <a:off x="5554380" y="2293858"/>
                <a:ext cx="581316" cy="367970"/>
                <a:chOff x="4611930" y="1861847"/>
                <a:chExt cx="581316" cy="618679"/>
              </a:xfrm>
            </p:grpSpPr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90C67E22-125E-4F7D-A2E1-9C26EB43356C}"/>
                    </a:ext>
                  </a:extLst>
                </p:cNvPr>
                <p:cNvSpPr/>
                <p:nvPr/>
              </p:nvSpPr>
              <p:spPr>
                <a:xfrm rot="2440455">
                  <a:off x="4611930" y="2287407"/>
                  <a:ext cx="255403" cy="19311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B1797A18-8B49-4554-96DF-F9AA331EAFF8}"/>
                    </a:ext>
                  </a:extLst>
                </p:cNvPr>
                <p:cNvSpPr/>
                <p:nvPr/>
              </p:nvSpPr>
              <p:spPr>
                <a:xfrm rot="5132808">
                  <a:off x="4573567" y="1954142"/>
                  <a:ext cx="387089" cy="20249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98981B4E-5543-49D3-BDA7-EF41745B5B16}"/>
                    </a:ext>
                  </a:extLst>
                </p:cNvPr>
                <p:cNvSpPr/>
                <p:nvPr/>
              </p:nvSpPr>
              <p:spPr>
                <a:xfrm rot="9021623">
                  <a:off x="4947600" y="2284386"/>
                  <a:ext cx="245646" cy="195966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6ABCADC8-6488-44A2-9728-88F11D82E3FD}"/>
                  </a:ext>
                </a:extLst>
              </p:cNvPr>
              <p:cNvGrpSpPr/>
              <p:nvPr/>
            </p:nvGrpSpPr>
            <p:grpSpPr>
              <a:xfrm>
                <a:off x="5279240" y="2855361"/>
                <a:ext cx="416212" cy="313436"/>
                <a:chOff x="4582301" y="1967846"/>
                <a:chExt cx="934355" cy="526988"/>
              </a:xfrm>
            </p:grpSpPr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7E3C235E-5216-4C68-B0F6-9EDF7C4844B7}"/>
                    </a:ext>
                  </a:extLst>
                </p:cNvPr>
                <p:cNvSpPr/>
                <p:nvPr/>
              </p:nvSpPr>
              <p:spPr>
                <a:xfrm rot="2440455">
                  <a:off x="4582301" y="2348258"/>
                  <a:ext cx="447227" cy="146576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882E55B4-F781-419E-BC68-DBE64FE6559C}"/>
                    </a:ext>
                  </a:extLst>
                </p:cNvPr>
                <p:cNvSpPr/>
                <p:nvPr/>
              </p:nvSpPr>
              <p:spPr>
                <a:xfrm rot="5132808">
                  <a:off x="4826797" y="1922956"/>
                  <a:ext cx="265340" cy="35511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6F18D58F-3786-4BB7-8F68-FCC032734DF0}"/>
                    </a:ext>
                  </a:extLst>
                </p:cNvPr>
                <p:cNvSpPr/>
                <p:nvPr/>
              </p:nvSpPr>
              <p:spPr>
                <a:xfrm rot="9021623">
                  <a:off x="5085119" y="2116135"/>
                  <a:ext cx="431537" cy="19773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A391DF95-5F43-4C4F-811C-E52B867C271F}"/>
                </a:ext>
              </a:extLst>
            </p:cNvPr>
            <p:cNvGrpSpPr/>
            <p:nvPr/>
          </p:nvGrpSpPr>
          <p:grpSpPr>
            <a:xfrm rot="2602935">
              <a:off x="4636359" y="1689479"/>
              <a:ext cx="2433523" cy="2083411"/>
              <a:chOff x="4611539" y="1624013"/>
              <a:chExt cx="2433523" cy="2083411"/>
            </a:xfrm>
          </p:grpSpPr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B7CE4B7-5D6B-45D8-8233-0DEAB809EF98}"/>
                  </a:ext>
                </a:extLst>
              </p:cNvPr>
              <p:cNvSpPr/>
              <p:nvPr/>
            </p:nvSpPr>
            <p:spPr>
              <a:xfrm>
                <a:off x="5072062" y="1799298"/>
                <a:ext cx="242888" cy="172378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7F180AD-BADB-4D2E-B00A-D7F4CA4D9B94}"/>
                  </a:ext>
                </a:extLst>
              </p:cNvPr>
              <p:cNvSpPr/>
              <p:nvPr/>
            </p:nvSpPr>
            <p:spPr>
              <a:xfrm>
                <a:off x="5524500" y="1624013"/>
                <a:ext cx="129297" cy="66676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EC8311-5E22-4DD1-8B24-184770E5AA05}"/>
                  </a:ext>
                </a:extLst>
              </p:cNvPr>
              <p:cNvSpPr/>
              <p:nvPr/>
            </p:nvSpPr>
            <p:spPr>
              <a:xfrm rot="2301225">
                <a:off x="6201212" y="1916303"/>
                <a:ext cx="137838" cy="110747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D28381AE-8E4D-41EF-B59F-1254B2E7363D}"/>
                  </a:ext>
                </a:extLst>
              </p:cNvPr>
              <p:cNvSpPr/>
              <p:nvPr/>
            </p:nvSpPr>
            <p:spPr>
              <a:xfrm>
                <a:off x="5064209" y="3400425"/>
                <a:ext cx="129297" cy="66676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4227F2F8-7696-4CCF-B460-E5107E402DCB}"/>
                  </a:ext>
                </a:extLst>
              </p:cNvPr>
              <p:cNvSpPr/>
              <p:nvPr/>
            </p:nvSpPr>
            <p:spPr>
              <a:xfrm rot="5132808">
                <a:off x="6438898" y="3253143"/>
                <a:ext cx="242888" cy="172378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04FBB54B-810F-4F5C-B2D2-A8A0CCB2A06F}"/>
                  </a:ext>
                </a:extLst>
              </p:cNvPr>
              <p:cNvSpPr/>
              <p:nvPr/>
            </p:nvSpPr>
            <p:spPr>
              <a:xfrm rot="5132808">
                <a:off x="5783575" y="3560513"/>
                <a:ext cx="121445" cy="172378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0B975E4-E5F2-41C3-9AD1-84B8F5E940FE}"/>
                  </a:ext>
                </a:extLst>
              </p:cNvPr>
              <p:cNvSpPr/>
              <p:nvPr/>
            </p:nvSpPr>
            <p:spPr>
              <a:xfrm rot="9021623">
                <a:off x="4663746" y="2805564"/>
                <a:ext cx="59811" cy="172378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1B3F6B6A-10CE-4A61-A39D-25A8FC81B170}"/>
                  </a:ext>
                </a:extLst>
              </p:cNvPr>
              <p:cNvGrpSpPr/>
              <p:nvPr/>
            </p:nvGrpSpPr>
            <p:grpSpPr>
              <a:xfrm>
                <a:off x="6657217" y="2233569"/>
                <a:ext cx="387845" cy="622653"/>
                <a:chOff x="6657217" y="2233569"/>
                <a:chExt cx="387845" cy="622653"/>
              </a:xfrm>
            </p:grpSpPr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CA705C21-7F5B-45F8-906D-42CF6B8CD64F}"/>
                    </a:ext>
                  </a:extLst>
                </p:cNvPr>
                <p:cNvSpPr/>
                <p:nvPr/>
              </p:nvSpPr>
              <p:spPr>
                <a:xfrm rot="2440455">
                  <a:off x="6679845" y="2720273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5BF9A689-9FF2-4D68-A418-C72DA302BF88}"/>
                    </a:ext>
                  </a:extLst>
                </p:cNvPr>
                <p:cNvSpPr/>
                <p:nvPr/>
              </p:nvSpPr>
              <p:spPr>
                <a:xfrm rot="5132808">
                  <a:off x="6638765" y="2252021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E5C3B634-842C-4E9A-8D06-5359FD6EBC98}"/>
                    </a:ext>
                  </a:extLst>
                </p:cNvPr>
                <p:cNvSpPr/>
                <p:nvPr/>
              </p:nvSpPr>
              <p:spPr>
                <a:xfrm rot="9021623">
                  <a:off x="6985251" y="232285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B4DDC13B-3248-436C-B09E-FC4C59CB1901}"/>
                  </a:ext>
                </a:extLst>
              </p:cNvPr>
              <p:cNvSpPr/>
              <p:nvPr/>
            </p:nvSpPr>
            <p:spPr>
              <a:xfrm rot="4243137">
                <a:off x="5353661" y="1604500"/>
                <a:ext cx="59811" cy="172378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107A4A7B-C918-41CF-ABCA-A829D6D6184B}"/>
                  </a:ext>
                </a:extLst>
              </p:cNvPr>
              <p:cNvGrpSpPr/>
              <p:nvPr/>
            </p:nvGrpSpPr>
            <p:grpSpPr>
              <a:xfrm rot="4679955">
                <a:off x="4981257" y="1488494"/>
                <a:ext cx="1726079" cy="2341290"/>
                <a:chOff x="4507267" y="1624013"/>
                <a:chExt cx="2537795" cy="2083411"/>
              </a:xfrm>
            </p:grpSpPr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D3619913-A822-48B5-B222-B1733B4B4EC9}"/>
                    </a:ext>
                  </a:extLst>
                </p:cNvPr>
                <p:cNvSpPr/>
                <p:nvPr/>
              </p:nvSpPr>
              <p:spPr>
                <a:xfrm>
                  <a:off x="5072062" y="1799298"/>
                  <a:ext cx="242888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DEE42E-90DE-49FD-9634-26ACF80565E5}"/>
                    </a:ext>
                  </a:extLst>
                </p:cNvPr>
                <p:cNvSpPr/>
                <p:nvPr/>
              </p:nvSpPr>
              <p:spPr>
                <a:xfrm>
                  <a:off x="5524500" y="1624013"/>
                  <a:ext cx="129297" cy="66676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EECDDB3A-CDAC-437D-8085-CB0ED7700760}"/>
                    </a:ext>
                  </a:extLst>
                </p:cNvPr>
                <p:cNvSpPr/>
                <p:nvPr/>
              </p:nvSpPr>
              <p:spPr>
                <a:xfrm rot="2301225">
                  <a:off x="6201212" y="1916303"/>
                  <a:ext cx="137838" cy="110747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61A41CB4-CC32-4567-89AE-6DBCE15B6748}"/>
                    </a:ext>
                  </a:extLst>
                </p:cNvPr>
                <p:cNvSpPr/>
                <p:nvPr/>
              </p:nvSpPr>
              <p:spPr>
                <a:xfrm rot="2440455">
                  <a:off x="6679845" y="2720273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1AA122E0-CFFB-44ED-BC8E-EC72975603FD}"/>
                    </a:ext>
                  </a:extLst>
                </p:cNvPr>
                <p:cNvSpPr/>
                <p:nvPr/>
              </p:nvSpPr>
              <p:spPr>
                <a:xfrm rot="2440455">
                  <a:off x="4507267" y="2251363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D83824D7-9718-4F17-86E2-81E11DF78BBC}"/>
                    </a:ext>
                  </a:extLst>
                </p:cNvPr>
                <p:cNvSpPr/>
                <p:nvPr/>
              </p:nvSpPr>
              <p:spPr>
                <a:xfrm>
                  <a:off x="5064209" y="3400425"/>
                  <a:ext cx="129297" cy="66676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044AA41E-11B9-4CB4-820E-CBFA9CC742CF}"/>
                    </a:ext>
                  </a:extLst>
                </p:cNvPr>
                <p:cNvSpPr/>
                <p:nvPr/>
              </p:nvSpPr>
              <p:spPr>
                <a:xfrm rot="5132808">
                  <a:off x="6438898" y="3253143"/>
                  <a:ext cx="242888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05D703B4-6BB9-4AB6-85BC-8093B032E97C}"/>
                    </a:ext>
                  </a:extLst>
                </p:cNvPr>
                <p:cNvSpPr/>
                <p:nvPr/>
              </p:nvSpPr>
              <p:spPr>
                <a:xfrm rot="5132808">
                  <a:off x="5783575" y="3560513"/>
                  <a:ext cx="121445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70FEA404-90CF-47A9-B172-478482B675F8}"/>
                    </a:ext>
                  </a:extLst>
                </p:cNvPr>
                <p:cNvSpPr/>
                <p:nvPr/>
              </p:nvSpPr>
              <p:spPr>
                <a:xfrm rot="5132808">
                  <a:off x="6638765" y="2252021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D92A3812-433D-4275-A74D-5E1349D38C5F}"/>
                    </a:ext>
                  </a:extLst>
                </p:cNvPr>
                <p:cNvSpPr/>
                <p:nvPr/>
              </p:nvSpPr>
              <p:spPr>
                <a:xfrm rot="9021623">
                  <a:off x="4663746" y="2805564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F30745EB-6357-43F9-B685-5B5832F44E4F}"/>
                    </a:ext>
                  </a:extLst>
                </p:cNvPr>
                <p:cNvSpPr/>
                <p:nvPr/>
              </p:nvSpPr>
              <p:spPr>
                <a:xfrm rot="9021623">
                  <a:off x="6985251" y="232285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9067A02F-8B3B-4EE4-9CCB-E6C6089DEF8D}"/>
                    </a:ext>
                  </a:extLst>
                </p:cNvPr>
                <p:cNvSpPr/>
                <p:nvPr/>
              </p:nvSpPr>
              <p:spPr>
                <a:xfrm rot="4243137">
                  <a:off x="5353661" y="160450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10E961F5-9564-4A73-914A-B471ACA921D8}"/>
                  </a:ext>
                </a:extLst>
              </p:cNvPr>
              <p:cNvSpPr/>
              <p:nvPr/>
            </p:nvSpPr>
            <p:spPr>
              <a:xfrm rot="2440455">
                <a:off x="4812403" y="2606094"/>
                <a:ext cx="166904" cy="135949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71272C84-4172-4653-9FA0-6F9F368C1CD0}"/>
                  </a:ext>
                </a:extLst>
              </p:cNvPr>
              <p:cNvGrpSpPr/>
              <p:nvPr/>
            </p:nvGrpSpPr>
            <p:grpSpPr>
              <a:xfrm>
                <a:off x="4611539" y="2119390"/>
                <a:ext cx="566081" cy="305743"/>
                <a:chOff x="4611539" y="2119390"/>
                <a:chExt cx="566081" cy="305743"/>
              </a:xfrm>
            </p:grpSpPr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C5A88BAD-3DE0-4D7B-87F3-47B938177C4F}"/>
                    </a:ext>
                  </a:extLst>
                </p:cNvPr>
                <p:cNvSpPr/>
                <p:nvPr/>
              </p:nvSpPr>
              <p:spPr>
                <a:xfrm rot="2440455">
                  <a:off x="4611539" y="2289184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D7682B8B-EB8B-45CB-89A0-9C3FFE089922}"/>
                    </a:ext>
                  </a:extLst>
                </p:cNvPr>
                <p:cNvSpPr/>
                <p:nvPr/>
              </p:nvSpPr>
              <p:spPr>
                <a:xfrm rot="5132808">
                  <a:off x="4771323" y="2137842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B99E8E88-2F75-47E7-A9B8-B2F35D371A22}"/>
                    </a:ext>
                  </a:extLst>
                </p:cNvPr>
                <p:cNvSpPr/>
                <p:nvPr/>
              </p:nvSpPr>
              <p:spPr>
                <a:xfrm rot="9021623">
                  <a:off x="5117809" y="2208671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217F0198-4464-4575-871F-D5F81F91DBBD}"/>
                  </a:ext>
                </a:extLst>
              </p:cNvPr>
              <p:cNvGrpSpPr/>
              <p:nvPr/>
            </p:nvGrpSpPr>
            <p:grpSpPr>
              <a:xfrm rot="19677069">
                <a:off x="5104094" y="2479288"/>
                <a:ext cx="387845" cy="298402"/>
                <a:chOff x="6657217" y="2233569"/>
                <a:chExt cx="387845" cy="622653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1C8BD623-E6D3-4992-BFD3-4A2B81945FF2}"/>
                    </a:ext>
                  </a:extLst>
                </p:cNvPr>
                <p:cNvSpPr/>
                <p:nvPr/>
              </p:nvSpPr>
              <p:spPr>
                <a:xfrm rot="2440455">
                  <a:off x="6679845" y="2720273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50DE11EC-BA46-4BD1-AB71-F680982DDFCC}"/>
                    </a:ext>
                  </a:extLst>
                </p:cNvPr>
                <p:cNvSpPr/>
                <p:nvPr/>
              </p:nvSpPr>
              <p:spPr>
                <a:xfrm rot="5132808">
                  <a:off x="6638765" y="2252021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E5059153-40D7-402D-A847-80938CC58FB4}"/>
                    </a:ext>
                  </a:extLst>
                </p:cNvPr>
                <p:cNvSpPr/>
                <p:nvPr/>
              </p:nvSpPr>
              <p:spPr>
                <a:xfrm rot="9021623">
                  <a:off x="6985251" y="232285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C73FF196-223E-4284-A685-507F192E73B2}"/>
                  </a:ext>
                </a:extLst>
              </p:cNvPr>
              <p:cNvGrpSpPr/>
              <p:nvPr/>
            </p:nvGrpSpPr>
            <p:grpSpPr>
              <a:xfrm rot="2841103">
                <a:off x="5799104" y="2124784"/>
                <a:ext cx="387845" cy="298402"/>
                <a:chOff x="6657217" y="2233569"/>
                <a:chExt cx="387845" cy="622653"/>
              </a:xfrm>
            </p:grpSpPr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76376532-CCF3-49C9-99AC-CFEC6B271A13}"/>
                    </a:ext>
                  </a:extLst>
                </p:cNvPr>
                <p:cNvSpPr/>
                <p:nvPr/>
              </p:nvSpPr>
              <p:spPr>
                <a:xfrm rot="2440455">
                  <a:off x="6679845" y="2720273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3386EEB6-62D8-43DC-9766-23BC45D989D7}"/>
                    </a:ext>
                  </a:extLst>
                </p:cNvPr>
                <p:cNvSpPr/>
                <p:nvPr/>
              </p:nvSpPr>
              <p:spPr>
                <a:xfrm rot="5132808">
                  <a:off x="6638765" y="2252021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107DA322-65C9-40A1-98A1-8163BDB087A2}"/>
                    </a:ext>
                  </a:extLst>
                </p:cNvPr>
                <p:cNvSpPr/>
                <p:nvPr/>
              </p:nvSpPr>
              <p:spPr>
                <a:xfrm rot="9021623">
                  <a:off x="6985251" y="232285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5EE1185E-0A4B-4358-BEB0-46EFA3CC6E6D}"/>
                  </a:ext>
                </a:extLst>
              </p:cNvPr>
              <p:cNvGrpSpPr/>
              <p:nvPr/>
            </p:nvGrpSpPr>
            <p:grpSpPr>
              <a:xfrm rot="2841103">
                <a:off x="5674964" y="3077990"/>
                <a:ext cx="387845" cy="298402"/>
                <a:chOff x="6657217" y="2233569"/>
                <a:chExt cx="387845" cy="622653"/>
              </a:xfrm>
            </p:grpSpPr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D71CA2C9-5E5A-4AF4-B796-C9F7233028FE}"/>
                    </a:ext>
                  </a:extLst>
                </p:cNvPr>
                <p:cNvSpPr/>
                <p:nvPr/>
              </p:nvSpPr>
              <p:spPr>
                <a:xfrm rot="2440455">
                  <a:off x="6679845" y="2720273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B61EB9FC-B11A-458A-9B11-C61609B8B8EB}"/>
                    </a:ext>
                  </a:extLst>
                </p:cNvPr>
                <p:cNvSpPr/>
                <p:nvPr/>
              </p:nvSpPr>
              <p:spPr>
                <a:xfrm rot="5132808">
                  <a:off x="6638765" y="2252021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226A0CC-A727-4773-BBFC-DC1B0579E2D7}"/>
                    </a:ext>
                  </a:extLst>
                </p:cNvPr>
                <p:cNvSpPr/>
                <p:nvPr/>
              </p:nvSpPr>
              <p:spPr>
                <a:xfrm rot="9021623">
                  <a:off x="6985251" y="232285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7C0DBB7D-C049-40F0-B581-8C697F975AA8}"/>
                  </a:ext>
                </a:extLst>
              </p:cNvPr>
              <p:cNvGrpSpPr/>
              <p:nvPr/>
            </p:nvGrpSpPr>
            <p:grpSpPr>
              <a:xfrm>
                <a:off x="5958000" y="2912144"/>
                <a:ext cx="566081" cy="86568"/>
                <a:chOff x="4611539" y="2119390"/>
                <a:chExt cx="566081" cy="305743"/>
              </a:xfrm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05AE889C-5163-4AC6-B538-682C91DD4328}"/>
                    </a:ext>
                  </a:extLst>
                </p:cNvPr>
                <p:cNvSpPr/>
                <p:nvPr/>
              </p:nvSpPr>
              <p:spPr>
                <a:xfrm rot="2440455">
                  <a:off x="4611539" y="2289184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E63AFDE8-FE4B-4CA9-818C-E9EA5F775E1F}"/>
                    </a:ext>
                  </a:extLst>
                </p:cNvPr>
                <p:cNvSpPr/>
                <p:nvPr/>
              </p:nvSpPr>
              <p:spPr>
                <a:xfrm rot="5132808">
                  <a:off x="4771323" y="2137842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15E107A1-A226-4CE7-8324-39A490A4AB00}"/>
                    </a:ext>
                  </a:extLst>
                </p:cNvPr>
                <p:cNvSpPr/>
                <p:nvPr/>
              </p:nvSpPr>
              <p:spPr>
                <a:xfrm rot="9021623">
                  <a:off x="5117809" y="2208671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66E8682E-22F1-46DF-9A50-4C05495440BD}"/>
                  </a:ext>
                </a:extLst>
              </p:cNvPr>
              <p:cNvGrpSpPr/>
              <p:nvPr/>
            </p:nvGrpSpPr>
            <p:grpSpPr>
              <a:xfrm>
                <a:off x="6110400" y="3064544"/>
                <a:ext cx="566081" cy="181846"/>
                <a:chOff x="4611539" y="2119390"/>
                <a:chExt cx="566081" cy="305743"/>
              </a:xfrm>
            </p:grpSpPr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9C859B79-6C0B-4885-A3D9-B964B9FBD2C2}"/>
                    </a:ext>
                  </a:extLst>
                </p:cNvPr>
                <p:cNvSpPr/>
                <p:nvPr/>
              </p:nvSpPr>
              <p:spPr>
                <a:xfrm rot="2440455">
                  <a:off x="4611539" y="2289184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EE1F68E4-5CB7-43C4-88A6-309B89C5A8E0}"/>
                    </a:ext>
                  </a:extLst>
                </p:cNvPr>
                <p:cNvSpPr/>
                <p:nvPr/>
              </p:nvSpPr>
              <p:spPr>
                <a:xfrm rot="5132808">
                  <a:off x="4771323" y="2137842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E1809E72-4601-465D-A5E1-278321340EAE}"/>
                    </a:ext>
                  </a:extLst>
                </p:cNvPr>
                <p:cNvSpPr/>
                <p:nvPr/>
              </p:nvSpPr>
              <p:spPr>
                <a:xfrm rot="9021623">
                  <a:off x="5117809" y="2208671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DA22D89D-FDA8-4F57-A1F9-D39FFD5C2D22}"/>
                  </a:ext>
                </a:extLst>
              </p:cNvPr>
              <p:cNvGrpSpPr/>
              <p:nvPr/>
            </p:nvGrpSpPr>
            <p:grpSpPr>
              <a:xfrm>
                <a:off x="5553989" y="2447037"/>
                <a:ext cx="566081" cy="181846"/>
                <a:chOff x="4611539" y="2119390"/>
                <a:chExt cx="566081" cy="305743"/>
              </a:xfrm>
            </p:grpSpPr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82C99798-A816-4FE2-B91A-045203E33AA5}"/>
                    </a:ext>
                  </a:extLst>
                </p:cNvPr>
                <p:cNvSpPr/>
                <p:nvPr/>
              </p:nvSpPr>
              <p:spPr>
                <a:xfrm rot="2440455">
                  <a:off x="4611539" y="2289184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2519C950-3295-4B73-8434-67E495A09A89}"/>
                    </a:ext>
                  </a:extLst>
                </p:cNvPr>
                <p:cNvSpPr/>
                <p:nvPr/>
              </p:nvSpPr>
              <p:spPr>
                <a:xfrm rot="5132808">
                  <a:off x="4771323" y="2137842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D0AE5B1-ECC3-48FD-9A39-BE25EBE2A333}"/>
                    </a:ext>
                  </a:extLst>
                </p:cNvPr>
                <p:cNvSpPr/>
                <p:nvPr/>
              </p:nvSpPr>
              <p:spPr>
                <a:xfrm rot="9021623">
                  <a:off x="5117809" y="2208671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AA696C1F-159B-4402-8F28-E4044DF41EC6}"/>
                  </a:ext>
                </a:extLst>
              </p:cNvPr>
              <p:cNvGrpSpPr/>
              <p:nvPr/>
            </p:nvGrpSpPr>
            <p:grpSpPr>
              <a:xfrm>
                <a:off x="5292265" y="2945492"/>
                <a:ext cx="252163" cy="181846"/>
                <a:chOff x="4611539" y="2119390"/>
                <a:chExt cx="566081" cy="305743"/>
              </a:xfrm>
            </p:grpSpPr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926DAE0B-5F88-46E3-9CF2-CD7C1A5C71B9}"/>
                    </a:ext>
                  </a:extLst>
                </p:cNvPr>
                <p:cNvSpPr/>
                <p:nvPr/>
              </p:nvSpPr>
              <p:spPr>
                <a:xfrm rot="2440455">
                  <a:off x="4611539" y="2289184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D575D992-6A04-4E16-978A-126FBDE8C582}"/>
                    </a:ext>
                  </a:extLst>
                </p:cNvPr>
                <p:cNvSpPr/>
                <p:nvPr/>
              </p:nvSpPr>
              <p:spPr>
                <a:xfrm rot="5132808">
                  <a:off x="4771323" y="2137842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AAC393BB-0E18-470F-B7C1-B006CB99D630}"/>
                    </a:ext>
                  </a:extLst>
                </p:cNvPr>
                <p:cNvSpPr/>
                <p:nvPr/>
              </p:nvSpPr>
              <p:spPr>
                <a:xfrm rot="9021623">
                  <a:off x="5117809" y="2208671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75A4C8C4-1ACF-4E56-A684-24C008A502C0}"/>
              </a:ext>
            </a:extLst>
          </p:cNvPr>
          <p:cNvGrpSpPr/>
          <p:nvPr/>
        </p:nvGrpSpPr>
        <p:grpSpPr>
          <a:xfrm>
            <a:off x="10221379" y="4739654"/>
            <a:ext cx="810598" cy="767506"/>
            <a:chOff x="4383028" y="1361632"/>
            <a:chExt cx="2950047" cy="2658872"/>
          </a:xfrm>
        </p:grpSpPr>
        <p:pic>
          <p:nvPicPr>
            <p:cNvPr id="268" name="Picture 267">
              <a:extLst>
                <a:ext uri="{FF2B5EF4-FFF2-40B4-BE49-F238E27FC236}">
                  <a16:creationId xmlns:a16="http://schemas.microsoft.com/office/drawing/2014/main" id="{31B99588-CBEB-4A96-8912-952A3DAFF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3028" y="1361632"/>
              <a:ext cx="2950047" cy="2658872"/>
            </a:xfrm>
            <a:prstGeom prst="rect">
              <a:avLst/>
            </a:prstGeom>
          </p:spPr>
        </p:pic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12ED8993-3CEC-4084-B936-F575E300E99F}"/>
                </a:ext>
              </a:extLst>
            </p:cNvPr>
            <p:cNvGrpSpPr/>
            <p:nvPr/>
          </p:nvGrpSpPr>
          <p:grpSpPr>
            <a:xfrm>
              <a:off x="4611532" y="1624013"/>
              <a:ext cx="2439028" cy="2088106"/>
              <a:chOff x="4611532" y="1624013"/>
              <a:chExt cx="2439028" cy="2088106"/>
            </a:xfrm>
          </p:grpSpPr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DD08657-D3B0-42A8-8E77-54C113975484}"/>
                  </a:ext>
                </a:extLst>
              </p:cNvPr>
              <p:cNvSpPr/>
              <p:nvPr/>
            </p:nvSpPr>
            <p:spPr>
              <a:xfrm>
                <a:off x="5072062" y="1799298"/>
                <a:ext cx="242888" cy="255662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422DF49B-E771-48ED-AE91-3C19894EDBA0}"/>
                  </a:ext>
                </a:extLst>
              </p:cNvPr>
              <p:cNvSpPr/>
              <p:nvPr/>
            </p:nvSpPr>
            <p:spPr>
              <a:xfrm>
                <a:off x="5524500" y="1624013"/>
                <a:ext cx="194652" cy="206280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1D21F5D4-C6C8-44B5-A2D3-7C56E508327F}"/>
                  </a:ext>
                </a:extLst>
              </p:cNvPr>
              <p:cNvSpPr/>
              <p:nvPr/>
            </p:nvSpPr>
            <p:spPr>
              <a:xfrm rot="2301225">
                <a:off x="6229405" y="1835238"/>
                <a:ext cx="137838" cy="201617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A2BE9EF5-3631-4392-8AE3-731603E8C85C}"/>
                  </a:ext>
                </a:extLst>
              </p:cNvPr>
              <p:cNvSpPr/>
              <p:nvPr/>
            </p:nvSpPr>
            <p:spPr>
              <a:xfrm>
                <a:off x="5064209" y="3400425"/>
                <a:ext cx="129297" cy="66676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FFA90CD7-3494-4E5C-BE0F-A4F1F28B9E8F}"/>
                  </a:ext>
                </a:extLst>
              </p:cNvPr>
              <p:cNvSpPr/>
              <p:nvPr/>
            </p:nvSpPr>
            <p:spPr>
              <a:xfrm rot="5132808">
                <a:off x="6438898" y="3253143"/>
                <a:ext cx="242888" cy="172378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212614F-80F4-444B-ACB9-CD9096F5D033}"/>
                  </a:ext>
                </a:extLst>
              </p:cNvPr>
              <p:cNvSpPr/>
              <p:nvPr/>
            </p:nvSpPr>
            <p:spPr>
              <a:xfrm rot="5132808">
                <a:off x="5665616" y="3451382"/>
                <a:ext cx="232488" cy="288985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EE76AFF-0A9D-4ABD-9BB0-BE385EEF8F68}"/>
                  </a:ext>
                </a:extLst>
              </p:cNvPr>
              <p:cNvSpPr/>
              <p:nvPr/>
            </p:nvSpPr>
            <p:spPr>
              <a:xfrm rot="9021623">
                <a:off x="4663746" y="2805564"/>
                <a:ext cx="59811" cy="172378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0CC1E47B-C288-4FEE-89B1-06C9806DCD88}"/>
                  </a:ext>
                </a:extLst>
              </p:cNvPr>
              <p:cNvGrpSpPr/>
              <p:nvPr/>
            </p:nvGrpSpPr>
            <p:grpSpPr>
              <a:xfrm>
                <a:off x="6182256" y="2233569"/>
                <a:ext cx="868304" cy="543933"/>
                <a:chOff x="6616977" y="2233569"/>
                <a:chExt cx="430813" cy="543933"/>
              </a:xfrm>
            </p:grpSpPr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id="{F9951B16-662E-4548-AE57-F05E6443AA8A}"/>
                    </a:ext>
                  </a:extLst>
                </p:cNvPr>
                <p:cNvSpPr/>
                <p:nvPr/>
              </p:nvSpPr>
              <p:spPr>
                <a:xfrm rot="2440455">
                  <a:off x="6616977" y="2572896"/>
                  <a:ext cx="166904" cy="204606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id="{CC6EC078-4CDB-43A7-8F05-C51159577AB1}"/>
                    </a:ext>
                  </a:extLst>
                </p:cNvPr>
                <p:cNvSpPr/>
                <p:nvPr/>
              </p:nvSpPr>
              <p:spPr>
                <a:xfrm rot="5132808">
                  <a:off x="6638765" y="2252021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id="{CF496798-5DE9-44B4-AEBD-E98474543C56}"/>
                    </a:ext>
                  </a:extLst>
                </p:cNvPr>
                <p:cNvSpPr/>
                <p:nvPr/>
              </p:nvSpPr>
              <p:spPr>
                <a:xfrm rot="9021623">
                  <a:off x="6946281" y="2343631"/>
                  <a:ext cx="101509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7BC2BD3-AA02-4495-8406-D83BD6A4206D}"/>
                  </a:ext>
                </a:extLst>
              </p:cNvPr>
              <p:cNvSpPr/>
              <p:nvPr/>
            </p:nvSpPr>
            <p:spPr>
              <a:xfrm rot="4243137">
                <a:off x="5304788" y="1673374"/>
                <a:ext cx="205744" cy="172378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EAEF5832-65B8-4E51-9FB9-47E02EFF396C}"/>
                  </a:ext>
                </a:extLst>
              </p:cNvPr>
              <p:cNvGrpSpPr/>
              <p:nvPr/>
            </p:nvGrpSpPr>
            <p:grpSpPr>
              <a:xfrm rot="4679955">
                <a:off x="4972260" y="1485864"/>
                <a:ext cx="1742758" cy="2341533"/>
                <a:chOff x="4491198" y="1624013"/>
                <a:chExt cx="2562318" cy="2083627"/>
              </a:xfrm>
            </p:grpSpPr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DAEB4C7F-E4A6-42B7-8CC3-CD7685839FB1}"/>
                    </a:ext>
                  </a:extLst>
                </p:cNvPr>
                <p:cNvSpPr/>
                <p:nvPr/>
              </p:nvSpPr>
              <p:spPr>
                <a:xfrm>
                  <a:off x="5072060" y="1799298"/>
                  <a:ext cx="242888" cy="308564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3DB9055B-5D1F-46CC-8BDA-D994F0BA7291}"/>
                    </a:ext>
                  </a:extLst>
                </p:cNvPr>
                <p:cNvSpPr/>
                <p:nvPr/>
              </p:nvSpPr>
              <p:spPr>
                <a:xfrm>
                  <a:off x="5524500" y="1624013"/>
                  <a:ext cx="129297" cy="66676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B4E1BA5E-2441-4D72-9F2B-90DC4040D033}"/>
                    </a:ext>
                  </a:extLst>
                </p:cNvPr>
                <p:cNvSpPr/>
                <p:nvPr/>
              </p:nvSpPr>
              <p:spPr>
                <a:xfrm rot="2301225">
                  <a:off x="6201212" y="1916303"/>
                  <a:ext cx="137838" cy="110747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5" name="Freeform: Shape 374">
                  <a:extLst>
                    <a:ext uri="{FF2B5EF4-FFF2-40B4-BE49-F238E27FC236}">
                      <a16:creationId xmlns:a16="http://schemas.microsoft.com/office/drawing/2014/main" id="{B3FF92D6-BD20-4DF1-A440-4592EAF00D29}"/>
                    </a:ext>
                  </a:extLst>
                </p:cNvPr>
                <p:cNvSpPr/>
                <p:nvPr/>
              </p:nvSpPr>
              <p:spPr>
                <a:xfrm rot="2440455">
                  <a:off x="6679845" y="2720273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76" name="Freeform: Shape 375">
                  <a:extLst>
                    <a:ext uri="{FF2B5EF4-FFF2-40B4-BE49-F238E27FC236}">
                      <a16:creationId xmlns:a16="http://schemas.microsoft.com/office/drawing/2014/main" id="{BC743974-1E4E-410D-9CB9-716C6ADA46CE}"/>
                    </a:ext>
                  </a:extLst>
                </p:cNvPr>
                <p:cNvSpPr/>
                <p:nvPr/>
              </p:nvSpPr>
              <p:spPr>
                <a:xfrm rot="2440455">
                  <a:off x="4491198" y="2277601"/>
                  <a:ext cx="29993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id="{98A5A6F2-8ACD-41E7-BB3D-1D45F2BC8A9A}"/>
                    </a:ext>
                  </a:extLst>
                </p:cNvPr>
                <p:cNvSpPr/>
                <p:nvPr/>
              </p:nvSpPr>
              <p:spPr>
                <a:xfrm>
                  <a:off x="5064209" y="3292907"/>
                  <a:ext cx="193950" cy="174196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7A007E2C-6047-447D-AC6A-0FE8EFB4155C}"/>
                    </a:ext>
                  </a:extLst>
                </p:cNvPr>
                <p:cNvSpPr/>
                <p:nvPr/>
              </p:nvSpPr>
              <p:spPr>
                <a:xfrm rot="5132808">
                  <a:off x="6237258" y="3379779"/>
                  <a:ext cx="242888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FD0A4113-756C-403A-9760-5AB61317E160}"/>
                    </a:ext>
                  </a:extLst>
                </p:cNvPr>
                <p:cNvSpPr/>
                <p:nvPr/>
              </p:nvSpPr>
              <p:spPr>
                <a:xfrm rot="5132808">
                  <a:off x="5703087" y="3489394"/>
                  <a:ext cx="264115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80" name="Freeform: Shape 379">
                  <a:extLst>
                    <a:ext uri="{FF2B5EF4-FFF2-40B4-BE49-F238E27FC236}">
                      <a16:creationId xmlns:a16="http://schemas.microsoft.com/office/drawing/2014/main" id="{A40AFB20-2914-4060-BE42-EC249E487166}"/>
                    </a:ext>
                  </a:extLst>
                </p:cNvPr>
                <p:cNvSpPr/>
                <p:nvPr/>
              </p:nvSpPr>
              <p:spPr>
                <a:xfrm rot="5132808">
                  <a:off x="6638765" y="2252021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81" name="Freeform: Shape 380">
                  <a:extLst>
                    <a:ext uri="{FF2B5EF4-FFF2-40B4-BE49-F238E27FC236}">
                      <a16:creationId xmlns:a16="http://schemas.microsoft.com/office/drawing/2014/main" id="{FD99C5DE-7AEF-45F3-ABFB-8269B6283EF5}"/>
                    </a:ext>
                  </a:extLst>
                </p:cNvPr>
                <p:cNvSpPr/>
                <p:nvPr/>
              </p:nvSpPr>
              <p:spPr>
                <a:xfrm rot="9021623">
                  <a:off x="4654430" y="2784255"/>
                  <a:ext cx="20219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6F88A9F-1EB7-4696-A130-65D3F82254D5}"/>
                    </a:ext>
                  </a:extLst>
                </p:cNvPr>
                <p:cNvSpPr/>
                <p:nvPr/>
              </p:nvSpPr>
              <p:spPr>
                <a:xfrm rot="9021623">
                  <a:off x="6864469" y="2342191"/>
                  <a:ext cx="189047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51A85BF6-6D09-43C3-AC98-14AEACFC7D9B}"/>
                    </a:ext>
                  </a:extLst>
                </p:cNvPr>
                <p:cNvSpPr/>
                <p:nvPr/>
              </p:nvSpPr>
              <p:spPr>
                <a:xfrm rot="4243137">
                  <a:off x="5353661" y="160450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92725725-F465-4B55-8D1D-78FFF6E54DC7}"/>
                  </a:ext>
                </a:extLst>
              </p:cNvPr>
              <p:cNvSpPr/>
              <p:nvPr/>
            </p:nvSpPr>
            <p:spPr>
              <a:xfrm rot="2440455">
                <a:off x="4812403" y="2606094"/>
                <a:ext cx="166904" cy="135949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340" name="Group 339">
                <a:extLst>
                  <a:ext uri="{FF2B5EF4-FFF2-40B4-BE49-F238E27FC236}">
                    <a16:creationId xmlns:a16="http://schemas.microsoft.com/office/drawing/2014/main" id="{E1508F2D-82B9-4E37-AB4A-B69EF3905B76}"/>
                  </a:ext>
                </a:extLst>
              </p:cNvPr>
              <p:cNvGrpSpPr/>
              <p:nvPr/>
            </p:nvGrpSpPr>
            <p:grpSpPr>
              <a:xfrm>
                <a:off x="4611532" y="2119390"/>
                <a:ext cx="744678" cy="368497"/>
                <a:chOff x="4611539" y="2119390"/>
                <a:chExt cx="588418" cy="368497"/>
              </a:xfrm>
            </p:grpSpPr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4D57641E-8CAE-4C61-98B2-812653FCE679}"/>
                    </a:ext>
                  </a:extLst>
                </p:cNvPr>
                <p:cNvSpPr/>
                <p:nvPr/>
              </p:nvSpPr>
              <p:spPr>
                <a:xfrm rot="2440455">
                  <a:off x="4611539" y="2289184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B4316CFB-3863-4E61-8C9E-ACAD75DB7525}"/>
                    </a:ext>
                  </a:extLst>
                </p:cNvPr>
                <p:cNvSpPr/>
                <p:nvPr/>
              </p:nvSpPr>
              <p:spPr>
                <a:xfrm rot="5132808">
                  <a:off x="4771323" y="2137842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1CAE282A-019F-4B85-AA8A-7F4F4955E755}"/>
                    </a:ext>
                  </a:extLst>
                </p:cNvPr>
                <p:cNvSpPr/>
                <p:nvPr/>
              </p:nvSpPr>
              <p:spPr>
                <a:xfrm rot="9021623">
                  <a:off x="5105428" y="2212816"/>
                  <a:ext cx="94529" cy="27507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341" name="Group 340">
                <a:extLst>
                  <a:ext uri="{FF2B5EF4-FFF2-40B4-BE49-F238E27FC236}">
                    <a16:creationId xmlns:a16="http://schemas.microsoft.com/office/drawing/2014/main" id="{20DB80A4-EEF6-402B-ABBC-A159C7FCCF14}"/>
                  </a:ext>
                </a:extLst>
              </p:cNvPr>
              <p:cNvGrpSpPr/>
              <p:nvPr/>
            </p:nvGrpSpPr>
            <p:grpSpPr>
              <a:xfrm rot="19677069">
                <a:off x="5105729" y="2396215"/>
                <a:ext cx="391057" cy="480955"/>
                <a:chOff x="6654005" y="2061207"/>
                <a:chExt cx="391057" cy="1003573"/>
              </a:xfrm>
            </p:grpSpPr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76E82736-A470-41E3-B32F-71454FF7A1E6}"/>
                    </a:ext>
                  </a:extLst>
                </p:cNvPr>
                <p:cNvSpPr/>
                <p:nvPr/>
              </p:nvSpPr>
              <p:spPr>
                <a:xfrm rot="2440455">
                  <a:off x="6655064" y="2632058"/>
                  <a:ext cx="166904" cy="432722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E5938A23-EECE-494B-9F45-E2516318FC6E}"/>
                    </a:ext>
                  </a:extLst>
                </p:cNvPr>
                <p:cNvSpPr/>
                <p:nvPr/>
              </p:nvSpPr>
              <p:spPr>
                <a:xfrm rot="5132808">
                  <a:off x="6563225" y="2151987"/>
                  <a:ext cx="291971" cy="110412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94C1B710-5D91-4588-B62F-7C9E13228304}"/>
                    </a:ext>
                  </a:extLst>
                </p:cNvPr>
                <p:cNvSpPr/>
                <p:nvPr/>
              </p:nvSpPr>
              <p:spPr>
                <a:xfrm rot="9021623">
                  <a:off x="6985251" y="232285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342" name="Group 341">
                <a:extLst>
                  <a:ext uri="{FF2B5EF4-FFF2-40B4-BE49-F238E27FC236}">
                    <a16:creationId xmlns:a16="http://schemas.microsoft.com/office/drawing/2014/main" id="{048031CE-0785-4C3A-BFBF-799F6A5E6624}"/>
                  </a:ext>
                </a:extLst>
              </p:cNvPr>
              <p:cNvGrpSpPr/>
              <p:nvPr/>
            </p:nvGrpSpPr>
            <p:grpSpPr>
              <a:xfrm rot="2841103">
                <a:off x="5718091" y="2084717"/>
                <a:ext cx="509947" cy="249305"/>
                <a:chOff x="6535115" y="2224083"/>
                <a:chExt cx="509947" cy="520206"/>
              </a:xfrm>
            </p:grpSpPr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8CFC230F-0BE6-4FED-A6A4-595EBD04B95F}"/>
                    </a:ext>
                  </a:extLst>
                </p:cNvPr>
                <p:cNvSpPr/>
                <p:nvPr/>
              </p:nvSpPr>
              <p:spPr>
                <a:xfrm rot="2440455">
                  <a:off x="6535115" y="2565221"/>
                  <a:ext cx="339176" cy="17906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731A20D6-441D-444A-9B25-889616508651}"/>
                    </a:ext>
                  </a:extLst>
                </p:cNvPr>
                <p:cNvSpPr/>
                <p:nvPr/>
              </p:nvSpPr>
              <p:spPr>
                <a:xfrm rot="5132808">
                  <a:off x="6592160" y="2292950"/>
                  <a:ext cx="335385" cy="197652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A5C6D3C4-C2AC-4AA1-9655-DC5124A44804}"/>
                    </a:ext>
                  </a:extLst>
                </p:cNvPr>
                <p:cNvSpPr/>
                <p:nvPr/>
              </p:nvSpPr>
              <p:spPr>
                <a:xfrm rot="9021623">
                  <a:off x="6985251" y="232285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343" name="Group 342">
                <a:extLst>
                  <a:ext uri="{FF2B5EF4-FFF2-40B4-BE49-F238E27FC236}">
                    <a16:creationId xmlns:a16="http://schemas.microsoft.com/office/drawing/2014/main" id="{38B1E170-3F09-4691-A095-B53CFE4FB079}"/>
                  </a:ext>
                </a:extLst>
              </p:cNvPr>
              <p:cNvGrpSpPr/>
              <p:nvPr/>
            </p:nvGrpSpPr>
            <p:grpSpPr>
              <a:xfrm rot="2841103">
                <a:off x="5552606" y="2882020"/>
                <a:ext cx="531865" cy="587288"/>
                <a:chOff x="6513197" y="1936604"/>
                <a:chExt cx="531865" cy="1225451"/>
              </a:xfrm>
            </p:grpSpPr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id="{7F2D7C24-2FB2-4D16-8950-4A012AB13E82}"/>
                    </a:ext>
                  </a:extLst>
                </p:cNvPr>
                <p:cNvSpPr/>
                <p:nvPr/>
              </p:nvSpPr>
              <p:spPr>
                <a:xfrm rot="2440455">
                  <a:off x="6625520" y="2678258"/>
                  <a:ext cx="166904" cy="483797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75E5009B-A3D1-4115-914F-75AB02F19818}"/>
                    </a:ext>
                  </a:extLst>
                </p:cNvPr>
                <p:cNvSpPr/>
                <p:nvPr/>
              </p:nvSpPr>
              <p:spPr>
                <a:xfrm rot="5132808">
                  <a:off x="6388678" y="2061123"/>
                  <a:ext cx="433242" cy="184203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150A2C3C-02A6-470D-8077-657C0D070F87}"/>
                    </a:ext>
                  </a:extLst>
                </p:cNvPr>
                <p:cNvSpPr/>
                <p:nvPr/>
              </p:nvSpPr>
              <p:spPr>
                <a:xfrm rot="9021623">
                  <a:off x="6985251" y="232285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344" name="Group 343">
                <a:extLst>
                  <a:ext uri="{FF2B5EF4-FFF2-40B4-BE49-F238E27FC236}">
                    <a16:creationId xmlns:a16="http://schemas.microsoft.com/office/drawing/2014/main" id="{A8065D5A-1A89-48E1-A0C7-44BA3EDC554B}"/>
                  </a:ext>
                </a:extLst>
              </p:cNvPr>
              <p:cNvGrpSpPr/>
              <p:nvPr/>
            </p:nvGrpSpPr>
            <p:grpSpPr>
              <a:xfrm>
                <a:off x="5918325" y="2772039"/>
                <a:ext cx="605756" cy="333712"/>
                <a:chOff x="4571864" y="1624569"/>
                <a:chExt cx="605756" cy="1178615"/>
              </a:xfrm>
            </p:grpSpPr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1564B22C-A3F9-4E31-9F2A-1DFA1AD1A099}"/>
                    </a:ext>
                  </a:extLst>
                </p:cNvPr>
                <p:cNvSpPr/>
                <p:nvPr/>
              </p:nvSpPr>
              <p:spPr>
                <a:xfrm rot="2440455">
                  <a:off x="4571864" y="2237247"/>
                  <a:ext cx="166904" cy="565937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id="{4FFE9AEA-A274-4F1E-B90D-E04B52B28C70}"/>
                    </a:ext>
                  </a:extLst>
                </p:cNvPr>
                <p:cNvSpPr/>
                <p:nvPr/>
              </p:nvSpPr>
              <p:spPr>
                <a:xfrm rot="5132808">
                  <a:off x="4540167" y="1868729"/>
                  <a:ext cx="611684" cy="123363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25DC2F1C-4E2D-402A-AF70-A8225217EFB0}"/>
                    </a:ext>
                  </a:extLst>
                </p:cNvPr>
                <p:cNvSpPr/>
                <p:nvPr/>
              </p:nvSpPr>
              <p:spPr>
                <a:xfrm rot="9021623">
                  <a:off x="5117809" y="2208671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345" name="Group 344">
                <a:extLst>
                  <a:ext uri="{FF2B5EF4-FFF2-40B4-BE49-F238E27FC236}">
                    <a16:creationId xmlns:a16="http://schemas.microsoft.com/office/drawing/2014/main" id="{A3DFAD06-8EEB-45DB-9D6E-0912B13388F8}"/>
                  </a:ext>
                </a:extLst>
              </p:cNvPr>
              <p:cNvGrpSpPr/>
              <p:nvPr/>
            </p:nvGrpSpPr>
            <p:grpSpPr>
              <a:xfrm>
                <a:off x="6110400" y="2809184"/>
                <a:ext cx="779242" cy="445210"/>
                <a:chOff x="4611539" y="1690046"/>
                <a:chExt cx="779242" cy="748545"/>
              </a:xfrm>
            </p:grpSpPr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FDA1CE02-4575-4E38-BD0F-93BF27AA200A}"/>
                    </a:ext>
                  </a:extLst>
                </p:cNvPr>
                <p:cNvSpPr/>
                <p:nvPr/>
              </p:nvSpPr>
              <p:spPr>
                <a:xfrm rot="2440455">
                  <a:off x="4611539" y="2289184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55" name="Freeform: Shape 354">
                  <a:extLst>
                    <a:ext uri="{FF2B5EF4-FFF2-40B4-BE49-F238E27FC236}">
                      <a16:creationId xmlns:a16="http://schemas.microsoft.com/office/drawing/2014/main" id="{DFF9B733-52E4-4585-8751-8249D42E8521}"/>
                    </a:ext>
                  </a:extLst>
                </p:cNvPr>
                <p:cNvSpPr/>
                <p:nvPr/>
              </p:nvSpPr>
              <p:spPr>
                <a:xfrm rot="5132808">
                  <a:off x="4624341" y="1962394"/>
                  <a:ext cx="382570" cy="177823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56" name="Freeform: Shape 355">
                  <a:extLst>
                    <a:ext uri="{FF2B5EF4-FFF2-40B4-BE49-F238E27FC236}">
                      <a16:creationId xmlns:a16="http://schemas.microsoft.com/office/drawing/2014/main" id="{BAF8AA80-9D83-47AE-91C2-ABF62983FCC4}"/>
                    </a:ext>
                  </a:extLst>
                </p:cNvPr>
                <p:cNvSpPr/>
                <p:nvPr/>
              </p:nvSpPr>
              <p:spPr>
                <a:xfrm rot="7625993">
                  <a:off x="4917131" y="1964942"/>
                  <a:ext cx="748545" cy="198754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346" name="Group 345">
                <a:extLst>
                  <a:ext uri="{FF2B5EF4-FFF2-40B4-BE49-F238E27FC236}">
                    <a16:creationId xmlns:a16="http://schemas.microsoft.com/office/drawing/2014/main" id="{728608CC-5470-4AD7-A366-A44196E89383}"/>
                  </a:ext>
                </a:extLst>
              </p:cNvPr>
              <p:cNvGrpSpPr/>
              <p:nvPr/>
            </p:nvGrpSpPr>
            <p:grpSpPr>
              <a:xfrm>
                <a:off x="5554380" y="2293858"/>
                <a:ext cx="581316" cy="367970"/>
                <a:chOff x="4611930" y="1861847"/>
                <a:chExt cx="581316" cy="618679"/>
              </a:xfrm>
            </p:grpSpPr>
            <p:sp>
              <p:nvSpPr>
                <p:cNvPr id="351" name="Freeform: Shape 350">
                  <a:extLst>
                    <a:ext uri="{FF2B5EF4-FFF2-40B4-BE49-F238E27FC236}">
                      <a16:creationId xmlns:a16="http://schemas.microsoft.com/office/drawing/2014/main" id="{2501DF5D-EEE2-47D5-890F-77175E006F1D}"/>
                    </a:ext>
                  </a:extLst>
                </p:cNvPr>
                <p:cNvSpPr/>
                <p:nvPr/>
              </p:nvSpPr>
              <p:spPr>
                <a:xfrm rot="2440455">
                  <a:off x="4611930" y="2287407"/>
                  <a:ext cx="255403" cy="19311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A0F7EEF8-E545-4DED-9AF6-383FAD56C0E1}"/>
                    </a:ext>
                  </a:extLst>
                </p:cNvPr>
                <p:cNvSpPr/>
                <p:nvPr/>
              </p:nvSpPr>
              <p:spPr>
                <a:xfrm rot="5132808">
                  <a:off x="4573567" y="1954142"/>
                  <a:ext cx="387089" cy="20249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625B8E67-CD9E-4227-B77E-EE7437B3A92F}"/>
                    </a:ext>
                  </a:extLst>
                </p:cNvPr>
                <p:cNvSpPr/>
                <p:nvPr/>
              </p:nvSpPr>
              <p:spPr>
                <a:xfrm rot="9021623">
                  <a:off x="4947600" y="2284386"/>
                  <a:ext cx="245646" cy="195966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347" name="Group 346">
                <a:extLst>
                  <a:ext uri="{FF2B5EF4-FFF2-40B4-BE49-F238E27FC236}">
                    <a16:creationId xmlns:a16="http://schemas.microsoft.com/office/drawing/2014/main" id="{46472516-AEBB-49E1-91D4-892E6E30E0F6}"/>
                  </a:ext>
                </a:extLst>
              </p:cNvPr>
              <p:cNvGrpSpPr/>
              <p:nvPr/>
            </p:nvGrpSpPr>
            <p:grpSpPr>
              <a:xfrm>
                <a:off x="5279240" y="2855361"/>
                <a:ext cx="416212" cy="313436"/>
                <a:chOff x="4582301" y="1967846"/>
                <a:chExt cx="934355" cy="526988"/>
              </a:xfrm>
            </p:grpSpPr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id="{9C8616FE-CB28-4F49-9BEE-E1353323114B}"/>
                    </a:ext>
                  </a:extLst>
                </p:cNvPr>
                <p:cNvSpPr/>
                <p:nvPr/>
              </p:nvSpPr>
              <p:spPr>
                <a:xfrm rot="2440455">
                  <a:off x="4582301" y="2348258"/>
                  <a:ext cx="447227" cy="146576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49" name="Freeform: Shape 348">
                  <a:extLst>
                    <a:ext uri="{FF2B5EF4-FFF2-40B4-BE49-F238E27FC236}">
                      <a16:creationId xmlns:a16="http://schemas.microsoft.com/office/drawing/2014/main" id="{408F155E-CA43-4B58-B37F-DBFBE4E2D62C}"/>
                    </a:ext>
                  </a:extLst>
                </p:cNvPr>
                <p:cNvSpPr/>
                <p:nvPr/>
              </p:nvSpPr>
              <p:spPr>
                <a:xfrm rot="5132808">
                  <a:off x="4826797" y="1922956"/>
                  <a:ext cx="265340" cy="35511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50" name="Freeform: Shape 349">
                  <a:extLst>
                    <a:ext uri="{FF2B5EF4-FFF2-40B4-BE49-F238E27FC236}">
                      <a16:creationId xmlns:a16="http://schemas.microsoft.com/office/drawing/2014/main" id="{72ED5F0D-31F3-4DFF-A791-A95F96C1AE0F}"/>
                    </a:ext>
                  </a:extLst>
                </p:cNvPr>
                <p:cNvSpPr/>
                <p:nvPr/>
              </p:nvSpPr>
              <p:spPr>
                <a:xfrm rot="9021623">
                  <a:off x="5085119" y="2116135"/>
                  <a:ext cx="431537" cy="19773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D753E26E-5361-4091-9E0B-52D95B58EE8A}"/>
                </a:ext>
              </a:extLst>
            </p:cNvPr>
            <p:cNvGrpSpPr/>
            <p:nvPr/>
          </p:nvGrpSpPr>
          <p:grpSpPr>
            <a:xfrm rot="2602935">
              <a:off x="4636359" y="1689479"/>
              <a:ext cx="2433523" cy="2083411"/>
              <a:chOff x="4611539" y="1624013"/>
              <a:chExt cx="2433523" cy="2083411"/>
            </a:xfrm>
          </p:grpSpPr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8EC68654-448E-43A0-92B0-9442596F2442}"/>
                  </a:ext>
                </a:extLst>
              </p:cNvPr>
              <p:cNvSpPr/>
              <p:nvPr/>
            </p:nvSpPr>
            <p:spPr>
              <a:xfrm>
                <a:off x="5072062" y="1799298"/>
                <a:ext cx="242888" cy="172378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C1E34818-66EB-4FDF-8E0E-49CBEE4B0A8D}"/>
                  </a:ext>
                </a:extLst>
              </p:cNvPr>
              <p:cNvSpPr/>
              <p:nvPr/>
            </p:nvSpPr>
            <p:spPr>
              <a:xfrm>
                <a:off x="5524500" y="1624013"/>
                <a:ext cx="129297" cy="66676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BEA806CA-8FA1-4813-91EF-68A66BC4B6CE}"/>
                  </a:ext>
                </a:extLst>
              </p:cNvPr>
              <p:cNvSpPr/>
              <p:nvPr/>
            </p:nvSpPr>
            <p:spPr>
              <a:xfrm rot="2301225">
                <a:off x="6201212" y="1916303"/>
                <a:ext cx="137838" cy="110747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BCBD1D31-2DE3-4CF1-9A25-F57505B1DF1E}"/>
                  </a:ext>
                </a:extLst>
              </p:cNvPr>
              <p:cNvSpPr/>
              <p:nvPr/>
            </p:nvSpPr>
            <p:spPr>
              <a:xfrm>
                <a:off x="5064209" y="3400425"/>
                <a:ext cx="129297" cy="66676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ABFC4E4F-35FE-4669-8B3B-32AE573B5DF1}"/>
                  </a:ext>
                </a:extLst>
              </p:cNvPr>
              <p:cNvSpPr/>
              <p:nvPr/>
            </p:nvSpPr>
            <p:spPr>
              <a:xfrm rot="5132808">
                <a:off x="6438898" y="3253143"/>
                <a:ext cx="242888" cy="172378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C1D71C5-DC56-4890-A270-DDE408DAFF07}"/>
                  </a:ext>
                </a:extLst>
              </p:cNvPr>
              <p:cNvSpPr/>
              <p:nvPr/>
            </p:nvSpPr>
            <p:spPr>
              <a:xfrm rot="5132808">
                <a:off x="5783575" y="3560513"/>
                <a:ext cx="121445" cy="172378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DD5E7F8F-8879-4EC6-BD63-8611D941C74E}"/>
                  </a:ext>
                </a:extLst>
              </p:cNvPr>
              <p:cNvSpPr/>
              <p:nvPr/>
            </p:nvSpPr>
            <p:spPr>
              <a:xfrm rot="9021623">
                <a:off x="4663746" y="2805564"/>
                <a:ext cx="59811" cy="172378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6F3C6F41-0D4B-4DC0-B0B4-FBAA5F5AED3E}"/>
                  </a:ext>
                </a:extLst>
              </p:cNvPr>
              <p:cNvGrpSpPr/>
              <p:nvPr/>
            </p:nvGrpSpPr>
            <p:grpSpPr>
              <a:xfrm>
                <a:off x="6657217" y="2233569"/>
                <a:ext cx="387845" cy="622653"/>
                <a:chOff x="6657217" y="2233569"/>
                <a:chExt cx="387845" cy="622653"/>
              </a:xfrm>
            </p:grpSpPr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73CD2BB-F347-4524-8873-A4595C18EA8B}"/>
                    </a:ext>
                  </a:extLst>
                </p:cNvPr>
                <p:cNvSpPr/>
                <p:nvPr/>
              </p:nvSpPr>
              <p:spPr>
                <a:xfrm rot="2440455">
                  <a:off x="6679845" y="2720273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845459AD-0B11-4DC2-B073-17461336C724}"/>
                    </a:ext>
                  </a:extLst>
                </p:cNvPr>
                <p:cNvSpPr/>
                <p:nvPr/>
              </p:nvSpPr>
              <p:spPr>
                <a:xfrm rot="5132808">
                  <a:off x="6638765" y="2252021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28" name="Freeform: Shape 327">
                  <a:extLst>
                    <a:ext uri="{FF2B5EF4-FFF2-40B4-BE49-F238E27FC236}">
                      <a16:creationId xmlns:a16="http://schemas.microsoft.com/office/drawing/2014/main" id="{988D0279-CA65-434B-8A9C-01CCE816B609}"/>
                    </a:ext>
                  </a:extLst>
                </p:cNvPr>
                <p:cNvSpPr/>
                <p:nvPr/>
              </p:nvSpPr>
              <p:spPr>
                <a:xfrm rot="9021623">
                  <a:off x="6985251" y="232285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7E87BE34-D4A4-426D-952D-D94E8543CF31}"/>
                  </a:ext>
                </a:extLst>
              </p:cNvPr>
              <p:cNvSpPr/>
              <p:nvPr/>
            </p:nvSpPr>
            <p:spPr>
              <a:xfrm rot="4243137">
                <a:off x="5353661" y="1604500"/>
                <a:ext cx="59811" cy="172378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BAD18FE7-B96C-422E-9A2E-55877CBFA442}"/>
                  </a:ext>
                </a:extLst>
              </p:cNvPr>
              <p:cNvGrpSpPr/>
              <p:nvPr/>
            </p:nvGrpSpPr>
            <p:grpSpPr>
              <a:xfrm rot="4679955">
                <a:off x="4981257" y="1488494"/>
                <a:ext cx="1726079" cy="2341290"/>
                <a:chOff x="4507267" y="1624013"/>
                <a:chExt cx="2537795" cy="2083411"/>
              </a:xfrm>
            </p:grpSpPr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22283772-9BE2-448A-BDFF-748E4933F40A}"/>
                    </a:ext>
                  </a:extLst>
                </p:cNvPr>
                <p:cNvSpPr/>
                <p:nvPr/>
              </p:nvSpPr>
              <p:spPr>
                <a:xfrm>
                  <a:off x="5072062" y="1799298"/>
                  <a:ext cx="242888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ED3D761E-08CC-4DE9-9EA8-98C04EB39351}"/>
                    </a:ext>
                  </a:extLst>
                </p:cNvPr>
                <p:cNvSpPr/>
                <p:nvPr/>
              </p:nvSpPr>
              <p:spPr>
                <a:xfrm>
                  <a:off x="5524500" y="1624013"/>
                  <a:ext cx="129297" cy="66676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FFB221D2-ACCA-4E30-AF81-F432ED502889}"/>
                    </a:ext>
                  </a:extLst>
                </p:cNvPr>
                <p:cNvSpPr/>
                <p:nvPr/>
              </p:nvSpPr>
              <p:spPr>
                <a:xfrm rot="2301225">
                  <a:off x="6201212" y="1916303"/>
                  <a:ext cx="137838" cy="110747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5B5E53FC-7D4B-4A19-BE2C-91B537E4BA9F}"/>
                    </a:ext>
                  </a:extLst>
                </p:cNvPr>
                <p:cNvSpPr/>
                <p:nvPr/>
              </p:nvSpPr>
              <p:spPr>
                <a:xfrm rot="2440455">
                  <a:off x="6679845" y="2720273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BCCF6E1E-EA11-40FD-AE3E-4B00B89545B3}"/>
                    </a:ext>
                  </a:extLst>
                </p:cNvPr>
                <p:cNvSpPr/>
                <p:nvPr/>
              </p:nvSpPr>
              <p:spPr>
                <a:xfrm rot="2440455">
                  <a:off x="4507267" y="2251363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ED813291-57BF-4B45-9E1A-A2704370AF17}"/>
                    </a:ext>
                  </a:extLst>
                </p:cNvPr>
                <p:cNvSpPr/>
                <p:nvPr/>
              </p:nvSpPr>
              <p:spPr>
                <a:xfrm>
                  <a:off x="5064209" y="3400425"/>
                  <a:ext cx="129297" cy="66676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D3024996-0A41-4128-9682-F4A412EC3B3C}"/>
                    </a:ext>
                  </a:extLst>
                </p:cNvPr>
                <p:cNvSpPr/>
                <p:nvPr/>
              </p:nvSpPr>
              <p:spPr>
                <a:xfrm rot="5132808">
                  <a:off x="6438898" y="3253143"/>
                  <a:ext cx="242888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009E363C-AE38-444F-81CE-66C2DBDCCC66}"/>
                    </a:ext>
                  </a:extLst>
                </p:cNvPr>
                <p:cNvSpPr/>
                <p:nvPr/>
              </p:nvSpPr>
              <p:spPr>
                <a:xfrm rot="5132808">
                  <a:off x="5783575" y="3560513"/>
                  <a:ext cx="121445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BBA29503-3832-4229-AE94-F6E17813A5A0}"/>
                    </a:ext>
                  </a:extLst>
                </p:cNvPr>
                <p:cNvSpPr/>
                <p:nvPr/>
              </p:nvSpPr>
              <p:spPr>
                <a:xfrm rot="5132808">
                  <a:off x="6638765" y="2252021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id="{26CE43F7-4F1C-4826-909C-18A6C676D3A5}"/>
                    </a:ext>
                  </a:extLst>
                </p:cNvPr>
                <p:cNvSpPr/>
                <p:nvPr/>
              </p:nvSpPr>
              <p:spPr>
                <a:xfrm rot="9021623">
                  <a:off x="4663746" y="2805564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875D0F25-EEB7-41A9-AB0E-734768FC5D89}"/>
                    </a:ext>
                  </a:extLst>
                </p:cNvPr>
                <p:cNvSpPr/>
                <p:nvPr/>
              </p:nvSpPr>
              <p:spPr>
                <a:xfrm rot="9021623">
                  <a:off x="6985251" y="232285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AEA661CE-AA85-49BA-8A77-782DF18F24EF}"/>
                    </a:ext>
                  </a:extLst>
                </p:cNvPr>
                <p:cNvSpPr/>
                <p:nvPr/>
              </p:nvSpPr>
              <p:spPr>
                <a:xfrm rot="4243137">
                  <a:off x="5353661" y="160450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47D63B3D-708D-454D-86B5-02B810A5C9DF}"/>
                  </a:ext>
                </a:extLst>
              </p:cNvPr>
              <p:cNvSpPr/>
              <p:nvPr/>
            </p:nvSpPr>
            <p:spPr>
              <a:xfrm rot="2440455">
                <a:off x="4812403" y="2606094"/>
                <a:ext cx="166904" cy="135949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BC6BE036-535E-4ED5-B289-92583DBE2011}"/>
                  </a:ext>
                </a:extLst>
              </p:cNvPr>
              <p:cNvGrpSpPr/>
              <p:nvPr/>
            </p:nvGrpSpPr>
            <p:grpSpPr>
              <a:xfrm>
                <a:off x="4611539" y="2119390"/>
                <a:ext cx="566081" cy="305743"/>
                <a:chOff x="4611539" y="2119390"/>
                <a:chExt cx="566081" cy="305743"/>
              </a:xfrm>
            </p:grpSpPr>
            <p:sp>
              <p:nvSpPr>
                <p:cNvPr id="311" name="Freeform: Shape 310">
                  <a:extLst>
                    <a:ext uri="{FF2B5EF4-FFF2-40B4-BE49-F238E27FC236}">
                      <a16:creationId xmlns:a16="http://schemas.microsoft.com/office/drawing/2014/main" id="{43A525C5-91DF-46B8-BD25-D264C2A11F9F}"/>
                    </a:ext>
                  </a:extLst>
                </p:cNvPr>
                <p:cNvSpPr/>
                <p:nvPr/>
              </p:nvSpPr>
              <p:spPr>
                <a:xfrm rot="2440455">
                  <a:off x="4611539" y="2289184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966191C-EC5B-4EA3-9B7B-1F0D430EE4FB}"/>
                    </a:ext>
                  </a:extLst>
                </p:cNvPr>
                <p:cNvSpPr/>
                <p:nvPr/>
              </p:nvSpPr>
              <p:spPr>
                <a:xfrm rot="5132808">
                  <a:off x="4771323" y="2137842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7743E0B-5DB0-46B0-972A-FACB2CA9E6AF}"/>
                    </a:ext>
                  </a:extLst>
                </p:cNvPr>
                <p:cNvSpPr/>
                <p:nvPr/>
              </p:nvSpPr>
              <p:spPr>
                <a:xfrm rot="9021623">
                  <a:off x="5117809" y="2208671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283" name="Group 282">
                <a:extLst>
                  <a:ext uri="{FF2B5EF4-FFF2-40B4-BE49-F238E27FC236}">
                    <a16:creationId xmlns:a16="http://schemas.microsoft.com/office/drawing/2014/main" id="{161EE31E-7EF4-4928-95FF-8E6544D7FA0E}"/>
                  </a:ext>
                </a:extLst>
              </p:cNvPr>
              <p:cNvGrpSpPr/>
              <p:nvPr/>
            </p:nvGrpSpPr>
            <p:grpSpPr>
              <a:xfrm rot="19677069">
                <a:off x="5104094" y="2479288"/>
                <a:ext cx="387845" cy="298402"/>
                <a:chOff x="6657217" y="2233569"/>
                <a:chExt cx="387845" cy="622653"/>
              </a:xfrm>
            </p:grpSpPr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2C4B156C-08AA-4735-BED0-E7C90FC44E09}"/>
                    </a:ext>
                  </a:extLst>
                </p:cNvPr>
                <p:cNvSpPr/>
                <p:nvPr/>
              </p:nvSpPr>
              <p:spPr>
                <a:xfrm rot="2440455">
                  <a:off x="6679845" y="2720273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F6176CA4-8120-4603-8F33-47EFD0296236}"/>
                    </a:ext>
                  </a:extLst>
                </p:cNvPr>
                <p:cNvSpPr/>
                <p:nvPr/>
              </p:nvSpPr>
              <p:spPr>
                <a:xfrm rot="5132808">
                  <a:off x="6638765" y="2252021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10" name="Freeform: Shape 309">
                  <a:extLst>
                    <a:ext uri="{FF2B5EF4-FFF2-40B4-BE49-F238E27FC236}">
                      <a16:creationId xmlns:a16="http://schemas.microsoft.com/office/drawing/2014/main" id="{A87749A8-2FB5-4FE9-B7EE-8CDE42330508}"/>
                    </a:ext>
                  </a:extLst>
                </p:cNvPr>
                <p:cNvSpPr/>
                <p:nvPr/>
              </p:nvSpPr>
              <p:spPr>
                <a:xfrm rot="9021623">
                  <a:off x="6985251" y="232285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284" name="Group 283">
                <a:extLst>
                  <a:ext uri="{FF2B5EF4-FFF2-40B4-BE49-F238E27FC236}">
                    <a16:creationId xmlns:a16="http://schemas.microsoft.com/office/drawing/2014/main" id="{402CA130-AACA-486B-A5DA-472BAD10D632}"/>
                  </a:ext>
                </a:extLst>
              </p:cNvPr>
              <p:cNvGrpSpPr/>
              <p:nvPr/>
            </p:nvGrpSpPr>
            <p:grpSpPr>
              <a:xfrm rot="2841103">
                <a:off x="5799104" y="2124784"/>
                <a:ext cx="387845" cy="298402"/>
                <a:chOff x="6657217" y="2233569"/>
                <a:chExt cx="387845" cy="622653"/>
              </a:xfrm>
            </p:grpSpPr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C2F4B96A-A5A1-4B53-94E6-B8509B59FDF1}"/>
                    </a:ext>
                  </a:extLst>
                </p:cNvPr>
                <p:cNvSpPr/>
                <p:nvPr/>
              </p:nvSpPr>
              <p:spPr>
                <a:xfrm rot="2440455">
                  <a:off x="6679845" y="2720273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1FF19A4-8DDF-42E6-9779-04A57073324C}"/>
                    </a:ext>
                  </a:extLst>
                </p:cNvPr>
                <p:cNvSpPr/>
                <p:nvPr/>
              </p:nvSpPr>
              <p:spPr>
                <a:xfrm rot="5132808">
                  <a:off x="6638765" y="2252021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A58B9A5F-0A37-4A65-BAF8-AC49785E0851}"/>
                    </a:ext>
                  </a:extLst>
                </p:cNvPr>
                <p:cNvSpPr/>
                <p:nvPr/>
              </p:nvSpPr>
              <p:spPr>
                <a:xfrm rot="9021623">
                  <a:off x="6985251" y="232285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5B86B538-5A2A-4C6D-84DF-EBE6E05A591D}"/>
                  </a:ext>
                </a:extLst>
              </p:cNvPr>
              <p:cNvGrpSpPr/>
              <p:nvPr/>
            </p:nvGrpSpPr>
            <p:grpSpPr>
              <a:xfrm rot="2841103">
                <a:off x="5674964" y="3077990"/>
                <a:ext cx="387845" cy="298402"/>
                <a:chOff x="6657217" y="2233569"/>
                <a:chExt cx="387845" cy="622653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F092E2F-DF54-4E85-BF8F-2245CA33FFE0}"/>
                    </a:ext>
                  </a:extLst>
                </p:cNvPr>
                <p:cNvSpPr/>
                <p:nvPr/>
              </p:nvSpPr>
              <p:spPr>
                <a:xfrm rot="2440455">
                  <a:off x="6679845" y="2720273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E4788421-3880-4C11-BCD9-061F01BA87BB}"/>
                    </a:ext>
                  </a:extLst>
                </p:cNvPr>
                <p:cNvSpPr/>
                <p:nvPr/>
              </p:nvSpPr>
              <p:spPr>
                <a:xfrm rot="5132808">
                  <a:off x="6638765" y="2252021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FE5159F-3399-42D0-809E-C2D08DC14136}"/>
                    </a:ext>
                  </a:extLst>
                </p:cNvPr>
                <p:cNvSpPr/>
                <p:nvPr/>
              </p:nvSpPr>
              <p:spPr>
                <a:xfrm rot="9021623">
                  <a:off x="6985251" y="232285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36E194AD-3991-42EF-9E87-36B27E30D38B}"/>
                  </a:ext>
                </a:extLst>
              </p:cNvPr>
              <p:cNvGrpSpPr/>
              <p:nvPr/>
            </p:nvGrpSpPr>
            <p:grpSpPr>
              <a:xfrm>
                <a:off x="5958000" y="2912144"/>
                <a:ext cx="566081" cy="86568"/>
                <a:chOff x="4611539" y="2119390"/>
                <a:chExt cx="566081" cy="305743"/>
              </a:xfrm>
            </p:grpSpPr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A1027E43-0AC1-4A9A-BAB3-A9E00CF7FC95}"/>
                    </a:ext>
                  </a:extLst>
                </p:cNvPr>
                <p:cNvSpPr/>
                <p:nvPr/>
              </p:nvSpPr>
              <p:spPr>
                <a:xfrm rot="2440455">
                  <a:off x="4611539" y="2289184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33006BDD-6224-4190-887E-EB9DF36B92DB}"/>
                    </a:ext>
                  </a:extLst>
                </p:cNvPr>
                <p:cNvSpPr/>
                <p:nvPr/>
              </p:nvSpPr>
              <p:spPr>
                <a:xfrm rot="5132808">
                  <a:off x="4771323" y="2137842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1098C53A-7382-4212-A133-7AAB62A4D1F1}"/>
                    </a:ext>
                  </a:extLst>
                </p:cNvPr>
                <p:cNvSpPr/>
                <p:nvPr/>
              </p:nvSpPr>
              <p:spPr>
                <a:xfrm rot="9021623">
                  <a:off x="5117809" y="2208671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287" name="Group 286">
                <a:extLst>
                  <a:ext uri="{FF2B5EF4-FFF2-40B4-BE49-F238E27FC236}">
                    <a16:creationId xmlns:a16="http://schemas.microsoft.com/office/drawing/2014/main" id="{E6CA4D79-CFA9-4A6C-8AB2-8BFA35A79024}"/>
                  </a:ext>
                </a:extLst>
              </p:cNvPr>
              <p:cNvGrpSpPr/>
              <p:nvPr/>
            </p:nvGrpSpPr>
            <p:grpSpPr>
              <a:xfrm>
                <a:off x="6110400" y="3064544"/>
                <a:ext cx="566081" cy="181846"/>
                <a:chOff x="4611539" y="2119390"/>
                <a:chExt cx="566081" cy="30574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F4940E48-E070-4FCA-8072-CF30544839F8}"/>
                    </a:ext>
                  </a:extLst>
                </p:cNvPr>
                <p:cNvSpPr/>
                <p:nvPr/>
              </p:nvSpPr>
              <p:spPr>
                <a:xfrm rot="2440455">
                  <a:off x="4611539" y="2289184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3A51AD75-A8FF-4A59-8C71-BFF8AD145553}"/>
                    </a:ext>
                  </a:extLst>
                </p:cNvPr>
                <p:cNvSpPr/>
                <p:nvPr/>
              </p:nvSpPr>
              <p:spPr>
                <a:xfrm rot="5132808">
                  <a:off x="4771323" y="2137842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4AB2C207-4197-4B45-8D99-5657F80EF2E0}"/>
                    </a:ext>
                  </a:extLst>
                </p:cNvPr>
                <p:cNvSpPr/>
                <p:nvPr/>
              </p:nvSpPr>
              <p:spPr>
                <a:xfrm rot="9021623">
                  <a:off x="5117809" y="2208671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5424C840-92A1-4630-8A42-C1DC80753BE4}"/>
                  </a:ext>
                </a:extLst>
              </p:cNvPr>
              <p:cNvGrpSpPr/>
              <p:nvPr/>
            </p:nvGrpSpPr>
            <p:grpSpPr>
              <a:xfrm>
                <a:off x="5553989" y="2447037"/>
                <a:ext cx="566081" cy="181846"/>
                <a:chOff x="4611539" y="2119390"/>
                <a:chExt cx="566081" cy="305743"/>
              </a:xfrm>
            </p:grpSpPr>
            <p:sp>
              <p:nvSpPr>
                <p:cNvPr id="293" name="Freeform: Shape 292">
                  <a:extLst>
                    <a:ext uri="{FF2B5EF4-FFF2-40B4-BE49-F238E27FC236}">
                      <a16:creationId xmlns:a16="http://schemas.microsoft.com/office/drawing/2014/main" id="{C5221C6A-E66A-467B-A01F-D17E9CC0C9C7}"/>
                    </a:ext>
                  </a:extLst>
                </p:cNvPr>
                <p:cNvSpPr/>
                <p:nvPr/>
              </p:nvSpPr>
              <p:spPr>
                <a:xfrm rot="2440455">
                  <a:off x="4611539" y="2289184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8E8DEA79-8345-4990-B3AB-F60701AFDED6}"/>
                    </a:ext>
                  </a:extLst>
                </p:cNvPr>
                <p:cNvSpPr/>
                <p:nvPr/>
              </p:nvSpPr>
              <p:spPr>
                <a:xfrm rot="5132808">
                  <a:off x="4771323" y="2137842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95" name="Freeform: Shape 294">
                  <a:extLst>
                    <a:ext uri="{FF2B5EF4-FFF2-40B4-BE49-F238E27FC236}">
                      <a16:creationId xmlns:a16="http://schemas.microsoft.com/office/drawing/2014/main" id="{14C8138A-FC24-40A1-8897-C42A21E2AFE3}"/>
                    </a:ext>
                  </a:extLst>
                </p:cNvPr>
                <p:cNvSpPr/>
                <p:nvPr/>
              </p:nvSpPr>
              <p:spPr>
                <a:xfrm rot="9021623">
                  <a:off x="5117809" y="2208671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558D11A2-5B6F-41DE-8BE9-4CB18914454C}"/>
                  </a:ext>
                </a:extLst>
              </p:cNvPr>
              <p:cNvGrpSpPr/>
              <p:nvPr/>
            </p:nvGrpSpPr>
            <p:grpSpPr>
              <a:xfrm>
                <a:off x="5292265" y="2945492"/>
                <a:ext cx="252163" cy="181846"/>
                <a:chOff x="4611539" y="2119390"/>
                <a:chExt cx="566081" cy="305743"/>
              </a:xfrm>
            </p:grpSpPr>
            <p:sp>
              <p:nvSpPr>
                <p:cNvPr id="290" name="Freeform: Shape 289">
                  <a:extLst>
                    <a:ext uri="{FF2B5EF4-FFF2-40B4-BE49-F238E27FC236}">
                      <a16:creationId xmlns:a16="http://schemas.microsoft.com/office/drawing/2014/main" id="{A565F577-FA5B-4C39-8CFE-F7D330E67158}"/>
                    </a:ext>
                  </a:extLst>
                </p:cNvPr>
                <p:cNvSpPr/>
                <p:nvPr/>
              </p:nvSpPr>
              <p:spPr>
                <a:xfrm rot="2440455">
                  <a:off x="4611539" y="2289184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3690F1FD-5093-4880-89A2-55EA6E255D92}"/>
                    </a:ext>
                  </a:extLst>
                </p:cNvPr>
                <p:cNvSpPr/>
                <p:nvPr/>
              </p:nvSpPr>
              <p:spPr>
                <a:xfrm rot="5132808">
                  <a:off x="4771323" y="2137842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92" name="Freeform: Shape 291">
                  <a:extLst>
                    <a:ext uri="{FF2B5EF4-FFF2-40B4-BE49-F238E27FC236}">
                      <a16:creationId xmlns:a16="http://schemas.microsoft.com/office/drawing/2014/main" id="{6431D0CA-640D-44CC-A2A5-91F1EDEF7A8D}"/>
                    </a:ext>
                  </a:extLst>
                </p:cNvPr>
                <p:cNvSpPr/>
                <p:nvPr/>
              </p:nvSpPr>
              <p:spPr>
                <a:xfrm rot="9021623">
                  <a:off x="5117809" y="2208671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4D1ACF87-D99C-445B-90F0-D24E92230A13}"/>
              </a:ext>
            </a:extLst>
          </p:cNvPr>
          <p:cNvGrpSpPr/>
          <p:nvPr/>
        </p:nvGrpSpPr>
        <p:grpSpPr>
          <a:xfrm>
            <a:off x="9269115" y="4871108"/>
            <a:ext cx="738049" cy="666333"/>
            <a:chOff x="8211930" y="1578259"/>
            <a:chExt cx="2950047" cy="2658872"/>
          </a:xfrm>
        </p:grpSpPr>
        <p:pic>
          <p:nvPicPr>
            <p:cNvPr id="388" name="Picture 387">
              <a:extLst>
                <a:ext uri="{FF2B5EF4-FFF2-40B4-BE49-F238E27FC236}">
                  <a16:creationId xmlns:a16="http://schemas.microsoft.com/office/drawing/2014/main" id="{02E1E909-B718-44BF-8B7F-C19E2F0A7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1930" y="1578259"/>
              <a:ext cx="2950047" cy="2658872"/>
            </a:xfrm>
            <a:prstGeom prst="rect">
              <a:avLst/>
            </a:prstGeom>
          </p:spPr>
        </p:pic>
        <p:grpSp>
          <p:nvGrpSpPr>
            <p:cNvPr id="389" name="Group 388">
              <a:extLst>
                <a:ext uri="{FF2B5EF4-FFF2-40B4-BE49-F238E27FC236}">
                  <a16:creationId xmlns:a16="http://schemas.microsoft.com/office/drawing/2014/main" id="{578974A5-0687-4C36-9874-2FA8BF59A0EB}"/>
                </a:ext>
              </a:extLst>
            </p:cNvPr>
            <p:cNvGrpSpPr/>
            <p:nvPr/>
          </p:nvGrpSpPr>
          <p:grpSpPr>
            <a:xfrm>
              <a:off x="8430666" y="1833551"/>
              <a:ext cx="2439028" cy="2088106"/>
              <a:chOff x="4611532" y="1624013"/>
              <a:chExt cx="2439028" cy="2088106"/>
            </a:xfrm>
          </p:grpSpPr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D27E93A-1CAC-4E60-AFEB-6812B4610E21}"/>
                  </a:ext>
                </a:extLst>
              </p:cNvPr>
              <p:cNvSpPr/>
              <p:nvPr/>
            </p:nvSpPr>
            <p:spPr>
              <a:xfrm>
                <a:off x="5072062" y="1799298"/>
                <a:ext cx="242888" cy="255662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94285D23-66C5-4817-9362-DFA47BE239EA}"/>
                  </a:ext>
                </a:extLst>
              </p:cNvPr>
              <p:cNvSpPr/>
              <p:nvPr/>
            </p:nvSpPr>
            <p:spPr>
              <a:xfrm>
                <a:off x="5524500" y="1624013"/>
                <a:ext cx="194652" cy="206280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2F8C78FE-22D9-4C68-8A17-76FA68148BBF}"/>
                  </a:ext>
                </a:extLst>
              </p:cNvPr>
              <p:cNvSpPr/>
              <p:nvPr/>
            </p:nvSpPr>
            <p:spPr>
              <a:xfrm rot="2301225">
                <a:off x="6229405" y="1835238"/>
                <a:ext cx="137838" cy="201617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5271E7D9-9D71-4497-966B-02C7EDB6A298}"/>
                  </a:ext>
                </a:extLst>
              </p:cNvPr>
              <p:cNvSpPr/>
              <p:nvPr/>
            </p:nvSpPr>
            <p:spPr>
              <a:xfrm>
                <a:off x="5064209" y="3400425"/>
                <a:ext cx="129297" cy="66676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8217A694-5E10-4482-AEE6-954FE18ADB60}"/>
                  </a:ext>
                </a:extLst>
              </p:cNvPr>
              <p:cNvSpPr/>
              <p:nvPr/>
            </p:nvSpPr>
            <p:spPr>
              <a:xfrm rot="5132808">
                <a:off x="6438898" y="3253143"/>
                <a:ext cx="242888" cy="172378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84D08E78-2E6E-41C8-A7AF-4E916072FB02}"/>
                  </a:ext>
                </a:extLst>
              </p:cNvPr>
              <p:cNvSpPr/>
              <p:nvPr/>
            </p:nvSpPr>
            <p:spPr>
              <a:xfrm rot="5132808">
                <a:off x="5665616" y="3451382"/>
                <a:ext cx="232488" cy="288985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C3741B18-9C5B-4878-B491-1B93E8A93C60}"/>
                  </a:ext>
                </a:extLst>
              </p:cNvPr>
              <p:cNvSpPr/>
              <p:nvPr/>
            </p:nvSpPr>
            <p:spPr>
              <a:xfrm rot="9021623">
                <a:off x="4663746" y="2805564"/>
                <a:ext cx="59811" cy="172378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397" name="Group 396">
                <a:extLst>
                  <a:ext uri="{FF2B5EF4-FFF2-40B4-BE49-F238E27FC236}">
                    <a16:creationId xmlns:a16="http://schemas.microsoft.com/office/drawing/2014/main" id="{B7AD6CE0-5647-4ED6-BF29-BD3D3381371B}"/>
                  </a:ext>
                </a:extLst>
              </p:cNvPr>
              <p:cNvGrpSpPr/>
              <p:nvPr/>
            </p:nvGrpSpPr>
            <p:grpSpPr>
              <a:xfrm>
                <a:off x="6182256" y="2233569"/>
                <a:ext cx="868304" cy="543933"/>
                <a:chOff x="6616977" y="2233569"/>
                <a:chExt cx="430813" cy="543933"/>
              </a:xfrm>
            </p:grpSpPr>
            <p:sp>
              <p:nvSpPr>
                <p:cNvPr id="445" name="Freeform: Shape 444">
                  <a:extLst>
                    <a:ext uri="{FF2B5EF4-FFF2-40B4-BE49-F238E27FC236}">
                      <a16:creationId xmlns:a16="http://schemas.microsoft.com/office/drawing/2014/main" id="{07B6F529-E23F-4537-BBA5-45982398A3C9}"/>
                    </a:ext>
                  </a:extLst>
                </p:cNvPr>
                <p:cNvSpPr/>
                <p:nvPr/>
              </p:nvSpPr>
              <p:spPr>
                <a:xfrm rot="2440455">
                  <a:off x="6616977" y="2572896"/>
                  <a:ext cx="166904" cy="204606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46" name="Freeform: Shape 445">
                  <a:extLst>
                    <a:ext uri="{FF2B5EF4-FFF2-40B4-BE49-F238E27FC236}">
                      <a16:creationId xmlns:a16="http://schemas.microsoft.com/office/drawing/2014/main" id="{B50E64EF-2728-40F7-B548-36AA76655E92}"/>
                    </a:ext>
                  </a:extLst>
                </p:cNvPr>
                <p:cNvSpPr/>
                <p:nvPr/>
              </p:nvSpPr>
              <p:spPr>
                <a:xfrm rot="5132808">
                  <a:off x="6638765" y="2252021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47" name="Freeform: Shape 446">
                  <a:extLst>
                    <a:ext uri="{FF2B5EF4-FFF2-40B4-BE49-F238E27FC236}">
                      <a16:creationId xmlns:a16="http://schemas.microsoft.com/office/drawing/2014/main" id="{42BEF7CF-FE1C-4C8C-B276-E36C8935B01B}"/>
                    </a:ext>
                  </a:extLst>
                </p:cNvPr>
                <p:cNvSpPr/>
                <p:nvPr/>
              </p:nvSpPr>
              <p:spPr>
                <a:xfrm rot="9021623">
                  <a:off x="6946281" y="2343631"/>
                  <a:ext cx="101509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79E966BE-74A0-4FE2-BEDE-0C0B6C98B5A5}"/>
                  </a:ext>
                </a:extLst>
              </p:cNvPr>
              <p:cNvSpPr/>
              <p:nvPr/>
            </p:nvSpPr>
            <p:spPr>
              <a:xfrm rot="4243137">
                <a:off x="5304788" y="1673374"/>
                <a:ext cx="205744" cy="172378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399" name="Group 398">
                <a:extLst>
                  <a:ext uri="{FF2B5EF4-FFF2-40B4-BE49-F238E27FC236}">
                    <a16:creationId xmlns:a16="http://schemas.microsoft.com/office/drawing/2014/main" id="{1A442EF3-BC81-41E8-A0B5-0A90DBA91A5F}"/>
                  </a:ext>
                </a:extLst>
              </p:cNvPr>
              <p:cNvGrpSpPr/>
              <p:nvPr/>
            </p:nvGrpSpPr>
            <p:grpSpPr>
              <a:xfrm rot="4679955">
                <a:off x="4972260" y="1485864"/>
                <a:ext cx="1742758" cy="2341533"/>
                <a:chOff x="4491198" y="1624013"/>
                <a:chExt cx="2562318" cy="2083627"/>
              </a:xfrm>
            </p:grpSpPr>
            <p:sp>
              <p:nvSpPr>
                <p:cNvPr id="433" name="Freeform: Shape 432">
                  <a:extLst>
                    <a:ext uri="{FF2B5EF4-FFF2-40B4-BE49-F238E27FC236}">
                      <a16:creationId xmlns:a16="http://schemas.microsoft.com/office/drawing/2014/main" id="{1EFEC02C-2FA9-45B3-9573-AA90D2B8B0D0}"/>
                    </a:ext>
                  </a:extLst>
                </p:cNvPr>
                <p:cNvSpPr/>
                <p:nvPr/>
              </p:nvSpPr>
              <p:spPr>
                <a:xfrm>
                  <a:off x="5072060" y="1799298"/>
                  <a:ext cx="242888" cy="308564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:a16="http://schemas.microsoft.com/office/drawing/2014/main" id="{46E3A7B0-E923-4C8E-83DD-A6F7BC0D7A4D}"/>
                    </a:ext>
                  </a:extLst>
                </p:cNvPr>
                <p:cNvSpPr/>
                <p:nvPr/>
              </p:nvSpPr>
              <p:spPr>
                <a:xfrm>
                  <a:off x="5524500" y="1624013"/>
                  <a:ext cx="129297" cy="66676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35" name="Freeform: Shape 434">
                  <a:extLst>
                    <a:ext uri="{FF2B5EF4-FFF2-40B4-BE49-F238E27FC236}">
                      <a16:creationId xmlns:a16="http://schemas.microsoft.com/office/drawing/2014/main" id="{115E370C-FDC0-4C61-B3F1-CE5D00600E4D}"/>
                    </a:ext>
                  </a:extLst>
                </p:cNvPr>
                <p:cNvSpPr/>
                <p:nvPr/>
              </p:nvSpPr>
              <p:spPr>
                <a:xfrm rot="2301225">
                  <a:off x="6201212" y="1916303"/>
                  <a:ext cx="137838" cy="110747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6" name="Freeform: Shape 435">
                  <a:extLst>
                    <a:ext uri="{FF2B5EF4-FFF2-40B4-BE49-F238E27FC236}">
                      <a16:creationId xmlns:a16="http://schemas.microsoft.com/office/drawing/2014/main" id="{5E678D97-EFA2-4F54-A916-1D1B8AA16031}"/>
                    </a:ext>
                  </a:extLst>
                </p:cNvPr>
                <p:cNvSpPr/>
                <p:nvPr/>
              </p:nvSpPr>
              <p:spPr>
                <a:xfrm rot="2440455">
                  <a:off x="6679845" y="2720273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37" name="Freeform: Shape 436">
                  <a:extLst>
                    <a:ext uri="{FF2B5EF4-FFF2-40B4-BE49-F238E27FC236}">
                      <a16:creationId xmlns:a16="http://schemas.microsoft.com/office/drawing/2014/main" id="{92D7257F-D940-4605-BC3B-17588C058CCB}"/>
                    </a:ext>
                  </a:extLst>
                </p:cNvPr>
                <p:cNvSpPr/>
                <p:nvPr/>
              </p:nvSpPr>
              <p:spPr>
                <a:xfrm rot="2440455">
                  <a:off x="4491198" y="2277601"/>
                  <a:ext cx="29993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38" name="Freeform: Shape 437">
                  <a:extLst>
                    <a:ext uri="{FF2B5EF4-FFF2-40B4-BE49-F238E27FC236}">
                      <a16:creationId xmlns:a16="http://schemas.microsoft.com/office/drawing/2014/main" id="{6E3F529C-F1A7-4824-B036-1A22CD265297}"/>
                    </a:ext>
                  </a:extLst>
                </p:cNvPr>
                <p:cNvSpPr/>
                <p:nvPr/>
              </p:nvSpPr>
              <p:spPr>
                <a:xfrm>
                  <a:off x="5064209" y="3292907"/>
                  <a:ext cx="193950" cy="174196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39" name="Freeform: Shape 438">
                  <a:extLst>
                    <a:ext uri="{FF2B5EF4-FFF2-40B4-BE49-F238E27FC236}">
                      <a16:creationId xmlns:a16="http://schemas.microsoft.com/office/drawing/2014/main" id="{EC03CB1E-1001-4E3D-B0CA-A8F19FFD1063}"/>
                    </a:ext>
                  </a:extLst>
                </p:cNvPr>
                <p:cNvSpPr/>
                <p:nvPr/>
              </p:nvSpPr>
              <p:spPr>
                <a:xfrm rot="5132808">
                  <a:off x="6237258" y="3379779"/>
                  <a:ext cx="242888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40" name="Freeform: Shape 439">
                  <a:extLst>
                    <a:ext uri="{FF2B5EF4-FFF2-40B4-BE49-F238E27FC236}">
                      <a16:creationId xmlns:a16="http://schemas.microsoft.com/office/drawing/2014/main" id="{D8304A71-3FA7-4E19-957D-DB5AEC4C415A}"/>
                    </a:ext>
                  </a:extLst>
                </p:cNvPr>
                <p:cNvSpPr/>
                <p:nvPr/>
              </p:nvSpPr>
              <p:spPr>
                <a:xfrm rot="5132808">
                  <a:off x="5703087" y="3489394"/>
                  <a:ext cx="264115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41" name="Freeform: Shape 440">
                  <a:extLst>
                    <a:ext uri="{FF2B5EF4-FFF2-40B4-BE49-F238E27FC236}">
                      <a16:creationId xmlns:a16="http://schemas.microsoft.com/office/drawing/2014/main" id="{00EA7BD6-AC7C-491D-9781-1E69459A70E5}"/>
                    </a:ext>
                  </a:extLst>
                </p:cNvPr>
                <p:cNvSpPr/>
                <p:nvPr/>
              </p:nvSpPr>
              <p:spPr>
                <a:xfrm rot="5132808">
                  <a:off x="6638765" y="2252021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42" name="Freeform: Shape 441">
                  <a:extLst>
                    <a:ext uri="{FF2B5EF4-FFF2-40B4-BE49-F238E27FC236}">
                      <a16:creationId xmlns:a16="http://schemas.microsoft.com/office/drawing/2014/main" id="{1E8F65A0-559D-4BB3-92BC-0BAA7EF19E0A}"/>
                    </a:ext>
                  </a:extLst>
                </p:cNvPr>
                <p:cNvSpPr/>
                <p:nvPr/>
              </p:nvSpPr>
              <p:spPr>
                <a:xfrm rot="9021623">
                  <a:off x="4654430" y="2784255"/>
                  <a:ext cx="20219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43" name="Freeform: Shape 442">
                  <a:extLst>
                    <a:ext uri="{FF2B5EF4-FFF2-40B4-BE49-F238E27FC236}">
                      <a16:creationId xmlns:a16="http://schemas.microsoft.com/office/drawing/2014/main" id="{AAD24E6E-07B6-439F-BEDA-29912F3F5801}"/>
                    </a:ext>
                  </a:extLst>
                </p:cNvPr>
                <p:cNvSpPr/>
                <p:nvPr/>
              </p:nvSpPr>
              <p:spPr>
                <a:xfrm rot="9021623">
                  <a:off x="6864469" y="2342191"/>
                  <a:ext cx="189047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44" name="Freeform: Shape 443">
                  <a:extLst>
                    <a:ext uri="{FF2B5EF4-FFF2-40B4-BE49-F238E27FC236}">
                      <a16:creationId xmlns:a16="http://schemas.microsoft.com/office/drawing/2014/main" id="{ADDACCAC-A334-4B4A-AB94-EF5113079842}"/>
                    </a:ext>
                  </a:extLst>
                </p:cNvPr>
                <p:cNvSpPr/>
                <p:nvPr/>
              </p:nvSpPr>
              <p:spPr>
                <a:xfrm rot="4243137">
                  <a:off x="5353661" y="160450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1F7FF6A3-5F38-4486-A9B2-1461DB06391F}"/>
                  </a:ext>
                </a:extLst>
              </p:cNvPr>
              <p:cNvSpPr/>
              <p:nvPr/>
            </p:nvSpPr>
            <p:spPr>
              <a:xfrm rot="2440455">
                <a:off x="4812403" y="2606094"/>
                <a:ext cx="166904" cy="135949"/>
              </a:xfrm>
              <a:custGeom>
                <a:avLst/>
                <a:gdLst>
                  <a:gd name="connsiteX0" fmla="*/ 0 w 242888"/>
                  <a:gd name="connsiteY0" fmla="*/ 29503 h 172378"/>
                  <a:gd name="connsiteX1" fmla="*/ 0 w 242888"/>
                  <a:gd name="connsiteY1" fmla="*/ 29503 h 172378"/>
                  <a:gd name="connsiteX2" fmla="*/ 114300 w 242888"/>
                  <a:gd name="connsiteY2" fmla="*/ 158090 h 172378"/>
                  <a:gd name="connsiteX3" fmla="*/ 157163 w 242888"/>
                  <a:gd name="connsiteY3" fmla="*/ 172378 h 172378"/>
                  <a:gd name="connsiteX4" fmla="*/ 242888 w 242888"/>
                  <a:gd name="connsiteY4" fmla="*/ 86653 h 172378"/>
                  <a:gd name="connsiteX5" fmla="*/ 214313 w 242888"/>
                  <a:gd name="connsiteY5" fmla="*/ 43790 h 172378"/>
                  <a:gd name="connsiteX6" fmla="*/ 171450 w 242888"/>
                  <a:gd name="connsiteY6" fmla="*/ 29503 h 172378"/>
                  <a:gd name="connsiteX7" fmla="*/ 128588 w 242888"/>
                  <a:gd name="connsiteY7" fmla="*/ 928 h 172378"/>
                  <a:gd name="connsiteX8" fmla="*/ 0 w 242888"/>
                  <a:gd name="connsiteY8" fmla="*/ 29503 h 1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2888" h="172378">
                    <a:moveTo>
                      <a:pt x="0" y="29503"/>
                    </a:moveTo>
                    <a:lnTo>
                      <a:pt x="0" y="29503"/>
                    </a:lnTo>
                    <a:cubicBezTo>
                      <a:pt x="47419" y="95889"/>
                      <a:pt x="51601" y="126740"/>
                      <a:pt x="114300" y="158090"/>
                    </a:cubicBezTo>
                    <a:cubicBezTo>
                      <a:pt x="127771" y="164825"/>
                      <a:pt x="142875" y="167615"/>
                      <a:pt x="157163" y="172378"/>
                    </a:cubicBezTo>
                    <a:cubicBezTo>
                      <a:pt x="170105" y="162671"/>
                      <a:pt x="242888" y="117990"/>
                      <a:pt x="242888" y="86653"/>
                    </a:cubicBezTo>
                    <a:cubicBezTo>
                      <a:pt x="242888" y="69481"/>
                      <a:pt x="227722" y="54517"/>
                      <a:pt x="214313" y="43790"/>
                    </a:cubicBezTo>
                    <a:cubicBezTo>
                      <a:pt x="202553" y="34382"/>
                      <a:pt x="185738" y="34265"/>
                      <a:pt x="171450" y="29503"/>
                    </a:cubicBezTo>
                    <a:cubicBezTo>
                      <a:pt x="157163" y="19978"/>
                      <a:pt x="145587" y="3356"/>
                      <a:pt x="128588" y="928"/>
                    </a:cubicBezTo>
                    <a:cubicBezTo>
                      <a:pt x="82507" y="-5655"/>
                      <a:pt x="21431" y="24741"/>
                      <a:pt x="0" y="29503"/>
                    </a:cubicBezTo>
                    <a:close/>
                  </a:path>
                </a:pathLst>
              </a:custGeom>
              <a:pattFill prst="pct75">
                <a:fgClr>
                  <a:srgbClr val="00CC99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401" name="Group 400">
                <a:extLst>
                  <a:ext uri="{FF2B5EF4-FFF2-40B4-BE49-F238E27FC236}">
                    <a16:creationId xmlns:a16="http://schemas.microsoft.com/office/drawing/2014/main" id="{5510806F-39E5-4854-9ADA-454C612AC07A}"/>
                  </a:ext>
                </a:extLst>
              </p:cNvPr>
              <p:cNvGrpSpPr/>
              <p:nvPr/>
            </p:nvGrpSpPr>
            <p:grpSpPr>
              <a:xfrm>
                <a:off x="4611532" y="2119390"/>
                <a:ext cx="744678" cy="368497"/>
                <a:chOff x="4611539" y="2119390"/>
                <a:chExt cx="588418" cy="368497"/>
              </a:xfrm>
            </p:grpSpPr>
            <p:sp>
              <p:nvSpPr>
                <p:cNvPr id="430" name="Freeform: Shape 429">
                  <a:extLst>
                    <a:ext uri="{FF2B5EF4-FFF2-40B4-BE49-F238E27FC236}">
                      <a16:creationId xmlns:a16="http://schemas.microsoft.com/office/drawing/2014/main" id="{14B25B24-9F8E-45E1-BAE0-A6A6A8754AB4}"/>
                    </a:ext>
                  </a:extLst>
                </p:cNvPr>
                <p:cNvSpPr/>
                <p:nvPr/>
              </p:nvSpPr>
              <p:spPr>
                <a:xfrm rot="2440455">
                  <a:off x="4611539" y="2289184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31" name="Freeform: Shape 430">
                  <a:extLst>
                    <a:ext uri="{FF2B5EF4-FFF2-40B4-BE49-F238E27FC236}">
                      <a16:creationId xmlns:a16="http://schemas.microsoft.com/office/drawing/2014/main" id="{FBCC2C03-113C-412F-B023-0B286CBCCEB2}"/>
                    </a:ext>
                  </a:extLst>
                </p:cNvPr>
                <p:cNvSpPr/>
                <p:nvPr/>
              </p:nvSpPr>
              <p:spPr>
                <a:xfrm rot="5132808">
                  <a:off x="4771323" y="2137842"/>
                  <a:ext cx="121445" cy="8454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:a16="http://schemas.microsoft.com/office/drawing/2014/main" id="{7EEBA199-B909-4980-8E9A-65A06405F54A}"/>
                    </a:ext>
                  </a:extLst>
                </p:cNvPr>
                <p:cNvSpPr/>
                <p:nvPr/>
              </p:nvSpPr>
              <p:spPr>
                <a:xfrm rot="9021623">
                  <a:off x="5105428" y="2212816"/>
                  <a:ext cx="94529" cy="27507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025F86D7-0E11-4D82-948B-DA4AC5480557}"/>
                  </a:ext>
                </a:extLst>
              </p:cNvPr>
              <p:cNvGrpSpPr/>
              <p:nvPr/>
            </p:nvGrpSpPr>
            <p:grpSpPr>
              <a:xfrm rot="19677069">
                <a:off x="5105729" y="2396215"/>
                <a:ext cx="391057" cy="480955"/>
                <a:chOff x="6654005" y="2061207"/>
                <a:chExt cx="391057" cy="1003573"/>
              </a:xfrm>
            </p:grpSpPr>
            <p:sp>
              <p:nvSpPr>
                <p:cNvPr id="427" name="Freeform: Shape 426">
                  <a:extLst>
                    <a:ext uri="{FF2B5EF4-FFF2-40B4-BE49-F238E27FC236}">
                      <a16:creationId xmlns:a16="http://schemas.microsoft.com/office/drawing/2014/main" id="{054DF2C3-26B5-4D43-917A-E964CD0D20C1}"/>
                    </a:ext>
                  </a:extLst>
                </p:cNvPr>
                <p:cNvSpPr/>
                <p:nvPr/>
              </p:nvSpPr>
              <p:spPr>
                <a:xfrm rot="2440455">
                  <a:off x="6655064" y="2632058"/>
                  <a:ext cx="166904" cy="432722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28" name="Freeform: Shape 427">
                  <a:extLst>
                    <a:ext uri="{FF2B5EF4-FFF2-40B4-BE49-F238E27FC236}">
                      <a16:creationId xmlns:a16="http://schemas.microsoft.com/office/drawing/2014/main" id="{D07B311C-276E-49F4-810C-F0F2EC333268}"/>
                    </a:ext>
                  </a:extLst>
                </p:cNvPr>
                <p:cNvSpPr/>
                <p:nvPr/>
              </p:nvSpPr>
              <p:spPr>
                <a:xfrm rot="5132808">
                  <a:off x="6563225" y="2151987"/>
                  <a:ext cx="291971" cy="110412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29" name="Freeform: Shape 428">
                  <a:extLst>
                    <a:ext uri="{FF2B5EF4-FFF2-40B4-BE49-F238E27FC236}">
                      <a16:creationId xmlns:a16="http://schemas.microsoft.com/office/drawing/2014/main" id="{E2498979-9865-4E72-8FE1-546EF2FCCF5A}"/>
                    </a:ext>
                  </a:extLst>
                </p:cNvPr>
                <p:cNvSpPr/>
                <p:nvPr/>
              </p:nvSpPr>
              <p:spPr>
                <a:xfrm rot="9021623">
                  <a:off x="6985251" y="232285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403" name="Group 402">
                <a:extLst>
                  <a:ext uri="{FF2B5EF4-FFF2-40B4-BE49-F238E27FC236}">
                    <a16:creationId xmlns:a16="http://schemas.microsoft.com/office/drawing/2014/main" id="{30D81196-DB0B-4434-9374-CC3036C18877}"/>
                  </a:ext>
                </a:extLst>
              </p:cNvPr>
              <p:cNvGrpSpPr/>
              <p:nvPr/>
            </p:nvGrpSpPr>
            <p:grpSpPr>
              <a:xfrm rot="2841103">
                <a:off x="5718091" y="2084717"/>
                <a:ext cx="509947" cy="249305"/>
                <a:chOff x="6535115" y="2224083"/>
                <a:chExt cx="509947" cy="520206"/>
              </a:xfrm>
            </p:grpSpPr>
            <p:sp>
              <p:nvSpPr>
                <p:cNvPr id="424" name="Freeform: Shape 423">
                  <a:extLst>
                    <a:ext uri="{FF2B5EF4-FFF2-40B4-BE49-F238E27FC236}">
                      <a16:creationId xmlns:a16="http://schemas.microsoft.com/office/drawing/2014/main" id="{E50A1AA3-AE9A-4F42-B7F5-725A97572426}"/>
                    </a:ext>
                  </a:extLst>
                </p:cNvPr>
                <p:cNvSpPr/>
                <p:nvPr/>
              </p:nvSpPr>
              <p:spPr>
                <a:xfrm rot="2440455">
                  <a:off x="6535115" y="2565221"/>
                  <a:ext cx="339176" cy="17906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25" name="Freeform: Shape 424">
                  <a:extLst>
                    <a:ext uri="{FF2B5EF4-FFF2-40B4-BE49-F238E27FC236}">
                      <a16:creationId xmlns:a16="http://schemas.microsoft.com/office/drawing/2014/main" id="{E1009C96-0E65-4BA9-8C1E-3FD01C309E6F}"/>
                    </a:ext>
                  </a:extLst>
                </p:cNvPr>
                <p:cNvSpPr/>
                <p:nvPr/>
              </p:nvSpPr>
              <p:spPr>
                <a:xfrm rot="5132808">
                  <a:off x="6592160" y="2292950"/>
                  <a:ext cx="335385" cy="197652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26" name="Freeform: Shape 425">
                  <a:extLst>
                    <a:ext uri="{FF2B5EF4-FFF2-40B4-BE49-F238E27FC236}">
                      <a16:creationId xmlns:a16="http://schemas.microsoft.com/office/drawing/2014/main" id="{755714A1-C352-4299-95E6-2803CB0EBF4A}"/>
                    </a:ext>
                  </a:extLst>
                </p:cNvPr>
                <p:cNvSpPr/>
                <p:nvPr/>
              </p:nvSpPr>
              <p:spPr>
                <a:xfrm rot="9021623">
                  <a:off x="6985251" y="232285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404" name="Group 403">
                <a:extLst>
                  <a:ext uri="{FF2B5EF4-FFF2-40B4-BE49-F238E27FC236}">
                    <a16:creationId xmlns:a16="http://schemas.microsoft.com/office/drawing/2014/main" id="{BCCBAF28-CF10-4491-B197-BF8E0C0649A9}"/>
                  </a:ext>
                </a:extLst>
              </p:cNvPr>
              <p:cNvGrpSpPr/>
              <p:nvPr/>
            </p:nvGrpSpPr>
            <p:grpSpPr>
              <a:xfrm rot="2841103">
                <a:off x="5552606" y="2882020"/>
                <a:ext cx="531865" cy="587288"/>
                <a:chOff x="6513197" y="1936604"/>
                <a:chExt cx="531865" cy="1225451"/>
              </a:xfrm>
            </p:grpSpPr>
            <p:sp>
              <p:nvSpPr>
                <p:cNvPr id="421" name="Freeform: Shape 420">
                  <a:extLst>
                    <a:ext uri="{FF2B5EF4-FFF2-40B4-BE49-F238E27FC236}">
                      <a16:creationId xmlns:a16="http://schemas.microsoft.com/office/drawing/2014/main" id="{7D9994E9-AD19-4CE6-A9B2-DC4BADD51012}"/>
                    </a:ext>
                  </a:extLst>
                </p:cNvPr>
                <p:cNvSpPr/>
                <p:nvPr/>
              </p:nvSpPr>
              <p:spPr>
                <a:xfrm rot="2440455">
                  <a:off x="6625520" y="2678258"/>
                  <a:ext cx="166904" cy="483797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22" name="Freeform: Shape 421">
                  <a:extLst>
                    <a:ext uri="{FF2B5EF4-FFF2-40B4-BE49-F238E27FC236}">
                      <a16:creationId xmlns:a16="http://schemas.microsoft.com/office/drawing/2014/main" id="{50ED8C83-5A30-43AD-8C9A-D1E7AA06AE0F}"/>
                    </a:ext>
                  </a:extLst>
                </p:cNvPr>
                <p:cNvSpPr/>
                <p:nvPr/>
              </p:nvSpPr>
              <p:spPr>
                <a:xfrm rot="5132808">
                  <a:off x="6388678" y="2061123"/>
                  <a:ext cx="433242" cy="184203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23" name="Freeform: Shape 422">
                  <a:extLst>
                    <a:ext uri="{FF2B5EF4-FFF2-40B4-BE49-F238E27FC236}">
                      <a16:creationId xmlns:a16="http://schemas.microsoft.com/office/drawing/2014/main" id="{53289D05-F4A3-4564-BE04-40F5CBEE9AA0}"/>
                    </a:ext>
                  </a:extLst>
                </p:cNvPr>
                <p:cNvSpPr/>
                <p:nvPr/>
              </p:nvSpPr>
              <p:spPr>
                <a:xfrm rot="9021623">
                  <a:off x="6985251" y="2322850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405" name="Group 404">
                <a:extLst>
                  <a:ext uri="{FF2B5EF4-FFF2-40B4-BE49-F238E27FC236}">
                    <a16:creationId xmlns:a16="http://schemas.microsoft.com/office/drawing/2014/main" id="{FC55056C-94BC-4A86-9D8A-88A78EDC97FB}"/>
                  </a:ext>
                </a:extLst>
              </p:cNvPr>
              <p:cNvGrpSpPr/>
              <p:nvPr/>
            </p:nvGrpSpPr>
            <p:grpSpPr>
              <a:xfrm>
                <a:off x="5918325" y="2772039"/>
                <a:ext cx="605756" cy="333712"/>
                <a:chOff x="4571864" y="1624569"/>
                <a:chExt cx="605756" cy="1178615"/>
              </a:xfrm>
            </p:grpSpPr>
            <p:sp>
              <p:nvSpPr>
                <p:cNvPr id="418" name="Freeform: Shape 417">
                  <a:extLst>
                    <a:ext uri="{FF2B5EF4-FFF2-40B4-BE49-F238E27FC236}">
                      <a16:creationId xmlns:a16="http://schemas.microsoft.com/office/drawing/2014/main" id="{1A730F5D-34B3-48E4-88EC-88763ABB7DCC}"/>
                    </a:ext>
                  </a:extLst>
                </p:cNvPr>
                <p:cNvSpPr/>
                <p:nvPr/>
              </p:nvSpPr>
              <p:spPr>
                <a:xfrm rot="2440455">
                  <a:off x="4571864" y="2237247"/>
                  <a:ext cx="166904" cy="565937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19" name="Freeform: Shape 418">
                  <a:extLst>
                    <a:ext uri="{FF2B5EF4-FFF2-40B4-BE49-F238E27FC236}">
                      <a16:creationId xmlns:a16="http://schemas.microsoft.com/office/drawing/2014/main" id="{72CF1CFF-DEBE-43C2-9D36-EA132597CAC2}"/>
                    </a:ext>
                  </a:extLst>
                </p:cNvPr>
                <p:cNvSpPr/>
                <p:nvPr/>
              </p:nvSpPr>
              <p:spPr>
                <a:xfrm rot="5132808">
                  <a:off x="4540167" y="1868729"/>
                  <a:ext cx="611684" cy="123363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20" name="Freeform: Shape 419">
                  <a:extLst>
                    <a:ext uri="{FF2B5EF4-FFF2-40B4-BE49-F238E27FC236}">
                      <a16:creationId xmlns:a16="http://schemas.microsoft.com/office/drawing/2014/main" id="{1AB588B1-9E5C-436F-BE8D-AFB68B802ED5}"/>
                    </a:ext>
                  </a:extLst>
                </p:cNvPr>
                <p:cNvSpPr/>
                <p:nvPr/>
              </p:nvSpPr>
              <p:spPr>
                <a:xfrm rot="9021623">
                  <a:off x="5117809" y="2208671"/>
                  <a:ext cx="59811" cy="172378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406" name="Group 405">
                <a:extLst>
                  <a:ext uri="{FF2B5EF4-FFF2-40B4-BE49-F238E27FC236}">
                    <a16:creationId xmlns:a16="http://schemas.microsoft.com/office/drawing/2014/main" id="{16AD0ABB-09EB-460B-80C8-4DD808F4A3BD}"/>
                  </a:ext>
                </a:extLst>
              </p:cNvPr>
              <p:cNvGrpSpPr/>
              <p:nvPr/>
            </p:nvGrpSpPr>
            <p:grpSpPr>
              <a:xfrm>
                <a:off x="6110400" y="2809184"/>
                <a:ext cx="779242" cy="445210"/>
                <a:chOff x="4611539" y="1690046"/>
                <a:chExt cx="779242" cy="748545"/>
              </a:xfrm>
            </p:grpSpPr>
            <p:sp>
              <p:nvSpPr>
                <p:cNvPr id="415" name="Freeform: Shape 414">
                  <a:extLst>
                    <a:ext uri="{FF2B5EF4-FFF2-40B4-BE49-F238E27FC236}">
                      <a16:creationId xmlns:a16="http://schemas.microsoft.com/office/drawing/2014/main" id="{CDADAF5A-7E85-4B17-9C59-CA2B2DF5C2BF}"/>
                    </a:ext>
                  </a:extLst>
                </p:cNvPr>
                <p:cNvSpPr/>
                <p:nvPr/>
              </p:nvSpPr>
              <p:spPr>
                <a:xfrm rot="2440455">
                  <a:off x="4611539" y="2289184"/>
                  <a:ext cx="166904" cy="13594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16" name="Freeform: Shape 415">
                  <a:extLst>
                    <a:ext uri="{FF2B5EF4-FFF2-40B4-BE49-F238E27FC236}">
                      <a16:creationId xmlns:a16="http://schemas.microsoft.com/office/drawing/2014/main" id="{5D02E0BB-3EEE-4D86-A63A-5D1D76A07AB5}"/>
                    </a:ext>
                  </a:extLst>
                </p:cNvPr>
                <p:cNvSpPr/>
                <p:nvPr/>
              </p:nvSpPr>
              <p:spPr>
                <a:xfrm rot="5132808">
                  <a:off x="4624341" y="1962394"/>
                  <a:ext cx="382570" cy="177823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17" name="Freeform: Shape 416">
                  <a:extLst>
                    <a:ext uri="{FF2B5EF4-FFF2-40B4-BE49-F238E27FC236}">
                      <a16:creationId xmlns:a16="http://schemas.microsoft.com/office/drawing/2014/main" id="{602898DD-E44C-4F79-905D-A05D693EB39D}"/>
                    </a:ext>
                  </a:extLst>
                </p:cNvPr>
                <p:cNvSpPr/>
                <p:nvPr/>
              </p:nvSpPr>
              <p:spPr>
                <a:xfrm rot="7625993">
                  <a:off x="4917131" y="1964942"/>
                  <a:ext cx="748545" cy="198754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407" name="Group 406">
                <a:extLst>
                  <a:ext uri="{FF2B5EF4-FFF2-40B4-BE49-F238E27FC236}">
                    <a16:creationId xmlns:a16="http://schemas.microsoft.com/office/drawing/2014/main" id="{334E15F8-CF36-4452-98B5-8DE7E9AA6C74}"/>
                  </a:ext>
                </a:extLst>
              </p:cNvPr>
              <p:cNvGrpSpPr/>
              <p:nvPr/>
            </p:nvGrpSpPr>
            <p:grpSpPr>
              <a:xfrm>
                <a:off x="5554380" y="2293858"/>
                <a:ext cx="581316" cy="367970"/>
                <a:chOff x="4611930" y="1861847"/>
                <a:chExt cx="581316" cy="618679"/>
              </a:xfrm>
            </p:grpSpPr>
            <p:sp>
              <p:nvSpPr>
                <p:cNvPr id="412" name="Freeform: Shape 411">
                  <a:extLst>
                    <a:ext uri="{FF2B5EF4-FFF2-40B4-BE49-F238E27FC236}">
                      <a16:creationId xmlns:a16="http://schemas.microsoft.com/office/drawing/2014/main" id="{9E774E2A-0A44-4C9D-8C23-4FAC307CD1F7}"/>
                    </a:ext>
                  </a:extLst>
                </p:cNvPr>
                <p:cNvSpPr/>
                <p:nvPr/>
              </p:nvSpPr>
              <p:spPr>
                <a:xfrm rot="2440455">
                  <a:off x="4611930" y="2287407"/>
                  <a:ext cx="255403" cy="19311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id="{E5FE1BD8-2E16-4A90-90AE-38A13FE968A3}"/>
                    </a:ext>
                  </a:extLst>
                </p:cNvPr>
                <p:cNvSpPr/>
                <p:nvPr/>
              </p:nvSpPr>
              <p:spPr>
                <a:xfrm rot="5132808">
                  <a:off x="4573567" y="1954142"/>
                  <a:ext cx="387089" cy="20249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14" name="Freeform: Shape 413">
                  <a:extLst>
                    <a:ext uri="{FF2B5EF4-FFF2-40B4-BE49-F238E27FC236}">
                      <a16:creationId xmlns:a16="http://schemas.microsoft.com/office/drawing/2014/main" id="{CC131A93-2B86-4869-884B-C32A4394EE6E}"/>
                    </a:ext>
                  </a:extLst>
                </p:cNvPr>
                <p:cNvSpPr/>
                <p:nvPr/>
              </p:nvSpPr>
              <p:spPr>
                <a:xfrm rot="9021623">
                  <a:off x="4947600" y="2284386"/>
                  <a:ext cx="245646" cy="195966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37C8F204-F19F-4BF5-B611-EF29200EFEC1}"/>
                  </a:ext>
                </a:extLst>
              </p:cNvPr>
              <p:cNvGrpSpPr/>
              <p:nvPr/>
            </p:nvGrpSpPr>
            <p:grpSpPr>
              <a:xfrm>
                <a:off x="5279240" y="2855361"/>
                <a:ext cx="416212" cy="313436"/>
                <a:chOff x="4582301" y="1967846"/>
                <a:chExt cx="934355" cy="526988"/>
              </a:xfrm>
            </p:grpSpPr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id="{4EA3202E-2B9D-4850-AB62-159EEB2A84E8}"/>
                    </a:ext>
                  </a:extLst>
                </p:cNvPr>
                <p:cNvSpPr/>
                <p:nvPr/>
              </p:nvSpPr>
              <p:spPr>
                <a:xfrm rot="2440455">
                  <a:off x="4582301" y="2348258"/>
                  <a:ext cx="447227" cy="146576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10" name="Freeform: Shape 409">
                  <a:extLst>
                    <a:ext uri="{FF2B5EF4-FFF2-40B4-BE49-F238E27FC236}">
                      <a16:creationId xmlns:a16="http://schemas.microsoft.com/office/drawing/2014/main" id="{92DF3B35-2240-4C66-9CBA-83818B576F3D}"/>
                    </a:ext>
                  </a:extLst>
                </p:cNvPr>
                <p:cNvSpPr/>
                <p:nvPr/>
              </p:nvSpPr>
              <p:spPr>
                <a:xfrm rot="5132808">
                  <a:off x="4826797" y="1922956"/>
                  <a:ext cx="265340" cy="355119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11" name="Freeform: Shape 410">
                  <a:extLst>
                    <a:ext uri="{FF2B5EF4-FFF2-40B4-BE49-F238E27FC236}">
                      <a16:creationId xmlns:a16="http://schemas.microsoft.com/office/drawing/2014/main" id="{FF76B9C5-AA63-497F-82A1-9A90209F3A21}"/>
                    </a:ext>
                  </a:extLst>
                </p:cNvPr>
                <p:cNvSpPr/>
                <p:nvPr/>
              </p:nvSpPr>
              <p:spPr>
                <a:xfrm rot="9021623">
                  <a:off x="5085119" y="2116135"/>
                  <a:ext cx="431537" cy="197731"/>
                </a:xfrm>
                <a:custGeom>
                  <a:avLst/>
                  <a:gdLst>
                    <a:gd name="connsiteX0" fmla="*/ 0 w 242888"/>
                    <a:gd name="connsiteY0" fmla="*/ 29503 h 172378"/>
                    <a:gd name="connsiteX1" fmla="*/ 0 w 242888"/>
                    <a:gd name="connsiteY1" fmla="*/ 29503 h 172378"/>
                    <a:gd name="connsiteX2" fmla="*/ 114300 w 242888"/>
                    <a:gd name="connsiteY2" fmla="*/ 158090 h 172378"/>
                    <a:gd name="connsiteX3" fmla="*/ 157163 w 242888"/>
                    <a:gd name="connsiteY3" fmla="*/ 172378 h 172378"/>
                    <a:gd name="connsiteX4" fmla="*/ 242888 w 242888"/>
                    <a:gd name="connsiteY4" fmla="*/ 86653 h 172378"/>
                    <a:gd name="connsiteX5" fmla="*/ 214313 w 242888"/>
                    <a:gd name="connsiteY5" fmla="*/ 43790 h 172378"/>
                    <a:gd name="connsiteX6" fmla="*/ 171450 w 242888"/>
                    <a:gd name="connsiteY6" fmla="*/ 29503 h 172378"/>
                    <a:gd name="connsiteX7" fmla="*/ 128588 w 242888"/>
                    <a:gd name="connsiteY7" fmla="*/ 928 h 172378"/>
                    <a:gd name="connsiteX8" fmla="*/ 0 w 242888"/>
                    <a:gd name="connsiteY8" fmla="*/ 29503 h 172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888" h="172378">
                      <a:moveTo>
                        <a:pt x="0" y="29503"/>
                      </a:moveTo>
                      <a:lnTo>
                        <a:pt x="0" y="29503"/>
                      </a:lnTo>
                      <a:cubicBezTo>
                        <a:pt x="47419" y="95889"/>
                        <a:pt x="51601" y="126740"/>
                        <a:pt x="114300" y="158090"/>
                      </a:cubicBezTo>
                      <a:cubicBezTo>
                        <a:pt x="127771" y="164825"/>
                        <a:pt x="142875" y="167615"/>
                        <a:pt x="157163" y="172378"/>
                      </a:cubicBezTo>
                      <a:cubicBezTo>
                        <a:pt x="170105" y="162671"/>
                        <a:pt x="242888" y="117990"/>
                        <a:pt x="242888" y="86653"/>
                      </a:cubicBezTo>
                      <a:cubicBezTo>
                        <a:pt x="242888" y="69481"/>
                        <a:pt x="227722" y="54517"/>
                        <a:pt x="214313" y="43790"/>
                      </a:cubicBezTo>
                      <a:cubicBezTo>
                        <a:pt x="202553" y="34382"/>
                        <a:pt x="185738" y="34265"/>
                        <a:pt x="171450" y="29503"/>
                      </a:cubicBezTo>
                      <a:cubicBezTo>
                        <a:pt x="157163" y="19978"/>
                        <a:pt x="145587" y="3356"/>
                        <a:pt x="128588" y="928"/>
                      </a:cubicBezTo>
                      <a:cubicBezTo>
                        <a:pt x="82507" y="-5655"/>
                        <a:pt x="21431" y="24741"/>
                        <a:pt x="0" y="29503"/>
                      </a:cubicBezTo>
                      <a:close/>
                    </a:path>
                  </a:pathLst>
                </a:custGeom>
                <a:pattFill prst="pct75">
                  <a:fgClr>
                    <a:srgbClr val="00CC99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0788C73-47B5-485B-ABB6-B7BE919BD47F}"/>
              </a:ext>
            </a:extLst>
          </p:cNvPr>
          <p:cNvSpPr/>
          <p:nvPr/>
        </p:nvSpPr>
        <p:spPr>
          <a:xfrm>
            <a:off x="694330" y="2539843"/>
            <a:ext cx="7268348" cy="38779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Explanation</a:t>
            </a:r>
            <a:br>
              <a:rPr lang="en-GB" sz="2400" b="1" dirty="0">
                <a:solidFill>
                  <a:srgbClr val="002060"/>
                </a:solidFill>
              </a:rPr>
            </a:br>
            <a:br>
              <a:rPr lang="en-GB" sz="2400" b="1" dirty="0">
                <a:solidFill>
                  <a:srgbClr val="002060"/>
                </a:solidFill>
              </a:rPr>
            </a:br>
            <a:r>
              <a:rPr lang="en-GB" sz="2400" b="1" dirty="0">
                <a:solidFill>
                  <a:srgbClr val="002060"/>
                </a:solidFill>
              </a:rPr>
              <a:t>Then the contaminated coins were then put out in the air when the Oxygen in the air reacted with the vinegar and copper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The reaction turned the Copper into Copper Carbonate which is blue-green in colour</a:t>
            </a:r>
          </a:p>
          <a:p>
            <a:pPr>
              <a:spcBef>
                <a:spcPts val="1200"/>
              </a:spcBef>
            </a:pPr>
            <a:r>
              <a:rPr lang="pt-BR" sz="2400" b="1" dirty="0">
                <a:solidFill>
                  <a:srgbClr val="002060"/>
                </a:solidFill>
              </a:rPr>
              <a:t>2CH3COO + 4O2 + 4Cu = 4CuCO3 + 3H2</a:t>
            </a:r>
          </a:p>
          <a:p>
            <a:pPr>
              <a:spcBef>
                <a:spcPts val="1200"/>
              </a:spcBef>
            </a:pP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448" name="TextBox 447">
            <a:extLst>
              <a:ext uri="{FF2B5EF4-FFF2-40B4-BE49-F238E27FC236}">
                <a16:creationId xmlns:a16="http://schemas.microsoft.com/office/drawing/2014/main" id="{97AA7C9A-E43A-4339-AF1C-38B49BA6F08F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81613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4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F7357EA1-B296-4968-949C-6B5238D1F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1" r="-1" b="-1"/>
          <a:stretch/>
        </p:blipFill>
        <p:spPr>
          <a:xfrm flipH="1">
            <a:off x="1861320" y="2721581"/>
            <a:ext cx="5720460" cy="3217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30972-9D72-43AD-A626-71BA22778352}"/>
              </a:ext>
            </a:extLst>
          </p:cNvPr>
          <p:cNvSpPr txBox="1"/>
          <p:nvPr/>
        </p:nvSpPr>
        <p:spPr>
          <a:xfrm>
            <a:off x="1560748" y="1604210"/>
            <a:ext cx="3160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Well Done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C7D22-D64B-40AF-B29F-B6636B236985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E73349-A463-4514-B710-5F481D64F316}"/>
              </a:ext>
            </a:extLst>
          </p:cNvPr>
          <p:cNvSpPr/>
          <p:nvPr/>
        </p:nvSpPr>
        <p:spPr>
          <a:xfrm>
            <a:off x="3148524" y="333093"/>
            <a:ext cx="5894952" cy="11711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Chemystery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Takes A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83DF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Liberty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83DF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A large clock tower in the background&#10;&#10;Description automatically generated">
            <a:extLst>
              <a:ext uri="{FF2B5EF4-FFF2-40B4-BE49-F238E27FC236}">
                <a16:creationId xmlns:a16="http://schemas.microsoft.com/office/drawing/2014/main" id="{95B4E662-2683-4C48-8BA6-B5ED12709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452" y="2043113"/>
            <a:ext cx="2803851" cy="366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1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9E22A-EA8C-4C8C-B860-CFEE8B10BEE6}"/>
              </a:ext>
            </a:extLst>
          </p:cNvPr>
          <p:cNvSpPr txBox="1"/>
          <p:nvPr/>
        </p:nvSpPr>
        <p:spPr>
          <a:xfrm>
            <a:off x="434393" y="1084830"/>
            <a:ext cx="4447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Why</a:t>
            </a:r>
            <a:r>
              <a:rPr lang="en-GB" sz="2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73438-F5E4-41B9-8673-23576D6AE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554736" y="3335485"/>
            <a:ext cx="915199" cy="2077529"/>
          </a:xfrm>
          <a:prstGeom prst="rect">
            <a:avLst/>
          </a:prstGeom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CBC16A4A-89C1-4B3C-8241-45EC147EBB0D}"/>
              </a:ext>
            </a:extLst>
          </p:cNvPr>
          <p:cNvSpPr/>
          <p:nvPr/>
        </p:nvSpPr>
        <p:spPr>
          <a:xfrm>
            <a:off x="7455430" y="3215708"/>
            <a:ext cx="457599" cy="239555"/>
          </a:xfrm>
          <a:prstGeom prst="arc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EBB28301-96F5-4086-B3B7-5B153AB79240}"/>
              </a:ext>
            </a:extLst>
          </p:cNvPr>
          <p:cNvSpPr/>
          <p:nvPr/>
        </p:nvSpPr>
        <p:spPr>
          <a:xfrm flipH="1">
            <a:off x="8111642" y="3215708"/>
            <a:ext cx="457599" cy="239555"/>
          </a:xfrm>
          <a:prstGeom prst="arc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D2731619-E8A0-45DB-8B56-6555D1057F6C}"/>
              </a:ext>
            </a:extLst>
          </p:cNvPr>
          <p:cNvSpPr/>
          <p:nvPr/>
        </p:nvSpPr>
        <p:spPr>
          <a:xfrm>
            <a:off x="7600662" y="2802528"/>
            <a:ext cx="364867" cy="521560"/>
          </a:xfrm>
          <a:prstGeom prst="arc">
            <a:avLst>
              <a:gd name="adj1" fmla="val 16200000"/>
              <a:gd name="adj2" fmla="val 1876840"/>
            </a:avLst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796E2A83-08DF-4FB7-9ACF-5981B1DDEFF1}"/>
              </a:ext>
            </a:extLst>
          </p:cNvPr>
          <p:cNvSpPr/>
          <p:nvPr/>
        </p:nvSpPr>
        <p:spPr>
          <a:xfrm flipH="1">
            <a:off x="8039759" y="2802528"/>
            <a:ext cx="364867" cy="521560"/>
          </a:xfrm>
          <a:prstGeom prst="arc">
            <a:avLst>
              <a:gd name="adj1" fmla="val 16200000"/>
              <a:gd name="adj2" fmla="val 1876840"/>
            </a:avLst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C42BC2-5A21-447A-A053-A157ADB38FB6}"/>
              </a:ext>
            </a:extLst>
          </p:cNvPr>
          <p:cNvSpPr txBox="1"/>
          <p:nvPr/>
        </p:nvSpPr>
        <p:spPr>
          <a:xfrm>
            <a:off x="7381521" y="218864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Lots of Fizz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188EA3-6471-4E4C-85D3-81D5947BA53F}"/>
              </a:ext>
            </a:extLst>
          </p:cNvPr>
          <p:cNvSpPr/>
          <p:nvPr/>
        </p:nvSpPr>
        <p:spPr>
          <a:xfrm>
            <a:off x="6701395" y="5271094"/>
            <a:ext cx="2646218" cy="2731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Tray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D71AAB-2592-4956-8C2C-F6FDC4379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745" y="2089530"/>
            <a:ext cx="1517743" cy="3454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58B3CE-4844-44FA-8647-B8CA703F528C}"/>
              </a:ext>
            </a:extLst>
          </p:cNvPr>
          <p:cNvSpPr txBox="1"/>
          <p:nvPr/>
        </p:nvSpPr>
        <p:spPr>
          <a:xfrm>
            <a:off x="434393" y="1927425"/>
            <a:ext cx="665502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Baking Soda (Sodium Bicarbonate) has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a chemical formula NaHCO</a:t>
            </a:r>
            <a:r>
              <a:rPr lang="en-GB" sz="2400" b="1" baseline="-25000" dirty="0">
                <a:solidFill>
                  <a:srgbClr val="008000"/>
                </a:solidFill>
              </a:rPr>
              <a:t>3</a:t>
            </a:r>
            <a:r>
              <a:rPr lang="en-GB" sz="2400" b="1" dirty="0">
                <a:solidFill>
                  <a:srgbClr val="008000"/>
                </a:solidFill>
              </a:rPr>
              <a:t> </a:t>
            </a:r>
          </a:p>
          <a:p>
            <a:endParaRPr lang="en-GB" sz="10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Vinegar is CH</a:t>
            </a:r>
            <a:r>
              <a:rPr lang="en-GB" sz="2400" b="1" baseline="-25000" dirty="0">
                <a:solidFill>
                  <a:srgbClr val="008000"/>
                </a:solidFill>
              </a:rPr>
              <a:t>3</a:t>
            </a:r>
            <a:r>
              <a:rPr lang="en-GB" sz="2400" b="1" dirty="0">
                <a:solidFill>
                  <a:srgbClr val="008000"/>
                </a:solidFill>
              </a:rPr>
              <a:t>COOH</a:t>
            </a:r>
          </a:p>
          <a:p>
            <a:endParaRPr lang="en-GB" sz="10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Where Na is Sodium, H is Hydrogen,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C is Carbon and O is Oxygen</a:t>
            </a:r>
          </a:p>
          <a:p>
            <a:endParaRPr lang="en-GB" sz="10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The reaction has the formula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NaHCO3 + CH</a:t>
            </a:r>
            <a:r>
              <a:rPr lang="en-GB" sz="2400" b="1" baseline="-25000" dirty="0">
                <a:solidFill>
                  <a:srgbClr val="008000"/>
                </a:solidFill>
              </a:rPr>
              <a:t>3</a:t>
            </a:r>
            <a:r>
              <a:rPr lang="en-GB" sz="2400" b="1" dirty="0">
                <a:solidFill>
                  <a:srgbClr val="008000"/>
                </a:solidFill>
              </a:rPr>
              <a:t>COOH → CO</a:t>
            </a:r>
            <a:r>
              <a:rPr lang="en-GB" sz="2400" b="1" baseline="-25000" dirty="0">
                <a:solidFill>
                  <a:srgbClr val="008000"/>
                </a:solidFill>
              </a:rPr>
              <a:t>2</a:t>
            </a:r>
            <a:r>
              <a:rPr lang="en-GB" sz="2400" b="1" dirty="0">
                <a:solidFill>
                  <a:srgbClr val="008000"/>
                </a:solidFill>
              </a:rPr>
              <a:t> + H</a:t>
            </a:r>
            <a:r>
              <a:rPr lang="en-GB" sz="2400" b="1" baseline="-25000" dirty="0">
                <a:solidFill>
                  <a:srgbClr val="008000"/>
                </a:solidFill>
              </a:rPr>
              <a:t>2</a:t>
            </a:r>
            <a:r>
              <a:rPr lang="en-GB" sz="2400" b="1" dirty="0">
                <a:solidFill>
                  <a:srgbClr val="008000"/>
                </a:solidFill>
              </a:rPr>
              <a:t>O + Na</a:t>
            </a:r>
            <a:r>
              <a:rPr lang="en-GB" sz="2400" b="1" baseline="30000" dirty="0">
                <a:solidFill>
                  <a:srgbClr val="008000"/>
                </a:solidFill>
              </a:rPr>
              <a:t>+</a:t>
            </a:r>
            <a:r>
              <a:rPr lang="en-GB" sz="2400" b="1" dirty="0">
                <a:solidFill>
                  <a:srgbClr val="008000"/>
                </a:solidFill>
              </a:rPr>
              <a:t> + CH</a:t>
            </a:r>
            <a:r>
              <a:rPr lang="en-GB" sz="2400" b="1" baseline="-25000" dirty="0">
                <a:solidFill>
                  <a:srgbClr val="008000"/>
                </a:solidFill>
              </a:rPr>
              <a:t>3</a:t>
            </a:r>
            <a:r>
              <a:rPr lang="en-GB" sz="2400" b="1" dirty="0">
                <a:solidFill>
                  <a:srgbClr val="008000"/>
                </a:solidFill>
              </a:rPr>
              <a:t>COO</a:t>
            </a:r>
            <a:endParaRPr lang="en-GB" sz="2400" b="1" baseline="30000" dirty="0">
              <a:solidFill>
                <a:srgbClr val="008000"/>
              </a:solidFill>
            </a:endParaRPr>
          </a:p>
          <a:p>
            <a:endParaRPr lang="en-GB" sz="10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CO</a:t>
            </a:r>
            <a:r>
              <a:rPr lang="en-GB" sz="2400" b="1" baseline="-25000" dirty="0">
                <a:solidFill>
                  <a:srgbClr val="008000"/>
                </a:solidFill>
              </a:rPr>
              <a:t>2  </a:t>
            </a:r>
            <a:r>
              <a:rPr lang="en-GB" sz="2400" b="1" dirty="0">
                <a:solidFill>
                  <a:srgbClr val="008000"/>
                </a:solidFill>
              </a:rPr>
              <a:t>(Carbon Dioxide) is a gas at room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temperature so it expands to create the foam</a:t>
            </a:r>
          </a:p>
          <a:p>
            <a:endParaRPr lang="en-GB" sz="2400" b="1" dirty="0">
              <a:solidFill>
                <a:srgbClr val="008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527F8C-C484-4CA0-ADA9-36CD0051DE1D}"/>
              </a:ext>
            </a:extLst>
          </p:cNvPr>
          <p:cNvSpPr/>
          <p:nvPr/>
        </p:nvSpPr>
        <p:spPr>
          <a:xfrm>
            <a:off x="3800688" y="8023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Fizzy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Chemystery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024CAA-F81F-4D1C-BF2C-3F16D95A67DF}"/>
              </a:ext>
            </a:extLst>
          </p:cNvPr>
          <p:cNvSpPr txBox="1"/>
          <p:nvPr/>
        </p:nvSpPr>
        <p:spPr>
          <a:xfrm>
            <a:off x="9739745" y="715498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EB2604-12EE-493E-AD8A-D6606DB41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5" y="2789093"/>
            <a:ext cx="5918283" cy="158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1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3CA9AB-9753-417E-83BE-03C1FC2B06F4}"/>
              </a:ext>
            </a:extLst>
          </p:cNvPr>
          <p:cNvSpPr txBox="1"/>
          <p:nvPr/>
        </p:nvSpPr>
        <p:spPr>
          <a:xfrm>
            <a:off x="11757607" y="91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6982E-E52B-45A4-BBF1-B7EDC8710782}"/>
              </a:ext>
            </a:extLst>
          </p:cNvPr>
          <p:cNvSpPr/>
          <p:nvPr/>
        </p:nvSpPr>
        <p:spPr>
          <a:xfrm>
            <a:off x="3264271" y="717343"/>
            <a:ext cx="5894952" cy="7634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 Acceleration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83DF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B2D2B5-2442-4756-8320-F5193BE00A2B}"/>
              </a:ext>
            </a:extLst>
          </p:cNvPr>
          <p:cNvSpPr txBox="1"/>
          <p:nvPr/>
        </p:nvSpPr>
        <p:spPr>
          <a:xfrm>
            <a:off x="478621" y="1662354"/>
            <a:ext cx="7976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Calculate the acceleration due to Acceleration by rolling a ball down a slope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447F1D-AEA3-4B12-A13D-6F4F5B47836E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87BA83D-6539-4734-A1FB-2A047DD8C3FA}"/>
              </a:ext>
            </a:extLst>
          </p:cNvPr>
          <p:cNvGrpSpPr/>
          <p:nvPr/>
        </p:nvGrpSpPr>
        <p:grpSpPr>
          <a:xfrm>
            <a:off x="1880857" y="3017522"/>
            <a:ext cx="9191956" cy="2788658"/>
            <a:chOff x="1938007" y="2753714"/>
            <a:chExt cx="9191956" cy="2788658"/>
          </a:xfrm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A8C9932B-7097-4140-9FEB-060F03894C9B}"/>
                </a:ext>
              </a:extLst>
            </p:cNvPr>
            <p:cNvSpPr>
              <a:spLocks/>
            </p:cNvSpPr>
            <p:nvPr/>
          </p:nvSpPr>
          <p:spPr>
            <a:xfrm>
              <a:off x="2881805" y="3082472"/>
              <a:ext cx="7920000" cy="1728000"/>
            </a:xfrm>
            <a:prstGeom prst="rtTriangle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243AE3F-0939-4D85-BD8E-3EE32BE65319}"/>
                </a:ext>
              </a:extLst>
            </p:cNvPr>
            <p:cNvSpPr/>
            <p:nvPr/>
          </p:nvSpPr>
          <p:spPr>
            <a:xfrm>
              <a:off x="3018068" y="2921138"/>
              <a:ext cx="246203" cy="23222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21C1A99-B51E-4C84-8A17-94D20A193E7F}"/>
                </a:ext>
              </a:extLst>
            </p:cNvPr>
            <p:cNvCxnSpPr>
              <a:cxnSpLocks/>
            </p:cNvCxnSpPr>
            <p:nvPr/>
          </p:nvCxnSpPr>
          <p:spPr>
            <a:xfrm>
              <a:off x="2811964" y="5262562"/>
              <a:ext cx="8317999" cy="3163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6745239-5B4B-495B-997D-D947B6B7E9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4949" y="3120372"/>
              <a:ext cx="0" cy="134093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5EE5CE-6AC2-40B3-AC25-E07AF22487AD}"/>
                </a:ext>
              </a:extLst>
            </p:cNvPr>
            <p:cNvSpPr txBox="1"/>
            <p:nvPr/>
          </p:nvSpPr>
          <p:spPr>
            <a:xfrm>
              <a:off x="1938007" y="3572462"/>
              <a:ext cx="87395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25cm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325BE9-4187-467C-AA48-390B776A0ADB}"/>
                </a:ext>
              </a:extLst>
            </p:cNvPr>
            <p:cNvSpPr txBox="1"/>
            <p:nvPr/>
          </p:nvSpPr>
          <p:spPr>
            <a:xfrm>
              <a:off x="6366683" y="5080707"/>
              <a:ext cx="82747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4.5m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CF2DC1D-51BF-426B-BCC8-9AF79D1A4C5C}"/>
                </a:ext>
              </a:extLst>
            </p:cNvPr>
            <p:cNvCxnSpPr>
              <a:cxnSpLocks/>
            </p:cNvCxnSpPr>
            <p:nvPr/>
          </p:nvCxnSpPr>
          <p:spPr>
            <a:xfrm rot="461399" flipV="1">
              <a:off x="9125885" y="4445588"/>
              <a:ext cx="66675" cy="23990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A218F3E-DB5E-4042-B11A-C3A5783048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1805" y="4439809"/>
              <a:ext cx="6229381" cy="42994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96517E5-7EF8-4122-B099-2BC19123ACA3}"/>
                </a:ext>
              </a:extLst>
            </p:cNvPr>
            <p:cNvCxnSpPr>
              <a:cxnSpLocks/>
            </p:cNvCxnSpPr>
            <p:nvPr/>
          </p:nvCxnSpPr>
          <p:spPr>
            <a:xfrm>
              <a:off x="3367870" y="2753714"/>
              <a:ext cx="5942325" cy="1372106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D348874-4EC5-40C3-9577-DE5C66AF5FD0}"/>
                </a:ext>
              </a:extLst>
            </p:cNvPr>
            <p:cNvSpPr txBox="1"/>
            <p:nvPr/>
          </p:nvSpPr>
          <p:spPr>
            <a:xfrm>
              <a:off x="6071570" y="3153366"/>
              <a:ext cx="59022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rgbClr val="FF0000"/>
                  </a:solidFill>
                </a:rPr>
                <a:t>4m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484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3CA9AB-9753-417E-83BE-03C1FC2B06F4}"/>
              </a:ext>
            </a:extLst>
          </p:cNvPr>
          <p:cNvSpPr txBox="1"/>
          <p:nvPr/>
        </p:nvSpPr>
        <p:spPr>
          <a:xfrm>
            <a:off x="11757607" y="91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6982E-E52B-45A4-BBF1-B7EDC8710782}"/>
              </a:ext>
            </a:extLst>
          </p:cNvPr>
          <p:cNvSpPr/>
          <p:nvPr/>
        </p:nvSpPr>
        <p:spPr>
          <a:xfrm>
            <a:off x="3264271" y="717343"/>
            <a:ext cx="5894952" cy="7634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 Acceleration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83DF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B2D2B5-2442-4756-8320-F5193BE00A2B}"/>
              </a:ext>
            </a:extLst>
          </p:cNvPr>
          <p:cNvSpPr txBox="1"/>
          <p:nvPr/>
        </p:nvSpPr>
        <p:spPr>
          <a:xfrm>
            <a:off x="478621" y="1662354"/>
            <a:ext cx="7976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Calculate the acceleration due to </a:t>
            </a:r>
            <a:r>
              <a:rPr lang="en-GB" sz="3200" b="1" dirty="0" err="1">
                <a:solidFill>
                  <a:srgbClr val="FF0000"/>
                </a:solidFill>
              </a:rPr>
              <a:t>Accelleration</a:t>
            </a:r>
            <a:r>
              <a:rPr lang="en-GB" sz="3200" b="1" dirty="0">
                <a:solidFill>
                  <a:srgbClr val="FF0000"/>
                </a:solidFill>
              </a:rPr>
              <a:t> by rolling a ball down a slope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8707C3-8F12-4EA1-A476-E96C35FDF8D3}"/>
              </a:ext>
            </a:extLst>
          </p:cNvPr>
          <p:cNvSpPr txBox="1"/>
          <p:nvPr/>
        </p:nvSpPr>
        <p:spPr>
          <a:xfrm>
            <a:off x="526317" y="2961165"/>
            <a:ext cx="671154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What you need: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A slope OF OVER 4m that will keep the ball from falling sideways – e.g. plastic electrical trunking with top removed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A table tennis ball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Weigh-scales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Stopwatch with 100</a:t>
            </a:r>
            <a:r>
              <a:rPr lang="en-GB" sz="2400" b="1" baseline="30000" dirty="0">
                <a:solidFill>
                  <a:srgbClr val="008000"/>
                </a:solidFill>
              </a:rPr>
              <a:t>ths</a:t>
            </a:r>
            <a:r>
              <a:rPr lang="en-GB" sz="2400" b="1" dirty="0">
                <a:solidFill>
                  <a:srgbClr val="008000"/>
                </a:solidFill>
              </a:rPr>
              <a:t> of a second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65A25E-5C02-48A1-A951-CEAF3E3DF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042" y="2818382"/>
            <a:ext cx="1084050" cy="1084050"/>
          </a:xfrm>
          <a:prstGeom prst="rect">
            <a:avLst/>
          </a:prstGeom>
        </p:spPr>
      </p:pic>
      <p:pic>
        <p:nvPicPr>
          <p:cNvPr id="18" name="Picture 17" descr="A device with a screen&#10;&#10;Description automatically generated">
            <a:extLst>
              <a:ext uri="{FF2B5EF4-FFF2-40B4-BE49-F238E27FC236}">
                <a16:creationId xmlns:a16="http://schemas.microsoft.com/office/drawing/2014/main" id="{88B09049-3AE2-44BD-8B3C-BC5B060E1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378" y="2903208"/>
            <a:ext cx="1404255" cy="9143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3C9090-86E5-4D6A-A64F-0703A24A788C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EC3BD76-C815-4222-AC25-56836DD39A5F}"/>
              </a:ext>
            </a:extLst>
          </p:cNvPr>
          <p:cNvSpPr/>
          <p:nvPr/>
        </p:nvSpPr>
        <p:spPr>
          <a:xfrm>
            <a:off x="8660582" y="3114675"/>
            <a:ext cx="540000" cy="5429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6EB5F23-0201-4CA7-A19B-0F6136424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43" y="2832669"/>
            <a:ext cx="856442" cy="85644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A072F32-D350-4351-998D-286A818CE9D8}"/>
              </a:ext>
            </a:extLst>
          </p:cNvPr>
          <p:cNvGrpSpPr/>
          <p:nvPr/>
        </p:nvGrpSpPr>
        <p:grpSpPr>
          <a:xfrm>
            <a:off x="7381120" y="4448372"/>
            <a:ext cx="3404513" cy="1559322"/>
            <a:chOff x="7381120" y="4448372"/>
            <a:chExt cx="3404513" cy="1559322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634F02E1-93E8-4545-A45C-6EA81B65A9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77674" y="4738444"/>
              <a:ext cx="2700737" cy="856902"/>
            </a:xfrm>
            <a:prstGeom prst="rtTriangle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19DB4E1-1C24-4B02-B7D5-4E51A057BBBD}"/>
                </a:ext>
              </a:extLst>
            </p:cNvPr>
            <p:cNvSpPr/>
            <p:nvPr/>
          </p:nvSpPr>
          <p:spPr>
            <a:xfrm>
              <a:off x="8029646" y="4620528"/>
              <a:ext cx="131930" cy="12444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CDB6DCA-7EA2-4853-BEBE-7B8F20413164}"/>
                </a:ext>
              </a:extLst>
            </p:cNvPr>
            <p:cNvCxnSpPr>
              <a:cxnSpLocks/>
            </p:cNvCxnSpPr>
            <p:nvPr/>
          </p:nvCxnSpPr>
          <p:spPr>
            <a:xfrm>
              <a:off x="7740035" y="5756124"/>
              <a:ext cx="304559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20E8B6B-E16B-420F-885E-273D160393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2622" y="4796467"/>
              <a:ext cx="0" cy="54401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286CD34-0F8A-4B33-8DD7-21CB0E8FE9CF}"/>
                </a:ext>
              </a:extLst>
            </p:cNvPr>
            <p:cNvSpPr txBox="1"/>
            <p:nvPr/>
          </p:nvSpPr>
          <p:spPr>
            <a:xfrm>
              <a:off x="7381120" y="4963201"/>
              <a:ext cx="58862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25cm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7D14CF-8B59-4609-848A-5F34B5D4F661}"/>
                </a:ext>
              </a:extLst>
            </p:cNvPr>
            <p:cNvSpPr txBox="1"/>
            <p:nvPr/>
          </p:nvSpPr>
          <p:spPr>
            <a:xfrm>
              <a:off x="9094586" y="5699917"/>
              <a:ext cx="56137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4.5m</a:t>
              </a:r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6302424D-652D-4CF9-9561-1D67A7AC4A96}"/>
                </a:ext>
              </a:extLst>
            </p:cNvPr>
            <p:cNvSpPr/>
            <p:nvPr/>
          </p:nvSpPr>
          <p:spPr>
            <a:xfrm rot="288995" flipH="1">
              <a:off x="9706099" y="5343603"/>
              <a:ext cx="193315" cy="428129"/>
            </a:xfrm>
            <a:prstGeom prst="arc">
              <a:avLst>
                <a:gd name="adj1" fmla="val 16625310"/>
                <a:gd name="adj2" fmla="val 3017717"/>
              </a:avLst>
            </a:prstGeom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FB59713-BE4E-4A9F-8B5C-0EDCD10DBCE8}"/>
                </a:ext>
              </a:extLst>
            </p:cNvPr>
            <p:cNvCxnSpPr>
              <a:cxnSpLocks/>
            </p:cNvCxnSpPr>
            <p:nvPr/>
          </p:nvCxnSpPr>
          <p:spPr>
            <a:xfrm rot="461399" flipV="1">
              <a:off x="9885358" y="5272791"/>
              <a:ext cx="35729" cy="1285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B939520-0E2B-448C-AFA0-9C2A9D1DD251}"/>
                </a:ext>
              </a:extLst>
            </p:cNvPr>
            <p:cNvCxnSpPr/>
            <p:nvPr/>
          </p:nvCxnSpPr>
          <p:spPr>
            <a:xfrm flipH="1">
              <a:off x="7877674" y="5340482"/>
              <a:ext cx="197883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5EFE616-EF33-440E-8041-66A5A1C5D400}"/>
                </a:ext>
              </a:extLst>
            </p:cNvPr>
            <p:cNvCxnSpPr>
              <a:cxnSpLocks/>
            </p:cNvCxnSpPr>
            <p:nvPr/>
          </p:nvCxnSpPr>
          <p:spPr>
            <a:xfrm>
              <a:off x="8095611" y="4448372"/>
              <a:ext cx="1951029" cy="656033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7D3EFC1-F820-4C82-BBD1-316BDF4B94B4}"/>
                </a:ext>
              </a:extLst>
            </p:cNvPr>
            <p:cNvSpPr txBox="1"/>
            <p:nvPr/>
          </p:nvSpPr>
          <p:spPr>
            <a:xfrm>
              <a:off x="8953362" y="4568907"/>
              <a:ext cx="42191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</a:rPr>
                <a:t>4m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C55A9C9-763C-434B-AF38-15856F912547}"/>
                </a:ext>
              </a:extLst>
            </p:cNvPr>
            <p:cNvSpPr/>
            <p:nvPr/>
          </p:nvSpPr>
          <p:spPr>
            <a:xfrm>
              <a:off x="9721485" y="5301967"/>
              <a:ext cx="3209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dirty="0">
                  <a:ea typeface="Cambria Math" panose="02040503050406030204" pitchFamily="18" charset="0"/>
                </a:rPr>
                <a:t>α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91716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3CA9AB-9753-417E-83BE-03C1FC2B06F4}"/>
              </a:ext>
            </a:extLst>
          </p:cNvPr>
          <p:cNvSpPr txBox="1"/>
          <p:nvPr/>
        </p:nvSpPr>
        <p:spPr>
          <a:xfrm>
            <a:off x="11757607" y="91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6D6A6D-9DEB-44A1-A3AD-692C46CE9FE7}"/>
              </a:ext>
            </a:extLst>
          </p:cNvPr>
          <p:cNvSpPr/>
          <p:nvPr/>
        </p:nvSpPr>
        <p:spPr>
          <a:xfrm>
            <a:off x="3264271" y="717343"/>
            <a:ext cx="5894952" cy="7634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 Acceleration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83DF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4D4C2E-C913-4486-B673-D21A6615BA69}"/>
              </a:ext>
            </a:extLst>
          </p:cNvPr>
          <p:cNvSpPr txBox="1"/>
          <p:nvPr/>
        </p:nvSpPr>
        <p:spPr>
          <a:xfrm>
            <a:off x="5366649" y="1535053"/>
            <a:ext cx="654180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Mark a Zero point and the 4m point on the slope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Set up the slope so that it is 25cm high and 4m long.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 angle </a:t>
            </a:r>
            <a:r>
              <a:rPr lang="el-GR" sz="2400" b="1" dirty="0">
                <a:solidFill>
                  <a:srgbClr val="008000"/>
                </a:solidFill>
                <a:ea typeface="Cambria Math" panose="02040503050406030204" pitchFamily="18" charset="0"/>
              </a:rPr>
              <a:t>α</a:t>
            </a:r>
            <a:r>
              <a:rPr lang="en-GB" sz="2400" b="1" dirty="0">
                <a:solidFill>
                  <a:srgbClr val="008000"/>
                </a:solidFill>
                <a:ea typeface="Cambria Math" panose="02040503050406030204" pitchFamily="18" charset="0"/>
              </a:rPr>
              <a:t> </a:t>
            </a:r>
            <a:r>
              <a:rPr lang="en-GB" sz="2400" b="1" dirty="0">
                <a:solidFill>
                  <a:srgbClr val="008000"/>
                </a:solidFill>
              </a:rPr>
              <a:t>will be about 3.6</a:t>
            </a:r>
            <a:r>
              <a:rPr lang="en-GB" sz="2400" b="1" baseline="30000" dirty="0">
                <a:solidFill>
                  <a:srgbClr val="008000"/>
                </a:solidFill>
              </a:rPr>
              <a:t>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1EFD2D-8565-4A31-ACC8-B03A092C165B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873459-E7BF-41D7-B375-1AC1A42EF5B3}"/>
              </a:ext>
            </a:extLst>
          </p:cNvPr>
          <p:cNvGrpSpPr/>
          <p:nvPr/>
        </p:nvGrpSpPr>
        <p:grpSpPr>
          <a:xfrm>
            <a:off x="1131918" y="2311428"/>
            <a:ext cx="9211271" cy="3932382"/>
            <a:chOff x="1146206" y="2020711"/>
            <a:chExt cx="9211271" cy="393238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934974-31BB-437F-B0E3-7C7BA4495E7B}"/>
                </a:ext>
              </a:extLst>
            </p:cNvPr>
            <p:cNvGrpSpPr/>
            <p:nvPr/>
          </p:nvGrpSpPr>
          <p:grpSpPr>
            <a:xfrm rot="20877479">
              <a:off x="1282869" y="2020711"/>
              <a:ext cx="9074608" cy="3932382"/>
              <a:chOff x="1291873" y="2019761"/>
              <a:chExt cx="9074608" cy="3932382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DDDC812-6344-418C-A3F8-CF3500670B71}"/>
                  </a:ext>
                </a:extLst>
              </p:cNvPr>
              <p:cNvSpPr/>
              <p:nvPr/>
            </p:nvSpPr>
            <p:spPr>
              <a:xfrm rot="1364764">
                <a:off x="1573761" y="3693368"/>
                <a:ext cx="8792720" cy="4286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135BD84-4B2E-482E-89A5-0B72624F1CF6}"/>
                  </a:ext>
                </a:extLst>
              </p:cNvPr>
              <p:cNvSpPr/>
              <p:nvPr/>
            </p:nvSpPr>
            <p:spPr>
              <a:xfrm rot="1364764">
                <a:off x="1291873" y="3823505"/>
                <a:ext cx="8792720" cy="4286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50CFB8C-2E60-4D8A-89F2-765AB21A3D70}"/>
                  </a:ext>
                </a:extLst>
              </p:cNvPr>
              <p:cNvCxnSpPr/>
              <p:nvPr/>
            </p:nvCxnSpPr>
            <p:spPr>
              <a:xfrm rot="461399" flipV="1">
                <a:off x="9654385" y="5785456"/>
                <a:ext cx="271462" cy="1666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431C452-FF14-4466-A9D6-31FA3D3FE3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7936" y="2019761"/>
                <a:ext cx="7093328" cy="2951644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A758585-3727-4B32-AD67-41821B95E0A0}"/>
                </a:ext>
              </a:extLst>
            </p:cNvPr>
            <p:cNvGrpSpPr/>
            <p:nvPr/>
          </p:nvGrpSpPr>
          <p:grpSpPr>
            <a:xfrm>
              <a:off x="1146206" y="3198048"/>
              <a:ext cx="8906613" cy="2124899"/>
              <a:chOff x="1073736" y="3238997"/>
              <a:chExt cx="8906613" cy="2124899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5CE65C97-C89D-4DA6-95CB-D6E936C063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2353" y="5149241"/>
                <a:ext cx="825799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D0AF687-8FF2-4DEF-9BFB-171AB40DD3D8}"/>
                  </a:ext>
                </a:extLst>
              </p:cNvPr>
              <p:cNvSpPr txBox="1"/>
              <p:nvPr/>
            </p:nvSpPr>
            <p:spPr>
              <a:xfrm>
                <a:off x="5261125" y="4902231"/>
                <a:ext cx="82747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/>
                  <a:t>4.5m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52B765B-C203-4722-93A8-F33376A7FF63}"/>
                  </a:ext>
                </a:extLst>
              </p:cNvPr>
              <p:cNvSpPr txBox="1"/>
              <p:nvPr/>
            </p:nvSpPr>
            <p:spPr>
              <a:xfrm>
                <a:off x="6022103" y="3367120"/>
                <a:ext cx="590226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>
                    <a:solidFill>
                      <a:srgbClr val="FF0000"/>
                    </a:solidFill>
                  </a:rPr>
                  <a:t>4m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A21E10D0-2465-40E3-AA54-61ACB5B91C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1287" y="3293670"/>
                <a:ext cx="0" cy="1309728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4A9CECF-A2CD-446B-919B-E78B0DB826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78330" y="4580287"/>
                <a:ext cx="7429641" cy="46222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71C730F-D1A4-4BCC-8046-1B16C7CD67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46688" y="4606039"/>
                <a:ext cx="36461" cy="25457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BE8F1BC4-D30C-4372-82A1-2E5D66A8CF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62048" y="3341709"/>
                <a:ext cx="28758" cy="25624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2933569-4D7E-4E97-AA30-74C9914FEAD2}"/>
                  </a:ext>
                </a:extLst>
              </p:cNvPr>
              <p:cNvSpPr txBox="1"/>
              <p:nvPr/>
            </p:nvSpPr>
            <p:spPr>
              <a:xfrm>
                <a:off x="1073736" y="3238997"/>
                <a:ext cx="7532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>
                    <a:solidFill>
                      <a:srgbClr val="FF0000"/>
                    </a:solidFill>
                  </a:rPr>
                  <a:t>Zero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A83781B-9387-49D6-8496-F26708157B89}"/>
                  </a:ext>
                </a:extLst>
              </p:cNvPr>
              <p:cNvSpPr txBox="1"/>
              <p:nvPr/>
            </p:nvSpPr>
            <p:spPr>
              <a:xfrm>
                <a:off x="1494313" y="3880213"/>
                <a:ext cx="877046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/>
                  <a:t>25cm</a:t>
                </a:r>
              </a:p>
            </p:txBody>
          </p:sp>
          <p:sp>
            <p:nvSpPr>
              <p:cNvPr id="37" name="Arc 36">
                <a:extLst>
                  <a:ext uri="{FF2B5EF4-FFF2-40B4-BE49-F238E27FC236}">
                    <a16:creationId xmlns:a16="http://schemas.microsoft.com/office/drawing/2014/main" id="{D9FC1605-48C1-4710-95A1-1A41CBEBB166}"/>
                  </a:ext>
                </a:extLst>
              </p:cNvPr>
              <p:cNvSpPr/>
              <p:nvPr/>
            </p:nvSpPr>
            <p:spPr>
              <a:xfrm rot="288995" flipH="1">
                <a:off x="7925068" y="4726813"/>
                <a:ext cx="360757" cy="566072"/>
              </a:xfrm>
              <a:prstGeom prst="arc">
                <a:avLst>
                  <a:gd name="adj1" fmla="val 16625310"/>
                  <a:gd name="adj2" fmla="val 301771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3EFD1E-8854-4F94-9A40-FBB92AD647A7}"/>
                  </a:ext>
                </a:extLst>
              </p:cNvPr>
              <p:cNvSpPr/>
              <p:nvPr/>
            </p:nvSpPr>
            <p:spPr>
              <a:xfrm>
                <a:off x="8010983" y="4581905"/>
                <a:ext cx="45717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3600" b="1" dirty="0">
                    <a:ea typeface="Cambria Math" panose="02040503050406030204" pitchFamily="18" charset="0"/>
                  </a:rPr>
                  <a:t>α</a:t>
                </a:r>
                <a:endParaRPr lang="en-GB" sz="3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346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3CA9AB-9753-417E-83BE-03C1FC2B06F4}"/>
              </a:ext>
            </a:extLst>
          </p:cNvPr>
          <p:cNvSpPr txBox="1"/>
          <p:nvPr/>
        </p:nvSpPr>
        <p:spPr>
          <a:xfrm>
            <a:off x="11757607" y="91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6D6A6D-9DEB-44A1-A3AD-692C46CE9FE7}"/>
              </a:ext>
            </a:extLst>
          </p:cNvPr>
          <p:cNvSpPr/>
          <p:nvPr/>
        </p:nvSpPr>
        <p:spPr>
          <a:xfrm>
            <a:off x="3264271" y="717343"/>
            <a:ext cx="5894952" cy="7634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 Acceleration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83DF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4D4C2E-C913-4486-B673-D21A6615BA69}"/>
              </a:ext>
            </a:extLst>
          </p:cNvPr>
          <p:cNvSpPr txBox="1"/>
          <p:nvPr/>
        </p:nvSpPr>
        <p:spPr>
          <a:xfrm>
            <a:off x="5528563" y="1552230"/>
            <a:ext cx="66968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Place the ball at the zero mark and a second person goes to the 4m mark with the stopwatch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Coordinate the start by calling “3, 2, 1, GO” . Release the ball and start the timer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Stop the timer when the ball reaches the 4M marks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1EFD2D-8565-4A31-ACC8-B03A092C165B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31FC5E-8430-46D1-B20F-1A734570EF31}"/>
              </a:ext>
            </a:extLst>
          </p:cNvPr>
          <p:cNvSpPr txBox="1"/>
          <p:nvPr/>
        </p:nvSpPr>
        <p:spPr>
          <a:xfrm>
            <a:off x="1003287" y="1524011"/>
            <a:ext cx="40410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Do this ten times and average your results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This helps to minimise errors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74F10A-2C44-4829-881A-04530F1CD9A4}"/>
              </a:ext>
            </a:extLst>
          </p:cNvPr>
          <p:cNvGrpSpPr/>
          <p:nvPr/>
        </p:nvGrpSpPr>
        <p:grpSpPr>
          <a:xfrm>
            <a:off x="1103343" y="2675614"/>
            <a:ext cx="9211271" cy="3932382"/>
            <a:chOff x="1146206" y="2020711"/>
            <a:chExt cx="9211271" cy="393238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4A8812F-74DA-4454-8761-A1060BD64CA7}"/>
                </a:ext>
              </a:extLst>
            </p:cNvPr>
            <p:cNvGrpSpPr/>
            <p:nvPr/>
          </p:nvGrpSpPr>
          <p:grpSpPr>
            <a:xfrm rot="20877479">
              <a:off x="1282869" y="2020711"/>
              <a:ext cx="9074608" cy="3932382"/>
              <a:chOff x="1291873" y="2019761"/>
              <a:chExt cx="9074608" cy="3932382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A4175E7-C2DC-438C-8B24-27D9F2B2207B}"/>
                  </a:ext>
                </a:extLst>
              </p:cNvPr>
              <p:cNvSpPr/>
              <p:nvPr/>
            </p:nvSpPr>
            <p:spPr>
              <a:xfrm rot="1364764">
                <a:off x="1573761" y="3693368"/>
                <a:ext cx="8792720" cy="4286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A9A6811-F6BC-4429-ACE5-4A6F6CF2F602}"/>
                  </a:ext>
                </a:extLst>
              </p:cNvPr>
              <p:cNvSpPr/>
              <p:nvPr/>
            </p:nvSpPr>
            <p:spPr>
              <a:xfrm rot="1364764">
                <a:off x="1291873" y="3823505"/>
                <a:ext cx="8792720" cy="4286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F2410A5-7516-4429-95D1-97B55B9769A1}"/>
                  </a:ext>
                </a:extLst>
              </p:cNvPr>
              <p:cNvCxnSpPr/>
              <p:nvPr/>
            </p:nvCxnSpPr>
            <p:spPr>
              <a:xfrm rot="461399" flipV="1">
                <a:off x="9654385" y="5785456"/>
                <a:ext cx="271462" cy="1666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8BFBED08-CDEC-4780-BD4E-FF7B7FFF53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7936" y="2019761"/>
                <a:ext cx="7093328" cy="2951644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41488B9-8372-4B33-8ACF-43B84229E18E}"/>
                </a:ext>
              </a:extLst>
            </p:cNvPr>
            <p:cNvGrpSpPr/>
            <p:nvPr/>
          </p:nvGrpSpPr>
          <p:grpSpPr>
            <a:xfrm>
              <a:off x="1146206" y="3198048"/>
              <a:ext cx="8906613" cy="2124899"/>
              <a:chOff x="1073736" y="3238997"/>
              <a:chExt cx="8906613" cy="2124899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3D5C2C9F-544E-434E-ADC9-D7F60B0B67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2353" y="5149241"/>
                <a:ext cx="825799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671EB80-B9C9-4EF7-A297-62D0DC90AA61}"/>
                  </a:ext>
                </a:extLst>
              </p:cNvPr>
              <p:cNvSpPr txBox="1"/>
              <p:nvPr/>
            </p:nvSpPr>
            <p:spPr>
              <a:xfrm>
                <a:off x="5261125" y="4902231"/>
                <a:ext cx="82747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/>
                  <a:t>4.5m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023FCF9-CFD5-45DC-8BC7-283F4788AB33}"/>
                  </a:ext>
                </a:extLst>
              </p:cNvPr>
              <p:cNvSpPr txBox="1"/>
              <p:nvPr/>
            </p:nvSpPr>
            <p:spPr>
              <a:xfrm>
                <a:off x="6022103" y="3367120"/>
                <a:ext cx="590226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>
                    <a:solidFill>
                      <a:srgbClr val="FF0000"/>
                    </a:solidFill>
                  </a:rPr>
                  <a:t>4m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5FA50FBD-1657-4D79-919F-43201CCB7E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1287" y="3293670"/>
                <a:ext cx="0" cy="1309728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0C43734-71D5-4C5E-A8C2-0A579A7AED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78330" y="4580287"/>
                <a:ext cx="7429641" cy="46222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ED7C6AD4-BE65-4ED3-A865-D009C760DF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46688" y="4606039"/>
                <a:ext cx="36461" cy="25457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95E93E91-6FD5-41F3-9009-4AAE3285EB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62048" y="3341709"/>
                <a:ext cx="28758" cy="25624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E0FF172-D1F4-4C9E-847B-79EA5240C5AD}"/>
                  </a:ext>
                </a:extLst>
              </p:cNvPr>
              <p:cNvSpPr txBox="1"/>
              <p:nvPr/>
            </p:nvSpPr>
            <p:spPr>
              <a:xfrm>
                <a:off x="1073736" y="3238997"/>
                <a:ext cx="7532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>
                    <a:solidFill>
                      <a:srgbClr val="FF0000"/>
                    </a:solidFill>
                  </a:rPr>
                  <a:t>Zero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7A00594-FA12-478C-92E3-09B4A2C9A7A9}"/>
                  </a:ext>
                </a:extLst>
              </p:cNvPr>
              <p:cNvSpPr txBox="1"/>
              <p:nvPr/>
            </p:nvSpPr>
            <p:spPr>
              <a:xfrm>
                <a:off x="1494313" y="3880213"/>
                <a:ext cx="877046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/>
                  <a:t>25cm</a:t>
                </a:r>
              </a:p>
            </p:txBody>
          </p:sp>
          <p:sp>
            <p:nvSpPr>
              <p:cNvPr id="59" name="Arc 58">
                <a:extLst>
                  <a:ext uri="{FF2B5EF4-FFF2-40B4-BE49-F238E27FC236}">
                    <a16:creationId xmlns:a16="http://schemas.microsoft.com/office/drawing/2014/main" id="{92888E22-39A7-437A-8699-094CF0A6737A}"/>
                  </a:ext>
                </a:extLst>
              </p:cNvPr>
              <p:cNvSpPr/>
              <p:nvPr/>
            </p:nvSpPr>
            <p:spPr>
              <a:xfrm rot="288995" flipH="1">
                <a:off x="7925068" y="4726813"/>
                <a:ext cx="360757" cy="566072"/>
              </a:xfrm>
              <a:prstGeom prst="arc">
                <a:avLst>
                  <a:gd name="adj1" fmla="val 16625310"/>
                  <a:gd name="adj2" fmla="val 301771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598C147-C78A-4AA7-A5D9-DE63E59BAE4D}"/>
                  </a:ext>
                </a:extLst>
              </p:cNvPr>
              <p:cNvSpPr/>
              <p:nvPr/>
            </p:nvSpPr>
            <p:spPr>
              <a:xfrm>
                <a:off x="8010983" y="4581905"/>
                <a:ext cx="45717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3600" b="1" dirty="0">
                    <a:ea typeface="Cambria Math" panose="02040503050406030204" pitchFamily="18" charset="0"/>
                  </a:rPr>
                  <a:t>α</a:t>
                </a:r>
                <a:endParaRPr lang="en-GB" sz="3600" dirty="0"/>
              </a:p>
            </p:txBody>
          </p:sp>
        </p:grp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4E56EB8D-4DCD-4F5F-94E6-51350729870B}"/>
              </a:ext>
            </a:extLst>
          </p:cNvPr>
          <p:cNvSpPr/>
          <p:nvPr/>
        </p:nvSpPr>
        <p:spPr>
          <a:xfrm>
            <a:off x="1751960" y="3228438"/>
            <a:ext cx="540000" cy="5429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6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3CA9AB-9753-417E-83BE-03C1FC2B06F4}"/>
              </a:ext>
            </a:extLst>
          </p:cNvPr>
          <p:cNvSpPr txBox="1"/>
          <p:nvPr/>
        </p:nvSpPr>
        <p:spPr>
          <a:xfrm>
            <a:off x="11757607" y="91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5714DE-705B-4A60-8E0D-0466C3005E63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E2F872-B57E-422B-86C9-45B15BAB150F}"/>
              </a:ext>
            </a:extLst>
          </p:cNvPr>
          <p:cNvSpPr txBox="1"/>
          <p:nvPr/>
        </p:nvSpPr>
        <p:spPr>
          <a:xfrm>
            <a:off x="710832" y="2067781"/>
            <a:ext cx="77471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 formula for Acceleration and distance is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d= ½at</a:t>
            </a:r>
            <a:r>
              <a:rPr lang="en-GB" sz="2400" b="1" baseline="30000" dirty="0">
                <a:solidFill>
                  <a:srgbClr val="008000"/>
                </a:solidFill>
              </a:rPr>
              <a:t>2</a:t>
            </a:r>
            <a:r>
              <a:rPr lang="en-GB" sz="2400" b="1" dirty="0">
                <a:solidFill>
                  <a:srgbClr val="008000"/>
                </a:solidFill>
              </a:rPr>
              <a:t> where d is distance, a is acceleration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and t is time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Using my results opposite the Acceleration 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0B685A-9BEB-4313-97EE-14914AC9A55D}"/>
              </a:ext>
            </a:extLst>
          </p:cNvPr>
          <p:cNvSpPr/>
          <p:nvPr/>
        </p:nvSpPr>
        <p:spPr>
          <a:xfrm>
            <a:off x="3264271" y="717343"/>
            <a:ext cx="5894952" cy="7634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 Acceleration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83DF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9E2FD16-B652-427F-B7C9-8FE007DC5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270338"/>
              </p:ext>
            </p:extLst>
          </p:nvPr>
        </p:nvGraphicFramePr>
        <p:xfrm>
          <a:off x="8458028" y="1726853"/>
          <a:ext cx="2752592" cy="4086225"/>
        </p:xfrm>
        <a:graphic>
          <a:graphicData uri="http://schemas.openxmlformats.org/drawingml/2006/table">
            <a:tbl>
              <a:tblPr/>
              <a:tblGrid>
                <a:gridCol w="1376296">
                  <a:extLst>
                    <a:ext uri="{9D8B030D-6E8A-4147-A177-3AD203B41FA5}">
                      <a16:colId xmlns:a16="http://schemas.microsoft.com/office/drawing/2014/main" val="874119028"/>
                    </a:ext>
                  </a:extLst>
                </a:gridCol>
                <a:gridCol w="1376296">
                  <a:extLst>
                    <a:ext uri="{9D8B030D-6E8A-4147-A177-3AD203B41FA5}">
                      <a16:colId xmlns:a16="http://schemas.microsoft.com/office/drawing/2014/main" val="4192407897"/>
                    </a:ext>
                  </a:extLst>
                </a:gridCol>
              </a:tblGrid>
              <a:tr h="3059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Time(sec)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1672592"/>
                  </a:ext>
                </a:extLst>
              </a:tr>
              <a:tr h="3059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6404400"/>
                  </a:ext>
                </a:extLst>
              </a:tr>
              <a:tr h="3059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3189040"/>
                  </a:ext>
                </a:extLst>
              </a:tr>
              <a:tr h="3059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600921"/>
                  </a:ext>
                </a:extLst>
              </a:tr>
              <a:tr h="3059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8577699"/>
                  </a:ext>
                </a:extLst>
              </a:tr>
              <a:tr h="3059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371041"/>
                  </a:ext>
                </a:extLst>
              </a:tr>
              <a:tr h="3059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055088"/>
                  </a:ext>
                </a:extLst>
              </a:tr>
              <a:tr h="3059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72279"/>
                  </a:ext>
                </a:extLst>
              </a:tr>
              <a:tr h="3059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447095"/>
                  </a:ext>
                </a:extLst>
              </a:tr>
              <a:tr h="3059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246955"/>
                  </a:ext>
                </a:extLst>
              </a:tr>
              <a:tr h="3059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2961138"/>
                  </a:ext>
                </a:extLst>
              </a:tr>
              <a:tr h="3059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61534"/>
                  </a:ext>
                </a:extLst>
              </a:tr>
              <a:tr h="3059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92020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60066EFF-F1F8-4139-BEE7-4C6F78966E86}"/>
              </a:ext>
            </a:extLst>
          </p:cNvPr>
          <p:cNvSpPr/>
          <p:nvPr/>
        </p:nvSpPr>
        <p:spPr>
          <a:xfrm>
            <a:off x="710832" y="4186529"/>
            <a:ext cx="67810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800" b="1" dirty="0">
                <a:solidFill>
                  <a:srgbClr val="FF0000"/>
                </a:solidFill>
              </a:rPr>
              <a:t>a = 2d/(t</a:t>
            </a:r>
            <a:r>
              <a:rPr lang="en-GB" sz="2800" b="1" baseline="30000" dirty="0">
                <a:solidFill>
                  <a:srgbClr val="FF0000"/>
                </a:solidFill>
              </a:rPr>
              <a:t>2</a:t>
            </a:r>
            <a:r>
              <a:rPr lang="en-GB" sz="2800" b="1" dirty="0">
                <a:solidFill>
                  <a:srgbClr val="FF0000"/>
                </a:solidFill>
              </a:rPr>
              <a:t>) = (2 x 4) / (3.6 x 3.6) = 0.61m/sec</a:t>
            </a:r>
            <a:r>
              <a:rPr lang="en-GB" sz="2800" b="1" baseline="30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5904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3CA9AB-9753-417E-83BE-03C1FC2B06F4}"/>
              </a:ext>
            </a:extLst>
          </p:cNvPr>
          <p:cNvSpPr txBox="1"/>
          <p:nvPr/>
        </p:nvSpPr>
        <p:spPr>
          <a:xfrm>
            <a:off x="11757607" y="91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5714DE-705B-4A60-8E0D-0466C3005E63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E2F872-B57E-422B-86C9-45B15BAB150F}"/>
              </a:ext>
            </a:extLst>
          </p:cNvPr>
          <p:cNvSpPr txBox="1"/>
          <p:nvPr/>
        </p:nvSpPr>
        <p:spPr>
          <a:xfrm>
            <a:off x="710832" y="2741557"/>
            <a:ext cx="77471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But the Acceleration is due to Gravity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And the slope is at an angle </a:t>
            </a:r>
            <a:r>
              <a:rPr lang="el-GR" sz="2400" b="1" dirty="0">
                <a:solidFill>
                  <a:srgbClr val="008000"/>
                </a:solidFill>
                <a:ea typeface="Cambria Math" panose="02040503050406030204" pitchFamily="18" charset="0"/>
              </a:rPr>
              <a:t>α</a:t>
            </a:r>
            <a:endParaRPr lang="en-GB" sz="2400" b="1" dirty="0">
              <a:solidFill>
                <a:srgbClr val="008000"/>
              </a:solidFill>
              <a:ea typeface="Cambria Math" panose="02040503050406030204" pitchFamily="18" charset="0"/>
            </a:endParaRP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  <a:ea typeface="Cambria Math" panose="02040503050406030204" pitchFamily="18" charset="0"/>
              </a:rPr>
              <a:t>So the force acting on the ball is g sin </a:t>
            </a:r>
            <a:r>
              <a:rPr lang="el-GR" sz="2400" b="1" dirty="0">
                <a:solidFill>
                  <a:srgbClr val="008000"/>
                </a:solidFill>
                <a:ea typeface="Cambria Math" panose="02040503050406030204" pitchFamily="18" charset="0"/>
              </a:rPr>
              <a:t>α</a:t>
            </a:r>
            <a:r>
              <a:rPr lang="en-GB" sz="2400" b="1" dirty="0">
                <a:solidFill>
                  <a:srgbClr val="008000"/>
                </a:solidFill>
                <a:ea typeface="Cambria Math" panose="02040503050406030204" pitchFamily="18" charset="0"/>
              </a:rPr>
              <a:t> – see diagram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Sin </a:t>
            </a:r>
            <a:r>
              <a:rPr lang="el-GR" sz="2400" b="1" dirty="0">
                <a:solidFill>
                  <a:srgbClr val="008000"/>
                </a:solidFill>
                <a:ea typeface="Cambria Math" panose="02040503050406030204" pitchFamily="18" charset="0"/>
              </a:rPr>
              <a:t>α</a:t>
            </a:r>
            <a:r>
              <a:rPr lang="en-GB" sz="2400" b="1" dirty="0">
                <a:solidFill>
                  <a:srgbClr val="008000"/>
                </a:solidFill>
                <a:ea typeface="Cambria Math" panose="02040503050406030204" pitchFamily="18" charset="0"/>
              </a:rPr>
              <a:t> is the ratio of Opposite (</a:t>
            </a:r>
            <a:r>
              <a:rPr lang="en-GB" sz="2400" b="1" dirty="0">
                <a:ea typeface="Cambria Math" panose="02040503050406030204" pitchFamily="18" charset="0"/>
              </a:rPr>
              <a:t>O</a:t>
            </a:r>
            <a:r>
              <a:rPr lang="en-GB" sz="2400" b="1" dirty="0">
                <a:solidFill>
                  <a:srgbClr val="008000"/>
                </a:solidFill>
                <a:ea typeface="Cambria Math" panose="02040503050406030204" pitchFamily="18" charset="0"/>
              </a:rPr>
              <a:t>) side divided by the Hypotenuse (</a:t>
            </a:r>
            <a:r>
              <a:rPr lang="en-GB" sz="2400" b="1" dirty="0">
                <a:ea typeface="Cambria Math" panose="02040503050406030204" pitchFamily="18" charset="0"/>
              </a:rPr>
              <a:t>H</a:t>
            </a:r>
            <a:r>
              <a:rPr lang="en-GB" sz="2400" b="1" dirty="0">
                <a:solidFill>
                  <a:srgbClr val="008000"/>
                </a:solidFill>
                <a:ea typeface="Cambria Math" panose="02040503050406030204" pitchFamily="18" charset="0"/>
              </a:rPr>
              <a:t>) = 0.25m / 4m = 1/16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0B685A-9BEB-4313-97EE-14914AC9A55D}"/>
              </a:ext>
            </a:extLst>
          </p:cNvPr>
          <p:cNvSpPr/>
          <p:nvPr/>
        </p:nvSpPr>
        <p:spPr>
          <a:xfrm>
            <a:off x="3264271" y="717343"/>
            <a:ext cx="5894952" cy="7634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 Acceleration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83DF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066EFF-F1F8-4139-BEE7-4C6F78966E86}"/>
              </a:ext>
            </a:extLst>
          </p:cNvPr>
          <p:cNvSpPr/>
          <p:nvPr/>
        </p:nvSpPr>
        <p:spPr>
          <a:xfrm>
            <a:off x="810845" y="1962451"/>
            <a:ext cx="67810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800" b="1" dirty="0">
                <a:solidFill>
                  <a:srgbClr val="002060"/>
                </a:solidFill>
              </a:rPr>
              <a:t>a = 2d/(t</a:t>
            </a:r>
            <a:r>
              <a:rPr lang="en-GB" sz="2800" b="1" baseline="30000" dirty="0">
                <a:solidFill>
                  <a:srgbClr val="002060"/>
                </a:solidFill>
              </a:rPr>
              <a:t>2</a:t>
            </a:r>
            <a:r>
              <a:rPr lang="en-GB" sz="2800" b="1" dirty="0">
                <a:solidFill>
                  <a:srgbClr val="002060"/>
                </a:solidFill>
              </a:rPr>
              <a:t>) = (2 x 4) / (3.6 x 3.6) = 0.61m/sec</a:t>
            </a:r>
            <a:r>
              <a:rPr lang="en-GB" sz="2800" b="1" baseline="30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6E68CF0-9825-4DBD-B096-9750E2DC2F5F}"/>
              </a:ext>
            </a:extLst>
          </p:cNvPr>
          <p:cNvSpPr/>
          <p:nvPr/>
        </p:nvSpPr>
        <p:spPr>
          <a:xfrm>
            <a:off x="765223" y="5478349"/>
            <a:ext cx="6872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800" b="1" dirty="0">
                <a:solidFill>
                  <a:srgbClr val="FF3300"/>
                </a:solidFill>
                <a:ea typeface="Cambria Math" panose="02040503050406030204" pitchFamily="18" charset="0"/>
              </a:rPr>
              <a:t>So Gravity g = 16 x a = 16 x 0.61 = 9.76m/sec</a:t>
            </a:r>
            <a:r>
              <a:rPr lang="en-GB" sz="2800" b="1" baseline="30000" dirty="0">
                <a:solidFill>
                  <a:srgbClr val="FF3300"/>
                </a:solidFill>
                <a:ea typeface="Cambria Math" panose="02040503050406030204" pitchFamily="18" charset="0"/>
              </a:rPr>
              <a:t>2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E1D408-31D9-47FD-B746-D803462FE56F}"/>
              </a:ext>
            </a:extLst>
          </p:cNvPr>
          <p:cNvGrpSpPr/>
          <p:nvPr/>
        </p:nvGrpSpPr>
        <p:grpSpPr>
          <a:xfrm>
            <a:off x="7637489" y="2477314"/>
            <a:ext cx="4285644" cy="3050375"/>
            <a:chOff x="7637489" y="2477314"/>
            <a:chExt cx="4285644" cy="3050375"/>
          </a:xfrm>
        </p:grpSpPr>
        <p:sp>
          <p:nvSpPr>
            <p:cNvPr id="2" name="Right Triangle 1">
              <a:extLst>
                <a:ext uri="{FF2B5EF4-FFF2-40B4-BE49-F238E27FC236}">
                  <a16:creationId xmlns:a16="http://schemas.microsoft.com/office/drawing/2014/main" id="{1E3271D0-2E60-43FA-B5F7-4D6C1E9AC9A3}"/>
                </a:ext>
              </a:extLst>
            </p:cNvPr>
            <p:cNvSpPr/>
            <p:nvPr/>
          </p:nvSpPr>
          <p:spPr>
            <a:xfrm>
              <a:off x="7836756" y="2477314"/>
              <a:ext cx="4086377" cy="2585449"/>
            </a:xfrm>
            <a:prstGeom prst="rtTriangl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6D0D4B1-BC39-427A-9DEC-109FBCF84DBB}"/>
                </a:ext>
              </a:extLst>
            </p:cNvPr>
            <p:cNvSpPr/>
            <p:nvPr/>
          </p:nvSpPr>
          <p:spPr>
            <a:xfrm>
              <a:off x="8743201" y="2708146"/>
              <a:ext cx="521394" cy="44373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304A930-A547-4FB1-8B36-ECAF60076D23}"/>
                </a:ext>
              </a:extLst>
            </p:cNvPr>
            <p:cNvCxnSpPr>
              <a:cxnSpLocks/>
            </p:cNvCxnSpPr>
            <p:nvPr/>
          </p:nvCxnSpPr>
          <p:spPr>
            <a:xfrm>
              <a:off x="9003898" y="2938979"/>
              <a:ext cx="0" cy="141164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CA73F55-584C-49BB-BF82-E8689A02D6D7}"/>
                </a:ext>
              </a:extLst>
            </p:cNvPr>
            <p:cNvSpPr/>
            <p:nvPr/>
          </p:nvSpPr>
          <p:spPr>
            <a:xfrm>
              <a:off x="10917131" y="4456127"/>
              <a:ext cx="45717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3600" b="1" dirty="0">
                  <a:ea typeface="Cambria Math" panose="02040503050406030204" pitchFamily="18" charset="0"/>
                </a:rPr>
                <a:t>α</a:t>
              </a:r>
              <a:endParaRPr lang="en-GB" sz="3600" dirty="0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6459F403-CFE8-4D9E-956C-FC41C49FA144}"/>
                </a:ext>
              </a:extLst>
            </p:cNvPr>
            <p:cNvSpPr/>
            <p:nvPr/>
          </p:nvSpPr>
          <p:spPr>
            <a:xfrm flipH="1">
              <a:off x="10867114" y="4456127"/>
              <a:ext cx="557209" cy="1071562"/>
            </a:xfrm>
            <a:prstGeom prst="arc">
              <a:avLst>
                <a:gd name="adj1" fmla="val 16976700"/>
                <a:gd name="adj2" fmla="val 97883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99A64B5-C7F8-4C59-AA04-47867981C314}"/>
                </a:ext>
              </a:extLst>
            </p:cNvPr>
            <p:cNvCxnSpPr>
              <a:cxnSpLocks/>
            </p:cNvCxnSpPr>
            <p:nvPr/>
          </p:nvCxnSpPr>
          <p:spPr>
            <a:xfrm>
              <a:off x="9003898" y="2938979"/>
              <a:ext cx="885701" cy="554038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00CBC00-11EE-4718-9D19-4B3C679361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37640" y="2938979"/>
              <a:ext cx="366257" cy="733279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3B4437-2847-41F8-98F7-E7AC54E82BC4}"/>
                </a:ext>
              </a:extLst>
            </p:cNvPr>
            <p:cNvSpPr txBox="1"/>
            <p:nvPr/>
          </p:nvSpPr>
          <p:spPr>
            <a:xfrm>
              <a:off x="9053916" y="3870248"/>
              <a:ext cx="352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1A4688-57F8-4626-9DEE-EEA89B9B831C}"/>
                </a:ext>
              </a:extLst>
            </p:cNvPr>
            <p:cNvSpPr txBox="1"/>
            <p:nvPr/>
          </p:nvSpPr>
          <p:spPr>
            <a:xfrm rot="1829391">
              <a:off x="9887075" y="3478419"/>
              <a:ext cx="11528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rgbClr val="008000"/>
                  </a:solidFill>
                </a:rPr>
                <a:t>g sin </a:t>
              </a:r>
              <a:r>
                <a:rPr lang="el-GR" sz="2800" b="1" dirty="0">
                  <a:solidFill>
                    <a:srgbClr val="008000"/>
                  </a:solidFill>
                  <a:ea typeface="Cambria Math" panose="02040503050406030204" pitchFamily="18" charset="0"/>
                </a:rPr>
                <a:t>α</a:t>
              </a:r>
              <a:endParaRPr lang="en-GB" sz="2800" b="1" dirty="0">
                <a:solidFill>
                  <a:srgbClr val="00800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C7FE50-BF93-4A6A-A873-43B24C7F0D3F}"/>
                </a:ext>
              </a:extLst>
            </p:cNvPr>
            <p:cNvSpPr txBox="1"/>
            <p:nvPr/>
          </p:nvSpPr>
          <p:spPr>
            <a:xfrm rot="18123396">
              <a:off x="7741770" y="3845710"/>
              <a:ext cx="1213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rgbClr val="008000"/>
                  </a:solidFill>
                </a:rPr>
                <a:t>g cos </a:t>
              </a:r>
              <a:r>
                <a:rPr lang="el-GR" sz="2800" b="1" dirty="0">
                  <a:solidFill>
                    <a:srgbClr val="008000"/>
                  </a:solidFill>
                  <a:ea typeface="Cambria Math" panose="02040503050406030204" pitchFamily="18" charset="0"/>
                </a:rPr>
                <a:t>α</a:t>
              </a:r>
              <a:endParaRPr lang="en-GB" sz="2800" b="1" dirty="0">
                <a:solidFill>
                  <a:srgbClr val="00800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48CFE14-6D50-431C-B3E6-F166902061A0}"/>
                </a:ext>
              </a:extLst>
            </p:cNvPr>
            <p:cNvSpPr txBox="1"/>
            <p:nvPr/>
          </p:nvSpPr>
          <p:spPr>
            <a:xfrm>
              <a:off x="7637489" y="3456396"/>
              <a:ext cx="42672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O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AB60A8C-B835-4354-85A1-E36E70DC5617}"/>
                </a:ext>
              </a:extLst>
            </p:cNvPr>
            <p:cNvSpPr txBox="1"/>
            <p:nvPr/>
          </p:nvSpPr>
          <p:spPr>
            <a:xfrm>
              <a:off x="9851326" y="3833814"/>
              <a:ext cx="41069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H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80DC57-460B-40DB-AA98-D51EA01D62B5}"/>
              </a:ext>
            </a:extLst>
          </p:cNvPr>
          <p:cNvSpPr txBox="1"/>
          <p:nvPr/>
        </p:nvSpPr>
        <p:spPr>
          <a:xfrm>
            <a:off x="2885328" y="2587669"/>
            <a:ext cx="4615808" cy="2554545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i="1" dirty="0">
                <a:solidFill>
                  <a:srgbClr val="FFFF00"/>
                </a:solidFill>
              </a:rPr>
              <a:t>Actually, on Earth </a:t>
            </a:r>
            <a:br>
              <a:rPr lang="en-GB" sz="4000" b="1" i="1" dirty="0">
                <a:solidFill>
                  <a:srgbClr val="FFFF00"/>
                </a:solidFill>
              </a:rPr>
            </a:br>
            <a:r>
              <a:rPr lang="en-GB" sz="4000" b="1" i="1" dirty="0">
                <a:solidFill>
                  <a:srgbClr val="FFFF00"/>
                </a:solidFill>
              </a:rPr>
              <a:t>g</a:t>
            </a:r>
            <a:r>
              <a:rPr lang="en-GB" sz="4000" b="1" dirty="0">
                <a:solidFill>
                  <a:srgbClr val="FFFF00"/>
                </a:solidFill>
              </a:rPr>
              <a:t> = 9.80665 m/sec</a:t>
            </a:r>
            <a:r>
              <a:rPr lang="en-GB" sz="4000" b="1" baseline="30000" dirty="0">
                <a:solidFill>
                  <a:srgbClr val="FFFF00"/>
                </a:solidFill>
              </a:rPr>
              <a:t>2</a:t>
            </a:r>
          </a:p>
          <a:p>
            <a:pPr algn="ctr"/>
            <a:r>
              <a:rPr lang="en-GB" sz="4000" b="1" dirty="0">
                <a:solidFill>
                  <a:srgbClr val="FFFF00"/>
                </a:solidFill>
              </a:rPr>
              <a:t>So we have a close result</a:t>
            </a:r>
          </a:p>
        </p:txBody>
      </p:sp>
    </p:spTree>
    <p:extLst>
      <p:ext uri="{BB962C8B-B14F-4D97-AF65-F5344CB8AC3E}">
        <p14:creationId xmlns:p14="http://schemas.microsoft.com/office/powerpoint/2010/main" val="385838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F7357EA1-B296-4968-949C-6B5238D1F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1" r="-1" b="-1"/>
          <a:stretch/>
        </p:blipFill>
        <p:spPr>
          <a:xfrm flipH="1">
            <a:off x="2768204" y="1920463"/>
            <a:ext cx="7685949" cy="43233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30972-9D72-43AD-A626-71BA22778352}"/>
              </a:ext>
            </a:extLst>
          </p:cNvPr>
          <p:cNvSpPr txBox="1"/>
          <p:nvPr/>
        </p:nvSpPr>
        <p:spPr>
          <a:xfrm>
            <a:off x="1560748" y="1604210"/>
            <a:ext cx="3160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Well Done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C7D22-D64B-40AF-B29F-B6636B236985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1C2086-E565-475B-8311-0E191B462A7E}"/>
              </a:ext>
            </a:extLst>
          </p:cNvPr>
          <p:cNvSpPr/>
          <p:nvPr/>
        </p:nvSpPr>
        <p:spPr>
          <a:xfrm>
            <a:off x="3509120" y="885174"/>
            <a:ext cx="5173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Oxygenetics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69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FE14D1-5238-4234-8689-F7634E65D399}"/>
              </a:ext>
            </a:extLst>
          </p:cNvPr>
          <p:cNvSpPr/>
          <p:nvPr/>
        </p:nvSpPr>
        <p:spPr>
          <a:xfrm>
            <a:off x="3872125" y="806678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 Milk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F9713A-9377-418A-BEEB-DA779E92C7A2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0158BE-E150-4810-B246-E22C6EB8C8CD}"/>
              </a:ext>
            </a:extLst>
          </p:cNvPr>
          <p:cNvSpPr txBox="1"/>
          <p:nvPr/>
        </p:nvSpPr>
        <p:spPr>
          <a:xfrm>
            <a:off x="11757607" y="914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29F4F-30A4-4CF5-B214-5DD95E1357C5}"/>
              </a:ext>
            </a:extLst>
          </p:cNvPr>
          <p:cNvSpPr txBox="1"/>
          <p:nvPr/>
        </p:nvSpPr>
        <p:spPr>
          <a:xfrm>
            <a:off x="596100" y="1759352"/>
            <a:ext cx="5812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How to make plastic from milk!!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863E96-F6E3-4314-BC69-069C03F99C11}"/>
              </a:ext>
            </a:extLst>
          </p:cNvPr>
          <p:cNvSpPr txBox="1"/>
          <p:nvPr/>
        </p:nvSpPr>
        <p:spPr>
          <a:xfrm>
            <a:off x="694481" y="2558005"/>
            <a:ext cx="1739835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b="1" dirty="0">
                <a:solidFill>
                  <a:srgbClr val="008000"/>
                </a:solidFill>
              </a:rPr>
              <a:t>What you need:</a:t>
            </a:r>
          </a:p>
          <a:p>
            <a:pPr>
              <a:spcBef>
                <a:spcPts val="1200"/>
              </a:spcBef>
            </a:pPr>
            <a:r>
              <a:rPr lang="en-GB" b="1" dirty="0">
                <a:solidFill>
                  <a:srgbClr val="008000"/>
                </a:solidFill>
              </a:rPr>
              <a:t>Milk</a:t>
            </a:r>
          </a:p>
          <a:p>
            <a:pPr>
              <a:spcBef>
                <a:spcPts val="1200"/>
              </a:spcBef>
            </a:pPr>
            <a:r>
              <a:rPr lang="en-GB" b="1" dirty="0">
                <a:solidFill>
                  <a:srgbClr val="008000"/>
                </a:solidFill>
              </a:rPr>
              <a:t>Vinegar</a:t>
            </a:r>
          </a:p>
          <a:p>
            <a:pPr>
              <a:spcBef>
                <a:spcPts val="1200"/>
              </a:spcBef>
            </a:pPr>
            <a:r>
              <a:rPr lang="en-GB" b="1" dirty="0">
                <a:solidFill>
                  <a:srgbClr val="008000"/>
                </a:solidFill>
              </a:rPr>
              <a:t>Two glass bowls</a:t>
            </a:r>
          </a:p>
          <a:p>
            <a:pPr>
              <a:spcBef>
                <a:spcPts val="1200"/>
              </a:spcBef>
            </a:pPr>
            <a:r>
              <a:rPr lang="en-GB" b="1" dirty="0">
                <a:solidFill>
                  <a:srgbClr val="008000"/>
                </a:solidFill>
              </a:rPr>
              <a:t>Kitchen towels</a:t>
            </a:r>
          </a:p>
          <a:p>
            <a:pPr>
              <a:spcBef>
                <a:spcPts val="1200"/>
              </a:spcBef>
            </a:pPr>
            <a:r>
              <a:rPr lang="en-GB" b="1" dirty="0">
                <a:solidFill>
                  <a:srgbClr val="008000"/>
                </a:solidFill>
              </a:rPr>
              <a:t>Olive Oil</a:t>
            </a:r>
          </a:p>
          <a:p>
            <a:pPr>
              <a:spcBef>
                <a:spcPts val="1200"/>
              </a:spcBef>
            </a:pPr>
            <a:r>
              <a:rPr lang="en-GB" b="1" dirty="0">
                <a:solidFill>
                  <a:srgbClr val="008000"/>
                </a:solidFill>
              </a:rPr>
              <a:t>Clingfilm</a:t>
            </a:r>
          </a:p>
          <a:p>
            <a:pPr>
              <a:spcBef>
                <a:spcPts val="1200"/>
              </a:spcBef>
            </a:pPr>
            <a:r>
              <a:rPr lang="en-GB" b="1" dirty="0">
                <a:solidFill>
                  <a:srgbClr val="008000"/>
                </a:solidFill>
              </a:rPr>
              <a:t>Fun Moulds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5623D4-5D73-4A66-B413-D0004D9EC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821" y="2445694"/>
            <a:ext cx="827778" cy="2010318"/>
          </a:xfrm>
          <a:prstGeom prst="rect">
            <a:avLst/>
          </a:prstGeom>
        </p:spPr>
      </p:pic>
      <p:pic>
        <p:nvPicPr>
          <p:cNvPr id="9" name="Picture 8" descr="A picture containing bottle, milk, table, food&#10;&#10;Description automatically generated">
            <a:extLst>
              <a:ext uri="{FF2B5EF4-FFF2-40B4-BE49-F238E27FC236}">
                <a16:creationId xmlns:a16="http://schemas.microsoft.com/office/drawing/2014/main" id="{ED182D5E-20B7-409B-9D19-78B7EA5C4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32" y="2404503"/>
            <a:ext cx="1396097" cy="2092700"/>
          </a:xfrm>
          <a:prstGeom prst="rect">
            <a:avLst/>
          </a:prstGeom>
        </p:spPr>
      </p:pic>
      <p:pic>
        <p:nvPicPr>
          <p:cNvPr id="12" name="Picture 11" descr="A picture containing object, indoor, towel, cup&#10;&#10;Description automatically generated">
            <a:extLst>
              <a:ext uri="{FF2B5EF4-FFF2-40B4-BE49-F238E27FC236}">
                <a16:creationId xmlns:a16="http://schemas.microsoft.com/office/drawing/2014/main" id="{B0536907-CF39-4E73-9487-64E775EDE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865" y="2458951"/>
            <a:ext cx="2038252" cy="20382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9DF1C5-9FB0-4459-A196-18A49BFCF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511320" y="5047415"/>
            <a:ext cx="1660967" cy="9480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A996CB-B607-4B63-B060-929760069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812178" y="5067462"/>
            <a:ext cx="1611570" cy="8585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21729B-2A23-43CD-999D-4D6363C181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93400" y="5017651"/>
            <a:ext cx="1548672" cy="8952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007ED6-38E4-40AB-8DA0-1FAB690A9B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417814" y="4893090"/>
            <a:ext cx="1783765" cy="9919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E0E879-5397-4AF3-9E3C-464179CFBC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8236" y="4629897"/>
            <a:ext cx="1752600" cy="16097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8DFAF12-42B1-444B-A0EB-EB9E9D6418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62565" y="3192610"/>
            <a:ext cx="1662836" cy="18633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762B21-D6D0-4C13-B70D-3F6219FE40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78556" y="4986792"/>
            <a:ext cx="1717823" cy="9562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17F4D9-2DA2-4AD7-A8DB-F8169A8C23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253">
            <a:off x="8820086" y="2632486"/>
            <a:ext cx="1560776" cy="15753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9ED98C-46D9-4B29-8B08-3571156EA5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96974" y="2372599"/>
            <a:ext cx="2038252" cy="8855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B181F-72C4-4EE8-A946-0E81899140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57830" y="2475047"/>
            <a:ext cx="679878" cy="19079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6D8F16-0642-48AC-81A1-3ED610AEA3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10606" y="2558005"/>
            <a:ext cx="1628775" cy="10382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D57C818-3F73-46FC-8276-6A8EE897CB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40112" y="3535255"/>
            <a:ext cx="1628775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3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FE14D1-5238-4234-8689-F7634E65D399}"/>
              </a:ext>
            </a:extLst>
          </p:cNvPr>
          <p:cNvSpPr/>
          <p:nvPr/>
        </p:nvSpPr>
        <p:spPr>
          <a:xfrm>
            <a:off x="3872125" y="806678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 Milk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F9713A-9377-418A-BEEB-DA779E92C7A2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0158BE-E150-4810-B246-E22C6EB8C8CD}"/>
              </a:ext>
            </a:extLst>
          </p:cNvPr>
          <p:cNvSpPr txBox="1"/>
          <p:nvPr/>
        </p:nvSpPr>
        <p:spPr>
          <a:xfrm>
            <a:off x="11757607" y="914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480F1-DD1B-491D-8000-F79296520B11}"/>
              </a:ext>
            </a:extLst>
          </p:cNvPr>
          <p:cNvSpPr txBox="1"/>
          <p:nvPr/>
        </p:nvSpPr>
        <p:spPr>
          <a:xfrm>
            <a:off x="596100" y="1759352"/>
            <a:ext cx="5812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How to make plastic from milk!!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468FB-077C-416D-A2D0-D6A5B3C848C3}"/>
              </a:ext>
            </a:extLst>
          </p:cNvPr>
          <p:cNvSpPr/>
          <p:nvPr/>
        </p:nvSpPr>
        <p:spPr>
          <a:xfrm>
            <a:off x="596100" y="2574882"/>
            <a:ext cx="59435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1.   Heat one cup of milk in the glass bowl.    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       Heat on 50% power for 5 min. 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       The milk should be at hot chocolate  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      temperature. 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      If the milk is not hot enough after 5 min, 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      repeat heating in 2 min intervals until </a:t>
            </a:r>
          </a:p>
          <a:p>
            <a:r>
              <a:rPr lang="en-GB" sz="2400" b="1" dirty="0">
                <a:solidFill>
                  <a:srgbClr val="008000"/>
                </a:solidFill>
              </a:rPr>
              <a:t>      ready.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848B5E-5BB5-42BF-9A5C-34D9C1F5EBCD}"/>
              </a:ext>
            </a:extLst>
          </p:cNvPr>
          <p:cNvSpPr/>
          <p:nvPr/>
        </p:nvSpPr>
        <p:spPr>
          <a:xfrm>
            <a:off x="6246471" y="2574882"/>
            <a:ext cx="55111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2"/>
            </a:pPr>
            <a:r>
              <a:rPr lang="en-GB" sz="2400" b="1" dirty="0">
                <a:solidFill>
                  <a:srgbClr val="008000"/>
                </a:solidFill>
              </a:rPr>
              <a:t>Add 4 tablespoons of vinegar to the mug.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Carefully add the hot milk to mug and begin stirring.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Curds will begin to form immediately.</a:t>
            </a:r>
          </a:p>
        </p:txBody>
      </p:sp>
    </p:spTree>
    <p:extLst>
      <p:ext uri="{BB962C8B-B14F-4D97-AF65-F5344CB8AC3E}">
        <p14:creationId xmlns:p14="http://schemas.microsoft.com/office/powerpoint/2010/main" val="240079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FE14D1-5238-4234-8689-F7634E65D399}"/>
              </a:ext>
            </a:extLst>
          </p:cNvPr>
          <p:cNvSpPr/>
          <p:nvPr/>
        </p:nvSpPr>
        <p:spPr>
          <a:xfrm>
            <a:off x="3872125" y="806678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 Milk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F9713A-9377-418A-BEEB-DA779E92C7A2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0158BE-E150-4810-B246-E22C6EB8C8CD}"/>
              </a:ext>
            </a:extLst>
          </p:cNvPr>
          <p:cNvSpPr txBox="1"/>
          <p:nvPr/>
        </p:nvSpPr>
        <p:spPr>
          <a:xfrm>
            <a:off x="11757607" y="914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480F1-DD1B-491D-8000-F79296520B11}"/>
              </a:ext>
            </a:extLst>
          </p:cNvPr>
          <p:cNvSpPr txBox="1"/>
          <p:nvPr/>
        </p:nvSpPr>
        <p:spPr>
          <a:xfrm>
            <a:off x="596100" y="1759352"/>
            <a:ext cx="5812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How to make plastic from milk!!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468FB-077C-416D-A2D0-D6A5B3C848C3}"/>
              </a:ext>
            </a:extLst>
          </p:cNvPr>
          <p:cNvSpPr/>
          <p:nvPr/>
        </p:nvSpPr>
        <p:spPr>
          <a:xfrm>
            <a:off x="596100" y="2574882"/>
            <a:ext cx="59435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3.   Layer paper towels, 5 to 6 sheets thick,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      upon a surface that may become damp.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5AF601-E022-44E5-BD7E-49C79C7667D8}"/>
              </a:ext>
            </a:extLst>
          </p:cNvPr>
          <p:cNvSpPr/>
          <p:nvPr/>
        </p:nvSpPr>
        <p:spPr>
          <a:xfrm>
            <a:off x="584864" y="3665086"/>
            <a:ext cx="55111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4.   Spoon the curds from the bowl, while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      draining the excess liquid in the sink.  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      Press additional paper towels on the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      curds to remove liquid. This is now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      Casein Plastic.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B7A0CC-E47F-424C-BB76-AB2E196E428F}"/>
              </a:ext>
            </a:extLst>
          </p:cNvPr>
          <p:cNvSpPr/>
          <p:nvPr/>
        </p:nvSpPr>
        <p:spPr>
          <a:xfrm>
            <a:off x="6455823" y="2574882"/>
            <a:ext cx="5511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5.   Begin kneading and moulding the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       plastic into various shapes and figures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       in your moulds.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526150-7B97-4A68-B996-0A882A5E9B9C}"/>
              </a:ext>
            </a:extLst>
          </p:cNvPr>
          <p:cNvSpPr/>
          <p:nvPr/>
        </p:nvSpPr>
        <p:spPr>
          <a:xfrm>
            <a:off x="6539696" y="3989143"/>
            <a:ext cx="5511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6.   The plastic will need to sit for 48 hours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       until fully hard and dry.</a:t>
            </a:r>
          </a:p>
        </p:txBody>
      </p:sp>
    </p:spTree>
    <p:extLst>
      <p:ext uri="{BB962C8B-B14F-4D97-AF65-F5344CB8AC3E}">
        <p14:creationId xmlns:p14="http://schemas.microsoft.com/office/powerpoint/2010/main" val="16616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F7357EA1-B296-4968-949C-6B5238D1F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1" r="-1" b="-1"/>
          <a:stretch/>
        </p:blipFill>
        <p:spPr>
          <a:xfrm>
            <a:off x="1923252" y="1604210"/>
            <a:ext cx="7685949" cy="43233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30972-9D72-43AD-A626-71BA22778352}"/>
              </a:ext>
            </a:extLst>
          </p:cNvPr>
          <p:cNvSpPr txBox="1"/>
          <p:nvPr/>
        </p:nvSpPr>
        <p:spPr>
          <a:xfrm>
            <a:off x="1560748" y="1604210"/>
            <a:ext cx="3160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Well Done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9BDA1-9576-4F42-9C52-8614F24832AA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B8B73A-A0C1-4F8D-B2B9-63793D03E861}"/>
              </a:ext>
            </a:extLst>
          </p:cNvPr>
          <p:cNvSpPr/>
          <p:nvPr/>
        </p:nvSpPr>
        <p:spPr>
          <a:xfrm>
            <a:off x="3964663" y="827438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Fizzy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Chemystery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111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FE14D1-5238-4234-8689-F7634E65D399}"/>
              </a:ext>
            </a:extLst>
          </p:cNvPr>
          <p:cNvSpPr/>
          <p:nvPr/>
        </p:nvSpPr>
        <p:spPr>
          <a:xfrm>
            <a:off x="3872125" y="806678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 Milk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F9713A-9377-418A-BEEB-DA779E92C7A2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0158BE-E150-4810-B246-E22C6EB8C8CD}"/>
              </a:ext>
            </a:extLst>
          </p:cNvPr>
          <p:cNvSpPr txBox="1"/>
          <p:nvPr/>
        </p:nvSpPr>
        <p:spPr>
          <a:xfrm>
            <a:off x="11757607" y="914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7D20FD-3843-444E-BE1D-D338A5D42779}"/>
              </a:ext>
            </a:extLst>
          </p:cNvPr>
          <p:cNvSpPr txBox="1"/>
          <p:nvPr/>
        </p:nvSpPr>
        <p:spPr>
          <a:xfrm>
            <a:off x="596100" y="1759352"/>
            <a:ext cx="5812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How to make plastic from milk!!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D2F2A9-1B6D-40DE-A552-8417A11CCBBF}"/>
              </a:ext>
            </a:extLst>
          </p:cNvPr>
          <p:cNvSpPr/>
          <p:nvPr/>
        </p:nvSpPr>
        <p:spPr>
          <a:xfrm>
            <a:off x="596100" y="2436883"/>
            <a:ext cx="54999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GB" b="1" dirty="0">
                <a:solidFill>
                  <a:srgbClr val="008000"/>
                </a:solidFill>
              </a:rPr>
              <a:t>How It Works:</a:t>
            </a:r>
          </a:p>
          <a:p>
            <a:pPr>
              <a:spcBef>
                <a:spcPts val="1200"/>
              </a:spcBef>
            </a:pPr>
            <a:r>
              <a:rPr lang="en-GB" b="1" dirty="0">
                <a:solidFill>
                  <a:srgbClr val="008000"/>
                </a:solidFill>
              </a:rPr>
              <a:t>Plastics are all similar, containing molecules that are repeated over and over again into a chain called polymers. </a:t>
            </a:r>
          </a:p>
          <a:p>
            <a:pPr>
              <a:spcBef>
                <a:spcPts val="1200"/>
              </a:spcBef>
            </a:pPr>
            <a:r>
              <a:rPr lang="en-GB" b="1" dirty="0">
                <a:solidFill>
                  <a:srgbClr val="008000"/>
                </a:solidFill>
              </a:rPr>
              <a:t>Milk contains molecules of a protein called Casein. </a:t>
            </a:r>
          </a:p>
          <a:p>
            <a:pPr>
              <a:spcBef>
                <a:spcPts val="1200"/>
              </a:spcBef>
            </a:pPr>
            <a:r>
              <a:rPr lang="en-GB" b="1" dirty="0">
                <a:solidFill>
                  <a:srgbClr val="008000"/>
                </a:solidFill>
              </a:rPr>
              <a:t>When milk is added to an acid, such as vinegar, the pH of the milk changes. </a:t>
            </a:r>
          </a:p>
          <a:p>
            <a:pPr>
              <a:spcBef>
                <a:spcPts val="1200"/>
              </a:spcBef>
            </a:pPr>
            <a:r>
              <a:rPr lang="en-GB" b="1" dirty="0">
                <a:solidFill>
                  <a:srgbClr val="008000"/>
                </a:solidFill>
              </a:rPr>
              <a:t>The pH change causes the Casein molecules to unfold and reorganize into long chains, curdling the milk. </a:t>
            </a:r>
          </a:p>
          <a:p>
            <a:pPr>
              <a:spcBef>
                <a:spcPts val="1200"/>
              </a:spcBef>
            </a:pPr>
            <a:r>
              <a:rPr lang="en-GB" b="1" dirty="0">
                <a:solidFill>
                  <a:srgbClr val="008000"/>
                </a:solidFill>
              </a:rPr>
              <a:t>The curds can then be kneaded and moulded as Casein Plastic.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FD6DB9-ED34-42C5-BC05-DA3385E7F98A}"/>
              </a:ext>
            </a:extLst>
          </p:cNvPr>
          <p:cNvSpPr/>
          <p:nvPr/>
        </p:nvSpPr>
        <p:spPr>
          <a:xfrm>
            <a:off x="6096000" y="2534891"/>
            <a:ext cx="581274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GB" b="1" dirty="0">
                <a:solidFill>
                  <a:srgbClr val="002060"/>
                </a:solidFill>
              </a:rPr>
              <a:t>Fun Facts: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</a:rPr>
              <a:t>   Casein plastic is commonly used to make fountain pens!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</a:rPr>
              <a:t>   Casein plastic is extremely environmentally friendly, </a:t>
            </a:r>
            <a:br>
              <a:rPr lang="en-GB" b="1" dirty="0">
                <a:solidFill>
                  <a:srgbClr val="002060"/>
                </a:solidFill>
              </a:rPr>
            </a:br>
            <a:r>
              <a:rPr lang="en-GB" b="1" dirty="0">
                <a:solidFill>
                  <a:srgbClr val="002060"/>
                </a:solidFill>
              </a:rPr>
              <a:t>     because it will decompose over time, unlike plastics </a:t>
            </a:r>
            <a:br>
              <a:rPr lang="en-GB" b="1" dirty="0">
                <a:solidFill>
                  <a:srgbClr val="002060"/>
                </a:solidFill>
              </a:rPr>
            </a:br>
            <a:r>
              <a:rPr lang="en-GB" b="1" dirty="0">
                <a:solidFill>
                  <a:srgbClr val="002060"/>
                </a:solidFill>
              </a:rPr>
              <a:t>     made from petroleum products.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</a:rPr>
              <a:t>    Companies are beginning to research and develop ways </a:t>
            </a:r>
            <a:br>
              <a:rPr lang="en-GB" b="1" dirty="0">
                <a:solidFill>
                  <a:srgbClr val="002060"/>
                </a:solidFill>
              </a:rPr>
            </a:br>
            <a:r>
              <a:rPr lang="en-GB" b="1" dirty="0">
                <a:solidFill>
                  <a:srgbClr val="002060"/>
                </a:solidFill>
              </a:rPr>
              <a:t>     to manufacture plastic from renewable resources, such </a:t>
            </a:r>
            <a:br>
              <a:rPr lang="en-GB" b="1" dirty="0">
                <a:solidFill>
                  <a:srgbClr val="002060"/>
                </a:solidFill>
              </a:rPr>
            </a:br>
            <a:r>
              <a:rPr lang="en-GB" b="1" dirty="0">
                <a:solidFill>
                  <a:srgbClr val="002060"/>
                </a:solidFill>
              </a:rPr>
              <a:t>     as plants. 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</a:rPr>
              <a:t>   Casein plastic was first manufactured in London in 1900. </a:t>
            </a:r>
            <a:br>
              <a:rPr lang="en-GB" b="1" dirty="0">
                <a:solidFill>
                  <a:srgbClr val="002060"/>
                </a:solidFill>
              </a:rPr>
            </a:br>
            <a:r>
              <a:rPr lang="en-GB" b="1" dirty="0">
                <a:solidFill>
                  <a:srgbClr val="002060"/>
                </a:solidFill>
              </a:rPr>
              <a:t>     It was used to make jewellery and buttons. </a:t>
            </a:r>
          </a:p>
        </p:txBody>
      </p:sp>
    </p:spTree>
    <p:extLst>
      <p:ext uri="{BB962C8B-B14F-4D97-AF65-F5344CB8AC3E}">
        <p14:creationId xmlns:p14="http://schemas.microsoft.com/office/powerpoint/2010/main" val="365402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F7357EA1-B296-4968-949C-6B5238D1F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1" r="-1" b="-1"/>
          <a:stretch/>
        </p:blipFill>
        <p:spPr>
          <a:xfrm>
            <a:off x="1923252" y="1604210"/>
            <a:ext cx="7685949" cy="43233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30972-9D72-43AD-A626-71BA22778352}"/>
              </a:ext>
            </a:extLst>
          </p:cNvPr>
          <p:cNvSpPr txBox="1"/>
          <p:nvPr/>
        </p:nvSpPr>
        <p:spPr>
          <a:xfrm>
            <a:off x="1282955" y="1604210"/>
            <a:ext cx="3160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Well Done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2949B1-198F-4835-A56D-78C512907FB8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6B1F0A-6341-4D24-BA62-775E441B3BAF}"/>
              </a:ext>
            </a:extLst>
          </p:cNvPr>
          <p:cNvSpPr/>
          <p:nvPr/>
        </p:nvSpPr>
        <p:spPr>
          <a:xfrm>
            <a:off x="3872125" y="806678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 Milk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274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4FFB03-24BE-4B00-B69A-C4BA7C9A0E9F}"/>
              </a:ext>
            </a:extLst>
          </p:cNvPr>
          <p:cNvSpPr/>
          <p:nvPr/>
        </p:nvSpPr>
        <p:spPr>
          <a:xfrm>
            <a:off x="3713608" y="5737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A Thermometer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2FA421-C6A1-44A4-B477-47C5410B4DC9}"/>
              </a:ext>
            </a:extLst>
          </p:cNvPr>
          <p:cNvSpPr txBox="1"/>
          <p:nvPr/>
        </p:nvSpPr>
        <p:spPr>
          <a:xfrm>
            <a:off x="1434574" y="1459138"/>
            <a:ext cx="423949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You Need:</a:t>
            </a:r>
          </a:p>
          <a:p>
            <a:endParaRPr lang="en-GB" sz="1200" b="1" dirty="0">
              <a:solidFill>
                <a:srgbClr val="008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Plastic Bottle and Top</a:t>
            </a:r>
          </a:p>
          <a:p>
            <a:pPr marL="342900" indent="-342900">
              <a:buFontTx/>
              <a:buChar char="-"/>
            </a:pPr>
            <a:endParaRPr lang="en-GB" sz="1200" b="1" dirty="0">
              <a:solidFill>
                <a:srgbClr val="008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White Straw</a:t>
            </a:r>
          </a:p>
          <a:p>
            <a:pPr marL="342900" indent="-342900">
              <a:buFontTx/>
              <a:buChar char="-"/>
            </a:pPr>
            <a:endParaRPr lang="en-GB" sz="1200" b="1" dirty="0">
              <a:solidFill>
                <a:srgbClr val="008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Drill and 6mm Dia Bit</a:t>
            </a:r>
          </a:p>
          <a:p>
            <a:pPr marL="342900" indent="-342900">
              <a:buFontTx/>
              <a:buChar char="-"/>
            </a:pPr>
            <a:endParaRPr lang="en-GB" sz="1200" b="1" dirty="0">
              <a:solidFill>
                <a:srgbClr val="008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Thermometer</a:t>
            </a:r>
          </a:p>
          <a:p>
            <a:endParaRPr lang="en-GB" sz="1200" b="1" dirty="0">
              <a:solidFill>
                <a:srgbClr val="008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Water</a:t>
            </a:r>
          </a:p>
          <a:p>
            <a:pPr marL="342900" indent="-342900">
              <a:buFontTx/>
              <a:buChar char="-"/>
            </a:pPr>
            <a:endParaRPr lang="en-GB" sz="1200" b="1" dirty="0">
              <a:solidFill>
                <a:srgbClr val="008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Medical Alcohol (Optional)</a:t>
            </a:r>
          </a:p>
          <a:p>
            <a:pPr marL="342900" indent="-342900">
              <a:buFontTx/>
              <a:buChar char="-"/>
            </a:pPr>
            <a:endParaRPr lang="en-GB" sz="1200" b="1" dirty="0">
              <a:solidFill>
                <a:srgbClr val="008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Colour (e.g. ink, cochineal)</a:t>
            </a:r>
          </a:p>
          <a:p>
            <a:pPr marL="342900" indent="-342900">
              <a:buFontTx/>
              <a:buChar char="-"/>
            </a:pPr>
            <a:endParaRPr lang="en-GB" sz="1200" b="1" dirty="0">
              <a:solidFill>
                <a:srgbClr val="008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b="1" dirty="0">
                <a:solidFill>
                  <a:srgbClr val="008000"/>
                </a:solidFill>
              </a:rPr>
              <a:t>Card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CBEC6C-7EB7-4F9D-8F57-362DA26C8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294" y="1886818"/>
            <a:ext cx="1056974" cy="1587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4F598D-1724-4344-AF3B-B092F122D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8920099" y="2789549"/>
            <a:ext cx="1731817" cy="10018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DD8343-4089-4551-83B1-56E7B4238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857" y="3885145"/>
            <a:ext cx="1473431" cy="1473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F8BDDE-8792-438B-B4A7-ABD602751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566040" y="4041003"/>
            <a:ext cx="862439" cy="173181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70FA4D2-C32F-4A70-BC9D-4730530F1EA0}"/>
              </a:ext>
            </a:extLst>
          </p:cNvPr>
          <p:cNvGrpSpPr/>
          <p:nvPr/>
        </p:nvGrpSpPr>
        <p:grpSpPr>
          <a:xfrm>
            <a:off x="10602412" y="4410761"/>
            <a:ext cx="1314784" cy="1219200"/>
            <a:chOff x="9321361" y="5072142"/>
            <a:chExt cx="1314784" cy="1219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A75B63-B27A-4050-965C-FC5D41DF4A86}"/>
                </a:ext>
              </a:extLst>
            </p:cNvPr>
            <p:cNvSpPr/>
            <p:nvPr/>
          </p:nvSpPr>
          <p:spPr>
            <a:xfrm>
              <a:off x="9546412" y="5072142"/>
              <a:ext cx="734291" cy="1219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DE8260-3C5C-422A-839E-305900A676B8}"/>
                </a:ext>
              </a:extLst>
            </p:cNvPr>
            <p:cNvSpPr txBox="1"/>
            <p:nvPr/>
          </p:nvSpPr>
          <p:spPr>
            <a:xfrm>
              <a:off x="9321361" y="5358576"/>
              <a:ext cx="13147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/>
                <a:t>Cut to</a:t>
              </a:r>
              <a:br>
                <a:rPr lang="en-GB" b="1" dirty="0"/>
              </a:br>
              <a:r>
                <a:rPr lang="en-GB" b="1" dirty="0"/>
                <a:t>5cm x 15cm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C71F4E0-F786-421C-B7CE-1E3D8B25EB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7497" y="2193621"/>
            <a:ext cx="1587011" cy="15870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47E002-9078-43AF-B31E-C1FF37153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3759" y="4473097"/>
            <a:ext cx="662668" cy="6463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2F624D-176A-41AD-8554-9552ED1DC7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5816" y="4440369"/>
            <a:ext cx="410182" cy="933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54B149-FB6F-4DF6-AF93-37AD78B1AB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3208" y="2391810"/>
            <a:ext cx="1583988" cy="15870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03B10B-8B24-4B73-A34A-8C8F5E0F6343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E14D24-6A71-412E-B966-F88AFB2B973C}"/>
              </a:ext>
            </a:extLst>
          </p:cNvPr>
          <p:cNvSpPr txBox="1"/>
          <p:nvPr/>
        </p:nvSpPr>
        <p:spPr>
          <a:xfrm>
            <a:off x="11757607" y="91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008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423A7E-611F-4A16-BC29-22CCE30BA53B}"/>
              </a:ext>
            </a:extLst>
          </p:cNvPr>
          <p:cNvSpPr/>
          <p:nvPr/>
        </p:nvSpPr>
        <p:spPr>
          <a:xfrm>
            <a:off x="4443414" y="2919157"/>
            <a:ext cx="45719" cy="26794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4FFB03-24BE-4B00-B69A-C4BA7C9A0E9F}"/>
              </a:ext>
            </a:extLst>
          </p:cNvPr>
          <p:cNvSpPr/>
          <p:nvPr/>
        </p:nvSpPr>
        <p:spPr>
          <a:xfrm>
            <a:off x="3713608" y="5737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A Thermometer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2FA421-C6A1-44A4-B477-47C5410B4DC9}"/>
              </a:ext>
            </a:extLst>
          </p:cNvPr>
          <p:cNvSpPr txBox="1"/>
          <p:nvPr/>
        </p:nvSpPr>
        <p:spPr>
          <a:xfrm>
            <a:off x="1395530" y="1433184"/>
            <a:ext cx="2580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8000"/>
                </a:solidFill>
              </a:rPr>
              <a:t>Drill a hole in </a:t>
            </a:r>
            <a:br>
              <a:rPr lang="en-GB" sz="2400" b="1" dirty="0">
                <a:solidFill>
                  <a:srgbClr val="008000"/>
                </a:solidFill>
              </a:rPr>
            </a:br>
            <a:r>
              <a:rPr lang="en-GB" sz="2400" b="1" dirty="0">
                <a:solidFill>
                  <a:srgbClr val="008000"/>
                </a:solidFill>
              </a:rPr>
              <a:t>the bottle top.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518A3D-1F49-4058-A43A-A0C2FD468A48}"/>
              </a:ext>
            </a:extLst>
          </p:cNvPr>
          <p:cNvGrpSpPr/>
          <p:nvPr/>
        </p:nvGrpSpPr>
        <p:grpSpPr>
          <a:xfrm>
            <a:off x="2074847" y="2433230"/>
            <a:ext cx="1221429" cy="2459443"/>
            <a:chOff x="7327993" y="2029429"/>
            <a:chExt cx="1221429" cy="24594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4F598D-1724-4344-AF3B-B092F122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640000" flipH="1">
              <a:off x="6882992" y="2474430"/>
              <a:ext cx="2111432" cy="1221429"/>
            </a:xfrm>
            <a:prstGeom prst="rect">
              <a:avLst/>
            </a:prstGeom>
          </p:spPr>
        </p:pic>
        <p:sp>
          <p:nvSpPr>
            <p:cNvPr id="6" name="Cylinder 5">
              <a:extLst>
                <a:ext uri="{FF2B5EF4-FFF2-40B4-BE49-F238E27FC236}">
                  <a16:creationId xmlns:a16="http://schemas.microsoft.com/office/drawing/2014/main" id="{9DFEB7B2-42A4-4329-AD24-A56D3452FF78}"/>
                </a:ext>
              </a:extLst>
            </p:cNvPr>
            <p:cNvSpPr/>
            <p:nvPr/>
          </p:nvSpPr>
          <p:spPr>
            <a:xfrm>
              <a:off x="7575746" y="4295561"/>
              <a:ext cx="709607" cy="193311"/>
            </a:xfrm>
            <a:prstGeom prst="can">
              <a:avLst/>
            </a:prstGeom>
            <a:solidFill>
              <a:srgbClr val="FF5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FC78DEA-F51B-48F9-866A-1B519A9E0BC6}"/>
              </a:ext>
            </a:extLst>
          </p:cNvPr>
          <p:cNvSpPr txBox="1"/>
          <p:nvPr/>
        </p:nvSpPr>
        <p:spPr>
          <a:xfrm>
            <a:off x="3098612" y="1577930"/>
            <a:ext cx="2801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Put the straw</a:t>
            </a:r>
            <a:br>
              <a:rPr lang="en-GB" sz="2400" b="1" dirty="0">
                <a:solidFill>
                  <a:srgbClr val="0070C0"/>
                </a:solidFill>
              </a:rPr>
            </a:br>
            <a:r>
              <a:rPr lang="en-GB" sz="2400" b="1" dirty="0">
                <a:solidFill>
                  <a:srgbClr val="0070C0"/>
                </a:solidFill>
              </a:rPr>
              <a:t>through </a:t>
            </a:r>
            <a:br>
              <a:rPr lang="en-GB" sz="2400" b="1" dirty="0">
                <a:solidFill>
                  <a:srgbClr val="0070C0"/>
                </a:solidFill>
              </a:rPr>
            </a:br>
            <a:r>
              <a:rPr lang="en-GB" sz="2400" b="1" dirty="0">
                <a:solidFill>
                  <a:srgbClr val="0070C0"/>
                </a:solidFill>
              </a:rPr>
              <a:t>the hole.</a:t>
            </a:r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658110A7-C7ED-4166-BEC5-E60B96B6E77E}"/>
              </a:ext>
            </a:extLst>
          </p:cNvPr>
          <p:cNvSpPr/>
          <p:nvPr/>
        </p:nvSpPr>
        <p:spPr>
          <a:xfrm>
            <a:off x="4088611" y="4699362"/>
            <a:ext cx="709607" cy="193311"/>
          </a:xfrm>
          <a:prstGeom prst="can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F3F117-0479-4DB4-9674-811384092EB6}"/>
              </a:ext>
            </a:extLst>
          </p:cNvPr>
          <p:cNvSpPr txBox="1"/>
          <p:nvPr/>
        </p:nvSpPr>
        <p:spPr>
          <a:xfrm>
            <a:off x="8082600" y="2176427"/>
            <a:ext cx="2092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Assemble the top with straw to the bottle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2611C8-B1AF-48DD-B946-7859EB04F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57732" y="3534313"/>
            <a:ext cx="915199" cy="207752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4674A70-4E8C-4C45-8A2D-E587122E2B21}"/>
              </a:ext>
            </a:extLst>
          </p:cNvPr>
          <p:cNvCxnSpPr/>
          <p:nvPr/>
        </p:nvCxnSpPr>
        <p:spPr>
          <a:xfrm flipH="1">
            <a:off x="7034665" y="3674548"/>
            <a:ext cx="51564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A0E6753-D4DC-4997-A256-3F0744FE47BD}"/>
              </a:ext>
            </a:extLst>
          </p:cNvPr>
          <p:cNvSpPr txBox="1"/>
          <p:nvPr/>
        </p:nvSpPr>
        <p:spPr>
          <a:xfrm>
            <a:off x="7619352" y="3489882"/>
            <a:ext cx="568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To the top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2B7670B-50BF-4F42-970E-3C54E29E9C79}"/>
              </a:ext>
            </a:extLst>
          </p:cNvPr>
          <p:cNvGrpSpPr/>
          <p:nvPr/>
        </p:nvGrpSpPr>
        <p:grpSpPr>
          <a:xfrm>
            <a:off x="8569885" y="3409419"/>
            <a:ext cx="1054699" cy="2542136"/>
            <a:chOff x="9655742" y="3429000"/>
            <a:chExt cx="1054699" cy="254213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F66E2D4-442E-4ECC-8F99-04AEEE7F9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813746">
              <a:off x="9655742" y="4379942"/>
              <a:ext cx="1054699" cy="159119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96D0CA6-1292-465C-8554-3CFBFAD589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3819" y="3429000"/>
              <a:ext cx="0" cy="99055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C5D5BED-5587-4F10-81CD-ACA3B64DCC26}"/>
                </a:ext>
              </a:extLst>
            </p:cNvPr>
            <p:cNvCxnSpPr>
              <a:cxnSpLocks/>
            </p:cNvCxnSpPr>
            <p:nvPr/>
          </p:nvCxnSpPr>
          <p:spPr>
            <a:xfrm>
              <a:off x="10121613" y="4657743"/>
              <a:ext cx="0" cy="36669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15D51D0-A123-4867-9E63-0DCA153F4DC6}"/>
              </a:ext>
            </a:extLst>
          </p:cNvPr>
          <p:cNvSpPr txBox="1"/>
          <p:nvPr/>
        </p:nvSpPr>
        <p:spPr>
          <a:xfrm>
            <a:off x="5306220" y="1633728"/>
            <a:ext cx="28016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Using a glove. fill the bottle with</a:t>
            </a:r>
          </a:p>
          <a:p>
            <a:pPr algn="ctr"/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half water and half alcohol and a few drops of colour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ACA58B-BDB3-4341-9382-9863F07F47BB}"/>
              </a:ext>
            </a:extLst>
          </p:cNvPr>
          <p:cNvSpPr txBox="1"/>
          <p:nvPr/>
        </p:nvSpPr>
        <p:spPr>
          <a:xfrm>
            <a:off x="9890769" y="2633820"/>
            <a:ext cx="2092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8000"/>
                </a:solidFill>
              </a:rPr>
              <a:t>Glue the card to the straw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179DA96-C2BF-4079-B339-4FF8763DF38F}"/>
              </a:ext>
            </a:extLst>
          </p:cNvPr>
          <p:cNvGrpSpPr/>
          <p:nvPr/>
        </p:nvGrpSpPr>
        <p:grpSpPr>
          <a:xfrm>
            <a:off x="10426395" y="3594085"/>
            <a:ext cx="1054699" cy="2542136"/>
            <a:chOff x="10426395" y="3594085"/>
            <a:chExt cx="1054699" cy="254213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8A5FB93-2BF0-42F9-8917-7C0772222AB4}"/>
                </a:ext>
              </a:extLst>
            </p:cNvPr>
            <p:cNvSpPr/>
            <p:nvPr/>
          </p:nvSpPr>
          <p:spPr>
            <a:xfrm>
              <a:off x="10719087" y="3594085"/>
              <a:ext cx="346357" cy="8494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C0DB26B-0E58-4CA1-BFD3-AA854004E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813746">
              <a:off x="10426395" y="4545027"/>
              <a:ext cx="1054699" cy="1591194"/>
            </a:xfrm>
            <a:prstGeom prst="rect">
              <a:avLst/>
            </a:prstGeom>
          </p:spPr>
        </p:pic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BE5398A-D125-484A-B579-AF1977E77E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84472" y="3594085"/>
              <a:ext cx="0" cy="99055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6E84C8F-24D5-4089-A1C3-100113EE7E89}"/>
                </a:ext>
              </a:extLst>
            </p:cNvPr>
            <p:cNvCxnSpPr>
              <a:cxnSpLocks/>
            </p:cNvCxnSpPr>
            <p:nvPr/>
          </p:nvCxnSpPr>
          <p:spPr>
            <a:xfrm>
              <a:off x="10892266" y="4822828"/>
              <a:ext cx="0" cy="36669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762B491-1289-4D0E-9365-BAF4E50B2597}"/>
              </a:ext>
            </a:extLst>
          </p:cNvPr>
          <p:cNvSpPr txBox="1"/>
          <p:nvPr/>
        </p:nvSpPr>
        <p:spPr>
          <a:xfrm>
            <a:off x="5642998" y="5745703"/>
            <a:ext cx="2099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So you can see the colour through the bottle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A5B467-CDB1-4999-8354-7EBC59FFD009}"/>
              </a:ext>
            </a:extLst>
          </p:cNvPr>
          <p:cNvSpPr txBox="1"/>
          <p:nvPr/>
        </p:nvSpPr>
        <p:spPr>
          <a:xfrm>
            <a:off x="9729678" y="6207793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378657-97B6-4AE4-B6EA-F92D8BD937E4}"/>
              </a:ext>
            </a:extLst>
          </p:cNvPr>
          <p:cNvSpPr txBox="1"/>
          <p:nvPr/>
        </p:nvSpPr>
        <p:spPr>
          <a:xfrm>
            <a:off x="-362322" y="1072215"/>
            <a:ext cx="2580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Put the </a:t>
            </a:r>
            <a:br>
              <a:rPr lang="en-GB" sz="2400" b="1" dirty="0">
                <a:solidFill>
                  <a:srgbClr val="C00000"/>
                </a:solidFill>
              </a:rPr>
            </a:br>
            <a:r>
              <a:rPr lang="en-GB" sz="2400" b="1" dirty="0">
                <a:solidFill>
                  <a:srgbClr val="C00000"/>
                </a:solidFill>
              </a:rPr>
              <a:t>alcohol in </a:t>
            </a:r>
            <a:br>
              <a:rPr lang="en-GB" sz="2400" b="1" dirty="0">
                <a:solidFill>
                  <a:srgbClr val="C00000"/>
                </a:solidFill>
              </a:rPr>
            </a:br>
            <a:r>
              <a:rPr lang="en-GB" sz="2400" b="1" dirty="0">
                <a:solidFill>
                  <a:srgbClr val="C00000"/>
                </a:solidFill>
              </a:rPr>
              <a:t>the freezer </a:t>
            </a:r>
            <a:br>
              <a:rPr lang="en-GB" sz="2400" b="1" dirty="0">
                <a:solidFill>
                  <a:srgbClr val="C00000"/>
                </a:solidFill>
              </a:rPr>
            </a:br>
            <a:r>
              <a:rPr lang="en-GB" sz="2400" b="1" dirty="0">
                <a:solidFill>
                  <a:srgbClr val="C00000"/>
                </a:solidFill>
              </a:rPr>
              <a:t>for 1 hour.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9B3E799-85F2-471D-A949-D57373056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20837" y="2681394"/>
            <a:ext cx="862439" cy="173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4FFB03-24BE-4B00-B69A-C4BA7C9A0E9F}"/>
              </a:ext>
            </a:extLst>
          </p:cNvPr>
          <p:cNvSpPr/>
          <p:nvPr/>
        </p:nvSpPr>
        <p:spPr>
          <a:xfrm>
            <a:off x="3713608" y="573759"/>
            <a:ext cx="3931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A Thermometer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86E787-6806-4AFB-825B-E6ABD9982A73}"/>
              </a:ext>
            </a:extLst>
          </p:cNvPr>
          <p:cNvSpPr txBox="1"/>
          <p:nvPr/>
        </p:nvSpPr>
        <p:spPr>
          <a:xfrm>
            <a:off x="165604" y="1397675"/>
            <a:ext cx="39813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8000"/>
                </a:solidFill>
              </a:rPr>
              <a:t>Leave your thermometers in the room for </a:t>
            </a:r>
            <a:r>
              <a:rPr lang="en-GB" b="1">
                <a:solidFill>
                  <a:srgbClr val="008000"/>
                </a:solidFill>
              </a:rPr>
              <a:t>an hour.</a:t>
            </a:r>
            <a:endParaRPr lang="en-GB" b="1" dirty="0">
              <a:solidFill>
                <a:srgbClr val="008000"/>
              </a:solidFill>
            </a:endParaRPr>
          </a:p>
          <a:p>
            <a:endParaRPr lang="en-GB" b="1" dirty="0">
              <a:solidFill>
                <a:srgbClr val="008000"/>
              </a:solidFill>
            </a:endParaRPr>
          </a:p>
          <a:p>
            <a:r>
              <a:rPr lang="en-GB" b="1" dirty="0">
                <a:solidFill>
                  <a:srgbClr val="008000"/>
                </a:solidFill>
              </a:rPr>
              <a:t>Check the temperature on the digital thermometer – e.g. 20</a:t>
            </a:r>
            <a:r>
              <a:rPr lang="en-GB" b="1" baseline="30000" dirty="0">
                <a:solidFill>
                  <a:srgbClr val="008000"/>
                </a:solidFill>
              </a:rPr>
              <a:t>O</a:t>
            </a:r>
            <a:r>
              <a:rPr lang="en-GB" b="1" dirty="0">
                <a:solidFill>
                  <a:srgbClr val="008000"/>
                </a:solidFill>
              </a:rPr>
              <a:t>C</a:t>
            </a:r>
          </a:p>
          <a:p>
            <a:endParaRPr lang="en-GB" b="1" dirty="0">
              <a:solidFill>
                <a:srgbClr val="008000"/>
              </a:solidFill>
            </a:endParaRPr>
          </a:p>
          <a:p>
            <a:r>
              <a:rPr lang="en-GB" b="1" dirty="0">
                <a:solidFill>
                  <a:srgbClr val="008000"/>
                </a:solidFill>
              </a:rPr>
              <a:t>Mark the level as 21 on the card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F300BA-18DD-4515-B418-E013E838234F}"/>
              </a:ext>
            </a:extLst>
          </p:cNvPr>
          <p:cNvGrpSpPr/>
          <p:nvPr/>
        </p:nvGrpSpPr>
        <p:grpSpPr>
          <a:xfrm>
            <a:off x="589924" y="3786942"/>
            <a:ext cx="2432151" cy="2542136"/>
            <a:chOff x="602927" y="3530481"/>
            <a:chExt cx="2432151" cy="254213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70C4454-B72C-4F1D-8DCD-8134EDF3832C}"/>
                </a:ext>
              </a:extLst>
            </p:cNvPr>
            <p:cNvSpPr/>
            <p:nvPr/>
          </p:nvSpPr>
          <p:spPr>
            <a:xfrm>
              <a:off x="2065274" y="3564780"/>
              <a:ext cx="969804" cy="6096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tx1"/>
                  </a:solidFill>
                </a:rPr>
                <a:t>20</a:t>
              </a:r>
              <a:r>
                <a:rPr lang="en-GB" sz="2800" b="1" baseline="30000" dirty="0">
                  <a:solidFill>
                    <a:schemeClr val="tx1"/>
                  </a:solidFill>
                </a:rPr>
                <a:t>o</a:t>
              </a:r>
              <a:r>
                <a:rPr lang="en-GB" sz="2800" b="1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188E4BB-0A9B-4E80-8A24-538662725E2D}"/>
                </a:ext>
              </a:extLst>
            </p:cNvPr>
            <p:cNvCxnSpPr/>
            <p:nvPr/>
          </p:nvCxnSpPr>
          <p:spPr>
            <a:xfrm flipH="1">
              <a:off x="1261456" y="3848444"/>
              <a:ext cx="69272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5A9E090-F89D-4CEB-ACB9-553C9C8F2A3A}"/>
                </a:ext>
              </a:extLst>
            </p:cNvPr>
            <p:cNvGrpSpPr/>
            <p:nvPr/>
          </p:nvGrpSpPr>
          <p:grpSpPr>
            <a:xfrm>
              <a:off x="602927" y="3530481"/>
              <a:ext cx="1054699" cy="2542136"/>
              <a:chOff x="10426395" y="3594085"/>
              <a:chExt cx="1054699" cy="2542136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9F70A08-980B-4CB3-B03A-30B879BA4E8A}"/>
                  </a:ext>
                </a:extLst>
              </p:cNvPr>
              <p:cNvSpPr/>
              <p:nvPr/>
            </p:nvSpPr>
            <p:spPr>
              <a:xfrm>
                <a:off x="10719087" y="3594085"/>
                <a:ext cx="346357" cy="84946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232403A6-492C-4DC8-84ED-1A7EADBBE4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813746">
                <a:off x="10426395" y="4545027"/>
                <a:ext cx="1054699" cy="1591194"/>
              </a:xfrm>
              <a:prstGeom prst="rect">
                <a:avLst/>
              </a:prstGeom>
            </p:spPr>
          </p:pic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1B616B2-3094-4C3B-A09B-A67D3E0C61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84472" y="3594085"/>
                <a:ext cx="0" cy="990556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D541CDC-68D0-41C7-BBAA-F7F1890EE9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2266" y="4822828"/>
                <a:ext cx="0" cy="366695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6F6854-D895-46AC-A41D-B8637844ED0B}"/>
                </a:ext>
              </a:extLst>
            </p:cNvPr>
            <p:cNvCxnSpPr>
              <a:cxnSpLocks/>
            </p:cNvCxnSpPr>
            <p:nvPr/>
          </p:nvCxnSpPr>
          <p:spPr>
            <a:xfrm>
              <a:off x="1068797" y="3843377"/>
              <a:ext cx="0" cy="698442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FCE2BFB-101A-49C1-BDCF-16001D31B99C}"/>
              </a:ext>
            </a:extLst>
          </p:cNvPr>
          <p:cNvSpPr txBox="1"/>
          <p:nvPr/>
        </p:nvSpPr>
        <p:spPr>
          <a:xfrm>
            <a:off x="4188134" y="1397675"/>
            <a:ext cx="39813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Leave your thermometers in a refrigerator for ten minutes</a:t>
            </a:r>
          </a:p>
          <a:p>
            <a:endParaRPr lang="en-GB" b="1" dirty="0">
              <a:solidFill>
                <a:srgbClr val="002060"/>
              </a:solidFill>
            </a:endParaRPr>
          </a:p>
          <a:p>
            <a:r>
              <a:rPr lang="en-GB" b="1" dirty="0">
                <a:solidFill>
                  <a:srgbClr val="002060"/>
                </a:solidFill>
              </a:rPr>
              <a:t>Check the temperature on the digital thermometer – e.g. 5</a:t>
            </a:r>
            <a:r>
              <a:rPr lang="en-GB" b="1" baseline="30000" dirty="0">
                <a:solidFill>
                  <a:srgbClr val="002060"/>
                </a:solidFill>
              </a:rPr>
              <a:t>O</a:t>
            </a:r>
            <a:r>
              <a:rPr lang="en-GB" b="1" dirty="0">
                <a:solidFill>
                  <a:srgbClr val="002060"/>
                </a:solidFill>
              </a:rPr>
              <a:t>C</a:t>
            </a:r>
          </a:p>
          <a:p>
            <a:endParaRPr lang="en-GB" b="1" dirty="0">
              <a:solidFill>
                <a:srgbClr val="002060"/>
              </a:solidFill>
            </a:endParaRPr>
          </a:p>
          <a:p>
            <a:r>
              <a:rPr lang="en-GB" b="1" dirty="0">
                <a:solidFill>
                  <a:srgbClr val="002060"/>
                </a:solidFill>
              </a:rPr>
              <a:t>Mark the level as on the card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D08059-E8AB-4287-8650-B4524DFDDA73}"/>
              </a:ext>
            </a:extLst>
          </p:cNvPr>
          <p:cNvGrpSpPr/>
          <p:nvPr/>
        </p:nvGrpSpPr>
        <p:grpSpPr>
          <a:xfrm>
            <a:off x="4642579" y="3786942"/>
            <a:ext cx="2628182" cy="2542136"/>
            <a:chOff x="4579182" y="3507406"/>
            <a:chExt cx="2628182" cy="2542136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05A59DB3-0271-48B0-BB9B-AEA2B3188D65}"/>
                </a:ext>
              </a:extLst>
            </p:cNvPr>
            <p:cNvSpPr/>
            <p:nvPr/>
          </p:nvSpPr>
          <p:spPr>
            <a:xfrm>
              <a:off x="6237560" y="3857867"/>
              <a:ext cx="969804" cy="6096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tx1"/>
                  </a:solidFill>
                </a:rPr>
                <a:t>5</a:t>
              </a:r>
              <a:r>
                <a:rPr lang="en-GB" sz="2800" b="1" baseline="30000" dirty="0">
                  <a:solidFill>
                    <a:schemeClr val="tx1"/>
                  </a:solidFill>
                </a:rPr>
                <a:t>o</a:t>
              </a:r>
              <a:r>
                <a:rPr lang="en-GB" sz="2800" b="1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C23F655-2B49-4F2F-8ACD-338C67BCE272}"/>
                </a:ext>
              </a:extLst>
            </p:cNvPr>
            <p:cNvCxnSpPr/>
            <p:nvPr/>
          </p:nvCxnSpPr>
          <p:spPr>
            <a:xfrm flipH="1">
              <a:off x="5342744" y="4214330"/>
              <a:ext cx="69272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E9F1FCC-2C2B-4528-AD42-01B4A72C9581}"/>
                </a:ext>
              </a:extLst>
            </p:cNvPr>
            <p:cNvGrpSpPr/>
            <p:nvPr/>
          </p:nvGrpSpPr>
          <p:grpSpPr>
            <a:xfrm>
              <a:off x="4579182" y="3507406"/>
              <a:ext cx="1054699" cy="2542136"/>
              <a:chOff x="10426395" y="3594085"/>
              <a:chExt cx="1054699" cy="2542136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40E8ABD-27D8-4B36-AA95-54E67C86DEE2}"/>
                  </a:ext>
                </a:extLst>
              </p:cNvPr>
              <p:cNvSpPr/>
              <p:nvPr/>
            </p:nvSpPr>
            <p:spPr>
              <a:xfrm>
                <a:off x="10719087" y="3594085"/>
                <a:ext cx="346357" cy="84946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D8200D9F-A49E-43D2-9FD7-1E55E717C7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813746">
                <a:off x="10426395" y="4545027"/>
                <a:ext cx="1054699" cy="1591194"/>
              </a:xfrm>
              <a:prstGeom prst="rect">
                <a:avLst/>
              </a:prstGeom>
            </p:spPr>
          </p:pic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146F80C-1E47-40A0-B6B4-FD76AF12AE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84472" y="3594085"/>
                <a:ext cx="0" cy="990556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FADFD85-457B-4969-9905-D248C672BB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2266" y="4822828"/>
                <a:ext cx="0" cy="366695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049FE45-62DF-45FF-83AA-0BBB976A7B7A}"/>
                </a:ext>
              </a:extLst>
            </p:cNvPr>
            <p:cNvCxnSpPr>
              <a:cxnSpLocks/>
            </p:cNvCxnSpPr>
            <p:nvPr/>
          </p:nvCxnSpPr>
          <p:spPr>
            <a:xfrm>
              <a:off x="5045052" y="4192598"/>
              <a:ext cx="0" cy="326146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AE27E259-7C57-4709-BAD1-A52770FCA80D}"/>
              </a:ext>
            </a:extLst>
          </p:cNvPr>
          <p:cNvSpPr txBox="1"/>
          <p:nvPr/>
        </p:nvSpPr>
        <p:spPr>
          <a:xfrm>
            <a:off x="8210664" y="1397675"/>
            <a:ext cx="39813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Leave your thermometers outside for ten minutes</a:t>
            </a:r>
          </a:p>
          <a:p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Check the temperature on the digital thermometer – e.g. 15</a:t>
            </a:r>
            <a:r>
              <a:rPr lang="en-GB" b="1" baseline="30000" dirty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C</a:t>
            </a:r>
          </a:p>
          <a:p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Mark the level as on the card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9E54B2-0F54-43CA-A097-0F06EE82E6D4}"/>
              </a:ext>
            </a:extLst>
          </p:cNvPr>
          <p:cNvGrpSpPr/>
          <p:nvPr/>
        </p:nvGrpSpPr>
        <p:grpSpPr>
          <a:xfrm>
            <a:off x="8787264" y="3786942"/>
            <a:ext cx="2621864" cy="2542136"/>
            <a:chOff x="8787264" y="3446320"/>
            <a:chExt cx="2621864" cy="2542136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9692EE8C-D4B3-4C7C-BB8D-1A0F4F731BA6}"/>
                </a:ext>
              </a:extLst>
            </p:cNvPr>
            <p:cNvSpPr/>
            <p:nvPr/>
          </p:nvSpPr>
          <p:spPr>
            <a:xfrm>
              <a:off x="10439324" y="3530437"/>
              <a:ext cx="969804" cy="6096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tx1"/>
                  </a:solidFill>
                </a:rPr>
                <a:t>15</a:t>
              </a:r>
              <a:r>
                <a:rPr lang="en-GB" sz="2800" b="1" baseline="30000" dirty="0">
                  <a:solidFill>
                    <a:schemeClr val="tx1"/>
                  </a:solidFill>
                </a:rPr>
                <a:t>o</a:t>
              </a:r>
              <a:r>
                <a:rPr lang="en-GB" sz="2800" b="1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CF0F105-6913-4B25-B3F7-F790D811739A}"/>
                </a:ext>
              </a:extLst>
            </p:cNvPr>
            <p:cNvCxnSpPr/>
            <p:nvPr/>
          </p:nvCxnSpPr>
          <p:spPr>
            <a:xfrm flipH="1">
              <a:off x="9544508" y="3886900"/>
              <a:ext cx="69272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FCF7593-A5AC-475F-866A-C0E61581560C}"/>
                </a:ext>
              </a:extLst>
            </p:cNvPr>
            <p:cNvGrpSpPr/>
            <p:nvPr/>
          </p:nvGrpSpPr>
          <p:grpSpPr>
            <a:xfrm>
              <a:off x="8787264" y="3446320"/>
              <a:ext cx="1054699" cy="2542136"/>
              <a:chOff x="10426395" y="3594085"/>
              <a:chExt cx="1054699" cy="2542136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8ED5137-6660-4601-AB78-E1CF800CB47A}"/>
                  </a:ext>
                </a:extLst>
              </p:cNvPr>
              <p:cNvSpPr/>
              <p:nvPr/>
            </p:nvSpPr>
            <p:spPr>
              <a:xfrm>
                <a:off x="10719087" y="3594085"/>
                <a:ext cx="346357" cy="84946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B966871B-188C-4142-BC9E-9C7C22EF2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813746">
                <a:off x="10426395" y="4545027"/>
                <a:ext cx="1054699" cy="1591194"/>
              </a:xfrm>
              <a:prstGeom prst="rect">
                <a:avLst/>
              </a:prstGeom>
            </p:spPr>
          </p:pic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ECC8DF4-B218-425B-8FC0-5FCEE4E5D1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84472" y="3594085"/>
                <a:ext cx="0" cy="990556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5E727A61-0095-4A87-B3F0-3230C9206A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2266" y="4822828"/>
                <a:ext cx="0" cy="366695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FEDCFE0-C8BF-4A58-99EC-22CC0DE18276}"/>
                </a:ext>
              </a:extLst>
            </p:cNvPr>
            <p:cNvCxnSpPr>
              <a:cxnSpLocks/>
            </p:cNvCxnSpPr>
            <p:nvPr/>
          </p:nvCxnSpPr>
          <p:spPr>
            <a:xfrm>
              <a:off x="9245341" y="3886900"/>
              <a:ext cx="7794" cy="570758"/>
            </a:xfrm>
            <a:prstGeom prst="line">
              <a:avLst/>
            </a:prstGeom>
            <a:ln w="38100"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364ECAC-D2A4-4649-A22A-220C8139A161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13479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3164</TotalTime>
  <Words>3446</Words>
  <Application>Microsoft Office PowerPoint</Application>
  <PresentationFormat>Widescreen</PresentationFormat>
  <Paragraphs>645</Paragraphs>
  <Slides>61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Arial</vt:lpstr>
      <vt:lpstr>Calibri</vt:lpstr>
      <vt:lpstr>Calibri Light</vt:lpstr>
      <vt:lpstr>Office Theme</vt:lpstr>
      <vt:lpstr>Custom Design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Derrick Willer</dc:creator>
  <cp:lastModifiedBy>Derrick Willer MBE</cp:lastModifiedBy>
  <cp:revision>39</cp:revision>
  <dcterms:created xsi:type="dcterms:W3CDTF">2019-08-14T11:54:56Z</dcterms:created>
  <dcterms:modified xsi:type="dcterms:W3CDTF">2023-12-13T12:44:04Z</dcterms:modified>
</cp:coreProperties>
</file>