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72" r:id="rId5"/>
    <p:sldId id="256" r:id="rId6"/>
    <p:sldId id="360" r:id="rId7"/>
    <p:sldId id="361" r:id="rId8"/>
    <p:sldId id="362" r:id="rId9"/>
    <p:sldId id="370" r:id="rId10"/>
    <p:sldId id="363" r:id="rId11"/>
    <p:sldId id="371" r:id="rId12"/>
    <p:sldId id="364" r:id="rId13"/>
    <p:sldId id="365" r:id="rId14"/>
    <p:sldId id="366" r:id="rId15"/>
    <p:sldId id="3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3FwgPd7vgzV0k3vmdmsqrg==" hashData="7hcWqxeYIwBxGWgjTSap2pVDuJ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2012-E1EB-4E11-B5E2-4DAEA01D9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6AD8B-2DF7-4706-AFC3-986E14DCC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D2055-57B5-48A3-BAD1-F4425FA9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27FE7-B4C0-4CCD-8765-0FA3382E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F48A-7CF5-4B1C-ADD5-26098A90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DA1C-1AB8-4DB3-93FB-19E9AD30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3AB09-70CE-4032-9C69-E35BD16DC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2BFE6-7504-46CE-A5BF-206BD6CA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FA88-ADF5-4E3B-AD95-0E23FCE5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F82A-E091-4BD6-8AB6-7D891D71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CED26-47DC-4B24-9DDD-38FA3CAB8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F6EB-B2A4-4429-98F6-C77A33A5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7599-1A36-4375-AAF6-B9A90B76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E888B-015E-4CB3-A75C-83021A2C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6187A-07F4-439C-84F5-6CDE08E8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9C94-17DA-4922-899B-53E4008C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A052-8134-49A8-B71A-699149A5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60DF-875A-4A7A-8FEA-C4E9D994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09C8-4DC2-4259-9BAB-B10BB866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7582-D5AD-4809-93D8-0A6C6225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9BBC-4AC0-4AA6-822A-0ACA3F6E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1D764-FC99-43E1-87A3-73E1D100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E4B3-E0CE-40FC-8E75-70AED229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D13-46A5-4A1E-94C3-9C87C3D5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AF04-85E1-467A-9CA5-4D8F1C1A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025D-4D6E-4D9E-A7F1-52879C94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5ACA-FE07-4CBC-A9A6-56D4614E3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92F7-783A-468D-ADBD-0AF623FA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CFC3B-7CCB-4237-82E9-3678EC01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9FA80-1032-48A3-857F-F61948F5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7C575-53D5-4502-BC59-961B59C5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7369-F891-4A24-B2CC-70B40F8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0A3-6A35-4B5B-8801-F51ED13D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04DC2-EAEB-4664-A696-88DB77CC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7D14C-DF58-4CA9-84C7-4E0162DAC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3546B-BE6A-49A0-BA7E-9F1EEC2F8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8A83F-0E44-4D04-97FA-5AD181E9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2C2C-863C-4E7E-A8A7-75BE01E6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34BA1-8A2D-4B51-ABFB-24382584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4FE9-7BD3-4336-89FE-9172B04F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049C6-9F50-426C-9FE7-EEE61A09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4DD34-9539-401E-889C-52F16859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00A45-3DA9-419E-88E8-A73867B1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7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EFBA3-2E9C-4486-84FD-25BD766A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3F162-F92D-4C48-8297-9F712A50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57042-ADBB-473F-B34C-F015B48D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2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6F0D-0461-4F0E-B934-E0C5C326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0478-D553-4F30-9CB5-F8F489E9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0B4A2-A254-4B35-885E-AC4FEE98A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48066-8270-4ED4-8705-A0D95428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3AE1A-C297-45B1-84B8-E75BA45D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868C8-1714-4A6A-899C-0D50CC0F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1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C7F0-AA97-4B4A-8225-45329F0B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2822B-C6D8-4BE5-9F06-055C42C82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721C-9C6C-4D48-8B3D-8DF7365BA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81C5B-1516-4A35-ADAF-1678C0FF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1C6B3F-2653-43CE-912F-DEC601EDE46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984E7-314F-4606-9DC7-5A82D1CA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0A600-B660-450D-A820-48460B8B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D1-F8EA-4CA4-9F69-83AA7A0B2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23B510-03D4-44F9-A7F5-6FE3D71DDD82}"/>
              </a:ext>
            </a:extLst>
          </p:cNvPr>
          <p:cNvSpPr/>
          <p:nvPr userDrawn="1"/>
        </p:nvSpPr>
        <p:spPr>
          <a:xfrm>
            <a:off x="4288738" y="152399"/>
            <a:ext cx="3385928" cy="6521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Pendulums</a:t>
            </a:r>
          </a:p>
        </p:txBody>
      </p:sp>
    </p:spTree>
    <p:extLst>
      <p:ext uri="{BB962C8B-B14F-4D97-AF65-F5344CB8AC3E}">
        <p14:creationId xmlns:p14="http://schemas.microsoft.com/office/powerpoint/2010/main" val="18279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03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519984" y="2446609"/>
            <a:ext cx="3996444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Derrick is a STEM Ambassador.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AD968-E996-464B-A02B-28EBA1AD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5" y="1006432"/>
            <a:ext cx="3675549" cy="4581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BF0AB-922F-4DA0-A50B-436149E1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86" y="1270000"/>
            <a:ext cx="1714314" cy="2802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1BBCB-5208-4F78-A912-B1C767679E84}"/>
              </a:ext>
            </a:extLst>
          </p:cNvPr>
          <p:cNvSpPr txBox="1"/>
          <p:nvPr/>
        </p:nvSpPr>
        <p:spPr>
          <a:xfrm rot="21236950">
            <a:off x="4384468" y="4045641"/>
            <a:ext cx="7214026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This is similar to the </a:t>
            </a:r>
            <a:r>
              <a:rPr lang="en-GB" sz="3200" b="1" dirty="0" err="1">
                <a:solidFill>
                  <a:srgbClr val="FFFF00"/>
                </a:solidFill>
              </a:rPr>
              <a:t>Gallileo</a:t>
            </a:r>
            <a:r>
              <a:rPr lang="en-GB" sz="3200" b="1" dirty="0">
                <a:solidFill>
                  <a:srgbClr val="FFFF00"/>
                </a:solidFill>
              </a:rPr>
              <a:t> Experiment </a:t>
            </a:r>
          </a:p>
          <a:p>
            <a:pPr algn="ctr"/>
            <a:r>
              <a:rPr lang="en-GB" sz="3200" b="1" dirty="0">
                <a:solidFill>
                  <a:srgbClr val="FFFF00"/>
                </a:solidFill>
              </a:rPr>
              <a:t>So the weight (mass) of the</a:t>
            </a:r>
            <a:br>
              <a:rPr lang="en-GB" sz="3200" b="1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ball does not matter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16173-FB0C-40CF-97F4-403C275E3BFF}"/>
              </a:ext>
            </a:extLst>
          </p:cNvPr>
          <p:cNvSpPr txBox="1"/>
          <p:nvPr/>
        </p:nvSpPr>
        <p:spPr>
          <a:xfrm>
            <a:off x="5939784" y="1727556"/>
            <a:ext cx="5894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 about 1590 </a:t>
            </a:r>
            <a:r>
              <a:rPr lang="en-GB" sz="2400" b="1" dirty="0" err="1"/>
              <a:t>Gallileo</a:t>
            </a:r>
            <a:r>
              <a:rPr lang="en-GB" sz="2400" b="1" dirty="0"/>
              <a:t> dropped two different</a:t>
            </a:r>
            <a:br>
              <a:rPr lang="en-GB" sz="2400" b="1" dirty="0"/>
            </a:br>
            <a:r>
              <a:rPr lang="en-GB" sz="2400" b="1" dirty="0"/>
              <a:t>heavy weights from the top of the </a:t>
            </a:r>
          </a:p>
          <a:p>
            <a:pPr algn="ctr"/>
            <a:r>
              <a:rPr lang="en-GB" sz="2400" b="1" dirty="0"/>
              <a:t>Leaning Tower of </a:t>
            </a:r>
            <a:r>
              <a:rPr lang="en-GB" sz="2400" b="1" dirty="0" err="1"/>
              <a:t>Piza</a:t>
            </a:r>
            <a:r>
              <a:rPr lang="en-GB" sz="2400" b="1" dirty="0"/>
              <a:t>  to prove they </a:t>
            </a:r>
          </a:p>
          <a:p>
            <a:pPr algn="ctr"/>
            <a:r>
              <a:rPr lang="en-GB" sz="2400" b="1" dirty="0"/>
              <a:t>hit the ground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6156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AD968-E996-464B-A02B-28EBA1AD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5" y="1006432"/>
            <a:ext cx="3675549" cy="4581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BF0AB-922F-4DA0-A50B-436149E1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86" y="1270000"/>
            <a:ext cx="1714314" cy="2802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16173-FB0C-40CF-97F4-403C275E3BFF}"/>
              </a:ext>
            </a:extLst>
          </p:cNvPr>
          <p:cNvSpPr txBox="1"/>
          <p:nvPr/>
        </p:nvSpPr>
        <p:spPr>
          <a:xfrm>
            <a:off x="5939784" y="1727556"/>
            <a:ext cx="5894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 about 1590 </a:t>
            </a:r>
            <a:r>
              <a:rPr lang="en-GB" sz="2400" b="1" dirty="0" err="1"/>
              <a:t>Gallileo</a:t>
            </a:r>
            <a:r>
              <a:rPr lang="en-GB" sz="2400" b="1" dirty="0"/>
              <a:t> dropped two different</a:t>
            </a:r>
            <a:br>
              <a:rPr lang="en-GB" sz="2400" b="1" dirty="0"/>
            </a:br>
            <a:r>
              <a:rPr lang="en-GB" sz="2400" b="1" dirty="0"/>
              <a:t>heavy weights from the top of the </a:t>
            </a:r>
          </a:p>
          <a:p>
            <a:pPr algn="ctr"/>
            <a:r>
              <a:rPr lang="en-GB" sz="2400" b="1" dirty="0"/>
              <a:t>Leaning Tower of </a:t>
            </a:r>
            <a:r>
              <a:rPr lang="en-GB" sz="2400" b="1" dirty="0" err="1"/>
              <a:t>Piza</a:t>
            </a:r>
            <a:r>
              <a:rPr lang="en-GB" sz="2400" b="1" dirty="0"/>
              <a:t>  to prove they </a:t>
            </a:r>
          </a:p>
          <a:p>
            <a:pPr algn="ctr"/>
            <a:r>
              <a:rPr lang="en-GB" sz="2400" b="1" dirty="0"/>
              <a:t>hit the ground at the same time.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C77D8-90E9-4345-A1E2-4F6C96B2082F}"/>
              </a:ext>
            </a:extLst>
          </p:cNvPr>
          <p:cNvGrpSpPr/>
          <p:nvPr/>
        </p:nvGrpSpPr>
        <p:grpSpPr>
          <a:xfrm>
            <a:off x="5785570" y="2069942"/>
            <a:ext cx="4564231" cy="3046988"/>
            <a:chOff x="5785570" y="2069942"/>
            <a:chExt cx="4564231" cy="30469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51BBCB-5208-4F78-A912-B1C767679E84}"/>
                </a:ext>
              </a:extLst>
            </p:cNvPr>
            <p:cNvSpPr txBox="1"/>
            <p:nvPr/>
          </p:nvSpPr>
          <p:spPr>
            <a:xfrm rot="21236950">
              <a:off x="5785570" y="2069942"/>
              <a:ext cx="4564231" cy="30469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FF00"/>
                  </a:solidFill>
                </a:rPr>
                <a:t>In fact </a:t>
              </a:r>
              <a:r>
                <a:rPr lang="en-GB" sz="3200" b="1" dirty="0" err="1">
                  <a:solidFill>
                    <a:srgbClr val="FFFF00"/>
                  </a:solidFill>
                </a:rPr>
                <a:t>Gallileo</a:t>
              </a:r>
              <a:r>
                <a:rPr lang="en-GB" sz="3200" b="1" dirty="0">
                  <a:solidFill>
                    <a:srgbClr val="FFFF00"/>
                  </a:solidFill>
                </a:rPr>
                <a:t> was the first to discover the pendulum formula</a:t>
              </a:r>
            </a:p>
            <a:p>
              <a:pPr algn="ctr"/>
              <a:endParaRPr lang="en-GB" sz="3200" b="1" dirty="0">
                <a:solidFill>
                  <a:srgbClr val="FFFF00"/>
                </a:solidFill>
              </a:endParaRPr>
            </a:p>
            <a:p>
              <a:pPr algn="ctr"/>
              <a:endParaRPr lang="en-GB" sz="3200" b="1" dirty="0">
                <a:solidFill>
                  <a:srgbClr val="FFFF00"/>
                </a:solidFill>
              </a:endParaRPr>
            </a:p>
            <a:p>
              <a:pPr algn="ctr"/>
              <a:endParaRPr lang="en-GB" sz="3200" b="1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291C3B-020A-464B-AB03-A74879225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25461">
              <a:off x="6820941" y="3735194"/>
              <a:ext cx="2863970" cy="1085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9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7014ED-4803-4B70-9D67-B95B7E7937CC}"/>
              </a:ext>
            </a:extLst>
          </p:cNvPr>
          <p:cNvSpPr txBox="1"/>
          <p:nvPr/>
        </p:nvSpPr>
        <p:spPr>
          <a:xfrm>
            <a:off x="1802494" y="2387600"/>
            <a:ext cx="6830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How well does this fit with our results?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FCADF-F77A-42EF-8A55-768E277C0B21}"/>
              </a:ext>
            </a:extLst>
          </p:cNvPr>
          <p:cNvSpPr txBox="1"/>
          <p:nvPr/>
        </p:nvSpPr>
        <p:spPr>
          <a:xfrm>
            <a:off x="1802494" y="3423961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Use </a:t>
            </a:r>
            <a:r>
              <a:rPr lang="en-GB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𝞹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= 3.14159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12E45-9E89-4B1B-A2D7-3F28837CD697}"/>
              </a:ext>
            </a:extLst>
          </p:cNvPr>
          <p:cNvSpPr txBox="1"/>
          <p:nvPr/>
        </p:nvSpPr>
        <p:spPr>
          <a:xfrm>
            <a:off x="4753605" y="3423961"/>
            <a:ext cx="441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And Gravity, G = 9.80665 M/sec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92866-ECE8-4AE5-83CC-1774CB605FE0}"/>
              </a:ext>
            </a:extLst>
          </p:cNvPr>
          <p:cNvSpPr txBox="1"/>
          <p:nvPr/>
        </p:nvSpPr>
        <p:spPr>
          <a:xfrm>
            <a:off x="1640175" y="4337212"/>
            <a:ext cx="6822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Put the calculated answers into your spreadsheet against the lengths you used.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509BB-800E-4631-9F83-A1F1062D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7" y="1056426"/>
            <a:ext cx="3355675" cy="14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16B531-F2EF-4E41-9C76-A2DFA058D746}"/>
              </a:ext>
            </a:extLst>
          </p:cNvPr>
          <p:cNvSpPr txBox="1"/>
          <p:nvPr/>
        </p:nvSpPr>
        <p:spPr>
          <a:xfrm>
            <a:off x="4150306" y="1384573"/>
            <a:ext cx="3891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Here are some results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2D18AC-9554-456D-8119-D9469789D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65266"/>
              </p:ext>
            </p:extLst>
          </p:nvPr>
        </p:nvGraphicFramePr>
        <p:xfrm>
          <a:off x="444679" y="2601673"/>
          <a:ext cx="11558437" cy="3799132"/>
        </p:xfrm>
        <a:graphic>
          <a:graphicData uri="http://schemas.openxmlformats.org/drawingml/2006/table">
            <a:tbl>
              <a:tblPr/>
              <a:tblGrid>
                <a:gridCol w="1050767">
                  <a:extLst>
                    <a:ext uri="{9D8B030D-6E8A-4147-A177-3AD203B41FA5}">
                      <a16:colId xmlns:a16="http://schemas.microsoft.com/office/drawing/2014/main" val="1565359698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2464699743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778480986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3957410062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1613986410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1768185665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1210596399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2984972479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1861768114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4206367896"/>
                    </a:ext>
                  </a:extLst>
                </a:gridCol>
                <a:gridCol w="1050767">
                  <a:extLst>
                    <a:ext uri="{9D8B030D-6E8A-4147-A177-3AD203B41FA5}">
                      <a16:colId xmlns:a16="http://schemas.microsoft.com/office/drawing/2014/main" val="3825070666"/>
                    </a:ext>
                  </a:extLst>
                </a:gridCol>
              </a:tblGrid>
              <a:tr h="876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for 50 swings (Secs)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Per Swing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𝞹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Gravity</a:t>
                      </a:r>
                    </a:p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M/s</a:t>
                      </a:r>
                      <a:r>
                        <a:rPr lang="en-GB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√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(L/G)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 Time Per Swing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for 50 Swings (Secs)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Swings Per Minute (Frequency)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 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61783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9765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4.14159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9.80665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0.159665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1.003204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50.160190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59.808386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25969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0.225800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1.418744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70.937221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42.290915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1.414214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2868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0.276548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1.737600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86.879998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34.530388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1.732051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678630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0.319330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100.320380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29.904193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652635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87079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0.174904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1.098955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54.947735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54.597337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295198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0.247352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1.554157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77.707832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38.606147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1.414214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40535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0.302943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1.903445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95.172269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31.521787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1.732051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1283"/>
                  </a:ext>
                </a:extLst>
              </a:tr>
              <a:tr h="2922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0.349808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2.197909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109.895470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27.298668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2.000000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4018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943447C-672C-4295-901E-5FAD0041D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7" y="937749"/>
            <a:ext cx="3355675" cy="14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FA055-D345-48E4-8356-58F442C52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" y="2212285"/>
            <a:ext cx="4399089" cy="4413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06FB76-3405-4453-903C-F1819D8A784A}"/>
              </a:ext>
            </a:extLst>
          </p:cNvPr>
          <p:cNvSpPr txBox="1"/>
          <p:nvPr/>
        </p:nvSpPr>
        <p:spPr>
          <a:xfrm>
            <a:off x="688126" y="1258957"/>
            <a:ext cx="706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Does it work for your playground swing?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1FF1F-9E7B-4EB6-A51A-11DF6526F7B3}"/>
              </a:ext>
            </a:extLst>
          </p:cNvPr>
          <p:cNvSpPr txBox="1"/>
          <p:nvPr/>
        </p:nvSpPr>
        <p:spPr>
          <a:xfrm>
            <a:off x="6423516" y="2163970"/>
            <a:ext cx="432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Measure the length of the swing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assuming your centre of gravity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is by the handles of the swing.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5234DE-82DA-4E9E-8858-8C452EA848A6}"/>
              </a:ext>
            </a:extLst>
          </p:cNvPr>
          <p:cNvCxnSpPr>
            <a:cxnSpLocks/>
          </p:cNvCxnSpPr>
          <p:nvPr/>
        </p:nvCxnSpPr>
        <p:spPr>
          <a:xfrm flipH="1">
            <a:off x="3403600" y="4914899"/>
            <a:ext cx="622300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7FFD14-A15E-4C57-90F1-B92BDCEA5D35}"/>
              </a:ext>
            </a:extLst>
          </p:cNvPr>
          <p:cNvSpPr txBox="1"/>
          <p:nvPr/>
        </p:nvSpPr>
        <p:spPr>
          <a:xfrm>
            <a:off x="3995242" y="4684066"/>
            <a:ext cx="12153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Handles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200C5D-ED75-4757-BA7F-17B9DABEAF07}"/>
              </a:ext>
            </a:extLst>
          </p:cNvPr>
          <p:cNvCxnSpPr/>
          <p:nvPr/>
        </p:nvCxnSpPr>
        <p:spPr>
          <a:xfrm flipV="1">
            <a:off x="2768600" y="2489200"/>
            <a:ext cx="88900" cy="2425699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2A0F09-6D3C-41EA-A15A-AD27F860453D}"/>
              </a:ext>
            </a:extLst>
          </p:cNvPr>
          <p:cNvSpPr txBox="1"/>
          <p:nvPr/>
        </p:nvSpPr>
        <p:spPr>
          <a:xfrm>
            <a:off x="2857500" y="3615982"/>
            <a:ext cx="10512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Length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21900-56EF-42FB-82DE-7CB616CB8AD5}"/>
              </a:ext>
            </a:extLst>
          </p:cNvPr>
          <p:cNvSpPr txBox="1"/>
          <p:nvPr/>
        </p:nvSpPr>
        <p:spPr>
          <a:xfrm>
            <a:off x="6423516" y="3493702"/>
            <a:ext cx="4216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Get a teacher to do the swinging as well because they are heavier than most pupils. The result should be the same.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457EB-61E0-4AA2-B352-A8A5DC928391}"/>
              </a:ext>
            </a:extLst>
          </p:cNvPr>
          <p:cNvSpPr txBox="1"/>
          <p:nvPr/>
        </p:nvSpPr>
        <p:spPr>
          <a:xfrm>
            <a:off x="6214125" y="5281665"/>
            <a:ext cx="519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How well does your result fit with the formula?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BA24DB-489A-41DF-AFAF-C54F9C35940D}"/>
              </a:ext>
            </a:extLst>
          </p:cNvPr>
          <p:cNvCxnSpPr>
            <a:cxnSpLocks/>
          </p:cNvCxnSpPr>
          <p:nvPr/>
        </p:nvCxnSpPr>
        <p:spPr>
          <a:xfrm flipH="1">
            <a:off x="2933700" y="2552699"/>
            <a:ext cx="622300" cy="1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97AE99-0135-477F-93F5-63CD1DD9B7A1}"/>
              </a:ext>
            </a:extLst>
          </p:cNvPr>
          <p:cNvSpPr txBox="1"/>
          <p:nvPr/>
        </p:nvSpPr>
        <p:spPr>
          <a:xfrm>
            <a:off x="3778436" y="2302469"/>
            <a:ext cx="8390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Pivot</a:t>
            </a:r>
          </a:p>
        </p:txBody>
      </p:sp>
    </p:spTree>
    <p:extLst>
      <p:ext uri="{BB962C8B-B14F-4D97-AF65-F5344CB8AC3E}">
        <p14:creationId xmlns:p14="http://schemas.microsoft.com/office/powerpoint/2010/main" val="277183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23426EDF-0610-4AD6-8107-B3A401D46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A63A-182A-4C57-8B3D-2BDDFAEDC90C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8A6D7-04BF-4CCD-8ED9-41A4569DF92B}"/>
              </a:ext>
            </a:extLst>
          </p:cNvPr>
          <p:cNvSpPr txBox="1"/>
          <p:nvPr/>
        </p:nvSpPr>
        <p:spPr>
          <a:xfrm>
            <a:off x="7384239" y="4607459"/>
            <a:ext cx="314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8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4817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7B5CA7-DDBD-41B6-AE78-22F6D75ABE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795918" y="1645270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739162" y="2147512"/>
            <a:ext cx="6113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  <a:t>This exercise introduces pupils to pendulums and swings and the formula for time and frequency.</a:t>
            </a:r>
            <a:endParaRPr lang="en-GB" altLang="en-US" sz="105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813093" y="2742090"/>
            <a:ext cx="8755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DF1A30-17D5-4A6E-AC10-6630EC8B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98636"/>
              </p:ext>
            </p:extLst>
          </p:nvPr>
        </p:nvGraphicFramePr>
        <p:xfrm>
          <a:off x="2921650" y="4093432"/>
          <a:ext cx="6898374" cy="726281"/>
        </p:xfrm>
        <a:graphic>
          <a:graphicData uri="http://schemas.openxmlformats.org/drawingml/2006/table">
            <a:tbl>
              <a:tblPr firstRow="1" firstCol="1" bandRow="1"/>
              <a:tblGrid>
                <a:gridCol w="1452246">
                  <a:extLst>
                    <a:ext uri="{9D8B030D-6E8A-4147-A177-3AD203B41FA5}">
                      <a16:colId xmlns:a16="http://schemas.microsoft.com/office/drawing/2014/main" val="1088236189"/>
                    </a:ext>
                  </a:extLst>
                </a:gridCol>
                <a:gridCol w="900433">
                  <a:extLst>
                    <a:ext uri="{9D8B030D-6E8A-4147-A177-3AD203B41FA5}">
                      <a16:colId xmlns:a16="http://schemas.microsoft.com/office/drawing/2014/main" val="1328507834"/>
                    </a:ext>
                  </a:extLst>
                </a:gridCol>
                <a:gridCol w="4545695">
                  <a:extLst>
                    <a:ext uri="{9D8B030D-6E8A-4147-A177-3AD203B41FA5}">
                      <a16:colId xmlns:a16="http://schemas.microsoft.com/office/drawing/2014/main" val="150116632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67944"/>
                  </a:ext>
                </a:extLst>
              </a:tr>
              <a:tr h="131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use of safety glasses, etc.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882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participants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47513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4144366" y="3596252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03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519984" y="2446609"/>
            <a:ext cx="3996444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b="1" dirty="0">
                <a:solidFill>
                  <a:srgbClr val="4B1E46"/>
                </a:solidFill>
                <a:cs typeface="Arial" panose="020B0604020202020204" pitchFamily="34" charset="0"/>
              </a:rPr>
              <a:t>I very much hope that you will enjoy this fun activity and learn about pendulums.</a:t>
            </a:r>
          </a:p>
          <a:p>
            <a:pPr>
              <a:spcBef>
                <a:spcPts val="900"/>
              </a:spcBef>
            </a:pPr>
            <a:endParaRPr lang="en-GB" b="1" dirty="0">
              <a:solidFill>
                <a:srgbClr val="4B1E4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4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9CE70-F314-439C-88A1-E6DC16C87904}"/>
              </a:ext>
            </a:extLst>
          </p:cNvPr>
          <p:cNvSpPr txBox="1"/>
          <p:nvPr/>
        </p:nvSpPr>
        <p:spPr>
          <a:xfrm>
            <a:off x="484851" y="1129508"/>
            <a:ext cx="631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Lets have some fun with pendulums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4437A-73FF-4AF6-B29B-4D56E826FA70}"/>
              </a:ext>
            </a:extLst>
          </p:cNvPr>
          <p:cNvSpPr txBox="1"/>
          <p:nvPr/>
        </p:nvSpPr>
        <p:spPr>
          <a:xfrm>
            <a:off x="979767" y="2116470"/>
            <a:ext cx="8023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We are going to swing a tennis ball and a cricket ball like a pendulum.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Clearly the cricket ball is heavier than the tennis ball so we would expect the way they swing to be different.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In particular, the heavier ball must surely swing slower than the light one?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And then we will see if our results work for a garden or playground swing.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D92D-64D4-47B9-ABD6-2FE72820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568" y="3898808"/>
            <a:ext cx="857250" cy="8572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372F31-5FDD-4E24-91DE-7F07DBBB10B4}"/>
              </a:ext>
            </a:extLst>
          </p:cNvPr>
          <p:cNvSpPr/>
          <p:nvPr/>
        </p:nvSpPr>
        <p:spPr>
          <a:xfrm>
            <a:off x="10080466" y="4563294"/>
            <a:ext cx="1604295" cy="385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CD465-500D-40B3-A259-B08EFA6AAA14}"/>
              </a:ext>
            </a:extLst>
          </p:cNvPr>
          <p:cNvSpPr/>
          <p:nvPr/>
        </p:nvSpPr>
        <p:spPr>
          <a:xfrm>
            <a:off x="10431818" y="4370530"/>
            <a:ext cx="395553" cy="385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1DC9A1-3B28-4875-85E5-2826BCE0239F}"/>
              </a:ext>
            </a:extLst>
          </p:cNvPr>
          <p:cNvCxnSpPr/>
          <p:nvPr/>
        </p:nvCxnSpPr>
        <p:spPr>
          <a:xfrm flipH="1">
            <a:off x="10724340" y="4563294"/>
            <a:ext cx="2318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77B90-F81C-4BFF-9AF4-366D3595B71F}"/>
              </a:ext>
            </a:extLst>
          </p:cNvPr>
          <p:cNvSpPr/>
          <p:nvPr/>
        </p:nvSpPr>
        <p:spPr>
          <a:xfrm>
            <a:off x="11058289" y="4756058"/>
            <a:ext cx="395553" cy="385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672A9B-E767-4D79-9B1A-231B069D71CB}"/>
              </a:ext>
            </a:extLst>
          </p:cNvPr>
          <p:cNvCxnSpPr>
            <a:cxnSpLocks/>
          </p:cNvCxnSpPr>
          <p:nvPr/>
        </p:nvCxnSpPr>
        <p:spPr>
          <a:xfrm>
            <a:off x="10942379" y="4948822"/>
            <a:ext cx="2318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1E5FAD0-51CE-4D9C-A139-793489508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2323">
            <a:off x="10227774" y="531604"/>
            <a:ext cx="1224951" cy="13245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4287C-3557-4F6A-820D-0C10D9C36203}"/>
              </a:ext>
            </a:extLst>
          </p:cNvPr>
          <p:cNvCxnSpPr>
            <a:cxnSpLocks/>
          </p:cNvCxnSpPr>
          <p:nvPr/>
        </p:nvCxnSpPr>
        <p:spPr>
          <a:xfrm flipV="1">
            <a:off x="10080466" y="1481070"/>
            <a:ext cx="549128" cy="250789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3A51F3-5263-4AF4-9FEC-D76498278ACF}"/>
              </a:ext>
            </a:extLst>
          </p:cNvPr>
          <p:cNvCxnSpPr>
            <a:cxnSpLocks/>
          </p:cNvCxnSpPr>
          <p:nvPr/>
        </p:nvCxnSpPr>
        <p:spPr>
          <a:xfrm flipV="1">
            <a:off x="10792789" y="553495"/>
            <a:ext cx="94920" cy="372956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4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6024D8-3034-45AE-BB6F-6C9CE4BE545A}"/>
              </a:ext>
            </a:extLst>
          </p:cNvPr>
          <p:cNvSpPr txBox="1"/>
          <p:nvPr/>
        </p:nvSpPr>
        <p:spPr>
          <a:xfrm>
            <a:off x="215900" y="1092200"/>
            <a:ext cx="289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594DA-9B31-4888-B6AB-1C4B60418AD6}"/>
              </a:ext>
            </a:extLst>
          </p:cNvPr>
          <p:cNvSpPr txBox="1"/>
          <p:nvPr/>
        </p:nvSpPr>
        <p:spPr>
          <a:xfrm>
            <a:off x="1912647" y="1880766"/>
            <a:ext cx="333110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 tennis ball and a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cricket ball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4m of string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and 4mm bit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Watch with second 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41007-C0DE-40F4-99BA-29DD97C0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10" y="1660870"/>
            <a:ext cx="857250" cy="857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8C8A3C-8782-4917-8089-760F6017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76" y="3004374"/>
            <a:ext cx="1146398" cy="1146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9F9A1-A49E-45BE-88EC-C987562E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874" y="3063909"/>
            <a:ext cx="764814" cy="772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4EC9F6-3467-4C79-8C68-60D317A9A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87" y="4114906"/>
            <a:ext cx="1943645" cy="13223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8790B6-9181-4CAC-AF22-A53A6A26BE87}"/>
              </a:ext>
            </a:extLst>
          </p:cNvPr>
          <p:cNvGrpSpPr/>
          <p:nvPr/>
        </p:nvGrpSpPr>
        <p:grpSpPr>
          <a:xfrm>
            <a:off x="9062395" y="1816118"/>
            <a:ext cx="2847975" cy="3621104"/>
            <a:chOff x="9062395" y="1816118"/>
            <a:chExt cx="2847975" cy="36211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7136CC-2559-4802-A200-08D93C29B806}"/>
                </a:ext>
              </a:extLst>
            </p:cNvPr>
            <p:cNvSpPr txBox="1"/>
            <p:nvPr/>
          </p:nvSpPr>
          <p:spPr>
            <a:xfrm>
              <a:off x="9062395" y="1816118"/>
              <a:ext cx="268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And a garden swing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FB52B1-1F39-4B00-9926-B69A4B0E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2395" y="2579722"/>
              <a:ext cx="2847975" cy="28575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EB889F3-856F-439B-91F5-390268C4D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267" y="4114906"/>
            <a:ext cx="1071986" cy="1251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B07A33-40CB-40CF-BBEA-DA8ACC8FF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52231">
            <a:off x="6094806" y="1648736"/>
            <a:ext cx="921309" cy="881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E5A696-1344-4901-9102-39765349E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468" y="1718020"/>
            <a:ext cx="8001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DFCA3-7272-4FED-B74E-B21A58CB5C28}"/>
              </a:ext>
            </a:extLst>
          </p:cNvPr>
          <p:cNvSpPr txBox="1"/>
          <p:nvPr/>
        </p:nvSpPr>
        <p:spPr>
          <a:xfrm>
            <a:off x="215900" y="1092200"/>
            <a:ext cx="5608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should do to prepare: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EDBC0-589F-4EE7-B966-278FE4A0C83C}"/>
              </a:ext>
            </a:extLst>
          </p:cNvPr>
          <p:cNvSpPr txBox="1"/>
          <p:nvPr/>
        </p:nvSpPr>
        <p:spPr>
          <a:xfrm>
            <a:off x="961902" y="2166372"/>
            <a:ext cx="1026819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through the diameter of the two tennis balls.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Thread 2m of string through the two straws.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	</a:t>
            </a:r>
            <a:r>
              <a:rPr lang="en-GB" sz="2400" b="1" dirty="0">
                <a:solidFill>
                  <a:srgbClr val="002060"/>
                </a:solidFill>
              </a:rPr>
              <a:t>You can use a long needle or a piece of wire with a loop at one end.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Tie the ends securely so they cannot pull through the hole.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both strings at exactly the following distances from the centre of the ball.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	25cm, 50cm, 75cm, 1M,   and  30cm, 60cm, 80cm, 90cm, 120cm</a:t>
            </a:r>
            <a:r>
              <a:rPr lang="en-GB" sz="2400" b="1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5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DC7D7-35D5-4B0A-B0A7-C5E4057B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10" y="5497799"/>
            <a:ext cx="857250" cy="8572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952424-1433-4041-8F22-EAE944FDBC9E}"/>
              </a:ext>
            </a:extLst>
          </p:cNvPr>
          <p:cNvCxnSpPr>
            <a:cxnSpLocks/>
          </p:cNvCxnSpPr>
          <p:nvPr/>
        </p:nvCxnSpPr>
        <p:spPr>
          <a:xfrm flipH="1" flipV="1">
            <a:off x="5866070" y="1168626"/>
            <a:ext cx="0" cy="4366201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ord 6">
            <a:extLst>
              <a:ext uri="{FF2B5EF4-FFF2-40B4-BE49-F238E27FC236}">
                <a16:creationId xmlns:a16="http://schemas.microsoft.com/office/drawing/2014/main" id="{8E0DE8CB-FC65-4584-A004-2A3AE166F1E8}"/>
              </a:ext>
            </a:extLst>
          </p:cNvPr>
          <p:cNvSpPr/>
          <p:nvPr/>
        </p:nvSpPr>
        <p:spPr>
          <a:xfrm rot="17512463">
            <a:off x="5785750" y="6251569"/>
            <a:ext cx="135731" cy="140713"/>
          </a:xfrm>
          <a:prstGeom prst="chord">
            <a:avLst/>
          </a:prstGeom>
          <a:solidFill>
            <a:schemeClr val="accent4">
              <a:lumMod val="75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F99A0-233E-4274-96F4-8D7FCB82BF56}"/>
              </a:ext>
            </a:extLst>
          </p:cNvPr>
          <p:cNvSpPr txBox="1"/>
          <p:nvPr/>
        </p:nvSpPr>
        <p:spPr>
          <a:xfrm>
            <a:off x="395848" y="1708418"/>
            <a:ext cx="372153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At each of the points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set the tennis ball swinging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and record the time for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at least 50 swings.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Record your results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in a table.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(a spreadsheet is best)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See table opposite for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the best sequence.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D99F5-C083-41EA-8B11-4389668513E1}"/>
              </a:ext>
            </a:extLst>
          </p:cNvPr>
          <p:cNvSpPr txBox="1"/>
          <p:nvPr/>
        </p:nvSpPr>
        <p:spPr>
          <a:xfrm>
            <a:off x="215900" y="1031278"/>
            <a:ext cx="248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FE9931-02EA-4E20-A105-C104C760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88" y="2563202"/>
            <a:ext cx="1746098" cy="203824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BCDEC2-49BB-47B3-82AC-43D29F725AB2}"/>
              </a:ext>
            </a:extLst>
          </p:cNvPr>
          <p:cNvCxnSpPr>
            <a:cxnSpLocks/>
          </p:cNvCxnSpPr>
          <p:nvPr/>
        </p:nvCxnSpPr>
        <p:spPr>
          <a:xfrm>
            <a:off x="4735617" y="5012391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BB74F7-63D3-42A0-AFB9-78C07C4CBA76}"/>
              </a:ext>
            </a:extLst>
          </p:cNvPr>
          <p:cNvCxnSpPr>
            <a:cxnSpLocks/>
          </p:cNvCxnSpPr>
          <p:nvPr/>
        </p:nvCxnSpPr>
        <p:spPr>
          <a:xfrm>
            <a:off x="4743892" y="47771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E12767-8C2A-4D5F-BA42-8D23FFD87007}"/>
              </a:ext>
            </a:extLst>
          </p:cNvPr>
          <p:cNvCxnSpPr>
            <a:cxnSpLocks/>
          </p:cNvCxnSpPr>
          <p:nvPr/>
        </p:nvCxnSpPr>
        <p:spPr>
          <a:xfrm>
            <a:off x="4735616" y="4188773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50E5A3-8E1B-4217-84BF-E4B2879F4E11}"/>
              </a:ext>
            </a:extLst>
          </p:cNvPr>
          <p:cNvCxnSpPr>
            <a:cxnSpLocks/>
          </p:cNvCxnSpPr>
          <p:nvPr/>
        </p:nvCxnSpPr>
        <p:spPr>
          <a:xfrm>
            <a:off x="4743892" y="3825473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741870-C453-4A95-81F8-99243F01453D}"/>
              </a:ext>
            </a:extLst>
          </p:cNvPr>
          <p:cNvCxnSpPr>
            <a:cxnSpLocks/>
          </p:cNvCxnSpPr>
          <p:nvPr/>
        </p:nvCxnSpPr>
        <p:spPr>
          <a:xfrm>
            <a:off x="4727752" y="3339871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F66E5E-6D79-46FC-9A79-09A942285F71}"/>
              </a:ext>
            </a:extLst>
          </p:cNvPr>
          <p:cNvCxnSpPr>
            <a:cxnSpLocks/>
          </p:cNvCxnSpPr>
          <p:nvPr/>
        </p:nvCxnSpPr>
        <p:spPr>
          <a:xfrm>
            <a:off x="4743892" y="5850224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004501-DFA8-400B-AABB-9616203958A8}"/>
              </a:ext>
            </a:extLst>
          </p:cNvPr>
          <p:cNvCxnSpPr>
            <a:cxnSpLocks/>
          </p:cNvCxnSpPr>
          <p:nvPr/>
        </p:nvCxnSpPr>
        <p:spPr>
          <a:xfrm>
            <a:off x="4834738" y="5105400"/>
            <a:ext cx="0" cy="713361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483748-647F-47E0-8F9D-C6CFCD84B4D8}"/>
              </a:ext>
            </a:extLst>
          </p:cNvPr>
          <p:cNvSpPr txBox="1"/>
          <p:nvPr/>
        </p:nvSpPr>
        <p:spPr>
          <a:xfrm>
            <a:off x="4133905" y="531313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25cm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59E65-004A-445C-B8C4-0407BF6EDF88}"/>
              </a:ext>
            </a:extLst>
          </p:cNvPr>
          <p:cNvSpPr txBox="1"/>
          <p:nvPr/>
        </p:nvSpPr>
        <p:spPr>
          <a:xfrm>
            <a:off x="4033181" y="458240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30cm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D2A1F-8C15-4BDC-B4F4-FE4F98CBDBEE}"/>
              </a:ext>
            </a:extLst>
          </p:cNvPr>
          <p:cNvSpPr txBox="1"/>
          <p:nvPr/>
        </p:nvSpPr>
        <p:spPr>
          <a:xfrm>
            <a:off x="4033181" y="400179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50cm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5170A0-D563-4269-A21D-355EBC578017}"/>
              </a:ext>
            </a:extLst>
          </p:cNvPr>
          <p:cNvSpPr txBox="1"/>
          <p:nvPr/>
        </p:nvSpPr>
        <p:spPr>
          <a:xfrm>
            <a:off x="4033181" y="361882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60cm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B8B4C-CFF2-4299-B92E-416623EAB366}"/>
              </a:ext>
            </a:extLst>
          </p:cNvPr>
          <p:cNvSpPr txBox="1"/>
          <p:nvPr/>
        </p:nvSpPr>
        <p:spPr>
          <a:xfrm>
            <a:off x="4017041" y="311124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75cm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CF257-5F75-4710-8978-AD8D9D320C09}"/>
              </a:ext>
            </a:extLst>
          </p:cNvPr>
          <p:cNvSpPr txBox="1"/>
          <p:nvPr/>
        </p:nvSpPr>
        <p:spPr>
          <a:xfrm>
            <a:off x="4033180" y="264192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90cm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97EFD-EC31-4225-916A-4110BD31A407}"/>
              </a:ext>
            </a:extLst>
          </p:cNvPr>
          <p:cNvSpPr txBox="1"/>
          <p:nvPr/>
        </p:nvSpPr>
        <p:spPr>
          <a:xfrm>
            <a:off x="3916162" y="161605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120cm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EAEE09-CAB4-460F-9A57-603E22FBFE26}"/>
              </a:ext>
            </a:extLst>
          </p:cNvPr>
          <p:cNvCxnSpPr>
            <a:cxnSpLocks/>
          </p:cNvCxnSpPr>
          <p:nvPr/>
        </p:nvCxnSpPr>
        <p:spPr>
          <a:xfrm>
            <a:off x="4743892" y="28130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42497E-DD8B-4AC4-B3CB-589A4AF9622D}"/>
              </a:ext>
            </a:extLst>
          </p:cNvPr>
          <p:cNvCxnSpPr>
            <a:cxnSpLocks/>
          </p:cNvCxnSpPr>
          <p:nvPr/>
        </p:nvCxnSpPr>
        <p:spPr>
          <a:xfrm>
            <a:off x="4743892" y="1800719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7D7BDCB-8727-4661-9BC3-5B05DA686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23762"/>
              </p:ext>
            </p:extLst>
          </p:nvPr>
        </p:nvGraphicFramePr>
        <p:xfrm>
          <a:off x="7416800" y="1985385"/>
          <a:ext cx="458540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402027">
                  <a:extLst>
                    <a:ext uri="{9D8B030D-6E8A-4147-A177-3AD203B41FA5}">
                      <a16:colId xmlns:a16="http://schemas.microsoft.com/office/drawing/2014/main" val="2391117033"/>
                    </a:ext>
                  </a:extLst>
                </a:gridCol>
                <a:gridCol w="1060820">
                  <a:extLst>
                    <a:ext uri="{9D8B030D-6E8A-4147-A177-3AD203B41FA5}">
                      <a16:colId xmlns:a16="http://schemas.microsoft.com/office/drawing/2014/main" val="59647284"/>
                    </a:ext>
                  </a:extLst>
                </a:gridCol>
                <a:gridCol w="1061279">
                  <a:extLst>
                    <a:ext uri="{9D8B030D-6E8A-4147-A177-3AD203B41FA5}">
                      <a16:colId xmlns:a16="http://schemas.microsoft.com/office/drawing/2014/main" val="2273963557"/>
                    </a:ext>
                  </a:extLst>
                </a:gridCol>
                <a:gridCol w="1061279">
                  <a:extLst>
                    <a:ext uri="{9D8B030D-6E8A-4147-A177-3AD203B41FA5}">
                      <a16:colId xmlns:a16="http://schemas.microsoft.com/office/drawing/2014/main" val="30061831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Swings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of Swing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67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set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4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25cm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to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50cm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454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75cm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34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88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set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4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30cm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to1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32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60cm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2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90cm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7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120cm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075799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D7B9121-F9E4-4AC7-8A6C-9908DA66BE7B}"/>
              </a:ext>
            </a:extLst>
          </p:cNvPr>
          <p:cNvSpPr txBox="1"/>
          <p:nvPr/>
        </p:nvSpPr>
        <p:spPr>
          <a:xfrm>
            <a:off x="4044913" y="223479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4E49F3-0E34-4428-BE2F-FCB956984534}"/>
              </a:ext>
            </a:extLst>
          </p:cNvPr>
          <p:cNvCxnSpPr>
            <a:cxnSpLocks/>
          </p:cNvCxnSpPr>
          <p:nvPr/>
        </p:nvCxnSpPr>
        <p:spPr>
          <a:xfrm>
            <a:off x="4719477" y="24320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3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C2ECA-7DDA-49C9-BC0F-E232B5CFB79D}"/>
              </a:ext>
            </a:extLst>
          </p:cNvPr>
          <p:cNvSpPr txBox="1"/>
          <p:nvPr/>
        </p:nvSpPr>
        <p:spPr>
          <a:xfrm>
            <a:off x="331810" y="744470"/>
            <a:ext cx="3498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can you see?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D9EE-2FF6-41D3-AEC0-78B8D99B3996}"/>
              </a:ext>
            </a:extLst>
          </p:cNvPr>
          <p:cNvSpPr txBox="1"/>
          <p:nvPr/>
        </p:nvSpPr>
        <p:spPr>
          <a:xfrm>
            <a:off x="6845300" y="1998908"/>
            <a:ext cx="4847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To double the time of the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swing you have to increase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the length 4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3C467-9F3C-493E-878F-9219456125EC}"/>
              </a:ext>
            </a:extLst>
          </p:cNvPr>
          <p:cNvSpPr txBox="1"/>
          <p:nvPr/>
        </p:nvSpPr>
        <p:spPr>
          <a:xfrm>
            <a:off x="6845300" y="3900813"/>
            <a:ext cx="5015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2 is the square root of 4 so the pendulum time could be related to the square root of the length?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4318A9-E9F3-42B5-ACC7-5B7E460B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45884"/>
              </p:ext>
            </p:extLst>
          </p:nvPr>
        </p:nvGraphicFramePr>
        <p:xfrm>
          <a:off x="216203" y="1596631"/>
          <a:ext cx="6345760" cy="4859655"/>
        </p:xfrm>
        <a:graphic>
          <a:graphicData uri="http://schemas.openxmlformats.org/drawingml/2006/table">
            <a:tbl>
              <a:tblPr/>
              <a:tblGrid>
                <a:gridCol w="1586440">
                  <a:extLst>
                    <a:ext uri="{9D8B030D-6E8A-4147-A177-3AD203B41FA5}">
                      <a16:colId xmlns:a16="http://schemas.microsoft.com/office/drawing/2014/main" val="3691851581"/>
                    </a:ext>
                  </a:extLst>
                </a:gridCol>
                <a:gridCol w="1586440">
                  <a:extLst>
                    <a:ext uri="{9D8B030D-6E8A-4147-A177-3AD203B41FA5}">
                      <a16:colId xmlns:a16="http://schemas.microsoft.com/office/drawing/2014/main" val="4209152752"/>
                    </a:ext>
                  </a:extLst>
                </a:gridCol>
                <a:gridCol w="1586440">
                  <a:extLst>
                    <a:ext uri="{9D8B030D-6E8A-4147-A177-3AD203B41FA5}">
                      <a16:colId xmlns:a16="http://schemas.microsoft.com/office/drawing/2014/main" val="485626101"/>
                    </a:ext>
                  </a:extLst>
                </a:gridCol>
                <a:gridCol w="1586440">
                  <a:extLst>
                    <a:ext uri="{9D8B030D-6E8A-4147-A177-3AD203B41FA5}">
                      <a16:colId xmlns:a16="http://schemas.microsoft.com/office/drawing/2014/main" val="3900386403"/>
                    </a:ext>
                  </a:extLst>
                </a:gridCol>
              </a:tblGrid>
              <a:tr h="869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for 50 swings (Secs)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Per Swing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71546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6731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54217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25277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18206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21545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09019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480549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536971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0149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8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FE9931-02EA-4E20-A105-C104C760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76" y="2544159"/>
            <a:ext cx="1746098" cy="2038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02EB83-F320-45CA-A7A9-4E80FC48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2231">
            <a:off x="5511128" y="5471067"/>
            <a:ext cx="762831" cy="7298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952424-1433-4041-8F22-EAE944FDBC9E}"/>
              </a:ext>
            </a:extLst>
          </p:cNvPr>
          <p:cNvCxnSpPr>
            <a:cxnSpLocks/>
          </p:cNvCxnSpPr>
          <p:nvPr/>
        </p:nvCxnSpPr>
        <p:spPr>
          <a:xfrm flipH="1" flipV="1">
            <a:off x="5832095" y="1243519"/>
            <a:ext cx="30162" cy="4238948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ord 6">
            <a:extLst>
              <a:ext uri="{FF2B5EF4-FFF2-40B4-BE49-F238E27FC236}">
                <a16:creationId xmlns:a16="http://schemas.microsoft.com/office/drawing/2014/main" id="{8E0DE8CB-FC65-4584-A004-2A3AE166F1E8}"/>
              </a:ext>
            </a:extLst>
          </p:cNvPr>
          <p:cNvSpPr/>
          <p:nvPr/>
        </p:nvSpPr>
        <p:spPr>
          <a:xfrm rot="17512463">
            <a:off x="5785749" y="6145568"/>
            <a:ext cx="135731" cy="140713"/>
          </a:xfrm>
          <a:prstGeom prst="chord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D99F5-C083-41EA-8B11-4389668513E1}"/>
              </a:ext>
            </a:extLst>
          </p:cNvPr>
          <p:cNvSpPr txBox="1"/>
          <p:nvPr/>
        </p:nvSpPr>
        <p:spPr>
          <a:xfrm>
            <a:off x="215900" y="1031278"/>
            <a:ext cx="248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BCDEC2-49BB-47B3-82AC-43D29F725AB2}"/>
              </a:ext>
            </a:extLst>
          </p:cNvPr>
          <p:cNvCxnSpPr>
            <a:cxnSpLocks/>
          </p:cNvCxnSpPr>
          <p:nvPr/>
        </p:nvCxnSpPr>
        <p:spPr>
          <a:xfrm>
            <a:off x="4735617" y="5012391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BB74F7-63D3-42A0-AFB9-78C07C4CBA76}"/>
              </a:ext>
            </a:extLst>
          </p:cNvPr>
          <p:cNvCxnSpPr>
            <a:cxnSpLocks/>
          </p:cNvCxnSpPr>
          <p:nvPr/>
        </p:nvCxnSpPr>
        <p:spPr>
          <a:xfrm>
            <a:off x="4743892" y="47771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E12767-8C2A-4D5F-BA42-8D23FFD87007}"/>
              </a:ext>
            </a:extLst>
          </p:cNvPr>
          <p:cNvCxnSpPr>
            <a:cxnSpLocks/>
          </p:cNvCxnSpPr>
          <p:nvPr/>
        </p:nvCxnSpPr>
        <p:spPr>
          <a:xfrm>
            <a:off x="4735616" y="4188773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50E5A3-8E1B-4217-84BF-E4B2879F4E11}"/>
              </a:ext>
            </a:extLst>
          </p:cNvPr>
          <p:cNvCxnSpPr>
            <a:cxnSpLocks/>
          </p:cNvCxnSpPr>
          <p:nvPr/>
        </p:nvCxnSpPr>
        <p:spPr>
          <a:xfrm>
            <a:off x="4743892" y="3825473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741870-C453-4A95-81F8-99243F01453D}"/>
              </a:ext>
            </a:extLst>
          </p:cNvPr>
          <p:cNvCxnSpPr>
            <a:cxnSpLocks/>
          </p:cNvCxnSpPr>
          <p:nvPr/>
        </p:nvCxnSpPr>
        <p:spPr>
          <a:xfrm>
            <a:off x="4727752" y="3339871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F66E5E-6D79-46FC-9A79-09A942285F71}"/>
              </a:ext>
            </a:extLst>
          </p:cNvPr>
          <p:cNvCxnSpPr>
            <a:cxnSpLocks/>
          </p:cNvCxnSpPr>
          <p:nvPr/>
        </p:nvCxnSpPr>
        <p:spPr>
          <a:xfrm>
            <a:off x="4743892" y="5850224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004501-DFA8-400B-AABB-9616203958A8}"/>
              </a:ext>
            </a:extLst>
          </p:cNvPr>
          <p:cNvCxnSpPr>
            <a:cxnSpLocks/>
          </p:cNvCxnSpPr>
          <p:nvPr/>
        </p:nvCxnSpPr>
        <p:spPr>
          <a:xfrm>
            <a:off x="4834738" y="5105400"/>
            <a:ext cx="0" cy="713361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483748-647F-47E0-8F9D-C6CFCD84B4D8}"/>
              </a:ext>
            </a:extLst>
          </p:cNvPr>
          <p:cNvSpPr txBox="1"/>
          <p:nvPr/>
        </p:nvSpPr>
        <p:spPr>
          <a:xfrm>
            <a:off x="4133905" y="531313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25cm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59E65-004A-445C-B8C4-0407BF6EDF88}"/>
              </a:ext>
            </a:extLst>
          </p:cNvPr>
          <p:cNvSpPr txBox="1"/>
          <p:nvPr/>
        </p:nvSpPr>
        <p:spPr>
          <a:xfrm>
            <a:off x="4033181" y="458240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30cm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D2A1F-8C15-4BDC-B4F4-FE4F98CBDBEE}"/>
              </a:ext>
            </a:extLst>
          </p:cNvPr>
          <p:cNvSpPr txBox="1"/>
          <p:nvPr/>
        </p:nvSpPr>
        <p:spPr>
          <a:xfrm>
            <a:off x="4033181" y="400179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50cm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5170A0-D563-4269-A21D-355EBC578017}"/>
              </a:ext>
            </a:extLst>
          </p:cNvPr>
          <p:cNvSpPr txBox="1"/>
          <p:nvPr/>
        </p:nvSpPr>
        <p:spPr>
          <a:xfrm>
            <a:off x="4033181" y="361882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60cm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B8B4C-CFF2-4299-B92E-416623EAB366}"/>
              </a:ext>
            </a:extLst>
          </p:cNvPr>
          <p:cNvSpPr txBox="1"/>
          <p:nvPr/>
        </p:nvSpPr>
        <p:spPr>
          <a:xfrm>
            <a:off x="4017041" y="311124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75cm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CF257-5F75-4710-8978-AD8D9D320C09}"/>
              </a:ext>
            </a:extLst>
          </p:cNvPr>
          <p:cNvSpPr txBox="1"/>
          <p:nvPr/>
        </p:nvSpPr>
        <p:spPr>
          <a:xfrm>
            <a:off x="4033180" y="264192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90cm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97EFD-EC31-4225-916A-4110BD31A407}"/>
              </a:ext>
            </a:extLst>
          </p:cNvPr>
          <p:cNvSpPr txBox="1"/>
          <p:nvPr/>
        </p:nvSpPr>
        <p:spPr>
          <a:xfrm>
            <a:off x="3916162" y="161605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120cm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EAEE09-CAB4-460F-9A57-603E22FBFE26}"/>
              </a:ext>
            </a:extLst>
          </p:cNvPr>
          <p:cNvCxnSpPr>
            <a:cxnSpLocks/>
          </p:cNvCxnSpPr>
          <p:nvPr/>
        </p:nvCxnSpPr>
        <p:spPr>
          <a:xfrm>
            <a:off x="4743892" y="28130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42497E-DD8B-4AC4-B3CB-589A4AF9622D}"/>
              </a:ext>
            </a:extLst>
          </p:cNvPr>
          <p:cNvCxnSpPr>
            <a:cxnSpLocks/>
          </p:cNvCxnSpPr>
          <p:nvPr/>
        </p:nvCxnSpPr>
        <p:spPr>
          <a:xfrm>
            <a:off x="4743892" y="1800719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7B9121-F9E4-4AC7-8A6C-9908DA66BE7B}"/>
              </a:ext>
            </a:extLst>
          </p:cNvPr>
          <p:cNvSpPr txBox="1"/>
          <p:nvPr/>
        </p:nvSpPr>
        <p:spPr>
          <a:xfrm>
            <a:off x="4044913" y="223479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4E49F3-0E34-4428-BE2F-FCB956984534}"/>
              </a:ext>
            </a:extLst>
          </p:cNvPr>
          <p:cNvCxnSpPr>
            <a:cxnSpLocks/>
          </p:cNvCxnSpPr>
          <p:nvPr/>
        </p:nvCxnSpPr>
        <p:spPr>
          <a:xfrm>
            <a:off x="4719477" y="2432096"/>
            <a:ext cx="930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22F73B-3098-452E-A5CF-FB5F1B4013CA}"/>
              </a:ext>
            </a:extLst>
          </p:cNvPr>
          <p:cNvSpPr txBox="1"/>
          <p:nvPr/>
        </p:nvSpPr>
        <p:spPr>
          <a:xfrm>
            <a:off x="364338" y="2326418"/>
            <a:ext cx="35696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Now do the same with the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Cricket ball.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This ball is much heavier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So the times must be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different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4F358-3AF8-4B98-BF5C-7F64691E1A27}"/>
              </a:ext>
            </a:extLst>
          </p:cNvPr>
          <p:cNvSpPr txBox="1"/>
          <p:nvPr/>
        </p:nvSpPr>
        <p:spPr>
          <a:xfrm rot="21236950">
            <a:off x="2325889" y="2891479"/>
            <a:ext cx="4836004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But they were all the same</a:t>
            </a:r>
          </a:p>
          <a:p>
            <a:pPr algn="ctr"/>
            <a:r>
              <a:rPr lang="en-GB" sz="3200" b="1" dirty="0">
                <a:solidFill>
                  <a:srgbClr val="FFFF00"/>
                </a:solidFill>
              </a:rPr>
              <a:t>So the weight (mass) of the</a:t>
            </a:r>
            <a:br>
              <a:rPr lang="en-GB" sz="3200" b="1" dirty="0">
                <a:solidFill>
                  <a:srgbClr val="FFFF00"/>
                </a:solidFill>
              </a:rPr>
            </a:br>
            <a:r>
              <a:rPr lang="en-GB" sz="3200" b="1" dirty="0">
                <a:solidFill>
                  <a:srgbClr val="FFFF00"/>
                </a:solidFill>
              </a:rPr>
              <a:t>ball does not matter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1571F4A-722D-4130-B29E-85E54A08E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5207"/>
              </p:ext>
            </p:extLst>
          </p:nvPr>
        </p:nvGraphicFramePr>
        <p:xfrm>
          <a:off x="7556131" y="1614128"/>
          <a:ext cx="4562668" cy="3766893"/>
        </p:xfrm>
        <a:graphic>
          <a:graphicData uri="http://schemas.openxmlformats.org/drawingml/2006/table">
            <a:tbl>
              <a:tblPr/>
              <a:tblGrid>
                <a:gridCol w="1140667">
                  <a:extLst>
                    <a:ext uri="{9D8B030D-6E8A-4147-A177-3AD203B41FA5}">
                      <a16:colId xmlns:a16="http://schemas.microsoft.com/office/drawing/2014/main" val="3691851581"/>
                    </a:ext>
                  </a:extLst>
                </a:gridCol>
                <a:gridCol w="1140667">
                  <a:extLst>
                    <a:ext uri="{9D8B030D-6E8A-4147-A177-3AD203B41FA5}">
                      <a16:colId xmlns:a16="http://schemas.microsoft.com/office/drawing/2014/main" val="4209152752"/>
                    </a:ext>
                  </a:extLst>
                </a:gridCol>
                <a:gridCol w="1140667">
                  <a:extLst>
                    <a:ext uri="{9D8B030D-6E8A-4147-A177-3AD203B41FA5}">
                      <a16:colId xmlns:a16="http://schemas.microsoft.com/office/drawing/2014/main" val="485626101"/>
                    </a:ext>
                  </a:extLst>
                </a:gridCol>
                <a:gridCol w="1140667">
                  <a:extLst>
                    <a:ext uri="{9D8B030D-6E8A-4147-A177-3AD203B41FA5}">
                      <a16:colId xmlns:a16="http://schemas.microsoft.com/office/drawing/2014/main" val="3900386403"/>
                    </a:ext>
                  </a:extLst>
                </a:gridCol>
              </a:tblGrid>
              <a:tr h="869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for 50 swings (Secs)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Per Swing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71546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Set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16731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54217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25277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18206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21545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09019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480549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536971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0149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8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7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1046</Words>
  <Application>Microsoft Office PowerPoint</Application>
  <PresentationFormat>Widescreen</PresentationFormat>
  <Paragraphs>354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38</cp:revision>
  <dcterms:created xsi:type="dcterms:W3CDTF">2021-07-03T15:22:26Z</dcterms:created>
  <dcterms:modified xsi:type="dcterms:W3CDTF">2023-06-30T09:09:20Z</dcterms:modified>
</cp:coreProperties>
</file>