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76" r:id="rId2"/>
    <p:sldId id="358" r:id="rId3"/>
    <p:sldId id="377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75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modifyVerifier cryptProviderType="rsaAES" cryptAlgorithmClass="hash" cryptAlgorithmType="typeAny" cryptAlgorithmSid="14" spinCount="100000" saltData="iVH8ic0aYupPeEzKkAt6QQ==" hashData="d+HC8SupDGwaG0mpk42a61qSuYs5z5ETJ5lBxbov28wjCc0ob9W1Tc3jBdr8b4dL+LBJ4he1GLqVy13ZvReU+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D4388E0-74CC-4857-9F8C-2EC0B38C0E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397435F-2269-4A50-9A8D-AC0FEBFA0C2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5F3133E-EC3F-44D7-9736-7B12C8D04AD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ECFB5E4-B9CE-48C1-B8BA-C2D5FCEB8A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7A2E0CE-5985-4C62-BAA1-E78234DB1FC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A04F192-F711-4BCA-8B47-61C3101709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A2CE301-2D5E-45A9-B62F-C866B242C0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D8BBB9C4-C295-4979-A8E3-CAF309E33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E44B8A8C-4B2F-4858-A49B-EFC058A2CDD7}" type="slidenum">
              <a:rPr lang="en-GB" altLang="en-US" sz="1200" smtClean="0"/>
              <a:pPr/>
              <a:t>3</a:t>
            </a:fld>
            <a:endParaRPr lang="en-GB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DF58F6FC-858F-43A0-9F9B-C673E5277E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7D56547-EF39-433E-AD2B-86740E1C6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3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1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743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1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0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036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401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6639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dwiller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8CA5F2B-D8AB-4DAD-A3F7-C4E3EE454D0A}"/>
              </a:ext>
            </a:extLst>
          </p:cNvPr>
          <p:cNvSpPr/>
          <p:nvPr userDrawn="1"/>
        </p:nvSpPr>
        <p:spPr>
          <a:xfrm>
            <a:off x="2555776" y="38379"/>
            <a:ext cx="3672408" cy="294278"/>
          </a:xfrm>
          <a:prstGeom prst="rect">
            <a:avLst/>
          </a:prstGeom>
          <a:noFill/>
        </p:spPr>
        <p:txBody>
          <a:bodyPr wrap="none">
            <a:prstTxWarp prst="textWave4">
              <a:avLst/>
            </a:prstTxWarp>
            <a:spAutoFit/>
          </a:bodyPr>
          <a:lstStyle/>
          <a:p>
            <a:pPr algn="ctr">
              <a:defRPr/>
            </a:pPr>
            <a:r>
              <a:rPr lang="en-US" sz="5400" b="1" dirty="0">
                <a:ln w="9525">
                  <a:solidFill>
                    <a:srgbClr val="008000"/>
                  </a:solidFill>
                  <a:prstDash val="solid"/>
                </a:ln>
                <a:solidFill>
                  <a:srgbClr val="FFFF00"/>
                </a:solidFill>
              </a:rPr>
              <a:t>Pythagorean Triangles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E66FE3A4-066D-4D9F-8102-107B84F0686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950" y="6604000"/>
            <a:ext cx="5170488" cy="215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800" b="1">
                <a:latin typeface="Arial" panose="020B0604020202020204" pitchFamily="34" charset="0"/>
                <a:cs typeface="Arial" panose="020B0604020202020204" pitchFamily="34" charset="0"/>
              </a:rPr>
              <a:t>Copyright </a:t>
            </a:r>
            <a:r>
              <a:rPr lang="en-GB" altLang="en-US" sz="800" b="1" baseline="30000">
                <a:latin typeface="Arial" panose="020B0604020202020204" pitchFamily="34" charset="0"/>
                <a:cs typeface="Arial" panose="020B0604020202020204" pitchFamily="34" charset="0"/>
              </a:rPr>
              <a:t>©</a:t>
            </a:r>
            <a:r>
              <a:rPr lang="en-GB" altLang="en-US" sz="800" b="1">
                <a:latin typeface="Arial" panose="020B0604020202020204" pitchFamily="34" charset="0"/>
                <a:cs typeface="Arial" panose="020B0604020202020204" pitchFamily="34" charset="0"/>
              </a:rPr>
              <a:t> Derrick Willer 2011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86D61B6C-419F-4CC0-9E4E-C9C56C4B95C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834313" y="6581775"/>
            <a:ext cx="1225550" cy="2159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defRPr/>
            </a:pPr>
            <a:r>
              <a:rPr lang="en-GB" altLang="en-US" sz="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800" b="1" u="sng">
                <a:latin typeface="Arial" panose="020B0604020202020204" pitchFamily="34" charset="0"/>
                <a:cs typeface="Arial" panose="020B0604020202020204" pitchFamily="34" charset="0"/>
                <a:hlinkClick r:id="rId13"/>
              </a:rPr>
              <a:t>www.dwiller.com</a:t>
            </a:r>
            <a:endParaRPr lang="en-GB" altLang="en-US" sz="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BDBB554-C81B-4CF1-AB65-041CA3391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100" y="1257300"/>
            <a:ext cx="4860925" cy="863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pic>
        <p:nvPicPr>
          <p:cNvPr id="3075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7B24C48D-7269-4FED-933B-15B651D4F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498725"/>
            <a:ext cx="2160588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3">
            <a:extLst>
              <a:ext uri="{FF2B5EF4-FFF2-40B4-BE49-F238E27FC236}">
                <a16:creationId xmlns:a16="http://schemas.microsoft.com/office/drawing/2014/main" id="{91BBE721-5053-40B2-90EE-3D08DC461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113" y="2498725"/>
            <a:ext cx="3997325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900"/>
              </a:spcBef>
            </a:pPr>
            <a:r>
              <a:rPr lang="en-GB" altLang="en-US" sz="900" b="1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challenges were developed by Derrick Willer MBE and colleagues.</a:t>
            </a:r>
          </a:p>
          <a:p>
            <a:pPr>
              <a:spcBef>
                <a:spcPts val="900"/>
              </a:spcBef>
            </a:pPr>
            <a:r>
              <a:rPr lang="en-GB" alt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are free to download and use in an education environment.</a:t>
            </a:r>
          </a:p>
          <a:p>
            <a:pPr>
              <a:spcBef>
                <a:spcPts val="900"/>
              </a:spcBef>
            </a:pPr>
            <a:r>
              <a:rPr lang="en-GB" altLang="en-US" sz="900" b="1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ensure that there is adult supervision, complete adherence to Health and Safety, and adequate PPE.</a:t>
            </a:r>
          </a:p>
          <a:p>
            <a:pPr>
              <a:spcBef>
                <a:spcPts val="900"/>
              </a:spcBef>
            </a:pPr>
            <a:r>
              <a:rPr lang="en-GB" altLang="en-US" sz="900" b="1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Derrick is a STEM Ambassador and volunteer STEM Ambassador.</a:t>
            </a:r>
          </a:p>
          <a:p>
            <a:pPr>
              <a:spcBef>
                <a:spcPts val="900"/>
              </a:spcBef>
            </a:pPr>
            <a:r>
              <a:rPr lang="en-GB" altLang="en-US" sz="900" b="1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has supported education in schools and colleges for over 30 years, initially as a Neighbourhood Engineer in the 1980’s, leading the local Year of Engineering Success campaign in 1996 and the Campaign to Promote Engineering from 1997 to 2004. </a:t>
            </a:r>
          </a:p>
          <a:p>
            <a:pPr>
              <a:spcBef>
                <a:spcPts val="900"/>
              </a:spcBef>
            </a:pPr>
            <a:r>
              <a:rPr lang="en-GB" altLang="en-US" sz="900" b="1">
                <a:solidFill>
                  <a:srgbClr val="4B1E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was awarded an MBE for services to Education in 2018.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7612E595-64FF-43DB-9320-599AD97FB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914400"/>
            <a:ext cx="7607300" cy="531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800">
                <a:solidFill>
                  <a:srgbClr val="0000FF"/>
                </a:solidFill>
              </a:rPr>
              <a:t>rem</a:t>
            </a:r>
            <a:r>
              <a:rPr lang="en-GB" altLang="en-US" sz="1800"/>
              <a:t> is a b c a right-angled triangle where a b and c are integers (whole numbers).</a:t>
            </a:r>
          </a:p>
          <a:p>
            <a:r>
              <a:rPr lang="en-GB" altLang="en-US" sz="1800">
                <a:solidFill>
                  <a:srgbClr val="0000FF"/>
                </a:solidFill>
              </a:rPr>
              <a:t>rem</a:t>
            </a:r>
            <a:r>
              <a:rPr lang="en-GB" altLang="en-US" sz="1800"/>
              <a:t> </a:t>
            </a:r>
            <a:r>
              <a:rPr lang="en-GB" altLang="en-US" sz="1800">
                <a:solidFill>
                  <a:srgbClr val="0000FF"/>
                </a:solidFill>
              </a:rPr>
              <a:t>input</a:t>
            </a:r>
            <a:r>
              <a:rPr lang="en-GB" altLang="en-US" sz="1800"/>
              <a:t> the maximum length for one side as x</a:t>
            </a:r>
          </a:p>
          <a:p>
            <a:r>
              <a:rPr lang="en-GB" altLang="en-US" sz="1800">
                <a:solidFill>
                  <a:srgbClr val="0000FF"/>
                </a:solidFill>
              </a:rPr>
              <a:t>input</a:t>
            </a:r>
            <a:r>
              <a:rPr lang="en-GB" altLang="en-US" sz="1800"/>
              <a:t> "maximum length for one side &gt; ";x</a:t>
            </a:r>
          </a:p>
          <a:p>
            <a:r>
              <a:rPr lang="en-GB" altLang="en-US" sz="1800">
                <a:solidFill>
                  <a:srgbClr val="0000FF"/>
                </a:solidFill>
              </a:rPr>
              <a:t>rem</a:t>
            </a:r>
            <a:r>
              <a:rPr lang="en-GB" altLang="en-US" sz="1800"/>
              <a:t> use </a:t>
            </a:r>
            <a:r>
              <a:rPr lang="en-GB" altLang="en-US" sz="1800">
                <a:solidFill>
                  <a:srgbClr val="0000FF"/>
                </a:solidFill>
              </a:rPr>
              <a:t>for</a:t>
            </a:r>
            <a:r>
              <a:rPr lang="en-GB" altLang="en-US" sz="1800"/>
              <a:t> a = 1 </a:t>
            </a:r>
            <a:r>
              <a:rPr lang="en-GB" altLang="en-US" sz="1800">
                <a:solidFill>
                  <a:srgbClr val="0000FF"/>
                </a:solidFill>
              </a:rPr>
              <a:t>to</a:t>
            </a:r>
            <a:r>
              <a:rPr lang="en-GB" altLang="en-US" sz="1800"/>
              <a:t> x for one side</a:t>
            </a:r>
          </a:p>
          <a:p>
            <a:r>
              <a:rPr lang="en-GB" altLang="en-US" sz="1800"/>
              <a:t>answer$ = "The following are Right-Angled Triangles" +</a:t>
            </a:r>
            <a:r>
              <a:rPr lang="en-GB" altLang="en-US" sz="1800">
                <a:solidFill>
                  <a:srgbClr val="0000FF"/>
                </a:solidFill>
              </a:rPr>
              <a:t>chr$</a:t>
            </a:r>
            <a:r>
              <a:rPr lang="en-GB" altLang="en-US" sz="1800"/>
              <a:t>(13)</a:t>
            </a:r>
          </a:p>
          <a:p>
            <a:r>
              <a:rPr lang="en-GB" altLang="en-US" sz="1800">
                <a:solidFill>
                  <a:srgbClr val="0000FF"/>
                </a:solidFill>
              </a:rPr>
              <a:t>for</a:t>
            </a:r>
            <a:r>
              <a:rPr lang="en-GB" altLang="en-US" sz="1800"/>
              <a:t> a = 1 </a:t>
            </a:r>
            <a:r>
              <a:rPr lang="en-GB" altLang="en-US" sz="1800">
                <a:solidFill>
                  <a:srgbClr val="0000FF"/>
                </a:solidFill>
              </a:rPr>
              <a:t>to</a:t>
            </a:r>
            <a:r>
              <a:rPr lang="en-GB" altLang="en-US" sz="1800"/>
              <a:t> x</a:t>
            </a:r>
          </a:p>
          <a:p>
            <a:r>
              <a:rPr lang="en-GB" altLang="en-US" sz="1800"/>
              <a:t>   </a:t>
            </a:r>
            <a:r>
              <a:rPr lang="en-GB" altLang="en-US" sz="1800">
                <a:solidFill>
                  <a:srgbClr val="0000FF"/>
                </a:solidFill>
              </a:rPr>
              <a:t>rem</a:t>
            </a:r>
            <a:r>
              <a:rPr lang="en-GB" altLang="en-US" sz="1800"/>
              <a:t> use for b = 1 to x for another side</a:t>
            </a:r>
          </a:p>
          <a:p>
            <a:r>
              <a:rPr lang="en-GB" altLang="en-US" sz="1800"/>
              <a:t>   </a:t>
            </a:r>
            <a:r>
              <a:rPr lang="en-GB" altLang="en-US" sz="1800">
                <a:solidFill>
                  <a:srgbClr val="0000FF"/>
                </a:solidFill>
              </a:rPr>
              <a:t>for</a:t>
            </a:r>
            <a:r>
              <a:rPr lang="en-GB" altLang="en-US" sz="1800"/>
              <a:t> b = 1 </a:t>
            </a:r>
            <a:r>
              <a:rPr lang="en-GB" altLang="en-US" sz="1800">
                <a:solidFill>
                  <a:srgbClr val="0000FF"/>
                </a:solidFill>
              </a:rPr>
              <a:t>to</a:t>
            </a:r>
            <a:r>
              <a:rPr lang="en-GB" altLang="en-US" sz="1800"/>
              <a:t> x</a:t>
            </a:r>
          </a:p>
          <a:p>
            <a:r>
              <a:rPr lang="en-GB" altLang="en-US" sz="1800"/>
              <a:t>     c = </a:t>
            </a:r>
            <a:r>
              <a:rPr lang="en-GB" altLang="en-US" sz="1800">
                <a:solidFill>
                  <a:srgbClr val="0000FF"/>
                </a:solidFill>
              </a:rPr>
              <a:t>sqr</a:t>
            </a:r>
            <a:r>
              <a:rPr lang="en-GB" altLang="en-US" sz="1800"/>
              <a:t>(a*a + b*b)</a:t>
            </a:r>
          </a:p>
          <a:p>
            <a:r>
              <a:rPr lang="en-GB" altLang="en-US" sz="1800"/>
              <a:t>     print a,b,c</a:t>
            </a:r>
          </a:p>
          <a:p>
            <a:r>
              <a:rPr lang="en-GB" altLang="en-US" sz="1800"/>
              <a:t>     </a:t>
            </a:r>
            <a:r>
              <a:rPr lang="en-GB" altLang="en-US" sz="1800">
                <a:solidFill>
                  <a:srgbClr val="0000FF"/>
                </a:solidFill>
              </a:rPr>
              <a:t>if</a:t>
            </a:r>
            <a:r>
              <a:rPr lang="en-GB" altLang="en-US" sz="1800"/>
              <a:t> </a:t>
            </a:r>
            <a:r>
              <a:rPr lang="en-GB" altLang="en-US" sz="1800">
                <a:solidFill>
                  <a:srgbClr val="0000FF"/>
                </a:solidFill>
              </a:rPr>
              <a:t>int</a:t>
            </a:r>
            <a:r>
              <a:rPr lang="en-GB" altLang="en-US" sz="1800"/>
              <a:t>(c)=c </a:t>
            </a:r>
            <a:r>
              <a:rPr lang="en-GB" altLang="en-US" sz="1800">
                <a:solidFill>
                  <a:srgbClr val="0000FF"/>
                </a:solidFill>
              </a:rPr>
              <a:t>then</a:t>
            </a:r>
            <a:endParaRPr lang="en-GB" altLang="en-US" sz="1800"/>
          </a:p>
          <a:p>
            <a:r>
              <a:rPr lang="en-GB" altLang="en-US" sz="1800"/>
              <a:t>       </a:t>
            </a:r>
            <a:r>
              <a:rPr lang="en-GB" altLang="en-US" sz="1800">
                <a:solidFill>
                  <a:srgbClr val="0000FF"/>
                </a:solidFill>
              </a:rPr>
              <a:t>rem</a:t>
            </a:r>
            <a:r>
              <a:rPr lang="en-GB" altLang="en-US" sz="1800"/>
              <a:t> we have a right angled triangle sides a, b, c</a:t>
            </a:r>
          </a:p>
          <a:p>
            <a:r>
              <a:rPr lang="en-GB" altLang="en-US" sz="1800"/>
              <a:t>       </a:t>
            </a:r>
            <a:r>
              <a:rPr lang="en-GB" altLang="en-US" sz="1800">
                <a:solidFill>
                  <a:srgbClr val="0000FF"/>
                </a:solidFill>
              </a:rPr>
              <a:t>rem </a:t>
            </a:r>
            <a:r>
              <a:rPr lang="en-GB" altLang="en-US" sz="1800"/>
              <a:t>use </a:t>
            </a:r>
            <a:r>
              <a:rPr lang="en-GB" altLang="en-US" sz="1800">
                <a:solidFill>
                  <a:srgbClr val="0000FF"/>
                </a:solidFill>
              </a:rPr>
              <a:t>str$</a:t>
            </a:r>
            <a:r>
              <a:rPr lang="en-GB" altLang="en-US" sz="1800"/>
              <a:t>(x) to print x inside a string called answer$</a:t>
            </a:r>
          </a:p>
          <a:p>
            <a:r>
              <a:rPr lang="en-GB" altLang="en-US" sz="1800"/>
              <a:t>answer$ = answer$ + </a:t>
            </a:r>
            <a:r>
              <a:rPr lang="en-GB" altLang="en-US" sz="1800">
                <a:solidFill>
                  <a:srgbClr val="0000FF"/>
                </a:solidFill>
              </a:rPr>
              <a:t>str$</a:t>
            </a:r>
            <a:r>
              <a:rPr lang="en-GB" altLang="en-US" sz="1800"/>
              <a:t>(a) + " " + </a:t>
            </a:r>
            <a:r>
              <a:rPr lang="en-GB" altLang="en-US" sz="1800">
                <a:solidFill>
                  <a:srgbClr val="0000FF"/>
                </a:solidFill>
              </a:rPr>
              <a:t>str$</a:t>
            </a:r>
            <a:r>
              <a:rPr lang="en-GB" altLang="en-US" sz="1800"/>
              <a:t>(b) + " " + </a:t>
            </a:r>
            <a:r>
              <a:rPr lang="en-GB" altLang="en-US" sz="1800">
                <a:solidFill>
                  <a:srgbClr val="0000FF"/>
                </a:solidFill>
              </a:rPr>
              <a:t>str$</a:t>
            </a:r>
            <a:r>
              <a:rPr lang="en-GB" altLang="en-US" sz="1800"/>
              <a:t>(c) + </a:t>
            </a:r>
            <a:r>
              <a:rPr lang="en-GB" altLang="en-US" sz="1800">
                <a:solidFill>
                  <a:srgbClr val="0000FF"/>
                </a:solidFill>
              </a:rPr>
              <a:t>chr$</a:t>
            </a:r>
            <a:r>
              <a:rPr lang="en-GB" altLang="en-US" sz="1800"/>
              <a:t>(13)</a:t>
            </a:r>
          </a:p>
          <a:p>
            <a:r>
              <a:rPr lang="en-GB" altLang="en-US" sz="1800"/>
              <a:t>    </a:t>
            </a:r>
            <a:r>
              <a:rPr lang="en-GB" altLang="en-US" sz="1800">
                <a:solidFill>
                  <a:srgbClr val="0000FF"/>
                </a:solidFill>
              </a:rPr>
              <a:t>end if</a:t>
            </a:r>
          </a:p>
          <a:p>
            <a:r>
              <a:rPr lang="en-GB" altLang="en-US" sz="1800"/>
              <a:t>  </a:t>
            </a:r>
            <a:r>
              <a:rPr lang="en-GB" altLang="en-US" sz="1800">
                <a:solidFill>
                  <a:srgbClr val="0000FF"/>
                </a:solidFill>
              </a:rPr>
              <a:t>next</a:t>
            </a:r>
            <a:r>
              <a:rPr lang="en-GB" altLang="en-US" sz="1800"/>
              <a:t> b</a:t>
            </a:r>
          </a:p>
          <a:p>
            <a:r>
              <a:rPr lang="en-GB" altLang="en-US" sz="1800">
                <a:solidFill>
                  <a:srgbClr val="0000FF"/>
                </a:solidFill>
              </a:rPr>
              <a:t>next</a:t>
            </a:r>
            <a:r>
              <a:rPr lang="en-GB" altLang="en-US" sz="1800"/>
              <a:t> a</a:t>
            </a:r>
          </a:p>
          <a:p>
            <a:r>
              <a:rPr lang="en-GB" altLang="en-US" sz="1800">
                <a:solidFill>
                  <a:srgbClr val="0000FF"/>
                </a:solidFill>
              </a:rPr>
              <a:t>print</a:t>
            </a:r>
            <a:r>
              <a:rPr lang="en-GB" altLang="en-US" sz="1800"/>
              <a:t> answer$</a:t>
            </a:r>
          </a:p>
          <a:p>
            <a:r>
              <a:rPr lang="en-GB" altLang="en-US" sz="1800">
                <a:solidFill>
                  <a:srgbClr val="0000FF"/>
                </a:solidFill>
              </a:rPr>
              <a:t>end</a:t>
            </a:r>
            <a:endParaRPr lang="en-GB" altLang="en-US"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E67A256-FF24-479E-BFBD-6CF00F0DC9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77875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6000" b="1"/>
              <a:t>We have learnt to: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7D2F407-EC4F-4146-AEF6-F9988C8D19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03438"/>
            <a:ext cx="8229600" cy="4525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4000"/>
              <a:t>Work and think as engineers by;</a:t>
            </a:r>
          </a:p>
          <a:p>
            <a:pPr lvl="1"/>
            <a:r>
              <a:rPr lang="en-GB" altLang="en-US" sz="3600"/>
              <a:t> programming </a:t>
            </a:r>
          </a:p>
          <a:p>
            <a:pPr lvl="1"/>
            <a:r>
              <a:rPr lang="en-GB" altLang="en-US" sz="3600"/>
              <a:t> being creative</a:t>
            </a:r>
          </a:p>
          <a:p>
            <a:endParaRPr lang="en-GB" altLang="en-US" sz="4000"/>
          </a:p>
        </p:txBody>
      </p:sp>
      <p:pic>
        <p:nvPicPr>
          <p:cNvPr id="14340" name="Picture 4" descr="conservation,environmental conservation,environmental issues,environments,faces,gardeners,gardening,green thumbs,greens,nature,smiles,smiley,smiley face,smiley faces,smileys,smilie,smilie face,smilie faces,smilies,smiling,smily,smily face,smily faces,smilys,symbols,thumbs">
            <a:extLst>
              <a:ext uri="{FF2B5EF4-FFF2-40B4-BE49-F238E27FC236}">
                <a16:creationId xmlns:a16="http://schemas.microsoft.com/office/drawing/2014/main" id="{6107F61C-3564-471E-804A-527282675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3087688"/>
            <a:ext cx="2487612" cy="248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>
            <a:extLst>
              <a:ext uri="{FF2B5EF4-FFF2-40B4-BE49-F238E27FC236}">
                <a16:creationId xmlns:a16="http://schemas.microsoft.com/office/drawing/2014/main" id="{47D8A636-526E-4AAB-BF04-A68092EFB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1263" y="1601788"/>
            <a:ext cx="10556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</a:p>
        </p:txBody>
      </p:sp>
      <p:sp>
        <p:nvSpPr>
          <p:cNvPr id="3075" name="TextBox 2">
            <a:extLst>
              <a:ext uri="{FF2B5EF4-FFF2-40B4-BE49-F238E27FC236}">
                <a16:creationId xmlns:a16="http://schemas.microsoft.com/office/drawing/2014/main" id="{84C6E711-C261-4095-A3BB-AF7550E17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088" y="2395538"/>
            <a:ext cx="6111875" cy="254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GB" altLang="en-US" sz="105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activity is for pupils to understand various logic and maths activities. </a:t>
            </a:r>
          </a:p>
        </p:txBody>
      </p:sp>
      <p:sp>
        <p:nvSpPr>
          <p:cNvPr id="4100" name="TextBox 3">
            <a:extLst>
              <a:ext uri="{FF2B5EF4-FFF2-40B4-BE49-F238E27FC236}">
                <a16:creationId xmlns:a16="http://schemas.microsoft.com/office/drawing/2014/main" id="{57BA848A-B541-4177-9899-ABB403845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4775" y="2798763"/>
            <a:ext cx="800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8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DB9CD96-7877-4C16-9D64-7C90A9D591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017080"/>
              </p:ext>
            </p:extLst>
          </p:nvPr>
        </p:nvGraphicFramePr>
        <p:xfrm>
          <a:off x="2270125" y="3211513"/>
          <a:ext cx="4321175" cy="1128237"/>
        </p:xfrm>
        <a:graphic>
          <a:graphicData uri="http://schemas.openxmlformats.org/drawingml/2006/table">
            <a:tbl>
              <a:tblPr firstRow="1" firstCol="1" bandRow="1"/>
              <a:tblGrid>
                <a:gridCol w="12314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12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153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Avoidance Action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Computers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Misuse Damage</a:t>
                      </a:r>
                    </a:p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Eyestrain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supervision. Participants to look away from the screen every five minutes to rest their eyes.</a:t>
                      </a: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Aggression between those present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Injury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Close supervision and immediate action to defuse aggression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63" marR="49063" marT="714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1EFBB3F0-3379-456B-A989-F66C8BF415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655763" y="1701800"/>
            <a:ext cx="5829300" cy="8636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6600" b="1">
                <a:solidFill>
                  <a:srgbClr val="000099"/>
                </a:solidFill>
                <a:latin typeface="Arial Black" panose="020B0A04020102020204" pitchFamily="34" charset="0"/>
              </a:rPr>
              <a:t>Welcome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6CE82D5E-F438-47B2-A306-467425B2F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713" y="2965450"/>
            <a:ext cx="6858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pic>
        <p:nvPicPr>
          <p:cNvPr id="5124" name="Picture 2" descr="A person in a suit&#10;&#10;Description automatically generated with medium confidence">
            <a:extLst>
              <a:ext uri="{FF2B5EF4-FFF2-40B4-BE49-F238E27FC236}">
                <a16:creationId xmlns:a16="http://schemas.microsoft.com/office/drawing/2014/main" id="{3DA2E4D8-29C0-4F8B-B774-EC785B319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2906713"/>
            <a:ext cx="2160588" cy="216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1">
            <a:extLst>
              <a:ext uri="{FF2B5EF4-FFF2-40B4-BE49-F238E27FC236}">
                <a16:creationId xmlns:a16="http://schemas.microsoft.com/office/drawing/2014/main" id="{6B74179E-335D-48A9-9ABB-C093C37B4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0" y="3090863"/>
            <a:ext cx="28813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800" b="1"/>
              <a:t>I very much hope that you will enjoy this fun coding  activity and learn new things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7E4DB4E3-2DFE-4FFA-B8D8-D9BE60AF3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371600"/>
            <a:ext cx="46418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600" b="1"/>
              <a:t>Pythagorean Triangles</a:t>
            </a:r>
          </a:p>
        </p:txBody>
      </p:sp>
      <p:sp>
        <p:nvSpPr>
          <p:cNvPr id="7171" name="Text Box 5">
            <a:extLst>
              <a:ext uri="{FF2B5EF4-FFF2-40B4-BE49-F238E27FC236}">
                <a16:creationId xmlns:a16="http://schemas.microsoft.com/office/drawing/2014/main" id="{58F3AF06-5C1B-48BB-95C1-F81B8AE90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90800"/>
            <a:ext cx="7556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chemeClr val="accent2"/>
                </a:solidFill>
              </a:rPr>
              <a:t>We all know the 345 Triangle is a Right-Angled Triangle</a:t>
            </a:r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2FE240EE-14C4-4C47-8FDA-D766DDD78A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700" y="3886200"/>
            <a:ext cx="8169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GB" altLang="en-US" b="1">
                <a:solidFill>
                  <a:srgbClr val="008000"/>
                </a:solidFill>
              </a:rPr>
              <a:t>What other Right-Angled Triangles have whole number sides</a:t>
            </a:r>
          </a:p>
          <a:p>
            <a:pPr algn="ctr"/>
            <a:r>
              <a:rPr lang="en-GB" altLang="en-US" b="1">
                <a:solidFill>
                  <a:srgbClr val="008000"/>
                </a:solidFill>
              </a:rPr>
              <a:t>up to a side length of x (say 50) for shortest side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A0CE3EEC-3F2F-4F82-97D9-AE6910E49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828800"/>
            <a:ext cx="8223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600" b="1">
                <a:solidFill>
                  <a:schemeClr val="accent2"/>
                </a:solidFill>
              </a:rPr>
              <a:t>Download Basic Programming Language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8F81538A-E57D-41CA-9EAE-16191CB56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941638"/>
            <a:ext cx="67516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200" b="1">
                <a:solidFill>
                  <a:srgbClr val="339933"/>
                </a:solidFill>
              </a:rPr>
              <a:t>Just BASIC from http://justbasic.com</a:t>
            </a:r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C54A04B9-3004-4B4B-949E-490A4EA5E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4084638"/>
            <a:ext cx="50704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200" b="1">
                <a:solidFill>
                  <a:srgbClr val="339933"/>
                </a:solidFill>
              </a:rPr>
              <a:t>Please read the introduction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>
            <a:extLst>
              <a:ext uri="{FF2B5EF4-FFF2-40B4-BE49-F238E27FC236}">
                <a16:creationId xmlns:a16="http://schemas.microsoft.com/office/drawing/2014/main" id="{1F6D4FB9-ED18-4343-9F21-E680C7A6C4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5800" y="685800"/>
          <a:ext cx="7802563" cy="543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2" imgW="7800000" imgH="5428571" progId="MSPhotoEd.3">
                  <p:embed/>
                </p:oleObj>
              </mc:Choice>
              <mc:Fallback>
                <p:oleObj name="Photo Editor Photo" r:id="rId2" imgW="7800000" imgH="5428571" progId="MSPhotoEd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85800"/>
                        <a:ext cx="7802563" cy="543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3">
            <a:extLst>
              <a:ext uri="{FF2B5EF4-FFF2-40B4-BE49-F238E27FC236}">
                <a16:creationId xmlns:a16="http://schemas.microsoft.com/office/drawing/2014/main" id="{D0B731C8-74F4-435D-8C30-0D41A2F92D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1524000"/>
          <a:ext cx="2252663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4" imgW="7857143" imgH="4590476" progId="MSPhotoEd.3">
                  <p:embed/>
                </p:oleObj>
              </mc:Choice>
              <mc:Fallback>
                <p:oleObj name="Photo Editor Photo" r:id="rId4" imgW="7857143" imgH="4590476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524000"/>
                        <a:ext cx="2252663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4">
            <a:extLst>
              <a:ext uri="{FF2B5EF4-FFF2-40B4-BE49-F238E27FC236}">
                <a16:creationId xmlns:a16="http://schemas.microsoft.com/office/drawing/2014/main" id="{1B8932AA-9BBC-4847-A364-AD1A4E2E5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88" y="32004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chemeClr val="accent2"/>
                </a:solidFill>
              </a:rPr>
              <a:t>For a new file - Click </a:t>
            </a:r>
            <a:r>
              <a:rPr lang="ja-JP" altLang="en-GB" b="1">
                <a:solidFill>
                  <a:schemeClr val="accent2"/>
                </a:solidFill>
                <a:latin typeface="Arial" panose="020B0604020202020204" pitchFamily="34" charset="0"/>
              </a:rPr>
              <a:t>“</a:t>
            </a:r>
            <a:r>
              <a:rPr lang="en-GB" altLang="ja-JP" b="1">
                <a:solidFill>
                  <a:schemeClr val="accent2"/>
                </a:solidFill>
              </a:rPr>
              <a:t>File</a:t>
            </a:r>
            <a:r>
              <a:rPr lang="ja-JP" altLang="en-GB" b="1">
                <a:solidFill>
                  <a:schemeClr val="accent2"/>
                </a:solidFill>
                <a:latin typeface="Arial" panose="020B0604020202020204" pitchFamily="34" charset="0"/>
              </a:rPr>
              <a:t>”</a:t>
            </a:r>
            <a:r>
              <a:rPr lang="en-GB" altLang="ja-JP" b="1">
                <a:solidFill>
                  <a:schemeClr val="accent2"/>
                </a:solidFill>
              </a:rPr>
              <a:t> and </a:t>
            </a:r>
            <a:r>
              <a:rPr lang="ja-JP" altLang="en-GB" b="1">
                <a:solidFill>
                  <a:schemeClr val="accent2"/>
                </a:solidFill>
                <a:latin typeface="Arial" panose="020B0604020202020204" pitchFamily="34" charset="0"/>
              </a:rPr>
              <a:t>“</a:t>
            </a:r>
            <a:r>
              <a:rPr lang="en-GB" altLang="ja-JP" b="1">
                <a:solidFill>
                  <a:schemeClr val="accent2"/>
                </a:solidFill>
              </a:rPr>
              <a:t>New Basic Source File</a:t>
            </a:r>
            <a:endParaRPr lang="en-GB" altLang="en-US" b="1">
              <a:solidFill>
                <a:schemeClr val="accent2"/>
              </a:solidFill>
            </a:endParaRP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998AAD65-D2E5-4E47-AE3A-84EB39C3C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500" y="3962400"/>
            <a:ext cx="5997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chemeClr val="accent2"/>
                </a:solidFill>
              </a:rPr>
              <a:t>To save click </a:t>
            </a:r>
            <a:r>
              <a:rPr lang="ja-JP" altLang="en-GB" b="1">
                <a:solidFill>
                  <a:schemeClr val="accent2"/>
                </a:solidFill>
                <a:latin typeface="Arial" panose="020B0604020202020204" pitchFamily="34" charset="0"/>
              </a:rPr>
              <a:t>“</a:t>
            </a:r>
            <a:r>
              <a:rPr lang="en-GB" altLang="ja-JP" b="1">
                <a:solidFill>
                  <a:schemeClr val="accent2"/>
                </a:solidFill>
              </a:rPr>
              <a:t>Save</a:t>
            </a:r>
            <a:r>
              <a:rPr lang="ja-JP" altLang="en-GB" b="1">
                <a:solidFill>
                  <a:schemeClr val="accent2"/>
                </a:solidFill>
                <a:latin typeface="Arial" panose="020B0604020202020204" pitchFamily="34" charset="0"/>
              </a:rPr>
              <a:t>”</a:t>
            </a:r>
            <a:r>
              <a:rPr lang="en-GB" altLang="ja-JP" b="1">
                <a:solidFill>
                  <a:schemeClr val="accent2"/>
                </a:solidFill>
              </a:rPr>
              <a:t> and enter the file name </a:t>
            </a:r>
            <a:br>
              <a:rPr lang="en-GB" altLang="ja-JP" b="1">
                <a:solidFill>
                  <a:schemeClr val="accent2"/>
                </a:solidFill>
              </a:rPr>
            </a:br>
            <a:r>
              <a:rPr lang="en-GB" altLang="ja-JP" b="1">
                <a:solidFill>
                  <a:schemeClr val="accent2"/>
                </a:solidFill>
              </a:rPr>
              <a:t>if it is a new file</a:t>
            </a:r>
            <a:endParaRPr lang="en-GB" altLang="en-US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2AADF40C-FE5E-4B4E-8437-F71B795E0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908050"/>
            <a:ext cx="695325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43" name="Object 3">
            <a:extLst>
              <a:ext uri="{FF2B5EF4-FFF2-40B4-BE49-F238E27FC236}">
                <a16:creationId xmlns:a16="http://schemas.microsoft.com/office/drawing/2014/main" id="{0720C74D-7807-4675-A3AE-850C4532D2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1679575"/>
          <a:ext cx="2819400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3" imgW="7706801" imgH="4780952" progId="MSPhotoEd.3">
                  <p:embed/>
                </p:oleObj>
              </mc:Choice>
              <mc:Fallback>
                <p:oleObj name="Photo Editor Photo" r:id="rId3" imgW="7706801" imgH="4780952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679575"/>
                        <a:ext cx="2819400" cy="174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4">
            <a:extLst>
              <a:ext uri="{FF2B5EF4-FFF2-40B4-BE49-F238E27FC236}">
                <a16:creationId xmlns:a16="http://schemas.microsoft.com/office/drawing/2014/main" id="{8336CF12-FD32-4C78-A27F-2CDF55532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3325" y="3851275"/>
            <a:ext cx="49466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chemeClr val="accent2"/>
                </a:solidFill>
              </a:rPr>
              <a:t>To run your program click Run</a:t>
            </a:r>
          </a:p>
          <a:p>
            <a:endParaRPr lang="en-GB" altLang="en-US" b="1">
              <a:solidFill>
                <a:schemeClr val="accent2"/>
              </a:solidFill>
            </a:endParaRPr>
          </a:p>
          <a:p>
            <a:r>
              <a:rPr lang="en-GB" altLang="en-US" b="1">
                <a:solidFill>
                  <a:schemeClr val="accent2"/>
                </a:solidFill>
              </a:rPr>
              <a:t>To Debug (show errors) click DeBug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5A96CAF4-0D16-44B9-A4AF-F5EDEA7D60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33400"/>
            <a:ext cx="39100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4000" b="1">
                <a:solidFill>
                  <a:srgbClr val="0000FF"/>
                </a:solidFill>
              </a:rPr>
              <a:t>Reserved Words</a:t>
            </a:r>
            <a:r>
              <a:rPr lang="en-GB" altLang="en-US" sz="4000" b="1"/>
              <a:t> 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B6D409FB-76D7-4C51-BE2D-B26AABC13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41438"/>
            <a:ext cx="891540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2800" b="1">
                <a:solidFill>
                  <a:srgbClr val="0000FF"/>
                </a:solidFill>
              </a:rPr>
              <a:t>rem</a:t>
            </a:r>
            <a:r>
              <a:rPr lang="en-GB" altLang="en-US" sz="2800" b="1"/>
              <a:t> or </a:t>
            </a:r>
            <a:r>
              <a:rPr lang="en-GB" altLang="en-US" sz="2800" b="1">
                <a:solidFill>
                  <a:schemeClr val="accent2"/>
                </a:solidFill>
              </a:rPr>
              <a:t>'</a:t>
            </a:r>
            <a:r>
              <a:rPr lang="en-GB" altLang="en-US" sz="2800" b="1"/>
              <a:t> 	       is a remark which does nothing in the </a:t>
            </a:r>
          </a:p>
          <a:p>
            <a:r>
              <a:rPr lang="en-GB" altLang="en-US" sz="2800" b="1"/>
              <a:t>		       program</a:t>
            </a:r>
          </a:p>
          <a:p>
            <a:r>
              <a:rPr lang="en-GB" altLang="en-US" sz="2800" b="1">
                <a:solidFill>
                  <a:srgbClr val="0000FF"/>
                </a:solidFill>
              </a:rPr>
              <a:t>input</a:t>
            </a:r>
            <a:r>
              <a:rPr lang="en-GB" altLang="en-US" sz="2800" b="1"/>
              <a:t> 		       for inputting data</a:t>
            </a:r>
          </a:p>
          <a:p>
            <a:r>
              <a:rPr lang="en-GB" altLang="en-US" sz="2800" b="1">
                <a:solidFill>
                  <a:srgbClr val="FF00FF"/>
                </a:solidFill>
              </a:rPr>
              <a:t>anyname$</a:t>
            </a:r>
            <a:r>
              <a:rPr lang="en-GB" altLang="en-US" sz="2800" b="1"/>
              <a:t> 	       is an alpha-numeric string of </a:t>
            </a:r>
          </a:p>
          <a:p>
            <a:r>
              <a:rPr lang="en-GB" altLang="en-US" sz="2800" b="1"/>
              <a:t>		       data (e.g. "</a:t>
            </a:r>
            <a:r>
              <a:rPr lang="en-GB" altLang="en-US" sz="2800" b="1">
                <a:solidFill>
                  <a:srgbClr val="FF00FF"/>
                </a:solidFill>
              </a:rPr>
              <a:t>abcde1234:;.,&lt;&gt;#%</a:t>
            </a:r>
            <a:r>
              <a:rPr lang="en-GB" altLang="en-US" sz="2800" b="1"/>
              <a:t>")</a:t>
            </a:r>
          </a:p>
          <a:p>
            <a:r>
              <a:rPr lang="en-GB" altLang="en-US" sz="2800" b="1">
                <a:solidFill>
                  <a:srgbClr val="FF00FF"/>
                </a:solidFill>
              </a:rPr>
              <a:t>anyname </a:t>
            </a:r>
            <a:r>
              <a:rPr lang="en-GB" altLang="en-US" sz="2800" b="1"/>
              <a:t>	       (without the $) is numeric data</a:t>
            </a:r>
          </a:p>
          <a:p>
            <a:r>
              <a:rPr lang="en-GB" altLang="en-US" sz="2800" b="1">
                <a:solidFill>
                  <a:srgbClr val="0000FF"/>
                </a:solidFill>
              </a:rPr>
              <a:t>for </a:t>
            </a:r>
            <a:r>
              <a:rPr lang="en-GB" altLang="en-US" sz="2800" b="1">
                <a:solidFill>
                  <a:srgbClr val="FF00FF"/>
                </a:solidFill>
              </a:rPr>
              <a:t>a = 1 </a:t>
            </a:r>
            <a:r>
              <a:rPr lang="en-GB" altLang="en-US" sz="2800" b="1">
                <a:solidFill>
                  <a:schemeClr val="accent2"/>
                </a:solidFill>
              </a:rPr>
              <a:t>to</a:t>
            </a:r>
            <a:r>
              <a:rPr lang="en-GB" altLang="en-US" sz="2800" b="1">
                <a:solidFill>
                  <a:srgbClr val="FF00FF"/>
                </a:solidFill>
              </a:rPr>
              <a:t> 99</a:t>
            </a:r>
            <a:r>
              <a:rPr lang="en-GB" altLang="en-US" sz="2800" b="1">
                <a:solidFill>
                  <a:srgbClr val="0000FF"/>
                </a:solidFill>
              </a:rPr>
              <a:t>     </a:t>
            </a:r>
            <a:r>
              <a:rPr lang="en-GB" altLang="en-US" sz="2800" b="1"/>
              <a:t>starts a cycle of 99 actions </a:t>
            </a:r>
          </a:p>
          <a:p>
            <a:r>
              <a:rPr lang="en-GB" altLang="en-US" sz="2800" b="1">
                <a:solidFill>
                  <a:srgbClr val="0000FF"/>
                </a:solidFill>
              </a:rPr>
              <a:t>next</a:t>
            </a:r>
            <a:r>
              <a:rPr lang="en-GB" altLang="en-US" sz="2800" b="1"/>
              <a:t> </a:t>
            </a:r>
            <a:r>
              <a:rPr lang="en-GB" altLang="en-US" sz="2800" b="1">
                <a:solidFill>
                  <a:srgbClr val="FF00FF"/>
                </a:solidFill>
              </a:rPr>
              <a:t>a	        </a:t>
            </a:r>
            <a:r>
              <a:rPr lang="en-GB" altLang="en-US" sz="2800" b="1"/>
              <a:t>cycles again until action 99 is completed</a:t>
            </a:r>
            <a:endParaRPr lang="en-GB" altLang="en-US" sz="2800" b="1">
              <a:solidFill>
                <a:srgbClr val="FF00FF"/>
              </a:solidFill>
            </a:endParaRPr>
          </a:p>
          <a:p>
            <a:r>
              <a:rPr lang="en-GB" altLang="en-US" sz="2800" b="1">
                <a:solidFill>
                  <a:srgbClr val="0000FF"/>
                </a:solidFill>
              </a:rPr>
              <a:t>print </a:t>
            </a:r>
            <a:r>
              <a:rPr lang="en-GB" altLang="en-US" sz="2800" b="1">
                <a:solidFill>
                  <a:srgbClr val="FF00FF"/>
                </a:solidFill>
              </a:rPr>
              <a:t>anyname$</a:t>
            </a:r>
            <a:r>
              <a:rPr lang="en-GB" altLang="en-US" sz="2800" b="1"/>
              <a:t> </a:t>
            </a:r>
            <a:r>
              <a:rPr lang="en-GB" altLang="en-US" sz="2800" b="1">
                <a:solidFill>
                  <a:srgbClr val="0000FF"/>
                </a:solidFill>
              </a:rPr>
              <a:t> </a:t>
            </a:r>
            <a:r>
              <a:rPr lang="en-GB" altLang="en-US" sz="2800" b="1"/>
              <a:t>displays anyname$</a:t>
            </a:r>
          </a:p>
          <a:p>
            <a:r>
              <a:rPr lang="en-GB" altLang="en-US" sz="2800" b="1">
                <a:solidFill>
                  <a:schemeClr val="accent2"/>
                </a:solidFill>
              </a:rPr>
              <a:t>len </a:t>
            </a:r>
            <a:r>
              <a:rPr lang="en-GB" altLang="en-US" sz="2800" b="1">
                <a:solidFill>
                  <a:srgbClr val="FF00FF"/>
                </a:solidFill>
              </a:rPr>
              <a:t>(anyname$</a:t>
            </a:r>
            <a:r>
              <a:rPr lang="en-GB" altLang="en-US" sz="2800" b="1" i="1">
                <a:solidFill>
                  <a:srgbClr val="FF00FF"/>
                </a:solidFill>
              </a:rPr>
              <a:t>)</a:t>
            </a:r>
            <a:r>
              <a:rPr lang="en-GB" altLang="en-US" sz="2800" b="1"/>
              <a:t>   is the length of anyname$</a:t>
            </a:r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2DBE5EC3-66E4-41BC-8D1C-E6E7B2C89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5949950"/>
            <a:ext cx="767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b="1">
                <a:solidFill>
                  <a:srgbClr val="339933"/>
                </a:solidFill>
              </a:rPr>
              <a:t>There are more reserved words which you will learn later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>
            <a:extLst>
              <a:ext uri="{FF2B5EF4-FFF2-40B4-BE49-F238E27FC236}">
                <a16:creationId xmlns:a16="http://schemas.microsoft.com/office/drawing/2014/main" id="{A5635E1F-F1A5-472B-B9DF-4DDCFC266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838200"/>
            <a:ext cx="52212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4000" b="1">
                <a:solidFill>
                  <a:srgbClr val="0000FF"/>
                </a:solidFill>
              </a:rPr>
              <a:t>More Reserved Words</a:t>
            </a:r>
            <a:r>
              <a:rPr lang="en-GB" altLang="en-US" sz="4000" b="1"/>
              <a:t> </a:t>
            </a:r>
          </a:p>
        </p:txBody>
      </p:sp>
      <p:sp>
        <p:nvSpPr>
          <p:cNvPr id="12291" name="Text Box 5">
            <a:extLst>
              <a:ext uri="{FF2B5EF4-FFF2-40B4-BE49-F238E27FC236}">
                <a16:creationId xmlns:a16="http://schemas.microsoft.com/office/drawing/2014/main" id="{82BDBD3A-05DD-4D84-B956-263AD1517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773238"/>
            <a:ext cx="5697538" cy="435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3200" b="1">
                <a:solidFill>
                  <a:schemeClr val="accent2"/>
                </a:solidFill>
              </a:rPr>
              <a:t>a*a </a:t>
            </a:r>
            <a:r>
              <a:rPr lang="en-GB" altLang="en-US" b="1"/>
              <a:t> = a x a (a multiplied by a)</a:t>
            </a:r>
            <a:br>
              <a:rPr lang="en-GB" altLang="en-US" b="1"/>
            </a:br>
            <a:br>
              <a:rPr lang="en-GB" altLang="en-US" b="1"/>
            </a:br>
            <a:r>
              <a:rPr lang="en-GB" altLang="en-US" sz="3200" b="1">
                <a:solidFill>
                  <a:schemeClr val="accent2"/>
                </a:solidFill>
              </a:rPr>
              <a:t>sqr</a:t>
            </a:r>
            <a:r>
              <a:rPr lang="en-GB" altLang="en-US" b="1">
                <a:solidFill>
                  <a:srgbClr val="FF00FF"/>
                </a:solidFill>
              </a:rPr>
              <a:t>(x) </a:t>
            </a:r>
            <a:r>
              <a:rPr lang="en-GB" altLang="en-US" b="1"/>
              <a:t>= the square root of x</a:t>
            </a:r>
          </a:p>
          <a:p>
            <a:endParaRPr lang="en-GB" altLang="en-US" b="1"/>
          </a:p>
          <a:p>
            <a:r>
              <a:rPr lang="en-GB" altLang="en-US" sz="3200" b="1">
                <a:solidFill>
                  <a:schemeClr val="accent2"/>
                </a:solidFill>
              </a:rPr>
              <a:t>chr$</a:t>
            </a:r>
            <a:r>
              <a:rPr lang="en-GB" altLang="en-US" b="1">
                <a:solidFill>
                  <a:srgbClr val="FF00FF"/>
                </a:solidFill>
              </a:rPr>
              <a:t>(13)</a:t>
            </a:r>
            <a:r>
              <a:rPr lang="en-GB" altLang="en-US" b="1"/>
              <a:t> = end of line, start new line</a:t>
            </a:r>
            <a:br>
              <a:rPr lang="en-GB" altLang="en-US" b="1"/>
            </a:br>
            <a:endParaRPr lang="en-GB" altLang="en-US" b="1"/>
          </a:p>
          <a:p>
            <a:r>
              <a:rPr lang="en-GB" altLang="en-US" sz="3200" b="1">
                <a:solidFill>
                  <a:schemeClr val="accent2"/>
                </a:solidFill>
              </a:rPr>
              <a:t>str$</a:t>
            </a:r>
            <a:r>
              <a:rPr lang="en-GB" altLang="en-US" b="1">
                <a:solidFill>
                  <a:srgbClr val="FF00FF"/>
                </a:solidFill>
              </a:rPr>
              <a:t>(x)</a:t>
            </a:r>
            <a:r>
              <a:rPr lang="en-GB" altLang="en-US" b="1"/>
              <a:t> = the string or character </a:t>
            </a:r>
            <a:r>
              <a:rPr lang="ja-JP" altLang="en-GB" b="1">
                <a:latin typeface="Arial" panose="020B0604020202020204" pitchFamily="34" charset="0"/>
              </a:rPr>
              <a:t>“</a:t>
            </a:r>
            <a:r>
              <a:rPr lang="en-GB" altLang="ja-JP" b="1"/>
              <a:t>x</a:t>
            </a:r>
            <a:r>
              <a:rPr lang="ja-JP" altLang="en-GB" b="1">
                <a:latin typeface="Arial" panose="020B0604020202020204" pitchFamily="34" charset="0"/>
              </a:rPr>
              <a:t>”</a:t>
            </a:r>
            <a:r>
              <a:rPr lang="en-GB" altLang="ja-JP" b="1"/>
              <a:t> </a:t>
            </a:r>
            <a:br>
              <a:rPr lang="en-GB" altLang="ja-JP" b="1"/>
            </a:br>
            <a:r>
              <a:rPr lang="en-GB" altLang="ja-JP" b="1"/>
              <a:t>                  rather than the number x</a:t>
            </a:r>
          </a:p>
          <a:p>
            <a:br>
              <a:rPr lang="en-GB" altLang="en-US" b="1"/>
            </a:br>
            <a:r>
              <a:rPr lang="en-GB" altLang="en-US" sz="3200" b="1">
                <a:solidFill>
                  <a:schemeClr val="accent2"/>
                </a:solidFill>
              </a:rPr>
              <a:t>int</a:t>
            </a:r>
            <a:r>
              <a:rPr lang="en-GB" altLang="en-US">
                <a:solidFill>
                  <a:srgbClr val="FF00FF"/>
                </a:solidFill>
              </a:rPr>
              <a:t>(x)</a:t>
            </a:r>
            <a:r>
              <a:rPr lang="en-GB" altLang="en-US" b="1"/>
              <a:t> = integral (whole number part) of 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665</Words>
  <Application>Microsoft Office PowerPoint</Application>
  <PresentationFormat>On-screen Show (4:3)</PresentationFormat>
  <Paragraphs>76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Times New Roman</vt:lpstr>
      <vt:lpstr>Office Theme</vt:lpstr>
      <vt:lpstr>Photo Editor Photo</vt:lpstr>
      <vt:lpstr>PowerPoint Presentation</vt:lpstr>
      <vt:lpstr>PowerPoint Presentation</vt:lpstr>
      <vt:lpstr>Welcome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 have learnt to: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Derrick</dc:creator>
  <cp:lastModifiedBy>Derrick Willer</cp:lastModifiedBy>
  <cp:revision>12</cp:revision>
  <dcterms:created xsi:type="dcterms:W3CDTF">2012-01-28T16:57:03Z</dcterms:created>
  <dcterms:modified xsi:type="dcterms:W3CDTF">2023-06-29T10:18:56Z</dcterms:modified>
</cp:coreProperties>
</file>