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7" r:id="rId3"/>
    <p:sldId id="358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256" r:id="rId12"/>
    <p:sldId id="359" r:id="rId13"/>
    <p:sldId id="360" r:id="rId14"/>
    <p:sldId id="361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3cHnztxvqkJvGab1ILgmw==" hashData="Qv7eldl/XzvIGLuY1YsPo5s0rA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12A06"/>
    <a:srgbClr val="986526"/>
    <a:srgbClr val="FFEFAA"/>
    <a:srgbClr val="A2401B"/>
    <a:srgbClr val="9B3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18E4-58DB-483A-8510-98E11C2F9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7BD3A-7E69-4402-8C37-0742BC471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BB509-B0EC-48C8-AB7E-EAE349DE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80763-B506-42A7-AFD4-CFB0EA22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BA669-BF12-459C-AE21-F087782B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6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CB69-6A64-4C67-BCC1-F6AC5785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931B9-6AE9-47D9-95EE-9FBAA6D47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36BF7-F8B9-4965-BF1A-BF8D8310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49902-2676-4039-8F38-D84B82FE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5964C-2E8C-49ED-88EA-420B98B3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1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FDA4C-C92B-4DF7-B503-97620A6C5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0A42A-D76F-4465-9A92-7DF078D4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0AD7-3026-417E-972D-57367574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1CB3-DFFF-4C32-897F-59B16056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7166C-D84B-4303-8B42-3FF2011B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3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4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857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16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2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12A0-E389-4704-9F53-BB91D7BE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2AB0-630C-45F6-9B38-5A62353B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75B6-9EAB-41CD-8B16-EFE7876F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C6692-651D-438C-B270-E2D4CCE3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C015-F7EF-4FC7-B30E-E99C574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5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35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A54F-9667-40AD-A83D-82FF6229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022AF-D19C-438E-821E-0CAF0B76E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15A1-15BC-443B-918D-43910B41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8A514-272D-4286-8FC7-852EFF54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0845-ADDC-4A68-B60D-27C5E47A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9F6B-871E-4D0E-85A8-B193C3CC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F2A8-19AA-4418-85C3-3D2B59A90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EDB7-FF19-4720-A085-3FFD554A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CA613-10C9-4D3A-8F77-8B5CF64B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E7DC2-643C-4A8A-BC57-8BF3CC6F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5ABC1-BBA1-4743-8620-03EE7AE3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7093-AB30-411D-A14C-0DE66F9F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6ADB-D77F-4D53-AA36-EB4754C6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871C6-79DA-4DA5-9396-B1A78CC21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80357-8CA2-485D-9D23-ACC2270CB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4E244-DF03-4DB7-8060-0FDD97ADD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F6A69-421A-4A0F-9695-0B3E5CA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8D1C8-97AA-42E6-8FAD-8FA0A585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23681-C112-46C3-AB8E-D2726331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4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A178-899E-4F90-BEFA-FE9CEAE9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B0EF-0F13-47A5-959F-92AF4FDB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EE32A-50E3-4C4D-8F76-AF926F0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A1AF8-850E-4D70-A215-EBF663C5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7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8498D-DEAF-4771-AF35-E684AC51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AA9DF-5D97-492A-9853-7BDEAC46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33353-703D-47B5-97D3-D16ACF2E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8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7DF3-7D85-48DC-8159-31388512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15CB-7951-4C82-8442-A871262F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222B7-3E86-44C1-89AB-79CE88AC3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901F8-FE99-4AC7-B83E-887D6F03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D5B1C-3C6E-4F5C-A52B-20253011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B7477-65C3-48F3-B277-C33072F7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AC7C-FDA2-417E-9B25-8541A860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02B96-B73E-4571-BFF0-2D74D65F5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3776D-0CD5-4CB1-ABAD-465E1B16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7D804-8A03-47B1-AD39-5EEB440F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C23BB-4423-4371-A4C6-D82817910DA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D0B72-D9AE-45C5-B41F-CBD23A27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9E3DB-F9A1-4360-B516-79314367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5EBCA-BBE5-4529-83F1-82E77D283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13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9218C8-5BAA-4174-8CA6-A250C672862F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9BD9C-17D7-4157-A6EA-249DAF206940}"/>
              </a:ext>
            </a:extLst>
          </p:cNvPr>
          <p:cNvSpPr txBox="1"/>
          <p:nvPr userDrawn="1"/>
        </p:nvSpPr>
        <p:spPr>
          <a:xfrm>
            <a:off x="10860360" y="6565509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24F04-F318-4889-9F0B-DD529BDAA0C4}"/>
              </a:ext>
            </a:extLst>
          </p:cNvPr>
          <p:cNvSpPr/>
          <p:nvPr userDrawn="1"/>
        </p:nvSpPr>
        <p:spPr>
          <a:xfrm>
            <a:off x="4202832" y="134852"/>
            <a:ext cx="2561920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Quiz</a:t>
            </a:r>
          </a:p>
        </p:txBody>
      </p:sp>
    </p:spTree>
    <p:extLst>
      <p:ext uri="{BB962C8B-B14F-4D97-AF65-F5344CB8AC3E}">
        <p14:creationId xmlns:p14="http://schemas.microsoft.com/office/powerpoint/2010/main" val="34922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BC669-3123-47FF-84F0-80A9DADA5D4B}"/>
              </a:ext>
            </a:extLst>
          </p:cNvPr>
          <p:cNvSpPr txBox="1"/>
          <p:nvPr userDrawn="1"/>
        </p:nvSpPr>
        <p:spPr>
          <a:xfrm>
            <a:off x="143339" y="6604178"/>
            <a:ext cx="68945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66676-290F-4421-B18C-E91C5A97B023}"/>
              </a:ext>
            </a:extLst>
          </p:cNvPr>
          <p:cNvSpPr txBox="1"/>
          <p:nvPr userDrawn="1"/>
        </p:nvSpPr>
        <p:spPr>
          <a:xfrm>
            <a:off x="10160563" y="6626667"/>
            <a:ext cx="16321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9B218-AD64-4B89-A095-EABECA74C0D0}"/>
              </a:ext>
            </a:extLst>
          </p:cNvPr>
          <p:cNvSpPr/>
          <p:nvPr userDrawn="1"/>
        </p:nvSpPr>
        <p:spPr>
          <a:xfrm>
            <a:off x="4079776" y="188640"/>
            <a:ext cx="3415893" cy="40011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4">
              <a:avLst/>
            </a:prstTxWarp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STEM QUIZ</a:t>
            </a:r>
          </a:p>
        </p:txBody>
      </p:sp>
    </p:spTree>
    <p:extLst>
      <p:ext uri="{BB962C8B-B14F-4D97-AF65-F5344CB8AC3E}">
        <p14:creationId xmlns:p14="http://schemas.microsoft.com/office/powerpoint/2010/main" val="33196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a3RfULw7aAY?feature=oembed" TargetMode="Externa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57" y="836712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00" y="2492896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1264" y="2492896"/>
            <a:ext cx="53285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STEM Ambassador.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1C5346-36D2-454F-AF46-1460DC384D54}"/>
              </a:ext>
            </a:extLst>
          </p:cNvPr>
          <p:cNvSpPr txBox="1"/>
          <p:nvPr/>
        </p:nvSpPr>
        <p:spPr>
          <a:xfrm>
            <a:off x="1220724" y="1231651"/>
            <a:ext cx="6099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"Herbivores”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560EE-821A-4E92-BF4D-C298770AF6C8}"/>
              </a:ext>
            </a:extLst>
          </p:cNvPr>
          <p:cNvSpPr txBox="1"/>
          <p:nvPr/>
        </p:nvSpPr>
        <p:spPr>
          <a:xfrm>
            <a:off x="6096000" y="1231651"/>
            <a:ext cx="48752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Animals that eat plants such as cows, sheep, horses, zebras, locust, hippopotamus, kangaroo,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guinea pig, rabbit, bluetit, pigeon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11092-9939-4741-A83F-36290FE6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" y="4283589"/>
            <a:ext cx="2009775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6A7BB8-E38B-4CA6-90E5-1659A2FC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407" y="3561724"/>
            <a:ext cx="1883277" cy="2208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AA732-2427-4AEA-B453-1547F74E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4" y="4269642"/>
            <a:ext cx="1574653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619C5A-1C5C-49AE-A4F1-6C214CAF4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704" y="4169024"/>
            <a:ext cx="1933575" cy="1457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2DAF7F-28E9-45C6-92D3-1CCFFEA17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483" y="4774811"/>
            <a:ext cx="1713735" cy="927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E7190E-1725-4681-B013-1253E8128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471" y="4446468"/>
            <a:ext cx="2093862" cy="12706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E3524D-051A-4BE3-881E-2878BA8D0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195" y="4789111"/>
            <a:ext cx="1405071" cy="9332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208EF4-0583-4214-AE02-5E300064E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194" y="2111664"/>
            <a:ext cx="1597296" cy="1748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E1F284-A9E6-4AB6-9BD4-4EDE71763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023" y="2185996"/>
            <a:ext cx="2390775" cy="160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939FFC-A50B-44CD-91A7-F18EEAB81D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6173" y="2383566"/>
            <a:ext cx="1883277" cy="12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AA5F73-6F75-49EA-9A5F-87FC3894C35E}"/>
              </a:ext>
            </a:extLst>
          </p:cNvPr>
          <p:cNvSpPr txBox="1"/>
          <p:nvPr/>
        </p:nvSpPr>
        <p:spPr>
          <a:xfrm>
            <a:off x="763121" y="1173487"/>
            <a:ext cx="4467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name of the planet nearest the Sun?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D497C-1F66-4F26-8E61-A728B6A9485F}"/>
              </a:ext>
            </a:extLst>
          </p:cNvPr>
          <p:cNvGrpSpPr/>
          <p:nvPr/>
        </p:nvGrpSpPr>
        <p:grpSpPr>
          <a:xfrm>
            <a:off x="718300" y="2966702"/>
            <a:ext cx="9716617" cy="3281188"/>
            <a:chOff x="372597" y="2743147"/>
            <a:chExt cx="9716617" cy="3281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A5697C-275C-45FD-A8F5-263D62A3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597" y="2743147"/>
              <a:ext cx="9716617" cy="32811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723894-D1F5-4389-9E94-5908810891A6}"/>
                </a:ext>
              </a:extLst>
            </p:cNvPr>
            <p:cNvSpPr txBox="1"/>
            <p:nvPr/>
          </p:nvSpPr>
          <p:spPr>
            <a:xfrm>
              <a:off x="1120308" y="5562670"/>
              <a:ext cx="8739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Sun, Mercury, Venus, Earth, Mars, Jupiter, Saturn, Uranus, Neptune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9D7CB5-0D17-45E0-8D8F-0DBC6E971B2C}"/>
              </a:ext>
            </a:extLst>
          </p:cNvPr>
          <p:cNvSpPr txBox="1"/>
          <p:nvPr/>
        </p:nvSpPr>
        <p:spPr>
          <a:xfrm>
            <a:off x="5967132" y="1173487"/>
            <a:ext cx="44677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Nearest the sun is the planet Mercury. It and is also the smallest planet.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E36490-D2D9-49BE-AAD6-39F08FFAEE0A}"/>
              </a:ext>
            </a:extLst>
          </p:cNvPr>
          <p:cNvSpPr txBox="1"/>
          <p:nvPr/>
        </p:nvSpPr>
        <p:spPr>
          <a:xfrm>
            <a:off x="884145" y="1092805"/>
            <a:ext cx="4145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is the largest country in the world?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D15FA-A5CF-4EC6-A22C-91AB670CEF8B}"/>
              </a:ext>
            </a:extLst>
          </p:cNvPr>
          <p:cNvSpPr txBox="1"/>
          <p:nvPr/>
        </p:nvSpPr>
        <p:spPr>
          <a:xfrm>
            <a:off x="5496486" y="1262082"/>
            <a:ext cx="6098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Russia is the largest, and includes the vast Siberia region.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3BF05-2C0D-4DD3-A6A2-BB6F520A9797}"/>
              </a:ext>
            </a:extLst>
          </p:cNvPr>
          <p:cNvSpPr txBox="1"/>
          <p:nvPr/>
        </p:nvSpPr>
        <p:spPr>
          <a:xfrm>
            <a:off x="2956672" y="5981881"/>
            <a:ext cx="5314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Population 143 Million People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0C7-6213-4814-BEDA-556E0B03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415" y="2810136"/>
            <a:ext cx="4536141" cy="27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4D09BD-D83C-4D55-8AEA-CA2BA753A6E1}"/>
              </a:ext>
            </a:extLst>
          </p:cNvPr>
          <p:cNvSpPr txBox="1"/>
          <p:nvPr/>
        </p:nvSpPr>
        <p:spPr>
          <a:xfrm>
            <a:off x="601757" y="998675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a Botanist study?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5820F-2056-41E5-A222-3D5B6C6A162F}"/>
              </a:ext>
            </a:extLst>
          </p:cNvPr>
          <p:cNvSpPr txBox="1"/>
          <p:nvPr/>
        </p:nvSpPr>
        <p:spPr>
          <a:xfrm>
            <a:off x="6093760" y="998675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Botanist studies plants.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1E9A0-A534-450E-831F-170395C9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13" y="3308251"/>
            <a:ext cx="1667435" cy="1667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9A749-7F3D-47BB-9C09-94F58E53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87" y="3999253"/>
            <a:ext cx="1481146" cy="1102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D0F65-A84F-4F41-B574-57E8E6B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007" y="3652022"/>
            <a:ext cx="1013511" cy="147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EA7A7-C2BB-4471-BBF4-CD7E96DE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877" y="2537684"/>
            <a:ext cx="2152650" cy="2686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316765-28B8-434C-B50E-4400FA845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733" y="2036781"/>
            <a:ext cx="1980779" cy="3039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0C2820-E466-4BDA-B201-97AD046AA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277" y="3161564"/>
            <a:ext cx="1352563" cy="1884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17A909-AF6A-43BC-BF7C-F59F57230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28" y="3464462"/>
            <a:ext cx="1952625" cy="1562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74DB20-F7CC-475B-B9F5-A9886DFFDCE2}"/>
              </a:ext>
            </a:extLst>
          </p:cNvPr>
          <p:cNvSpPr txBox="1"/>
          <p:nvPr/>
        </p:nvSpPr>
        <p:spPr>
          <a:xfrm>
            <a:off x="975360" y="5376921"/>
            <a:ext cx="106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Beobab</a:t>
            </a:r>
            <a:r>
              <a:rPr lang="en-GB" dirty="0"/>
              <a:t> Tree     Houseplant            Oak Tree                       Seaweed	     Lilac	               Sequoia	       Snowdrop</a:t>
            </a:r>
          </a:p>
        </p:txBody>
      </p:sp>
    </p:spTree>
    <p:extLst>
      <p:ext uri="{BB962C8B-B14F-4D97-AF65-F5344CB8AC3E}">
        <p14:creationId xmlns:p14="http://schemas.microsoft.com/office/powerpoint/2010/main" val="26835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6BD9F-2117-4AA9-99A9-44E217A4B817}"/>
              </a:ext>
            </a:extLst>
          </p:cNvPr>
          <p:cNvSpPr txBox="1"/>
          <p:nvPr/>
        </p:nvSpPr>
        <p:spPr>
          <a:xfrm>
            <a:off x="480732" y="1052463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Milk is usually labelled as Pasteurised. What does this mean?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3020F9-40E3-4A6C-9440-9780E688DDE0}"/>
              </a:ext>
            </a:extLst>
          </p:cNvPr>
          <p:cNvGrpSpPr/>
          <p:nvPr/>
        </p:nvGrpSpPr>
        <p:grpSpPr>
          <a:xfrm>
            <a:off x="568763" y="2783541"/>
            <a:ext cx="4393202" cy="3429000"/>
            <a:chOff x="568763" y="2783541"/>
            <a:chExt cx="4393202" cy="3429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A92BFC-930A-465F-92CC-1EC8F402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870" y="2783541"/>
              <a:ext cx="3429000" cy="3429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3C8CBD-ED2D-4F30-BF23-EE2AECB74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763" y="3394122"/>
              <a:ext cx="861107" cy="2207838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47FFDF-0E0B-40DB-B046-6783DFB319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32965" y="4867835"/>
              <a:ext cx="34290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E5AF718-3188-407D-AA78-73294826F5F4}"/>
              </a:ext>
            </a:extLst>
          </p:cNvPr>
          <p:cNvSpPr/>
          <p:nvPr/>
        </p:nvSpPr>
        <p:spPr bwMode="auto">
          <a:xfrm>
            <a:off x="568763" y="2783541"/>
            <a:ext cx="5307602" cy="30219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CD8D7-995E-4BEC-BE9B-5790E5C8ABC2}"/>
              </a:ext>
            </a:extLst>
          </p:cNvPr>
          <p:cNvSpPr txBox="1"/>
          <p:nvPr/>
        </p:nvSpPr>
        <p:spPr>
          <a:xfrm>
            <a:off x="5719977" y="1212493"/>
            <a:ext cx="60982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Pasteurisation is the process of heating the product to kill off germs. Named after Frenchman, Louis Pasteur who first used it for wine.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7455E7-5D62-419F-A052-F62521B99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87" y="3318609"/>
            <a:ext cx="5136729" cy="28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47EF5-31CE-4BC8-8F22-1D37F023D399}"/>
              </a:ext>
            </a:extLst>
          </p:cNvPr>
          <p:cNvSpPr txBox="1"/>
          <p:nvPr/>
        </p:nvSpPr>
        <p:spPr>
          <a:xfrm>
            <a:off x="816909" y="958334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an Abacus?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AD54-3714-46EF-B8AE-267265ADCC64}"/>
              </a:ext>
            </a:extLst>
          </p:cNvPr>
          <p:cNvSpPr txBox="1"/>
          <p:nvPr/>
        </p:nvSpPr>
        <p:spPr>
          <a:xfrm>
            <a:off x="5321673" y="958334"/>
            <a:ext cx="55569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Abacus is a counting frame. First used by Sumerians (in modern day Iraq) some 4500 years ago.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88572-719B-487E-BA09-B6348A1DB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9" y="2728775"/>
            <a:ext cx="4359648" cy="37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F3196F-C699-4DD6-956D-3FF999087C49}"/>
              </a:ext>
            </a:extLst>
          </p:cNvPr>
          <p:cNvSpPr txBox="1"/>
          <p:nvPr/>
        </p:nvSpPr>
        <p:spPr>
          <a:xfrm>
            <a:off x="588309" y="1213828"/>
            <a:ext cx="5104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cheese made from?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E7D96-BC85-46E4-90D2-B7CD9DF67C63}"/>
              </a:ext>
            </a:extLst>
          </p:cNvPr>
          <p:cNvSpPr txBox="1"/>
          <p:nvPr/>
        </p:nvSpPr>
        <p:spPr>
          <a:xfrm>
            <a:off x="5832662" y="1213828"/>
            <a:ext cx="6098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Cheese is made from Milk. Some are made for cows milk, others from milk from sheep, goats and buffalo.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F1CB2-712C-4704-86E6-2DDFDB80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1" y="4129697"/>
            <a:ext cx="200977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9A038-246D-4E79-9705-145419314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23" y="4129697"/>
            <a:ext cx="200977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88B69-9A2A-4B86-AFC9-67A60D51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21015" y="4266619"/>
            <a:ext cx="1755963" cy="137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EFE98-BBBC-4BCD-94FF-5F3E5147A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795" y="4044215"/>
            <a:ext cx="1509293" cy="1599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7B3C3-8023-498B-8D95-F0448BFC2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05" y="4139077"/>
            <a:ext cx="2328936" cy="15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5EC15-5FB1-4834-BAAB-A82FDD44CD05}"/>
              </a:ext>
            </a:extLst>
          </p:cNvPr>
          <p:cNvSpPr txBox="1"/>
          <p:nvPr/>
        </p:nvSpPr>
        <p:spPr>
          <a:xfrm>
            <a:off x="507627" y="1025569"/>
            <a:ext cx="54494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does the Ozone Layer help protect life on Earth?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C288D-F37C-43D6-ADE6-D00099C40238}"/>
              </a:ext>
            </a:extLst>
          </p:cNvPr>
          <p:cNvSpPr txBox="1"/>
          <p:nvPr/>
        </p:nvSpPr>
        <p:spPr>
          <a:xfrm>
            <a:off x="5586133" y="1025569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layer helps to stop harmful rays such as ultra-violet from reaching the ground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E9E12-7118-4BCB-8F8B-C9DD0A123F9A}"/>
              </a:ext>
            </a:extLst>
          </p:cNvPr>
          <p:cNvGrpSpPr/>
          <p:nvPr/>
        </p:nvGrpSpPr>
        <p:grpSpPr>
          <a:xfrm>
            <a:off x="892663" y="2721578"/>
            <a:ext cx="6002699" cy="3860072"/>
            <a:chOff x="1495294" y="2665458"/>
            <a:chExt cx="6002699" cy="38600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508D19-19F4-4BE6-8C39-02B01D23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0276" y="4144280"/>
              <a:ext cx="2381250" cy="238125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6DEA2B-0107-43E6-A90D-E338D2BFBA57}"/>
                </a:ext>
              </a:extLst>
            </p:cNvPr>
            <p:cNvGrpSpPr/>
            <p:nvPr/>
          </p:nvGrpSpPr>
          <p:grpSpPr>
            <a:xfrm>
              <a:off x="1495294" y="2665458"/>
              <a:ext cx="6002699" cy="3166973"/>
              <a:chOff x="1495294" y="2665458"/>
              <a:chExt cx="6002699" cy="3166973"/>
            </a:xfrm>
          </p:grpSpPr>
          <p:pic>
            <p:nvPicPr>
              <p:cNvPr id="7" name="Picture 6" descr="A picture containing blue, porcelain&#10;&#10;Description automatically generated">
                <a:extLst>
                  <a:ext uri="{FF2B5EF4-FFF2-40B4-BE49-F238E27FC236}">
                    <a16:creationId xmlns:a16="http://schemas.microsoft.com/office/drawing/2014/main" id="{154AAAC0-8232-4C3E-BF8C-F3283939F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6335" y="3576382"/>
                <a:ext cx="1929764" cy="2024868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E9FBE4-AAF1-4C5A-B84B-8BF2A4318AE7}"/>
                  </a:ext>
                </a:extLst>
              </p:cNvPr>
              <p:cNvSpPr/>
              <p:nvPr/>
            </p:nvSpPr>
            <p:spPr bwMode="auto">
              <a:xfrm>
                <a:off x="1495294" y="3345202"/>
                <a:ext cx="2451847" cy="2487229"/>
              </a:xfrm>
              <a:prstGeom prst="ellipse">
                <a:avLst/>
              </a:prstGeom>
              <a:noFill/>
              <a:ln w="2286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EE9CFD-AE1D-4CC0-9C11-95F183107761}"/>
                  </a:ext>
                </a:extLst>
              </p:cNvPr>
              <p:cNvSpPr txBox="1"/>
              <p:nvPr/>
            </p:nvSpPr>
            <p:spPr>
              <a:xfrm>
                <a:off x="3516326" y="2665458"/>
                <a:ext cx="39816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Ozone Layer</a:t>
                </a:r>
              </a:p>
              <a:p>
                <a:r>
                  <a:rPr lang="en-GB" sz="2400" b="1" dirty="0"/>
                  <a:t>15 to 30Km above surface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B92606-E6A6-4F8D-9809-3C58E3A7ADE9}"/>
                  </a:ext>
                </a:extLst>
              </p:cNvPr>
              <p:cNvSpPr txBox="1"/>
              <p:nvPr/>
            </p:nvSpPr>
            <p:spPr>
              <a:xfrm>
                <a:off x="4269532" y="3777043"/>
                <a:ext cx="3228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Ozone is three Oxygen atoms forming a group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915C98-C5F3-4109-95FC-4819BD6CBE0E}"/>
              </a:ext>
            </a:extLst>
          </p:cNvPr>
          <p:cNvGrpSpPr/>
          <p:nvPr/>
        </p:nvGrpSpPr>
        <p:grpSpPr>
          <a:xfrm>
            <a:off x="7364350" y="3080957"/>
            <a:ext cx="5298726" cy="2313931"/>
            <a:chOff x="7364350" y="3080957"/>
            <a:chExt cx="5298726" cy="23139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0B5009-32E2-4DC0-ADED-CC0E43C0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4350" y="3080957"/>
              <a:ext cx="2451847" cy="23139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B5BCF-4682-408E-A1DB-DA3EC1F44B4C}"/>
                </a:ext>
              </a:extLst>
            </p:cNvPr>
            <p:cNvSpPr txBox="1"/>
            <p:nvPr/>
          </p:nvSpPr>
          <p:spPr>
            <a:xfrm>
              <a:off x="9434615" y="3544115"/>
              <a:ext cx="322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Danger from ultraviolet light, cosmic rays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BFFE6-CD05-4803-AEC4-0E7F59E764F8}"/>
              </a:ext>
            </a:extLst>
          </p:cNvPr>
          <p:cNvSpPr txBox="1"/>
          <p:nvPr/>
        </p:nvSpPr>
        <p:spPr>
          <a:xfrm>
            <a:off x="939800" y="1155184"/>
            <a:ext cx="515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name of the element with the symbol Pb?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B6D6C-A61A-465C-8CFC-2C4B1C269AFB}"/>
              </a:ext>
            </a:extLst>
          </p:cNvPr>
          <p:cNvSpPr txBox="1"/>
          <p:nvPr/>
        </p:nvSpPr>
        <p:spPr>
          <a:xfrm>
            <a:off x="6502400" y="1155184"/>
            <a:ext cx="515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Lead. From the Latin </a:t>
            </a:r>
            <a:r>
              <a:rPr lang="en-GB" sz="3200" b="1" dirty="0" err="1">
                <a:solidFill>
                  <a:srgbClr val="002060"/>
                </a:solidFill>
              </a:rPr>
              <a:t>Plombem</a:t>
            </a:r>
            <a:r>
              <a:rPr lang="en-GB" sz="3200" b="1" dirty="0">
                <a:solidFill>
                  <a:srgbClr val="002060"/>
                </a:solidFill>
              </a:rPr>
              <a:t>. Also giving the name Plumbers who originally used lead for water pipes.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F0548-EA99-4FEA-BC88-E53F97E4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49" y="2633662"/>
            <a:ext cx="1924051" cy="3243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E92DF-78C5-4464-A93D-85689526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49" y="3709729"/>
            <a:ext cx="2868109" cy="19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F9AF5-C57D-4ACE-880E-7C6E74967EF8}"/>
              </a:ext>
            </a:extLst>
          </p:cNvPr>
          <p:cNvSpPr txBox="1"/>
          <p:nvPr/>
        </p:nvSpPr>
        <p:spPr>
          <a:xfrm>
            <a:off x="711200" y="978654"/>
            <a:ext cx="4907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an Anemometer measure?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FD52-E916-4F2A-8186-82803A5A1920}"/>
              </a:ext>
            </a:extLst>
          </p:cNvPr>
          <p:cNvSpPr txBox="1"/>
          <p:nvPr/>
        </p:nvSpPr>
        <p:spPr>
          <a:xfrm>
            <a:off x="6096000" y="114793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Anemometer measures wind speed.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41754E-2238-4B03-B320-FB57A3356201}"/>
              </a:ext>
            </a:extLst>
          </p:cNvPr>
          <p:cNvSpPr txBox="1"/>
          <p:nvPr/>
        </p:nvSpPr>
        <p:spPr>
          <a:xfrm>
            <a:off x="6299201" y="30607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Like a weather-vane it always points towards the wind so you know the wind direction.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cups are driven round by the wind according to the wind speed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473683-824B-4F70-9400-36547B5470A7}"/>
              </a:ext>
            </a:extLst>
          </p:cNvPr>
          <p:cNvGrpSpPr/>
          <p:nvPr/>
        </p:nvGrpSpPr>
        <p:grpSpPr>
          <a:xfrm>
            <a:off x="1104009" y="2905869"/>
            <a:ext cx="3436479" cy="3221563"/>
            <a:chOff x="1104009" y="2905869"/>
            <a:chExt cx="3436479" cy="32215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5A95F46-0C2A-486E-8761-D58BD0567DF3}"/>
                </a:ext>
              </a:extLst>
            </p:cNvPr>
            <p:cNvGrpSpPr/>
            <p:nvPr/>
          </p:nvGrpSpPr>
          <p:grpSpPr>
            <a:xfrm>
              <a:off x="1789192" y="2905869"/>
              <a:ext cx="2751296" cy="3221563"/>
              <a:chOff x="1789192" y="2905869"/>
              <a:chExt cx="2751296" cy="322156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03CF149-97D8-476A-8270-BA826B41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89192" y="2905869"/>
                <a:ext cx="2735574" cy="3221563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C105BC-316B-4610-AB63-9E11727AA172}"/>
                  </a:ext>
                </a:extLst>
              </p:cNvPr>
              <p:cNvSpPr/>
              <p:nvPr/>
            </p:nvSpPr>
            <p:spPr bwMode="auto">
              <a:xfrm rot="19586795" flipV="1">
                <a:off x="3305917" y="5315002"/>
                <a:ext cx="243685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719D8D-530D-44EC-A971-95D9E1D96D1D}"/>
                  </a:ext>
                </a:extLst>
              </p:cNvPr>
              <p:cNvSpPr/>
              <p:nvPr/>
            </p:nvSpPr>
            <p:spPr bwMode="auto">
              <a:xfrm rot="19586795" flipV="1">
                <a:off x="3613318" y="5140296"/>
                <a:ext cx="80495" cy="91678"/>
              </a:xfrm>
              <a:prstGeom prst="rect">
                <a:avLst/>
              </a:prstGeom>
              <a:solidFill>
                <a:srgbClr val="98652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ABC124-2E52-47F0-AD09-D9AF375CA0EA}"/>
                  </a:ext>
                </a:extLst>
              </p:cNvPr>
              <p:cNvSpPr/>
              <p:nvPr/>
            </p:nvSpPr>
            <p:spPr bwMode="auto">
              <a:xfrm rot="18098901" flipV="1">
                <a:off x="3551790" y="5186348"/>
                <a:ext cx="65715" cy="112298"/>
              </a:xfrm>
              <a:prstGeom prst="rect">
                <a:avLst/>
              </a:prstGeom>
              <a:solidFill>
                <a:srgbClr val="512A0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AD521E-D806-4A09-8A36-2EEC8F862C17}"/>
                  </a:ext>
                </a:extLst>
              </p:cNvPr>
              <p:cNvSpPr/>
              <p:nvPr/>
            </p:nvSpPr>
            <p:spPr bwMode="auto">
              <a:xfrm rot="18971521" flipV="1">
                <a:off x="3698368" y="5113863"/>
                <a:ext cx="75462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B60E21-BE87-40D2-A20B-729677DDD81D}"/>
                  </a:ext>
                </a:extLst>
              </p:cNvPr>
              <p:cNvSpPr/>
              <p:nvPr/>
            </p:nvSpPr>
            <p:spPr bwMode="auto">
              <a:xfrm rot="18971521" flipV="1">
                <a:off x="3949915" y="5319222"/>
                <a:ext cx="75462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38AAC7D-7E35-4812-8BCD-024DB48DA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04914" y="2905869"/>
                <a:ext cx="2735574" cy="3221563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326837C-B83E-4EEB-BBD3-B7BE828D48A7}"/>
                  </a:ext>
                </a:extLst>
              </p:cNvPr>
              <p:cNvSpPr/>
              <p:nvPr/>
            </p:nvSpPr>
            <p:spPr bwMode="auto">
              <a:xfrm rot="18971521" flipV="1">
                <a:off x="3714090" y="5113863"/>
                <a:ext cx="75462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B8027A-6563-4E04-98A4-C13832B325ED}"/>
                  </a:ext>
                </a:extLst>
              </p:cNvPr>
              <p:cNvSpPr/>
              <p:nvPr/>
            </p:nvSpPr>
            <p:spPr bwMode="auto">
              <a:xfrm rot="18971521" flipV="1">
                <a:off x="3729813" y="5113865"/>
                <a:ext cx="75462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1BFC39-9B6F-4F10-B462-0100951C9779}"/>
                  </a:ext>
                </a:extLst>
              </p:cNvPr>
              <p:cNvSpPr/>
              <p:nvPr/>
            </p:nvSpPr>
            <p:spPr bwMode="auto">
              <a:xfrm rot="18971521" flipV="1">
                <a:off x="3119249" y="5563085"/>
                <a:ext cx="75462" cy="91678"/>
              </a:xfrm>
              <a:prstGeom prst="rect">
                <a:avLst/>
              </a:prstGeom>
              <a:solidFill>
                <a:srgbClr val="9B3F18"/>
              </a:solidFill>
              <a:ln w="9525" cap="flat" cmpd="sng" algn="ctr">
                <a:solidFill>
                  <a:srgbClr val="A2401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8AED7D-9542-4A02-8BD4-AB08D4CE55C6}"/>
                </a:ext>
              </a:extLst>
            </p:cNvPr>
            <p:cNvSpPr txBox="1"/>
            <p:nvPr/>
          </p:nvSpPr>
          <p:spPr>
            <a:xfrm>
              <a:off x="1104009" y="29464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Cup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8ADF24F-89E7-4F6D-9FCC-88E23EAC190A}"/>
                </a:ext>
              </a:extLst>
            </p:cNvPr>
            <p:cNvCxnSpPr/>
            <p:nvPr/>
          </p:nvCxnSpPr>
          <p:spPr bwMode="auto">
            <a:xfrm>
              <a:off x="1830326" y="3131066"/>
              <a:ext cx="405637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67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014775" y="501061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927649" y="1844216"/>
            <a:ext cx="815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use logic and maths to solve the problems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95781" y="301091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/>
        </p:nvGraphicFramePr>
        <p:xfrm>
          <a:off x="3071664" y="4077073"/>
          <a:ext cx="5760640" cy="1205865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Packs of Cards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95A09C-D01A-B7B2-73F2-733B3E8B85F0}"/>
              </a:ext>
            </a:extLst>
          </p:cNvPr>
          <p:cNvSpPr txBox="1"/>
          <p:nvPr/>
        </p:nvSpPr>
        <p:spPr>
          <a:xfrm>
            <a:off x="3625804" y="3543994"/>
            <a:ext cx="502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AE3A68-4111-46DE-ABAB-E53BF78BFCF6}"/>
              </a:ext>
            </a:extLst>
          </p:cNvPr>
          <p:cNvSpPr txBox="1"/>
          <p:nvPr/>
        </p:nvSpPr>
        <p:spPr>
          <a:xfrm>
            <a:off x="736600" y="951984"/>
            <a:ext cx="477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Doppler Effect?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F4B0-6730-4C2F-A092-D48F1CC32817}"/>
              </a:ext>
            </a:extLst>
          </p:cNvPr>
          <p:cNvSpPr txBox="1"/>
          <p:nvPr/>
        </p:nvSpPr>
        <p:spPr>
          <a:xfrm>
            <a:off x="4932608" y="951984"/>
            <a:ext cx="6878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doppler effect is the change in frequency of light or sound according to its relative motion towards or away from the observer. 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C5DA5-B4A7-4289-8BAB-CAEB6A707AB1}"/>
              </a:ext>
            </a:extLst>
          </p:cNvPr>
          <p:cNvSpPr txBox="1"/>
          <p:nvPr/>
        </p:nvSpPr>
        <p:spPr>
          <a:xfrm>
            <a:off x="5967033" y="2990511"/>
            <a:ext cx="568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example is the sound of a car horn or police siren is higher pitched as the police car comes towards you and then is a lower pitch as the car moved away.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DCA4E-73E0-4D20-AF89-5568B284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" y="3113951"/>
            <a:ext cx="4999038" cy="3744049"/>
          </a:xfrm>
          <a:prstGeom prst="rect">
            <a:avLst/>
          </a:prstGeom>
        </p:spPr>
      </p:pic>
      <p:pic>
        <p:nvPicPr>
          <p:cNvPr id="18" name="Online Media 17" title="Example of Doppler Shift using car horn">
            <a:hlinkClick r:id="" action="ppaction://media"/>
            <a:extLst>
              <a:ext uri="{FF2B5EF4-FFF2-40B4-BE49-F238E27FC236}">
                <a16:creationId xmlns:a16="http://schemas.microsoft.com/office/drawing/2014/main" id="{F1BE9FAA-E8DD-4273-8C6E-50CD3B7074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41833" y="4734819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5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670A70-E48A-4B8F-9558-FCAC8EDB982E}"/>
              </a:ext>
            </a:extLst>
          </p:cNvPr>
          <p:cNvSpPr txBox="1"/>
          <p:nvPr/>
        </p:nvSpPr>
        <p:spPr>
          <a:xfrm>
            <a:off x="487680" y="988814"/>
            <a:ext cx="4226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mineral is necessary to make our bones?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D1C68-CE83-45CA-9BB6-2986F9D43A83}"/>
              </a:ext>
            </a:extLst>
          </p:cNvPr>
          <p:cNvSpPr txBox="1"/>
          <p:nvPr/>
        </p:nvSpPr>
        <p:spPr>
          <a:xfrm>
            <a:off x="5843789" y="1135418"/>
            <a:ext cx="5412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Calcium is an essential mineral to make bones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A5578-F40F-4149-AB6F-5DC5FCEE36B6}"/>
              </a:ext>
            </a:extLst>
          </p:cNvPr>
          <p:cNvSpPr txBox="1"/>
          <p:nvPr/>
        </p:nvSpPr>
        <p:spPr>
          <a:xfrm>
            <a:off x="1762796" y="2847064"/>
            <a:ext cx="774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Calcium is found in milk, green leafy vegetables, sardines, peanuts, beans, cheese, yoghurt, oranges, blackberries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E0BB4-7B76-4870-9F37-53EB0E4AE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3" y="4152922"/>
            <a:ext cx="612203" cy="156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FF401-463E-445B-8D56-ECFD149B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032" y="4531957"/>
            <a:ext cx="1666875" cy="1190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9E723B-A5DE-4E54-8AAC-9E91782FF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604" y="4784303"/>
            <a:ext cx="1232854" cy="938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9DCAC-B837-40B8-8F67-24E37348C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30274" y="4690578"/>
            <a:ext cx="1204004" cy="8600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FFA326-2A8D-426C-A928-740ED0D71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473" y="5031113"/>
            <a:ext cx="979935" cy="691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237B25-8A96-46D6-9831-67445459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654" y="4799786"/>
            <a:ext cx="863047" cy="9227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E37C9F-FA5D-4058-A304-3474A312B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4898" y="4751925"/>
            <a:ext cx="839744" cy="92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E964A-CC88-4B46-917B-E0D1425B9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8049" y="4797084"/>
            <a:ext cx="1265029" cy="92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B05C9-2126-4A63-8675-E29DF8523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0103" y="429383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AAB5B-8D08-45B9-9E0A-526553F16ECC}"/>
              </a:ext>
            </a:extLst>
          </p:cNvPr>
          <p:cNvSpPr txBox="1"/>
          <p:nvPr/>
        </p:nvSpPr>
        <p:spPr>
          <a:xfrm>
            <a:off x="975360" y="1239520"/>
            <a:ext cx="4124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profession of a person who studies animals?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5FE97-6770-468F-8310-D84A0CC64E9B}"/>
              </a:ext>
            </a:extLst>
          </p:cNvPr>
          <p:cNvSpPr txBox="1"/>
          <p:nvPr/>
        </p:nvSpPr>
        <p:spPr>
          <a:xfrm>
            <a:off x="5770880" y="1313934"/>
            <a:ext cx="492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Zoologist studies animals.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79107-E363-42D3-BC87-AFD9D23C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8" y="3454692"/>
            <a:ext cx="200977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8230E-B40A-4E0C-919A-5E026D8A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849" y="3511842"/>
            <a:ext cx="1933575" cy="145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DDF59-B2B5-47EC-85AB-C3DAB58B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24" y="3644036"/>
            <a:ext cx="2093862" cy="1270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1D02A-E70B-4719-816F-4574A09D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831" y="4010256"/>
            <a:ext cx="1405071" cy="933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44613-BFD7-482A-896E-0889B3A2B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220" y="3484187"/>
            <a:ext cx="2390775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87B5F-0A00-4067-A415-E690C28B6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783" y="3429000"/>
            <a:ext cx="157465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0B257-3260-490E-B5CD-F97F9096D9D2}"/>
              </a:ext>
            </a:extLst>
          </p:cNvPr>
          <p:cNvSpPr txBox="1"/>
          <p:nvPr/>
        </p:nvSpPr>
        <p:spPr>
          <a:xfrm>
            <a:off x="552235" y="1202345"/>
            <a:ext cx="4554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"Arachnids"?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5A387-22CB-4579-BE78-0C00CF7A1D7C}"/>
              </a:ext>
            </a:extLst>
          </p:cNvPr>
          <p:cNvSpPr txBox="1"/>
          <p:nvPr/>
        </p:nvSpPr>
        <p:spPr>
          <a:xfrm>
            <a:off x="5329718" y="1202345"/>
            <a:ext cx="609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Arachnids are e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 legged animals including spiders, scorpions and mites.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BF35A-0BA5-4A5E-91F8-187D68C1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3" y="3430301"/>
            <a:ext cx="1838325" cy="1457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87EBF-8B12-419B-8E3C-7AE94DC3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94" y="3412894"/>
            <a:ext cx="2181225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668FA-57B5-4201-B2FC-92D3B571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492" y="3344228"/>
            <a:ext cx="1629470" cy="1629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F5535-F07A-4960-A7E6-5408E7A7A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0655" y="3412894"/>
            <a:ext cx="1253551" cy="125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76D80-73E4-4C4F-A780-3CC280672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625" y="3580591"/>
            <a:ext cx="1771061" cy="1156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266B69-C260-46BD-ABDD-CFEDE3560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465" y="3416013"/>
            <a:ext cx="2381250" cy="148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1A9091-A08B-4FD7-B1E9-61DFB5E986B8}"/>
              </a:ext>
            </a:extLst>
          </p:cNvPr>
          <p:cNvSpPr txBox="1"/>
          <p:nvPr/>
        </p:nvSpPr>
        <p:spPr>
          <a:xfrm>
            <a:off x="1974236" y="5117046"/>
            <a:ext cx="8243527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Please protect spiders because they kill and eat bugs that carry </a:t>
            </a:r>
            <a:r>
              <a:rPr lang="en-GB" sz="4400" b="1" dirty="0">
                <a:solidFill>
                  <a:srgbClr val="FF0000"/>
                </a:solidFill>
              </a:rPr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9658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8E7B61FB-F07B-4ED6-B1BB-C2F7F7CF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09" y="169848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>
            <a:extLst>
              <a:ext uri="{FF2B5EF4-FFF2-40B4-BE49-F238E27FC236}">
                <a16:creationId xmlns:a16="http://schemas.microsoft.com/office/drawing/2014/main" id="{0470BBAA-D279-45D7-92EC-7987DAA7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993" y="5688505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600" b="1" i="1" dirty="0">
                <a:solidFill>
                  <a:srgbClr val="FF0000"/>
                </a:solidFill>
                <a:latin typeface="Arial" charset="0"/>
              </a:rPr>
              <a:t>Thank You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3137C-EBAA-4CC8-A0BB-D9837E74AFC8}"/>
              </a:ext>
            </a:extLst>
          </p:cNvPr>
          <p:cNvSpPr txBox="1"/>
          <p:nvPr/>
        </p:nvSpPr>
        <p:spPr>
          <a:xfrm>
            <a:off x="2908076" y="1238491"/>
            <a:ext cx="637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hope you enjoyed our little quiz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7FBC3E-EE72-4728-A182-442F79E2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91" y="782923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0153634-41CE-40FA-9DE1-8F5EC60F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00" y="2492896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0B087-9E91-4DD2-83AA-35515363C076}"/>
              </a:ext>
            </a:extLst>
          </p:cNvPr>
          <p:cNvSpPr txBox="1"/>
          <p:nvPr/>
        </p:nvSpPr>
        <p:spPr>
          <a:xfrm>
            <a:off x="4276165" y="2689412"/>
            <a:ext cx="60915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b="1" dirty="0"/>
              <a:t>I very much hope you enjoy the quiz about STEM</a:t>
            </a:r>
          </a:p>
          <a:p>
            <a:pPr>
              <a:spcBef>
                <a:spcPts val="600"/>
              </a:spcBef>
            </a:pPr>
            <a:r>
              <a:rPr lang="en-GB" sz="3200" b="1" dirty="0"/>
              <a:t>Science, Technology, Engineering and Maths</a:t>
            </a:r>
          </a:p>
          <a:p>
            <a:pPr>
              <a:spcBef>
                <a:spcPts val="600"/>
              </a:spcBef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0838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1793BD-D5C0-45E6-8CF0-D41F63684A8D}"/>
              </a:ext>
            </a:extLst>
          </p:cNvPr>
          <p:cNvSpPr txBox="1"/>
          <p:nvPr/>
        </p:nvSpPr>
        <p:spPr>
          <a:xfrm>
            <a:off x="4909298" y="1213900"/>
            <a:ext cx="7125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Milky Way is the name of the galaxy of stars of which our solar system is a small part.</a:t>
            </a:r>
            <a:endParaRPr lang="en-GB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CF045-169C-4FCB-B044-75643A883D73}"/>
              </a:ext>
            </a:extLst>
          </p:cNvPr>
          <p:cNvSpPr txBox="1"/>
          <p:nvPr/>
        </p:nvSpPr>
        <p:spPr>
          <a:xfrm>
            <a:off x="426945" y="1213900"/>
            <a:ext cx="4279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"Milky Way"?</a:t>
            </a:r>
            <a:endParaRPr lang="en-GB" sz="2800" b="1" dirty="0">
              <a:solidFill>
                <a:srgbClr val="008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4E129-797D-49D7-BE18-839A0F53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0" y="3712675"/>
            <a:ext cx="4224618" cy="2816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068BC-D43A-486B-86A3-64A65DD55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23" y="3712674"/>
            <a:ext cx="5006071" cy="2816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51B58B-A0BA-4D07-B48B-AE90E5E05225}"/>
              </a:ext>
            </a:extLst>
          </p:cNvPr>
          <p:cNvSpPr txBox="1"/>
          <p:nvPr/>
        </p:nvSpPr>
        <p:spPr>
          <a:xfrm>
            <a:off x="4909297" y="2241909"/>
            <a:ext cx="7125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Milky Way is spiral galaxy with our Sun near where the pointer is.</a:t>
            </a:r>
            <a:endParaRPr lang="en-GB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6470E2-63C6-4781-8F4F-EA21DFB4AB21}"/>
              </a:ext>
            </a:extLst>
          </p:cNvPr>
          <p:cNvCxnSpPr/>
          <p:nvPr/>
        </p:nvCxnSpPr>
        <p:spPr>
          <a:xfrm flipV="1">
            <a:off x="7960659" y="5634317"/>
            <a:ext cx="0" cy="77993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38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7215C-A17B-4C2F-A65D-10B3F07FB71B}"/>
              </a:ext>
            </a:extLst>
          </p:cNvPr>
          <p:cNvSpPr txBox="1"/>
          <p:nvPr/>
        </p:nvSpPr>
        <p:spPr>
          <a:xfrm>
            <a:off x="696026" y="887071"/>
            <a:ext cx="34861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green pigment in plants that helps it absorb sunlight?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000D0-8A99-445B-8FB0-700BDC96B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60" y="3057405"/>
            <a:ext cx="2060482" cy="1702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EE9DD-A10F-439B-BF42-084858CF3AB5}"/>
              </a:ext>
            </a:extLst>
          </p:cNvPr>
          <p:cNvSpPr txBox="1"/>
          <p:nvPr/>
        </p:nvSpPr>
        <p:spPr>
          <a:xfrm>
            <a:off x="5061557" y="1179459"/>
            <a:ext cx="60982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Chlorophyll helps the plant utilise sunlight.</a:t>
            </a:r>
          </a:p>
          <a:p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It enables the plant to convert CO</a:t>
            </a:r>
            <a:r>
              <a:rPr lang="en-GB" sz="3200" b="1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(Carbon Dioxide) into Carbon to build the plant and Oxygen for us to breathe.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01D5C-D720-41B4-80EB-E3F5467BF898}"/>
              </a:ext>
            </a:extLst>
          </p:cNvPr>
          <p:cNvSpPr txBox="1"/>
          <p:nvPr/>
        </p:nvSpPr>
        <p:spPr>
          <a:xfrm>
            <a:off x="803463" y="1177661"/>
            <a:ext cx="35264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fifty-one a Prime Number?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7B6F9-1AD7-4D31-9CEB-B1729D621038}"/>
              </a:ext>
            </a:extLst>
          </p:cNvPr>
          <p:cNvSpPr txBox="1"/>
          <p:nvPr/>
        </p:nvSpPr>
        <p:spPr>
          <a:xfrm>
            <a:off x="4958603" y="1177661"/>
            <a:ext cx="6098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No, because it is 3 X 17.</a:t>
            </a:r>
          </a:p>
          <a:p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Prime numbers are only divisible by 1 and themselves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40615-EDAC-4446-B9F6-B25F94D0E74E}"/>
              </a:ext>
            </a:extLst>
          </p:cNvPr>
          <p:cNvSpPr txBox="1"/>
          <p:nvPr/>
        </p:nvSpPr>
        <p:spPr>
          <a:xfrm>
            <a:off x="4958603" y="3537554"/>
            <a:ext cx="593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</a:rPr>
              <a:t>Here are the Prime Numbers up to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A4A8C-7AD2-4762-BFD0-FB6D94D6C936}"/>
              </a:ext>
            </a:extLst>
          </p:cNvPr>
          <p:cNvSpPr txBox="1"/>
          <p:nvPr/>
        </p:nvSpPr>
        <p:spPr>
          <a:xfrm>
            <a:off x="4958603" y="435856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2, 3, 5, 7, 11, 13, 17, 19,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23, 29, 31, 37, 41, 43, 47,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53, 59, 61, 67, 71, 73, 79, 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83, 89, 97</a:t>
            </a:r>
          </a:p>
        </p:txBody>
      </p:sp>
    </p:spTree>
    <p:extLst>
      <p:ext uri="{BB962C8B-B14F-4D97-AF65-F5344CB8AC3E}">
        <p14:creationId xmlns:p14="http://schemas.microsoft.com/office/powerpoint/2010/main" val="42787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6CF1B-278A-4EB8-98CF-031A73220F58}"/>
              </a:ext>
            </a:extLst>
          </p:cNvPr>
          <p:cNvSpPr txBox="1"/>
          <p:nvPr/>
        </p:nvSpPr>
        <p:spPr>
          <a:xfrm>
            <a:off x="816909" y="1039016"/>
            <a:ext cx="4131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chemical formula for Water?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F6AF5-4FB6-49FA-99BB-1928A59C0E14}"/>
              </a:ext>
            </a:extLst>
          </p:cNvPr>
          <p:cNvSpPr txBox="1"/>
          <p:nvPr/>
        </p:nvSpPr>
        <p:spPr>
          <a:xfrm>
            <a:off x="5079627" y="1039016"/>
            <a:ext cx="6098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GB" sz="3200" b="1" baseline="-25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Two hydrogen atoms and one oxygen atom.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C7238-39A2-49F2-A79A-58BEA1A8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956" y="2370158"/>
            <a:ext cx="5043019" cy="2782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D9413-94AC-4191-8468-A579C097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25" y="2316370"/>
            <a:ext cx="2619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3ACB7-0361-4699-9D10-F54568004F71}"/>
              </a:ext>
            </a:extLst>
          </p:cNvPr>
          <p:cNvSpPr txBox="1"/>
          <p:nvPr/>
        </p:nvSpPr>
        <p:spPr>
          <a:xfrm>
            <a:off x="621366" y="822852"/>
            <a:ext cx="4889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do we get summers and winters?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FFF4E-187A-4AE0-997F-79BB751DBD21}"/>
              </a:ext>
            </a:extLst>
          </p:cNvPr>
          <p:cNvSpPr txBox="1"/>
          <p:nvPr/>
        </p:nvSpPr>
        <p:spPr>
          <a:xfrm>
            <a:off x="6675561" y="773770"/>
            <a:ext cx="40778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Because the Earth is rotating about an axis that is sloping at about 23 degrees.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4AFA9C-CD1B-4FE7-9C7C-AA6130B08EB5}"/>
              </a:ext>
            </a:extLst>
          </p:cNvPr>
          <p:cNvSpPr txBox="1"/>
          <p:nvPr/>
        </p:nvSpPr>
        <p:spPr>
          <a:xfrm>
            <a:off x="415836" y="2838998"/>
            <a:ext cx="356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northern hemisphere is sloping away from the Sun so gets less light and heat so it has winter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845E6-05B1-439F-8DFA-96D12E9A1996}"/>
              </a:ext>
            </a:extLst>
          </p:cNvPr>
          <p:cNvSpPr txBox="1"/>
          <p:nvPr/>
        </p:nvSpPr>
        <p:spPr>
          <a:xfrm>
            <a:off x="8117901" y="2909805"/>
            <a:ext cx="356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northern hemisphere is sloping towards the Sun so gets more light and heat so it has summer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BDF328-6C82-4C4E-AC92-DA58B06071E6}"/>
              </a:ext>
            </a:extLst>
          </p:cNvPr>
          <p:cNvGrpSpPr/>
          <p:nvPr/>
        </p:nvGrpSpPr>
        <p:grpSpPr>
          <a:xfrm>
            <a:off x="188877" y="3710438"/>
            <a:ext cx="10578740" cy="3147562"/>
            <a:chOff x="188877" y="3710438"/>
            <a:chExt cx="10578740" cy="31475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324E2D-6DED-4632-BBDB-13BDC8694C6F}"/>
                </a:ext>
              </a:extLst>
            </p:cNvPr>
            <p:cNvGrpSpPr/>
            <p:nvPr/>
          </p:nvGrpSpPr>
          <p:grpSpPr>
            <a:xfrm>
              <a:off x="1319102" y="3710438"/>
              <a:ext cx="9448515" cy="3147562"/>
              <a:chOff x="1026457" y="3461261"/>
              <a:chExt cx="9985665" cy="317026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214D36C-7BA1-4EE6-8FE0-49360D524EDF}"/>
                  </a:ext>
                </a:extLst>
              </p:cNvPr>
              <p:cNvGrpSpPr/>
              <p:nvPr/>
            </p:nvGrpSpPr>
            <p:grpSpPr>
              <a:xfrm>
                <a:off x="1026457" y="3525885"/>
                <a:ext cx="2039472" cy="2659478"/>
                <a:chOff x="1026457" y="3525885"/>
                <a:chExt cx="2039472" cy="2659478"/>
              </a:xfrm>
            </p:grpSpPr>
            <p:pic>
              <p:nvPicPr>
                <p:cNvPr id="7" name="Picture 6" descr="A picture containing blue, porcelain&#10;&#10;Description automatically generated">
                  <a:extLst>
                    <a:ext uri="{FF2B5EF4-FFF2-40B4-BE49-F238E27FC236}">
                      <a16:creationId xmlns:a16="http://schemas.microsoft.com/office/drawing/2014/main" id="{F1B134C4-DB88-4232-B7F4-A6FB2E7B9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220000">
                  <a:off x="1026457" y="3835888"/>
                  <a:ext cx="2039472" cy="2039472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9F002A1-F054-4458-9B4C-47DF5CE03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20000" flipV="1">
                  <a:off x="2046193" y="3525885"/>
                  <a:ext cx="0" cy="265947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A28410B-0659-42DD-B9F4-06766AEF1B91}"/>
                  </a:ext>
                </a:extLst>
              </p:cNvPr>
              <p:cNvGrpSpPr/>
              <p:nvPr/>
            </p:nvGrpSpPr>
            <p:grpSpPr>
              <a:xfrm>
                <a:off x="8957605" y="3525885"/>
                <a:ext cx="2054517" cy="2659478"/>
                <a:chOff x="1026457" y="3525885"/>
                <a:chExt cx="2054517" cy="2659478"/>
              </a:xfrm>
            </p:grpSpPr>
            <p:pic>
              <p:nvPicPr>
                <p:cNvPr id="19" name="Picture 18" descr="A picture containing blue, porcelain&#10;&#10;Description automatically generated">
                  <a:extLst>
                    <a:ext uri="{FF2B5EF4-FFF2-40B4-BE49-F238E27FC236}">
                      <a16:creationId xmlns:a16="http://schemas.microsoft.com/office/drawing/2014/main" id="{15D1FA16-16DE-4994-9278-9F428D03B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220000">
                  <a:off x="1026457" y="3835888"/>
                  <a:ext cx="2054517" cy="2054518"/>
                </a:xfrm>
                <a:prstGeom prst="rect">
                  <a:avLst/>
                </a:prstGeom>
              </p:spPr>
            </p:pic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A99ACB9-036F-4BBA-9151-6041C930FE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20000" flipV="1">
                  <a:off x="2046193" y="3525885"/>
                  <a:ext cx="0" cy="2659478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88FAE84-E33F-489F-A971-13D573B42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2166" y="3802375"/>
                <a:ext cx="1781175" cy="1533525"/>
              </a:xfrm>
              <a:prstGeom prst="rect">
                <a:avLst/>
              </a:prstGeom>
            </p:spPr>
          </p:pic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65B08371-A51D-45CA-9A52-EF86E1119729}"/>
                  </a:ext>
                </a:extLst>
              </p:cNvPr>
              <p:cNvSpPr/>
              <p:nvPr/>
            </p:nvSpPr>
            <p:spPr>
              <a:xfrm>
                <a:off x="2515677" y="3461261"/>
                <a:ext cx="7395141" cy="1335179"/>
              </a:xfrm>
              <a:prstGeom prst="arc">
                <a:avLst>
                  <a:gd name="adj1" fmla="val 10872397"/>
                  <a:gd name="adj2" fmla="val 21418667"/>
                </a:avLst>
              </a:prstGeom>
              <a:ln w="28575">
                <a:solidFill>
                  <a:srgbClr val="008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E92F7522-9EE1-4D1B-9BE6-4C16C33E5A5A}"/>
                  </a:ext>
                </a:extLst>
              </p:cNvPr>
              <p:cNvSpPr/>
              <p:nvPr/>
            </p:nvSpPr>
            <p:spPr>
              <a:xfrm flipV="1">
                <a:off x="2700401" y="4796440"/>
                <a:ext cx="7395141" cy="1335179"/>
              </a:xfrm>
              <a:prstGeom prst="arc">
                <a:avLst>
                  <a:gd name="adj1" fmla="val 10872397"/>
                  <a:gd name="adj2" fmla="val 21418667"/>
                </a:avLst>
              </a:prstGeom>
              <a:ln w="28575">
                <a:solidFill>
                  <a:srgbClr val="008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61534FC-0097-4DA0-B5DE-E4A41DEDEDBC}"/>
                  </a:ext>
                </a:extLst>
              </p:cNvPr>
              <p:cNvCxnSpPr/>
              <p:nvPr/>
            </p:nvCxnSpPr>
            <p:spPr>
              <a:xfrm flipH="1">
                <a:off x="6096000" y="3461261"/>
                <a:ext cx="295838" cy="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5D1AC61-966B-43EA-B37F-4F8069A15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4835" y="6131619"/>
                <a:ext cx="295838" cy="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FCDF2E-BF41-4648-AC4B-4C6FE16209B9}"/>
                  </a:ext>
                </a:extLst>
              </p:cNvPr>
              <p:cNvSpPr txBox="1"/>
              <p:nvPr/>
            </p:nvSpPr>
            <p:spPr>
              <a:xfrm>
                <a:off x="5031088" y="6262193"/>
                <a:ext cx="2868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8000"/>
                    </a:solidFill>
                  </a:rPr>
                  <a:t>Earth’s orbit around the Sun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1E8400-1598-4DF4-9EFF-B9215AC8A768}"/>
                </a:ext>
              </a:extLst>
            </p:cNvPr>
            <p:cNvSpPr txBox="1"/>
            <p:nvPr/>
          </p:nvSpPr>
          <p:spPr>
            <a:xfrm>
              <a:off x="188877" y="3877697"/>
              <a:ext cx="165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Axis of rotation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9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59A031-A1DF-4D84-B524-F5701F3E5FD0}"/>
              </a:ext>
            </a:extLst>
          </p:cNvPr>
          <p:cNvSpPr txBox="1"/>
          <p:nvPr/>
        </p:nvSpPr>
        <p:spPr>
          <a:xfrm>
            <a:off x="726948" y="1177790"/>
            <a:ext cx="5369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relationship between volts, current and resistance.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0C33-B6BD-4F4E-A486-95B9F887C15B}"/>
              </a:ext>
            </a:extLst>
          </p:cNvPr>
          <p:cNvSpPr txBox="1"/>
          <p:nvPr/>
        </p:nvSpPr>
        <p:spPr>
          <a:xfrm>
            <a:off x="6437780" y="1177790"/>
            <a:ext cx="52208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V=IR is the formula relating Volts (V), Current (I) and Resistance (R)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363EE4-DB0F-48E9-9CBF-74CF7C785E37}"/>
              </a:ext>
            </a:extLst>
          </p:cNvPr>
          <p:cNvGrpSpPr/>
          <p:nvPr/>
        </p:nvGrpSpPr>
        <p:grpSpPr>
          <a:xfrm>
            <a:off x="7518517" y="3313223"/>
            <a:ext cx="2907922" cy="3066649"/>
            <a:chOff x="6096000" y="3217613"/>
            <a:chExt cx="2907922" cy="306664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038346-740D-415E-B1FE-AF8AA42C0992}"/>
                </a:ext>
              </a:extLst>
            </p:cNvPr>
            <p:cNvCxnSpPr>
              <a:cxnSpLocks/>
            </p:cNvCxnSpPr>
            <p:nvPr/>
          </p:nvCxnSpPr>
          <p:spPr>
            <a:xfrm>
              <a:off x="6727277" y="4536187"/>
              <a:ext cx="9816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A24942-6F0B-4DF9-9268-F5F2B9F2115B}"/>
                </a:ext>
              </a:extLst>
            </p:cNvPr>
            <p:cNvCxnSpPr>
              <a:cxnSpLocks/>
            </p:cNvCxnSpPr>
            <p:nvPr/>
          </p:nvCxnSpPr>
          <p:spPr>
            <a:xfrm>
              <a:off x="6879677" y="4688587"/>
              <a:ext cx="6275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F74F08-A5D1-4E56-B7F0-82412EE61245}"/>
                </a:ext>
              </a:extLst>
            </p:cNvPr>
            <p:cNvCxnSpPr>
              <a:cxnSpLocks/>
            </p:cNvCxnSpPr>
            <p:nvPr/>
          </p:nvCxnSpPr>
          <p:spPr>
            <a:xfrm>
              <a:off x="7193445" y="3217613"/>
              <a:ext cx="24649" cy="1295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45A3F8-CE7B-466F-B07B-A1028136C1BC}"/>
                </a:ext>
              </a:extLst>
            </p:cNvPr>
            <p:cNvCxnSpPr>
              <a:cxnSpLocks/>
            </p:cNvCxnSpPr>
            <p:nvPr/>
          </p:nvCxnSpPr>
          <p:spPr>
            <a:xfrm>
              <a:off x="7192593" y="4663440"/>
              <a:ext cx="851" cy="16208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D17423-5FF7-4F4D-9BE6-E25286199155}"/>
                </a:ext>
              </a:extLst>
            </p:cNvPr>
            <p:cNvCxnSpPr>
              <a:cxnSpLocks/>
            </p:cNvCxnSpPr>
            <p:nvPr/>
          </p:nvCxnSpPr>
          <p:spPr>
            <a:xfrm>
              <a:off x="7193443" y="3217613"/>
              <a:ext cx="107665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6C1611-785A-4B62-AF5D-3F4F998611B3}"/>
                </a:ext>
              </a:extLst>
            </p:cNvPr>
            <p:cNvCxnSpPr>
              <a:cxnSpLocks/>
            </p:cNvCxnSpPr>
            <p:nvPr/>
          </p:nvCxnSpPr>
          <p:spPr>
            <a:xfrm>
              <a:off x="7193442" y="6284262"/>
              <a:ext cx="10766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1A955AD-87B9-48C9-8280-07143FBDC49E}"/>
                </a:ext>
              </a:extLst>
            </p:cNvPr>
            <p:cNvGrpSpPr/>
            <p:nvPr/>
          </p:nvGrpSpPr>
          <p:grpSpPr>
            <a:xfrm>
              <a:off x="8020028" y="3217613"/>
              <a:ext cx="500720" cy="3066649"/>
              <a:chOff x="8020028" y="3217613"/>
              <a:chExt cx="500720" cy="306664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BD57CFB-A2B0-48C6-9A05-81A8A781C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097" y="5701949"/>
                <a:ext cx="0" cy="5823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A4737F-D627-4987-BF79-781A33A7F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5469" y="3217613"/>
                <a:ext cx="0" cy="4348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27D4A7B-0372-417C-AAD7-16A83E594A8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75340" y="3746633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4C3F395-C004-4C42-A5B7-38363B5D0A3A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65436" y="4443179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5217C37-2639-4A8F-AB46-B75CCC7BEFB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65436" y="5115410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6C001A6-2A26-41E4-B96D-56A34E01C3D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265436" y="4094501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BB529D-CD38-4047-A612-16CF1FA9C2C7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275340" y="4779649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CBEB4A4-EED9-4BB1-9655-8780AB41BFB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349870" y="3615523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4C901DC-B997-4E29-8E1B-0090CA7E095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181001" y="5486853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85E70E-0A38-49FF-98AD-EE118DD023F5}"/>
                </a:ext>
              </a:extLst>
            </p:cNvPr>
            <p:cNvCxnSpPr/>
            <p:nvPr/>
          </p:nvCxnSpPr>
          <p:spPr>
            <a:xfrm>
              <a:off x="7635313" y="3217613"/>
              <a:ext cx="22456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2A4C5B-539F-43DF-8093-B8C3B2D54A9B}"/>
                </a:ext>
              </a:extLst>
            </p:cNvPr>
            <p:cNvSpPr txBox="1"/>
            <p:nvPr/>
          </p:nvSpPr>
          <p:spPr>
            <a:xfrm>
              <a:off x="6096000" y="4339909"/>
              <a:ext cx="396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E0D2A0-CBE8-42C5-83DC-BEC22B7E8518}"/>
                </a:ext>
              </a:extLst>
            </p:cNvPr>
            <p:cNvSpPr txBox="1"/>
            <p:nvPr/>
          </p:nvSpPr>
          <p:spPr>
            <a:xfrm>
              <a:off x="8617278" y="4328307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086888-ACFA-4E61-8398-F2E322141DF8}"/>
                </a:ext>
              </a:extLst>
            </p:cNvPr>
            <p:cNvSpPr txBox="1"/>
            <p:nvPr/>
          </p:nvSpPr>
          <p:spPr>
            <a:xfrm>
              <a:off x="7543839" y="3430386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8478F5-BF7C-404A-84F2-57FB30BE7F9A}"/>
              </a:ext>
            </a:extLst>
          </p:cNvPr>
          <p:cNvGrpSpPr/>
          <p:nvPr/>
        </p:nvGrpSpPr>
        <p:grpSpPr>
          <a:xfrm>
            <a:off x="1190475" y="3370089"/>
            <a:ext cx="4932963" cy="3078085"/>
            <a:chOff x="1190475" y="3370089"/>
            <a:chExt cx="4932963" cy="30780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82FD034-B961-4596-9BE9-4F760C26673B}"/>
                </a:ext>
              </a:extLst>
            </p:cNvPr>
            <p:cNvGrpSpPr/>
            <p:nvPr/>
          </p:nvGrpSpPr>
          <p:grpSpPr>
            <a:xfrm>
              <a:off x="1535639" y="3527733"/>
              <a:ext cx="981635" cy="798581"/>
              <a:chOff x="1795613" y="4110551"/>
              <a:chExt cx="981635" cy="79858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439C90-AB46-4F0B-A4A3-A08B1E538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5613" y="4489172"/>
                <a:ext cx="9816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C2EDD17-0D3D-446A-8CB1-56F3464BA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8013" y="4641572"/>
                <a:ext cx="62753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69B796E-1FD8-4A05-9FE6-D91885B85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430" y="4110551"/>
                <a:ext cx="0" cy="35587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8BCD85A-4B11-4EC6-89BA-571C82FFB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6430" y="4663440"/>
                <a:ext cx="0" cy="2456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0EBA7CF-E2F3-4FB3-AB8C-49AB9355D1CC}"/>
                </a:ext>
              </a:extLst>
            </p:cNvPr>
            <p:cNvGrpSpPr/>
            <p:nvPr/>
          </p:nvGrpSpPr>
          <p:grpSpPr>
            <a:xfrm>
              <a:off x="3910727" y="3370089"/>
              <a:ext cx="500720" cy="3078085"/>
              <a:chOff x="8020028" y="3217613"/>
              <a:chExt cx="500720" cy="306664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33CE70E-B97A-4D37-ACD4-805B89C43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097" y="5701949"/>
                <a:ext cx="0" cy="5823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678E289-3283-4CD0-9973-EE34EF85B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5469" y="3217613"/>
                <a:ext cx="0" cy="4348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E851648-807B-47FA-BB20-ADFCE477B39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75340" y="3746633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808A029-F2D9-4CFD-8D94-F24F4A4AF85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65436" y="4443179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0033788-BCBD-428F-AC30-FA752D2D288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8265436" y="5115410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D7258A7-D2EE-4735-AEBE-55E4DE60E6B9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265436" y="4094501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B1C194-9EB2-4FCA-B19B-E2CE4F16697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275340" y="4779649"/>
                <a:ext cx="0" cy="4908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425052F-1D7D-4F15-A87D-EECE5B88376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349870" y="3615523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0D1F2F8-789B-4D5E-8F74-324AA8135DDB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8181001" y="5486853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E326B5-DFB3-46C3-8910-9669BB06A92A}"/>
                </a:ext>
              </a:extLst>
            </p:cNvPr>
            <p:cNvSpPr txBox="1"/>
            <p:nvPr/>
          </p:nvSpPr>
          <p:spPr>
            <a:xfrm>
              <a:off x="1190475" y="4550521"/>
              <a:ext cx="1671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This is the symbol for a battery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58A37C8-DFDB-45AD-B40D-30D460E430C5}"/>
                </a:ext>
              </a:extLst>
            </p:cNvPr>
            <p:cNvSpPr txBox="1"/>
            <p:nvPr/>
          </p:nvSpPr>
          <p:spPr>
            <a:xfrm>
              <a:off x="4451477" y="4234924"/>
              <a:ext cx="1671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This is the symbol for a resistor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975</Words>
  <Application>Microsoft Office PowerPoint</Application>
  <PresentationFormat>Widescreen</PresentationFormat>
  <Paragraphs>99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38</cp:revision>
  <dcterms:created xsi:type="dcterms:W3CDTF">2021-05-31T20:36:32Z</dcterms:created>
  <dcterms:modified xsi:type="dcterms:W3CDTF">2023-06-29T10:20:17Z</dcterms:modified>
</cp:coreProperties>
</file>