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0"/>
  </p:handoutMasterIdLst>
  <p:sldIdLst>
    <p:sldId id="387" r:id="rId2"/>
    <p:sldId id="334" r:id="rId3"/>
    <p:sldId id="342" r:id="rId4"/>
    <p:sldId id="351" r:id="rId5"/>
    <p:sldId id="352" r:id="rId6"/>
    <p:sldId id="355" r:id="rId7"/>
    <p:sldId id="346" r:id="rId8"/>
    <p:sldId id="356" r:id="rId9"/>
    <p:sldId id="336" r:id="rId10"/>
    <p:sldId id="350" r:id="rId11"/>
    <p:sldId id="337" r:id="rId12"/>
    <p:sldId id="339" r:id="rId13"/>
    <p:sldId id="341" r:id="rId14"/>
    <p:sldId id="340" r:id="rId15"/>
    <p:sldId id="353" r:id="rId16"/>
    <p:sldId id="354" r:id="rId17"/>
    <p:sldId id="343" r:id="rId18"/>
    <p:sldId id="347" r:id="rId19"/>
    <p:sldId id="360" r:id="rId20"/>
    <p:sldId id="349" r:id="rId21"/>
    <p:sldId id="362" r:id="rId22"/>
    <p:sldId id="361" r:id="rId23"/>
    <p:sldId id="348" r:id="rId24"/>
    <p:sldId id="363" r:id="rId25"/>
    <p:sldId id="364" r:id="rId26"/>
    <p:sldId id="365" r:id="rId27"/>
    <p:sldId id="373" r:id="rId28"/>
    <p:sldId id="374" r:id="rId29"/>
    <p:sldId id="375" r:id="rId30"/>
    <p:sldId id="371" r:id="rId31"/>
    <p:sldId id="376" r:id="rId32"/>
    <p:sldId id="372" r:id="rId33"/>
    <p:sldId id="370" r:id="rId34"/>
    <p:sldId id="377" r:id="rId35"/>
    <p:sldId id="378" r:id="rId36"/>
    <p:sldId id="379" r:id="rId37"/>
    <p:sldId id="366" r:id="rId38"/>
    <p:sldId id="367" r:id="rId39"/>
    <p:sldId id="380" r:id="rId40"/>
    <p:sldId id="381" r:id="rId41"/>
    <p:sldId id="382" r:id="rId42"/>
    <p:sldId id="368" r:id="rId43"/>
    <p:sldId id="369" r:id="rId44"/>
    <p:sldId id="383" r:id="rId45"/>
    <p:sldId id="384" r:id="rId46"/>
    <p:sldId id="386" r:id="rId47"/>
    <p:sldId id="268" r:id="rId48"/>
    <p:sldId id="269" r:id="rId49"/>
  </p:sldIdLst>
  <p:sldSz cx="12192000" cy="6858000"/>
  <p:notesSz cx="6889750" cy="9671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3FwgPd7vgzV0k3vmdmsqrg==" hashData="7hcWqxeYIwBxGWgjTSap2pVDuJY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2C2D32"/>
    <a:srgbClr val="B3E4EF"/>
    <a:srgbClr val="BEEFF6"/>
    <a:srgbClr val="CC66FF"/>
    <a:srgbClr val="8AFD6B"/>
    <a:srgbClr val="2F2E34"/>
    <a:srgbClr val="343237"/>
    <a:srgbClr val="CC6600"/>
    <a:srgbClr val="E1E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FE0019-FA5F-4647-98D2-27E357E89A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95340-D7A9-454A-AC10-AB7D4BE200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r">
              <a:defRPr sz="1200"/>
            </a:lvl1pPr>
          </a:lstStyle>
          <a:p>
            <a:fld id="{4D8C47A3-EB92-4A83-AFF6-DDCB92D50110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8D79F-3141-445A-919E-84E3C80935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C981D-0BA4-4AF4-9029-E313128F1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r">
              <a:defRPr sz="1200"/>
            </a:lvl1pPr>
          </a:lstStyle>
          <a:p>
            <a:fld id="{2C373AA5-1209-48BE-A049-E9581CEDD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84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2012-E1EB-4E11-B5E2-4DAEA01D9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6AD8B-2DF7-4706-AFC3-986E14DCC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D2055-57B5-48A3-BAD1-F4425FA98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27FE7-B4C0-4CCD-8765-0FA3382E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0F48A-7CF5-4B1C-ADD5-26098A90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DA1C-1AB8-4DB3-93FB-19E9AD30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3AB09-70CE-4032-9C69-E35BD16DC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2BFE6-7504-46CE-A5BF-206BD6CA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5FA88-ADF5-4E3B-AD95-0E23FCE5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9F82A-E091-4BD6-8AB6-7D891D7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6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ECED26-47DC-4B24-9DDD-38FA3CAB8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BF6EB-B2A4-4429-98F6-C77A33A53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77599-1A36-4375-AAF6-B9A90B76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E888B-015E-4CB3-A75C-83021A2C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6187A-07F4-439C-84F5-6CDE08E8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9C94-17DA-4922-899B-53E4008C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A052-8134-49A8-B71A-699149A51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060DF-875A-4A7A-8FEA-C4E9D994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B09C8-4DC2-4259-9BAB-B10BB866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77582-D5AD-4809-93D8-0A6C622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9BBC-4AC0-4AA6-822A-0ACA3F6E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1D764-FC99-43E1-87A3-73E1D1001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1E4B3-E0CE-40FC-8E75-70AED229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ECD13-46A5-4A1E-94C3-9C87C3D5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7AF04-85E1-467A-9CA5-4D8F1C1A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3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025D-4D6E-4D9E-A7F1-52879C94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35ACA-FE07-4CBC-A9A6-56D4614E3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692F7-783A-468D-ADBD-0AF623FA6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CFC3B-7CCB-4237-82E9-3678EC01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9FA80-1032-48A3-857F-F61948F5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7C575-53D5-4502-BC59-961B59C5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0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07369-F891-4A24-B2CC-70B40F84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650A3-6A35-4B5B-8801-F51ED13D7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C04DC2-EAEB-4664-A696-88DB77CC5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7D14C-DF58-4CA9-84C7-4E0162DAC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3546B-BE6A-49A0-BA7E-9F1EEC2F8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8A83F-0E44-4D04-97FA-5AD181E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2C2C-863C-4E7E-A8A7-75BE01E6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34BA1-8A2D-4B51-ABFB-243825847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4FE9-7BD3-4336-89FE-9172B04F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049C6-9F50-426C-9FE7-EEE61A09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4DD34-9539-401E-889C-52F168591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00A45-3DA9-419E-88E8-A73867B19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EFBA3-2E9C-4486-84FD-25BD766A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3F162-F92D-4C48-8297-9F712A50D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57042-ADBB-473F-B34C-F015B48D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1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6F0D-0461-4F0E-B934-E0C5C326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00478-D553-4F30-9CB5-F8F489E9E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0B4A2-A254-4B35-885E-AC4FEE98A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48066-8270-4ED4-8705-A0D95428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3AE1A-C297-45B1-84B8-E75BA45D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868C8-1714-4A6A-899C-0D50CC0F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C7F0-AA97-4B4A-8225-45329F0B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2822B-C6D8-4BE5-9F06-055C42C82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C721C-9C6C-4D48-8B3D-8DF7365BA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81C5B-1516-4A35-ADAF-1678C0FF3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1C6B3F-2653-43CE-912F-DEC601EDE464}" type="datetimeFigureOut">
              <a:rPr lang="en-GB" smtClean="0"/>
              <a:t>06/08/2022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984E7-314F-4606-9DC7-5A82D1CA3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0A600-B660-450D-A820-48460B8B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21B5D1-F8EA-4CA4-9F69-83AA7A0B2D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9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09A8-3E60-47C4-87C2-4DF6C7AB0FC8}"/>
              </a:ext>
            </a:extLst>
          </p:cNvPr>
          <p:cNvSpPr txBox="1"/>
          <p:nvPr userDrawn="1"/>
        </p:nvSpPr>
        <p:spPr>
          <a:xfrm>
            <a:off x="3413374" y="6488668"/>
            <a:ext cx="546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Coventry and Warwickshire Schools Liaison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07E07-19E6-BBE8-6CA3-64FEE4B3E6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6604000"/>
            <a:ext cx="5170488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GB" alt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Derrick Willer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46C88-D86C-F945-8303-35939DB2CD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239582" y="6565384"/>
            <a:ext cx="1225550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altLang="en-US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7438D5-D987-4513-4203-052269079671}"/>
              </a:ext>
            </a:extLst>
          </p:cNvPr>
          <p:cNvSpPr txBox="1"/>
          <p:nvPr userDrawn="1"/>
        </p:nvSpPr>
        <p:spPr>
          <a:xfrm>
            <a:off x="3340354" y="0"/>
            <a:ext cx="4955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Sum Real Maths</a:t>
            </a:r>
          </a:p>
        </p:txBody>
      </p:sp>
    </p:spTree>
    <p:extLst>
      <p:ext uri="{BB962C8B-B14F-4D97-AF65-F5344CB8AC3E}">
        <p14:creationId xmlns:p14="http://schemas.microsoft.com/office/powerpoint/2010/main" val="182792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.png"/><Relationship Id="rId3" Type="http://schemas.microsoft.com/office/2007/relationships/media" Target="../media/media1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31.png"/><Relationship Id="rId5" Type="http://schemas.microsoft.com/office/2007/relationships/media" Target="../media/media15.m4a"/><Relationship Id="rId10" Type="http://schemas.openxmlformats.org/officeDocument/2006/relationships/image" Target="../media/image30.png"/><Relationship Id="rId4" Type="http://schemas.openxmlformats.org/officeDocument/2006/relationships/audio" Target="../media/media14.m4a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microsoft.com/office/2007/relationships/media" Target="../media/media20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0.em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image" Target="../media/image13.png"/><Relationship Id="rId5" Type="http://schemas.microsoft.com/office/2007/relationships/media" Target="../media/media21.m4a"/><Relationship Id="rId10" Type="http://schemas.openxmlformats.org/officeDocument/2006/relationships/image" Target="../media/image12.png"/><Relationship Id="rId4" Type="http://schemas.openxmlformats.org/officeDocument/2006/relationships/audio" Target="../media/media20.m4a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13" Type="http://schemas.openxmlformats.org/officeDocument/2006/relationships/image" Target="../media/image13.png"/><Relationship Id="rId3" Type="http://schemas.microsoft.com/office/2007/relationships/media" Target="../media/media23.m4a"/><Relationship Id="rId7" Type="http://schemas.microsoft.com/office/2007/relationships/media" Target="../media/media25.m4a"/><Relationship Id="rId12" Type="http://schemas.openxmlformats.org/officeDocument/2006/relationships/image" Target="../media/image1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11" Type="http://schemas.openxmlformats.org/officeDocument/2006/relationships/image" Target="../media/image17.png"/><Relationship Id="rId5" Type="http://schemas.microsoft.com/office/2007/relationships/media" Target="../media/media24.m4a"/><Relationship Id="rId1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audio" Target="../media/media2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7.m4a"/><Relationship Id="rId7" Type="http://schemas.openxmlformats.org/officeDocument/2006/relationships/image" Target="../media/image1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emf"/><Relationship Id="rId4" Type="http://schemas.openxmlformats.org/officeDocument/2006/relationships/audio" Target="../media/media27.m4a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1.m4a"/><Relationship Id="rId7" Type="http://schemas.openxmlformats.org/officeDocument/2006/relationships/image" Target="../media/image33.gif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3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7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4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9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7" Type="http://schemas.openxmlformats.org/officeDocument/2006/relationships/image" Target="../media/image2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6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2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36.emf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7" Type="http://schemas.openxmlformats.org/officeDocument/2006/relationships/image" Target="../media/image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6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5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microsoft.com/office/2007/relationships/media" Target="../media/media4.m4a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emf"/><Relationship Id="rId2" Type="http://schemas.openxmlformats.org/officeDocument/2006/relationships/audio" Target="../media/media3.m4a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microsoft.com/office/2007/relationships/media" Target="../media/media5.m4a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4.m4a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7" Type="http://schemas.openxmlformats.org/officeDocument/2006/relationships/image" Target="../media/image2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9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7" Type="http://schemas.openxmlformats.org/officeDocument/2006/relationships/image" Target="../media/image2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6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1.m4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microsoft.com/office/2007/relationships/media" Target="../media/media53.m4a"/><Relationship Id="rId7" Type="http://schemas.openxmlformats.org/officeDocument/2006/relationships/image" Target="../media/image2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3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6.m4a"/><Relationship Id="rId7" Type="http://schemas.openxmlformats.org/officeDocument/2006/relationships/image" Target="../media/image41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6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1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audio" Target="../media/media62.m4a"/><Relationship Id="rId5" Type="http://schemas.microsoft.com/office/2007/relationships/media" Target="../media/media62.m4a"/><Relationship Id="rId4" Type="http://schemas.openxmlformats.org/officeDocument/2006/relationships/audio" Target="../media/media61.m4a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e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.png"/><Relationship Id="rId2" Type="http://schemas.openxmlformats.org/officeDocument/2006/relationships/audio" Target="../media/media6.m4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5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audio" Target="../media/media66.m4a"/><Relationship Id="rId5" Type="http://schemas.microsoft.com/office/2007/relationships/media" Target="../media/media66.m4a"/><Relationship Id="rId4" Type="http://schemas.openxmlformats.org/officeDocument/2006/relationships/audio" Target="../media/media65.m4a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69.m4a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9.m4a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71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audio" Target="../media/media72.m4a"/><Relationship Id="rId5" Type="http://schemas.microsoft.com/office/2007/relationships/media" Target="../media/media72.m4a"/><Relationship Id="rId10" Type="http://schemas.openxmlformats.org/officeDocument/2006/relationships/image" Target="../media/image2.png"/><Relationship Id="rId4" Type="http://schemas.openxmlformats.org/officeDocument/2006/relationships/audio" Target="../media/media71.m4a"/><Relationship Id="rId9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76.m4a"/><Relationship Id="rId7" Type="http://schemas.openxmlformats.org/officeDocument/2006/relationships/image" Target="../media/image2.png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6.m4a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e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.png"/><Relationship Id="rId2" Type="http://schemas.openxmlformats.org/officeDocument/2006/relationships/audio" Target="../media/media7.m4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B5F766-7C5D-0C67-F9F7-2267A33E2C9E}"/>
              </a:ext>
            </a:extLst>
          </p:cNvPr>
          <p:cNvSpPr txBox="1"/>
          <p:nvPr/>
        </p:nvSpPr>
        <p:spPr>
          <a:xfrm>
            <a:off x="914400" y="813916"/>
            <a:ext cx="151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Contents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B4F5D77-FD13-BC14-18D3-C43774E69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408824"/>
              </p:ext>
            </p:extLst>
          </p:nvPr>
        </p:nvGraphicFramePr>
        <p:xfrm>
          <a:off x="1021365" y="1562224"/>
          <a:ext cx="3477260" cy="4163136"/>
        </p:xfrm>
        <a:graphic>
          <a:graphicData uri="http://schemas.openxmlformats.org/drawingml/2006/table">
            <a:tbl>
              <a:tblPr firstRow="1" firstCol="1" bandRow="1"/>
              <a:tblGrid>
                <a:gridCol w="3477260">
                  <a:extLst>
                    <a:ext uri="{9D8B030D-6E8A-4147-A177-3AD203B41FA5}">
                      <a16:colId xmlns:a16="http://schemas.microsoft.com/office/drawing/2014/main" val="3265735841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Topic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043137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Card Trick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614211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Cat, Tortoise and Table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003906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Resistance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1596308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Pair of Poker Cards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895685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Lets Go Fishing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800005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Confusing Numbers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094356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Clever Bubbles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498796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 Band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602738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Guess My Weight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140422"/>
                  </a:ext>
                </a:extLst>
              </a:tr>
              <a:tr h="318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My Bank Giving Me Money?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4951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B9A84D9-94A7-E17C-D3D7-0964419798DE}"/>
              </a:ext>
            </a:extLst>
          </p:cNvPr>
          <p:cNvSpPr/>
          <p:nvPr/>
        </p:nvSpPr>
        <p:spPr>
          <a:xfrm>
            <a:off x="12538553" y="1562224"/>
            <a:ext cx="701458" cy="917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22222">
            <a:hlinkClick r:id="" action="ppaction://media"/>
            <a:extLst>
              <a:ext uri="{FF2B5EF4-FFF2-40B4-BE49-F238E27FC236}">
                <a16:creationId xmlns:a16="http://schemas.microsoft.com/office/drawing/2014/main" id="{3CC8CA65-880D-5578-6ED4-DE72FFF5C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477" y="1488579"/>
            <a:ext cx="4310425" cy="43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524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8754C4-584A-B668-0E3D-20BDCB84331B}"/>
              </a:ext>
            </a:extLst>
          </p:cNvPr>
          <p:cNvSpPr/>
          <p:nvPr/>
        </p:nvSpPr>
        <p:spPr>
          <a:xfrm>
            <a:off x="720390" y="836112"/>
            <a:ext cx="2310910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GB" sz="5400" b="1" cap="none" spc="0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BCC0C-FA16-3181-53B0-CEAE71F4260C}"/>
              </a:ext>
            </a:extLst>
          </p:cNvPr>
          <p:cNvSpPr txBox="1"/>
          <p:nvPr/>
        </p:nvSpPr>
        <p:spPr>
          <a:xfrm>
            <a:off x="598130" y="1576595"/>
            <a:ext cx="843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are going to make two electrical circuits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BB39802-2628-8D4E-B36C-E79D2BCDE605}"/>
              </a:ext>
            </a:extLst>
          </p:cNvPr>
          <p:cNvSpPr txBox="1"/>
          <p:nvPr/>
        </p:nvSpPr>
        <p:spPr>
          <a:xfrm>
            <a:off x="666204" y="2305186"/>
            <a:ext cx="900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We represent these with schematic diagrams using electrical symbols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E2BA668-B91D-9742-4360-C62572808428}"/>
              </a:ext>
            </a:extLst>
          </p:cNvPr>
          <p:cNvGrpSpPr/>
          <p:nvPr/>
        </p:nvGrpSpPr>
        <p:grpSpPr>
          <a:xfrm>
            <a:off x="414294" y="2763529"/>
            <a:ext cx="11129218" cy="3605614"/>
            <a:chOff x="439346" y="2287540"/>
            <a:chExt cx="11129218" cy="360561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37965B9-AA9C-3F18-A624-24F7E9750EC0}"/>
                </a:ext>
              </a:extLst>
            </p:cNvPr>
            <p:cNvCxnSpPr>
              <a:cxnSpLocks/>
            </p:cNvCxnSpPr>
            <p:nvPr/>
          </p:nvCxnSpPr>
          <p:spPr>
            <a:xfrm>
              <a:off x="11116394" y="4347009"/>
              <a:ext cx="45217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3245EE-4C70-D102-4723-DD2EC40004D6}"/>
                </a:ext>
              </a:extLst>
            </p:cNvPr>
            <p:cNvGrpSpPr/>
            <p:nvPr/>
          </p:nvGrpSpPr>
          <p:grpSpPr>
            <a:xfrm>
              <a:off x="1430797" y="2428210"/>
              <a:ext cx="4111250" cy="3464944"/>
              <a:chOff x="1430797" y="2428210"/>
              <a:chExt cx="4111250" cy="3464944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573BC2B-A6F4-BAA5-FC5C-559B3A2E70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4555" y="3984273"/>
                <a:ext cx="0" cy="36273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5668D83-3CA7-C370-3F69-7091B4686FA0}"/>
                  </a:ext>
                </a:extLst>
              </p:cNvPr>
              <p:cNvGrpSpPr/>
              <p:nvPr/>
            </p:nvGrpSpPr>
            <p:grpSpPr>
              <a:xfrm>
                <a:off x="1430797" y="2428210"/>
                <a:ext cx="3659080" cy="3464944"/>
                <a:chOff x="1789742" y="3219189"/>
                <a:chExt cx="2273345" cy="2378290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7C269CE3-79AD-C7FA-06DA-234D9099B9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4164" y="3429000"/>
                  <a:ext cx="0" cy="529225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BCAB4B5E-7648-BF33-7CCC-78D241DB7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4164" y="3429000"/>
                  <a:ext cx="70145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E529E406-178A-A591-83B9-C03EC8063F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3073" y="3429000"/>
                  <a:ext cx="70145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AD00425A-6F7A-9615-6BAF-357D0DF36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05622" y="3219189"/>
                  <a:ext cx="177451" cy="209811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9CAA7BC9-778F-7CDB-44FF-72E4173D8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4531" y="3429000"/>
                  <a:ext cx="0" cy="529225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Group 127">
                  <a:extLst>
                    <a:ext uri="{FF2B5EF4-FFF2-40B4-BE49-F238E27FC236}">
                      <a16:creationId xmlns:a16="http://schemas.microsoft.com/office/drawing/2014/main" id="{920CE0EF-0358-79CE-F4F3-E2657E7724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34450" y="3843468"/>
                  <a:ext cx="528637" cy="582612"/>
                  <a:chOff x="5566827" y="1565989"/>
                  <a:chExt cx="571862" cy="630307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E002F2B1-A31B-2AAD-F3A2-4A9FC11988E4}"/>
                      </a:ext>
                    </a:extLst>
                  </p:cNvPr>
                  <p:cNvSpPr/>
                  <p:nvPr/>
                </p:nvSpPr>
                <p:spPr>
                  <a:xfrm>
                    <a:off x="5566827" y="1565989"/>
                    <a:ext cx="133950" cy="63030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4406" tIns="42203" rIns="84406" bIns="42203" anchor="ctr"/>
                  <a:lstStyle/>
                  <a:p>
                    <a:pPr algn="ctr" defTabSz="42204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662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1DC4EDA7-4FD0-A768-0C70-14B895CECE6C}"/>
                      </a:ext>
                    </a:extLst>
                  </p:cNvPr>
                  <p:cNvSpPr/>
                  <p:nvPr/>
                </p:nvSpPr>
                <p:spPr>
                  <a:xfrm>
                    <a:off x="5589151" y="1804715"/>
                    <a:ext cx="214664" cy="17174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4406" tIns="42203" rIns="84406" bIns="42203" anchor="ctr"/>
                  <a:lstStyle/>
                  <a:p>
                    <a:pPr algn="ctr" defTabSz="42204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662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13DCF8E2-1AAD-C3B4-0184-E2BF45C0C12F}"/>
                      </a:ext>
                    </a:extLst>
                  </p:cNvPr>
                  <p:cNvSpPr/>
                  <p:nvPr/>
                </p:nvSpPr>
                <p:spPr>
                  <a:xfrm>
                    <a:off x="5800380" y="1689646"/>
                    <a:ext cx="338309" cy="38299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84406" tIns="42203" rIns="84406" bIns="42203" anchor="ctr"/>
                  <a:lstStyle/>
                  <a:p>
                    <a:pPr algn="ctr" defTabSz="42204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662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48A81D07-F5CE-D9E8-7D9F-E4F99407A5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08966" y="1852804"/>
                    <a:ext cx="128798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F2DC9450-D8BB-DB01-2D5A-137D53172D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08966" y="1921503"/>
                    <a:ext cx="128798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" name="Group 122">
                    <a:extLst>
                      <a:ext uri="{FF2B5EF4-FFF2-40B4-BE49-F238E27FC236}">
                        <a16:creationId xmlns:a16="http://schemas.microsoft.com/office/drawing/2014/main" id="{7C68B832-7020-9065-848A-B43884ABB6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937812" y="1879362"/>
                    <a:ext cx="120706" cy="78563"/>
                    <a:chOff x="5923816" y="1739997"/>
                    <a:chExt cx="120706" cy="78563"/>
                  </a:xfrm>
                </p:grpSpPr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B0F580B4-9748-B766-288B-E65F709EF2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923768" y="1782138"/>
                      <a:ext cx="48085" cy="34349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Arc 27">
                      <a:extLst>
                        <a:ext uri="{FF2B5EF4-FFF2-40B4-BE49-F238E27FC236}">
                          <a16:creationId xmlns:a16="http://schemas.microsoft.com/office/drawing/2014/main" id="{ABD357E7-7F54-CC9E-2338-00AF4F1754EF}"/>
                        </a:ext>
                      </a:extLst>
                    </p:cNvPr>
                    <p:cNvSpPr/>
                    <p:nvPr/>
                  </p:nvSpPr>
                  <p:spPr>
                    <a:xfrm rot="7596603">
                      <a:off x="5946089" y="1720316"/>
                      <a:ext cx="79003" cy="116777"/>
                    </a:xfrm>
                    <a:prstGeom prst="arc">
                      <a:avLst>
                        <a:gd name="adj1" fmla="val 16200000"/>
                        <a:gd name="adj2" fmla="val 478785"/>
                      </a:avLst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lIns="84406" tIns="42203" rIns="84406" bIns="42203" anchor="ctr"/>
                    <a:lstStyle/>
                    <a:p>
                      <a:pPr algn="ctr" defTabSz="422041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GB" sz="1662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23" name="Arc 22">
                    <a:extLst>
                      <a:ext uri="{FF2B5EF4-FFF2-40B4-BE49-F238E27FC236}">
                        <a16:creationId xmlns:a16="http://schemas.microsoft.com/office/drawing/2014/main" id="{4FCC9085-8EDB-3417-9AA1-5178C824008B}"/>
                      </a:ext>
                    </a:extLst>
                  </p:cNvPr>
                  <p:cNvSpPr/>
                  <p:nvPr/>
                </p:nvSpPr>
                <p:spPr>
                  <a:xfrm rot="15591324" flipV="1">
                    <a:off x="5945487" y="1853668"/>
                    <a:ext cx="118505" cy="116777"/>
                  </a:xfrm>
                  <a:prstGeom prst="arc">
                    <a:avLst>
                      <a:gd name="adj1" fmla="val 13124198"/>
                      <a:gd name="adj2" fmla="val 3444348"/>
                    </a:avLst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84406" tIns="42203" rIns="84406" bIns="42203" anchor="ctr"/>
                  <a:lstStyle/>
                  <a:p>
                    <a:pPr algn="ctr" defTabSz="42204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662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4" name="Arc 23">
                    <a:extLst>
                      <a:ext uri="{FF2B5EF4-FFF2-40B4-BE49-F238E27FC236}">
                        <a16:creationId xmlns:a16="http://schemas.microsoft.com/office/drawing/2014/main" id="{9EAD7C84-5B72-CCFF-3517-60DC4773330C}"/>
                      </a:ext>
                    </a:extLst>
                  </p:cNvPr>
                  <p:cNvSpPr/>
                  <p:nvPr/>
                </p:nvSpPr>
                <p:spPr>
                  <a:xfrm rot="19115127" flipH="1" flipV="1">
                    <a:off x="5910288" y="1749757"/>
                    <a:ext cx="135667" cy="151136"/>
                  </a:xfrm>
                  <a:prstGeom prst="arc">
                    <a:avLst>
                      <a:gd name="adj1" fmla="val 11226765"/>
                      <a:gd name="adj2" fmla="val 19972709"/>
                    </a:avLst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84406" tIns="42203" rIns="84406" bIns="42203" anchor="ctr"/>
                  <a:lstStyle/>
                  <a:p>
                    <a:pPr algn="ctr" defTabSz="42204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662"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07C9F237-127C-5FEC-FF58-84583FDD8F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360715" flipV="1">
                    <a:off x="5927461" y="1818455"/>
                    <a:ext cx="48085" cy="3091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Arc 25">
                    <a:extLst>
                      <a:ext uri="{FF2B5EF4-FFF2-40B4-BE49-F238E27FC236}">
                        <a16:creationId xmlns:a16="http://schemas.microsoft.com/office/drawing/2014/main" id="{9F151C4C-20D2-98B3-1DBD-0179F0882C53}"/>
                      </a:ext>
                    </a:extLst>
                  </p:cNvPr>
                  <p:cNvSpPr/>
                  <p:nvPr/>
                </p:nvSpPr>
                <p:spPr>
                  <a:xfrm rot="12764112" flipV="1">
                    <a:off x="5958373" y="1778954"/>
                    <a:ext cx="80713" cy="118504"/>
                  </a:xfrm>
                  <a:prstGeom prst="arc">
                    <a:avLst>
                      <a:gd name="adj1" fmla="val 15420615"/>
                      <a:gd name="adj2" fmla="val 478785"/>
                    </a:avLst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84406" tIns="42203" rIns="84406" bIns="42203" anchor="ctr"/>
                  <a:lstStyle/>
                  <a:p>
                    <a:pPr algn="ctr" defTabSz="42204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662">
                      <a:solidFill>
                        <a:srgbClr val="FF0000"/>
                      </a:solidFill>
                    </a:endParaRPr>
                  </a:p>
                </p:txBody>
              </p:sp>
            </p:grp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4308D736-A405-CB2B-CC5D-0AB6FB8282C0}"/>
                    </a:ext>
                  </a:extLst>
                </p:cNvPr>
                <p:cNvCxnSpPr/>
                <p:nvPr/>
              </p:nvCxnSpPr>
              <p:spPr>
                <a:xfrm>
                  <a:off x="1852322" y="3957768"/>
                  <a:ext cx="303684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9A2CE4D-94A0-F950-23D9-522768E8E9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9742" y="4091117"/>
                  <a:ext cx="428844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218C1C8-46A5-16B8-2463-047E23D375D0}"/>
                    </a:ext>
                  </a:extLst>
                </p:cNvPr>
                <p:cNvCxnSpPr/>
                <p:nvPr/>
              </p:nvCxnSpPr>
              <p:spPr>
                <a:xfrm>
                  <a:off x="1875845" y="4216247"/>
                  <a:ext cx="303684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6C639DF-56E1-9032-39E4-38DAA9F1A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13265" y="4349596"/>
                  <a:ext cx="428844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B9289D8-4287-6874-277B-1F2C647FE314}"/>
                    </a:ext>
                  </a:extLst>
                </p:cNvPr>
                <p:cNvCxnSpPr/>
                <p:nvPr/>
              </p:nvCxnSpPr>
              <p:spPr>
                <a:xfrm>
                  <a:off x="2004164" y="4349596"/>
                  <a:ext cx="0" cy="123701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8848E48-E387-1923-6E88-161703E5DB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4164" y="5597479"/>
                  <a:ext cx="198590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D3AE9DB-804A-B7DB-BDB6-B7EA997CB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8070" y="4397108"/>
                <a:ext cx="885007" cy="1220237"/>
              </a:xfrm>
              <a:prstGeom prst="rect">
                <a:avLst/>
              </a:prstGeom>
            </p:spPr>
          </p:pic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60BC608-2296-F25A-70B2-63C98F110A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3010" y="4347009"/>
                <a:ext cx="1129037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3A73E09-68DC-6FFD-D866-027B9FC78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2906" y="4370517"/>
                <a:ext cx="0" cy="112435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8830C4D-8523-0B3F-E804-0FB92EA7E1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9877" y="5494870"/>
                <a:ext cx="45217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7EE2637-CDB5-B824-2519-4400FA580D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93979" y="5590754"/>
                <a:ext cx="8643" cy="3024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27A9A67-40A1-7573-F47E-6AFC32D392A9}"/>
                </a:ext>
              </a:extLst>
            </p:cNvPr>
            <p:cNvGrpSpPr/>
            <p:nvPr/>
          </p:nvGrpSpPr>
          <p:grpSpPr>
            <a:xfrm>
              <a:off x="6771235" y="2287540"/>
              <a:ext cx="4439803" cy="3464944"/>
              <a:chOff x="1789742" y="3219189"/>
              <a:chExt cx="2758399" cy="2378290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C3516DE-7CB4-E2EE-C181-EB994C9740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4164" y="3429000"/>
                <a:ext cx="0" cy="52922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1A4AF94-D0BE-5F39-CABE-FE45092D7D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4164" y="3429000"/>
                <a:ext cx="70145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451D547-E187-FAFB-8145-83ACCD1182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3073" y="3429000"/>
                <a:ext cx="70145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84A162D-3E3D-6B0A-515D-AF3850FE4C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5622" y="3219189"/>
                <a:ext cx="177451" cy="20981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41DB044-FD8A-2561-9D4B-C4C293BD8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4531" y="3429000"/>
                <a:ext cx="0" cy="52922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127">
                <a:extLst>
                  <a:ext uri="{FF2B5EF4-FFF2-40B4-BE49-F238E27FC236}">
                    <a16:creationId xmlns:a16="http://schemas.microsoft.com/office/drawing/2014/main" id="{392DCE15-9A95-5180-A2FA-E192644021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4450" y="3843468"/>
                <a:ext cx="528637" cy="582612"/>
                <a:chOff x="5566827" y="1565989"/>
                <a:chExt cx="571862" cy="630307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4959A0C-6269-7122-20CD-190D94DC461A}"/>
                    </a:ext>
                  </a:extLst>
                </p:cNvPr>
                <p:cNvSpPr/>
                <p:nvPr/>
              </p:nvSpPr>
              <p:spPr>
                <a:xfrm>
                  <a:off x="5566827" y="1565989"/>
                  <a:ext cx="133950" cy="63030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4406" tIns="42203" rIns="84406" bIns="42203" anchor="ctr"/>
                <a:lstStyle/>
                <a:p>
                  <a:pPr algn="ctr" defTabSz="42204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66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0C7C7980-5606-46B8-C5ED-BFA3803F3E83}"/>
                    </a:ext>
                  </a:extLst>
                </p:cNvPr>
                <p:cNvSpPr/>
                <p:nvPr/>
              </p:nvSpPr>
              <p:spPr>
                <a:xfrm>
                  <a:off x="5589151" y="1804715"/>
                  <a:ext cx="214664" cy="171746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4406" tIns="42203" rIns="84406" bIns="42203" anchor="ctr"/>
                <a:lstStyle/>
                <a:p>
                  <a:pPr algn="ctr" defTabSz="42204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66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D5884C1B-A390-05F1-29B5-D78512E66CCB}"/>
                    </a:ext>
                  </a:extLst>
                </p:cNvPr>
                <p:cNvSpPr/>
                <p:nvPr/>
              </p:nvSpPr>
              <p:spPr>
                <a:xfrm>
                  <a:off x="5800380" y="1689646"/>
                  <a:ext cx="338309" cy="38299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4406" tIns="42203" rIns="84406" bIns="42203" anchor="ctr"/>
                <a:lstStyle/>
                <a:p>
                  <a:pPr algn="ctr" defTabSz="42204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662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E2786143-4096-E60E-606F-272A6D846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8966" y="1852804"/>
                  <a:ext cx="12879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5FF1A3A-F92C-74F9-E50C-5C34CEFC53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8966" y="1921503"/>
                  <a:ext cx="12879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4" name="Group 122">
                  <a:extLst>
                    <a:ext uri="{FF2B5EF4-FFF2-40B4-BE49-F238E27FC236}">
                      <a16:creationId xmlns:a16="http://schemas.microsoft.com/office/drawing/2014/main" id="{59E70523-255A-60F9-2676-E971B9BA75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37812" y="1879362"/>
                  <a:ext cx="120706" cy="78563"/>
                  <a:chOff x="5923816" y="1739997"/>
                  <a:chExt cx="120706" cy="78563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45B76323-BD05-857D-8F70-121499BE7D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23768" y="1782138"/>
                    <a:ext cx="48085" cy="34349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Arc 89">
                    <a:extLst>
                      <a:ext uri="{FF2B5EF4-FFF2-40B4-BE49-F238E27FC236}">
                        <a16:creationId xmlns:a16="http://schemas.microsoft.com/office/drawing/2014/main" id="{7F8103D7-009F-7A48-83B3-6808F07B4369}"/>
                      </a:ext>
                    </a:extLst>
                  </p:cNvPr>
                  <p:cNvSpPr/>
                  <p:nvPr/>
                </p:nvSpPr>
                <p:spPr>
                  <a:xfrm rot="7596603">
                    <a:off x="5946089" y="1720316"/>
                    <a:ext cx="79003" cy="116777"/>
                  </a:xfrm>
                  <a:prstGeom prst="arc">
                    <a:avLst>
                      <a:gd name="adj1" fmla="val 16200000"/>
                      <a:gd name="adj2" fmla="val 478785"/>
                    </a:avLst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84406" tIns="42203" rIns="84406" bIns="42203" anchor="ctr"/>
                  <a:lstStyle/>
                  <a:p>
                    <a:pPr algn="ctr" defTabSz="42204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sz="1662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85" name="Arc 84">
                  <a:extLst>
                    <a:ext uri="{FF2B5EF4-FFF2-40B4-BE49-F238E27FC236}">
                      <a16:creationId xmlns:a16="http://schemas.microsoft.com/office/drawing/2014/main" id="{5826E70C-3C0A-734B-CE13-85060CFA8D09}"/>
                    </a:ext>
                  </a:extLst>
                </p:cNvPr>
                <p:cNvSpPr/>
                <p:nvPr/>
              </p:nvSpPr>
              <p:spPr>
                <a:xfrm rot="15591324" flipV="1">
                  <a:off x="5945487" y="1853668"/>
                  <a:ext cx="118505" cy="116777"/>
                </a:xfrm>
                <a:prstGeom prst="arc">
                  <a:avLst>
                    <a:gd name="adj1" fmla="val 13124198"/>
                    <a:gd name="adj2" fmla="val 3444348"/>
                  </a:avLst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84406" tIns="42203" rIns="84406" bIns="42203" anchor="ctr"/>
                <a:lstStyle/>
                <a:p>
                  <a:pPr algn="ctr" defTabSz="42204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662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6" name="Arc 85">
                  <a:extLst>
                    <a:ext uri="{FF2B5EF4-FFF2-40B4-BE49-F238E27FC236}">
                      <a16:creationId xmlns:a16="http://schemas.microsoft.com/office/drawing/2014/main" id="{6C3E00C4-4FBF-BEE5-2912-A7DEA7129476}"/>
                    </a:ext>
                  </a:extLst>
                </p:cNvPr>
                <p:cNvSpPr/>
                <p:nvPr/>
              </p:nvSpPr>
              <p:spPr>
                <a:xfrm rot="19115127" flipH="1" flipV="1">
                  <a:off x="5910288" y="1749757"/>
                  <a:ext cx="135667" cy="151136"/>
                </a:xfrm>
                <a:prstGeom prst="arc">
                  <a:avLst>
                    <a:gd name="adj1" fmla="val 11226765"/>
                    <a:gd name="adj2" fmla="val 19972709"/>
                  </a:avLst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84406" tIns="42203" rIns="84406" bIns="42203" anchor="ctr"/>
                <a:lstStyle/>
                <a:p>
                  <a:pPr algn="ctr" defTabSz="42204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662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61343E0C-CEA0-725A-905B-681B349D6F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360715" flipV="1">
                  <a:off x="5927461" y="1818455"/>
                  <a:ext cx="48085" cy="3091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Arc 87">
                  <a:extLst>
                    <a:ext uri="{FF2B5EF4-FFF2-40B4-BE49-F238E27FC236}">
                      <a16:creationId xmlns:a16="http://schemas.microsoft.com/office/drawing/2014/main" id="{7EF7EEFE-699D-50C8-6E9A-AEA0987BC27B}"/>
                    </a:ext>
                  </a:extLst>
                </p:cNvPr>
                <p:cNvSpPr/>
                <p:nvPr/>
              </p:nvSpPr>
              <p:spPr>
                <a:xfrm rot="12764112" flipV="1">
                  <a:off x="5958373" y="1778954"/>
                  <a:ext cx="80713" cy="118504"/>
                </a:xfrm>
                <a:prstGeom prst="arc">
                  <a:avLst>
                    <a:gd name="adj1" fmla="val 15420615"/>
                    <a:gd name="adj2" fmla="val 478785"/>
                  </a:avLst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84406" tIns="42203" rIns="84406" bIns="42203" anchor="ctr"/>
                <a:lstStyle/>
                <a:p>
                  <a:pPr algn="ctr" defTabSz="42204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662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E2BC50-D2D5-0BEF-05EF-A60728EE3DE3}"/>
                  </a:ext>
                </a:extLst>
              </p:cNvPr>
              <p:cNvCxnSpPr/>
              <p:nvPr/>
            </p:nvCxnSpPr>
            <p:spPr>
              <a:xfrm>
                <a:off x="1852322" y="3957768"/>
                <a:ext cx="3036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8213720-6B44-6635-8D2C-95958259C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742" y="4091117"/>
                <a:ext cx="42884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807776A-7AF0-E7C3-9D88-59B1C11BB880}"/>
                  </a:ext>
                </a:extLst>
              </p:cNvPr>
              <p:cNvCxnSpPr/>
              <p:nvPr/>
            </p:nvCxnSpPr>
            <p:spPr>
              <a:xfrm>
                <a:off x="1875845" y="4216247"/>
                <a:ext cx="30368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66B1027-E6BF-E676-DA36-FE550D48A0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3265" y="4349596"/>
                <a:ext cx="42884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ED08201-47CC-E1B1-ECAD-CA51E3D733CE}"/>
                  </a:ext>
                </a:extLst>
              </p:cNvPr>
              <p:cNvCxnSpPr/>
              <p:nvPr/>
            </p:nvCxnSpPr>
            <p:spPr>
              <a:xfrm>
                <a:off x="2004164" y="4349596"/>
                <a:ext cx="0" cy="123701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9C204ED-8F02-605C-728F-D256C7275E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4164" y="5577951"/>
                <a:ext cx="2543977" cy="1952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9685780-88A7-3DC0-50E1-69F02CE32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5722" y="2978730"/>
              <a:ext cx="1893275" cy="1012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D5028B6-BF3F-AB90-3CD7-5A59198DA2AA}"/>
                </a:ext>
              </a:extLst>
            </p:cNvPr>
            <p:cNvCxnSpPr>
              <a:cxnSpLocks/>
            </p:cNvCxnSpPr>
            <p:nvPr/>
          </p:nvCxnSpPr>
          <p:spPr>
            <a:xfrm>
              <a:off x="11548997" y="2951518"/>
              <a:ext cx="0" cy="14189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979A4AB-207F-92C3-74B6-ACF1D2358634}"/>
                </a:ext>
              </a:extLst>
            </p:cNvPr>
            <p:cNvCxnSpPr>
              <a:cxnSpLocks/>
            </p:cNvCxnSpPr>
            <p:nvPr/>
          </p:nvCxnSpPr>
          <p:spPr>
            <a:xfrm>
              <a:off x="9655722" y="3934436"/>
              <a:ext cx="0" cy="17990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820C7AE-7390-8536-364A-20A6907B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4041" y="3219929"/>
              <a:ext cx="688438" cy="122023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BA7C14D-9091-0EA8-33E2-599604EB7BE5}"/>
                </a:ext>
              </a:extLst>
            </p:cNvPr>
            <p:cNvSpPr txBox="1"/>
            <p:nvPr/>
          </p:nvSpPr>
          <p:spPr>
            <a:xfrm>
              <a:off x="10416078" y="4033025"/>
              <a:ext cx="11001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Set to 20V DC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497B72-D93B-08E6-DAF8-3BDC39A6825A}"/>
                </a:ext>
              </a:extLst>
            </p:cNvPr>
            <p:cNvCxnSpPr>
              <a:cxnSpLocks/>
            </p:cNvCxnSpPr>
            <p:nvPr/>
          </p:nvCxnSpPr>
          <p:spPr>
            <a:xfrm>
              <a:off x="11211038" y="4399987"/>
              <a:ext cx="0" cy="135249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2F2FF00-9D3B-5AF3-6025-CED5079DB5CF}"/>
                </a:ext>
              </a:extLst>
            </p:cNvPr>
            <p:cNvSpPr txBox="1"/>
            <p:nvPr/>
          </p:nvSpPr>
          <p:spPr>
            <a:xfrm>
              <a:off x="439346" y="3532683"/>
              <a:ext cx="888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Battery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9292D9A-4913-2FE7-649D-4D18489361BE}"/>
                </a:ext>
              </a:extLst>
            </p:cNvPr>
            <p:cNvSpPr txBox="1"/>
            <p:nvPr/>
          </p:nvSpPr>
          <p:spPr>
            <a:xfrm>
              <a:off x="5727473" y="3474543"/>
              <a:ext cx="888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Battery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8B45BC4-0FE3-1E0C-3134-E14C27924502}"/>
                </a:ext>
              </a:extLst>
            </p:cNvPr>
            <p:cNvSpPr txBox="1"/>
            <p:nvPr/>
          </p:nvSpPr>
          <p:spPr>
            <a:xfrm>
              <a:off x="8020272" y="2679234"/>
              <a:ext cx="81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Switch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C7BD770-7F8C-B692-F8B0-007CDC5862E9}"/>
                </a:ext>
              </a:extLst>
            </p:cNvPr>
            <p:cNvSpPr txBox="1"/>
            <p:nvPr/>
          </p:nvSpPr>
          <p:spPr>
            <a:xfrm>
              <a:off x="2730243" y="2780270"/>
              <a:ext cx="81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Switch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908DEBA-6578-FB6F-7B3A-BEBA431BFE12}"/>
                </a:ext>
              </a:extLst>
            </p:cNvPr>
            <p:cNvSpPr txBox="1"/>
            <p:nvPr/>
          </p:nvSpPr>
          <p:spPr>
            <a:xfrm>
              <a:off x="4484569" y="3052814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Lamp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86CAF0F-2088-F8A1-4F13-3FDE3CA3B477}"/>
                </a:ext>
              </a:extLst>
            </p:cNvPr>
            <p:cNvSpPr txBox="1"/>
            <p:nvPr/>
          </p:nvSpPr>
          <p:spPr>
            <a:xfrm>
              <a:off x="8807413" y="3537039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Lamp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C18EC0D-DAE9-658C-5B87-34D1569C95EC}"/>
                </a:ext>
              </a:extLst>
            </p:cNvPr>
            <p:cNvSpPr txBox="1"/>
            <p:nvPr/>
          </p:nvSpPr>
          <p:spPr>
            <a:xfrm>
              <a:off x="9939722" y="4459904"/>
              <a:ext cx="1278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/>
                <a:t>Multimeter</a:t>
              </a:r>
              <a:endParaRPr lang="en-GB" b="1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1BF246E-70A7-D01F-33B7-75442C2EEAB2}"/>
                </a:ext>
              </a:extLst>
            </p:cNvPr>
            <p:cNvSpPr txBox="1"/>
            <p:nvPr/>
          </p:nvSpPr>
          <p:spPr>
            <a:xfrm>
              <a:off x="3291978" y="4775276"/>
              <a:ext cx="1278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/>
                <a:t>Multimeter</a:t>
              </a:r>
              <a:endParaRPr lang="en-GB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5A72C87-BDC6-2804-215D-341FD81EA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349" y="3887999"/>
            <a:ext cx="931101" cy="6935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74E6BD9-A287-E7D1-719E-37DE178C1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291" y="3813715"/>
            <a:ext cx="931101" cy="6286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2F1251-CF7E-DB67-C03D-724859D10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9897" y="836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672994-3EE6-9270-C37D-0CE6E3F6EC0A}"/>
              </a:ext>
            </a:extLst>
          </p:cNvPr>
          <p:cNvSpPr/>
          <p:nvPr/>
        </p:nvSpPr>
        <p:spPr>
          <a:xfrm>
            <a:off x="720390" y="836112"/>
            <a:ext cx="2310910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GB" sz="5400" b="1" cap="none" spc="0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Resistance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36A4BF-E98D-3F85-C733-B0EF03D020E1}"/>
              </a:ext>
            </a:extLst>
          </p:cNvPr>
          <p:cNvGrpSpPr/>
          <p:nvPr/>
        </p:nvGrpSpPr>
        <p:grpSpPr>
          <a:xfrm>
            <a:off x="6727011" y="1066944"/>
            <a:ext cx="5248557" cy="4787031"/>
            <a:chOff x="5356606" y="1297777"/>
            <a:chExt cx="5248557" cy="4787031"/>
          </a:xfrm>
        </p:grpSpPr>
        <p:pic>
          <p:nvPicPr>
            <p:cNvPr id="76" name="Picture 1">
              <a:extLst>
                <a:ext uri="{FF2B5EF4-FFF2-40B4-BE49-F238E27FC236}">
                  <a16:creationId xmlns:a16="http://schemas.microsoft.com/office/drawing/2014/main" id="{7EFCC0A6-1A32-4D8E-078C-102E9394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606" y="1297777"/>
              <a:ext cx="5248557" cy="478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3E2506E-4705-24DD-4C2F-6BBF246B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38143" y="1531200"/>
              <a:ext cx="557515" cy="1115030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ECF4BAE-BC42-3507-1ABE-FFD63E61E913}"/>
                </a:ext>
              </a:extLst>
            </p:cNvPr>
            <p:cNvSpPr/>
            <p:nvPr/>
          </p:nvSpPr>
          <p:spPr>
            <a:xfrm rot="2273594">
              <a:off x="7927025" y="2402913"/>
              <a:ext cx="1541991" cy="353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BC908F37-D7AC-AE8D-C9E5-BC54B47121E4}"/>
                </a:ext>
              </a:extLst>
            </p:cNvPr>
            <p:cNvSpPr/>
            <p:nvPr/>
          </p:nvSpPr>
          <p:spPr>
            <a:xfrm>
              <a:off x="8034338" y="2159794"/>
              <a:ext cx="1385235" cy="488998"/>
            </a:xfrm>
            <a:custGeom>
              <a:avLst/>
              <a:gdLst>
                <a:gd name="connsiteX0" fmla="*/ 159 w 1415600"/>
                <a:gd name="connsiteY0" fmla="*/ 0 h 519368"/>
                <a:gd name="connsiteX1" fmla="*/ 175523 w 1415600"/>
                <a:gd name="connsiteY1" fmla="*/ 150312 h 519368"/>
                <a:gd name="connsiteX2" fmla="*/ 1064871 w 1415600"/>
                <a:gd name="connsiteY2" fmla="*/ 501041 h 519368"/>
                <a:gd name="connsiteX3" fmla="*/ 1415600 w 1415600"/>
                <a:gd name="connsiteY3" fmla="*/ 438411 h 51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600" h="519368">
                  <a:moveTo>
                    <a:pt x="159" y="0"/>
                  </a:moveTo>
                  <a:cubicBezTo>
                    <a:pt x="-885" y="33402"/>
                    <a:pt x="-1929" y="66805"/>
                    <a:pt x="175523" y="150312"/>
                  </a:cubicBezTo>
                  <a:cubicBezTo>
                    <a:pt x="352975" y="233819"/>
                    <a:pt x="858192" y="453025"/>
                    <a:pt x="1064871" y="501041"/>
                  </a:cubicBezTo>
                  <a:cubicBezTo>
                    <a:pt x="1271550" y="549057"/>
                    <a:pt x="1343575" y="493734"/>
                    <a:pt x="1415600" y="438411"/>
                  </a:cubicBezTo>
                </a:path>
              </a:pathLst>
            </a:cu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7A6FB1C7-93DE-09E5-9E6D-174ED580A808}"/>
                </a:ext>
              </a:extLst>
            </p:cNvPr>
            <p:cNvSpPr/>
            <p:nvPr/>
          </p:nvSpPr>
          <p:spPr>
            <a:xfrm>
              <a:off x="9128266" y="2519363"/>
              <a:ext cx="472934" cy="657225"/>
            </a:xfrm>
            <a:custGeom>
              <a:avLst/>
              <a:gdLst>
                <a:gd name="connsiteX0" fmla="*/ 6209 w 472934"/>
                <a:gd name="connsiteY0" fmla="*/ 657225 h 657225"/>
                <a:gd name="connsiteX1" fmla="*/ 49072 w 472934"/>
                <a:gd name="connsiteY1" fmla="*/ 476250 h 657225"/>
                <a:gd name="connsiteX2" fmla="*/ 368159 w 472934"/>
                <a:gd name="connsiteY2" fmla="*/ 304800 h 657225"/>
                <a:gd name="connsiteX3" fmla="*/ 472934 w 472934"/>
                <a:gd name="connsiteY3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934" h="657225">
                  <a:moveTo>
                    <a:pt x="6209" y="657225"/>
                  </a:moveTo>
                  <a:cubicBezTo>
                    <a:pt x="-2522" y="596106"/>
                    <a:pt x="-11253" y="534987"/>
                    <a:pt x="49072" y="476250"/>
                  </a:cubicBezTo>
                  <a:cubicBezTo>
                    <a:pt x="109397" y="417513"/>
                    <a:pt x="297515" y="384175"/>
                    <a:pt x="368159" y="304800"/>
                  </a:cubicBezTo>
                  <a:cubicBezTo>
                    <a:pt x="438803" y="225425"/>
                    <a:pt x="455868" y="112712"/>
                    <a:pt x="472934" y="0"/>
                  </a:cubicBezTo>
                </a:path>
              </a:pathLst>
            </a:cu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76F7E9CC-DFB7-F7A5-F7A3-D4DEA78BB758}"/>
                </a:ext>
              </a:extLst>
            </p:cNvPr>
            <p:cNvSpPr/>
            <p:nvPr/>
          </p:nvSpPr>
          <p:spPr>
            <a:xfrm>
              <a:off x="8034338" y="2143124"/>
              <a:ext cx="1176337" cy="1052513"/>
            </a:xfrm>
            <a:custGeom>
              <a:avLst/>
              <a:gdLst>
                <a:gd name="connsiteX0" fmla="*/ 0 w 1176337"/>
                <a:gd name="connsiteY0" fmla="*/ 4099 h 1075662"/>
                <a:gd name="connsiteX1" fmla="*/ 190500 w 1176337"/>
                <a:gd name="connsiteY1" fmla="*/ 99349 h 1075662"/>
                <a:gd name="connsiteX2" fmla="*/ 933450 w 1176337"/>
                <a:gd name="connsiteY2" fmla="*/ 670849 h 1075662"/>
                <a:gd name="connsiteX3" fmla="*/ 1176337 w 1176337"/>
                <a:gd name="connsiteY3" fmla="*/ 1075662 h 10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6337" h="1075662">
                  <a:moveTo>
                    <a:pt x="0" y="4099"/>
                  </a:moveTo>
                  <a:cubicBezTo>
                    <a:pt x="17462" y="-3839"/>
                    <a:pt x="34925" y="-11776"/>
                    <a:pt x="190500" y="99349"/>
                  </a:cubicBezTo>
                  <a:cubicBezTo>
                    <a:pt x="346075" y="210474"/>
                    <a:pt x="769144" y="508130"/>
                    <a:pt x="933450" y="670849"/>
                  </a:cubicBezTo>
                  <a:cubicBezTo>
                    <a:pt x="1097756" y="833568"/>
                    <a:pt x="1137046" y="954615"/>
                    <a:pt x="1176337" y="107566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24612C6-8C64-C8E0-9BEE-134CC8401241}"/>
              </a:ext>
            </a:extLst>
          </p:cNvPr>
          <p:cNvSpPr txBox="1"/>
          <p:nvPr/>
        </p:nvSpPr>
        <p:spPr>
          <a:xfrm>
            <a:off x="684652" y="1521939"/>
            <a:ext cx="5118709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Connecting the circuit</a:t>
            </a:r>
          </a:p>
          <a:p>
            <a:endParaRPr lang="en-GB" sz="2400" dirty="0"/>
          </a:p>
          <a:p>
            <a:r>
              <a:rPr lang="en-GB" sz="2400" b="1" dirty="0">
                <a:solidFill>
                  <a:srgbClr val="008000"/>
                </a:solidFill>
              </a:rPr>
              <a:t>Ensure that the switch is turned off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Connect the circuit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Set the </a:t>
            </a:r>
            <a:r>
              <a:rPr lang="en-GB" sz="2400" b="1" dirty="0" err="1">
                <a:solidFill>
                  <a:srgbClr val="008000"/>
                </a:solidFill>
              </a:rPr>
              <a:t>multimeter</a:t>
            </a:r>
            <a:r>
              <a:rPr lang="en-GB" sz="2400" b="1" dirty="0">
                <a:solidFill>
                  <a:srgbClr val="008000"/>
                </a:solidFill>
              </a:rPr>
              <a:t> to measure current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Get the circuit checked by a teacher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Turn on the circuit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Read the </a:t>
            </a:r>
            <a:r>
              <a:rPr lang="en-GB" sz="2400" b="1" dirty="0" err="1">
                <a:solidFill>
                  <a:srgbClr val="002060"/>
                </a:solidFill>
              </a:rPr>
              <a:t>multimeter</a:t>
            </a:r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Now move the </a:t>
            </a:r>
            <a:r>
              <a:rPr lang="en-GB" sz="2400" b="1" dirty="0" err="1">
                <a:solidFill>
                  <a:srgbClr val="008000"/>
                </a:solidFill>
              </a:rPr>
              <a:t>multimeter</a:t>
            </a:r>
            <a:r>
              <a:rPr lang="en-GB" sz="2400" b="1" dirty="0">
                <a:solidFill>
                  <a:srgbClr val="008000"/>
                </a:solidFill>
              </a:rPr>
              <a:t> and set to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DC Volts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Read the voltage across the lamp</a:t>
            </a:r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Turn off the circuit and the </a:t>
            </a:r>
            <a:r>
              <a:rPr lang="en-GB" sz="2400" b="1" dirty="0" err="1">
                <a:solidFill>
                  <a:srgbClr val="008000"/>
                </a:solidFill>
              </a:rPr>
              <a:t>multimeter</a:t>
            </a:r>
            <a:endParaRPr lang="en-GB" sz="2400" b="1" dirty="0">
              <a:solidFill>
                <a:srgbClr val="008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263BFC-4894-0CB4-28D9-3590AAF2E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7223" y="1684032"/>
            <a:ext cx="835199" cy="173616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73C749-DD52-6559-C76A-F1321DF80544}"/>
              </a:ext>
            </a:extLst>
          </p:cNvPr>
          <p:cNvCxnSpPr>
            <a:cxnSpLocks/>
          </p:cNvCxnSpPr>
          <p:nvPr/>
        </p:nvCxnSpPr>
        <p:spPr>
          <a:xfrm>
            <a:off x="6437890" y="2350074"/>
            <a:ext cx="0" cy="423856"/>
          </a:xfrm>
          <a:prstGeom prst="line">
            <a:avLst/>
          </a:prstGeom>
          <a:ln>
            <a:solidFill>
              <a:srgbClr val="2C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920C5F-A072-C49D-FEAF-0AF057044EAC}"/>
              </a:ext>
            </a:extLst>
          </p:cNvPr>
          <p:cNvCxnSpPr>
            <a:cxnSpLocks/>
          </p:cNvCxnSpPr>
          <p:nvPr/>
        </p:nvCxnSpPr>
        <p:spPr>
          <a:xfrm>
            <a:off x="6502911" y="2382305"/>
            <a:ext cx="0" cy="423856"/>
          </a:xfrm>
          <a:prstGeom prst="line">
            <a:avLst/>
          </a:prstGeom>
          <a:ln>
            <a:solidFill>
              <a:srgbClr val="2C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24C8DCC3-216C-6F0B-2B3C-A060ADA4514D}"/>
              </a:ext>
            </a:extLst>
          </p:cNvPr>
          <p:cNvSpPr/>
          <p:nvPr/>
        </p:nvSpPr>
        <p:spPr>
          <a:xfrm rot="5400000">
            <a:off x="6435136" y="2322898"/>
            <a:ext cx="72518" cy="62117"/>
          </a:xfrm>
          <a:prstGeom prst="pie">
            <a:avLst>
              <a:gd name="adj1" fmla="val 5198119"/>
              <a:gd name="adj2" fmla="val 16200000"/>
            </a:avLst>
          </a:prstGeom>
          <a:solidFill>
            <a:srgbClr val="2C2D32"/>
          </a:solidFill>
          <a:ln>
            <a:solidFill>
              <a:srgbClr val="2C2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0D12AD-4CFB-1F32-9F53-46BC3CE5C40F}"/>
              </a:ext>
            </a:extLst>
          </p:cNvPr>
          <p:cNvSpPr>
            <a:spLocks noChangeAspect="1"/>
          </p:cNvSpPr>
          <p:nvPr/>
        </p:nvSpPr>
        <p:spPr>
          <a:xfrm>
            <a:off x="6263986" y="2323667"/>
            <a:ext cx="414817" cy="503509"/>
          </a:xfrm>
          <a:prstGeom prst="ellipse">
            <a:avLst/>
          </a:prstGeom>
          <a:solidFill>
            <a:srgbClr val="343237"/>
          </a:solidFill>
          <a:ln w="28575">
            <a:solidFill>
              <a:srgbClr val="2F2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27025">
                <a:solidFill>
                  <a:schemeClr val="accent1">
                    <a:shade val="50000"/>
                  </a:schemeClr>
                </a:solidFill>
              </a:ln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777D2-89E3-7EE2-3643-1C263557E1EA}"/>
              </a:ext>
            </a:extLst>
          </p:cNvPr>
          <p:cNvGrpSpPr/>
          <p:nvPr/>
        </p:nvGrpSpPr>
        <p:grpSpPr>
          <a:xfrm rot="1052402">
            <a:off x="6255534" y="2499299"/>
            <a:ext cx="446440" cy="235033"/>
            <a:chOff x="7180972" y="3245428"/>
            <a:chExt cx="1338490" cy="558366"/>
          </a:xfrm>
        </p:grpSpPr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id="{47014324-4CB0-2DB1-43AA-3F6E03BCB65F}"/>
                </a:ext>
              </a:extLst>
            </p:cNvPr>
            <p:cNvSpPr/>
            <p:nvPr/>
          </p:nvSpPr>
          <p:spPr>
            <a:xfrm rot="6811370">
              <a:off x="8102329" y="3386660"/>
              <a:ext cx="400832" cy="433435"/>
            </a:xfrm>
            <a:prstGeom prst="upArrow">
              <a:avLst/>
            </a:prstGeom>
            <a:solidFill>
              <a:srgbClr val="343237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C5F591-25FE-6964-8D19-706372C19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776069">
              <a:off x="7602775" y="2823625"/>
              <a:ext cx="323851" cy="11674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FF00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445025-434F-4163-E7CF-952D40EF74D7}"/>
              </a:ext>
            </a:extLst>
          </p:cNvPr>
          <p:cNvSpPr txBox="1"/>
          <p:nvPr/>
        </p:nvSpPr>
        <p:spPr>
          <a:xfrm>
            <a:off x="5864825" y="2848656"/>
            <a:ext cx="11682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Set to 10A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39D75-3F05-8982-8D85-2A9994A89E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5720" y="4784279"/>
            <a:ext cx="864339" cy="15320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AE20A3-A023-DF89-BD27-6A20FD0E37BF}"/>
              </a:ext>
            </a:extLst>
          </p:cNvPr>
          <p:cNvSpPr txBox="1"/>
          <p:nvPr/>
        </p:nvSpPr>
        <p:spPr>
          <a:xfrm>
            <a:off x="5771838" y="5912911"/>
            <a:ext cx="14856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Set to 20V DC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588D3F-842D-EF15-F345-59FD4FD1D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9618" y="688177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417884-D104-55EE-1F73-B15C1B0A52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2059" y="3989882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028933-7561-0B8D-661F-3D86666BAD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2390" y="2120010"/>
            <a:ext cx="609600" cy="6096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023FFA-1F3B-EEFF-6571-3F9ECD6259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9618" y="4784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9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92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699CB0-B4F7-9BEB-0997-D0CA9FDF144E}"/>
              </a:ext>
            </a:extLst>
          </p:cNvPr>
          <p:cNvSpPr/>
          <p:nvPr/>
        </p:nvSpPr>
        <p:spPr>
          <a:xfrm>
            <a:off x="720390" y="836112"/>
            <a:ext cx="2310910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GB" sz="5400" b="1" cap="none" spc="0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Resistance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ABBF30-8CA7-93E7-5C4E-34C5555EA51B}"/>
              </a:ext>
            </a:extLst>
          </p:cNvPr>
          <p:cNvSpPr txBox="1"/>
          <p:nvPr/>
        </p:nvSpPr>
        <p:spPr>
          <a:xfrm>
            <a:off x="720390" y="1741118"/>
            <a:ext cx="105740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Now calculate the resistance of the bulb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If you do not know the formula for electrical resistance please search the internet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985FC-96B0-8297-70CA-D0835C779BAB}"/>
              </a:ext>
            </a:extLst>
          </p:cNvPr>
          <p:cNvSpPr txBox="1"/>
          <p:nvPr/>
        </p:nvSpPr>
        <p:spPr>
          <a:xfrm>
            <a:off x="720390" y="3507898"/>
            <a:ext cx="95928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The formula linking voltage to current and resistance is V = IR</a:t>
            </a:r>
          </a:p>
          <a:p>
            <a:endParaRPr lang="en-GB" sz="2400" b="1" dirty="0"/>
          </a:p>
          <a:p>
            <a:r>
              <a:rPr lang="en-GB" sz="2400" b="1" dirty="0">
                <a:solidFill>
                  <a:srgbClr val="008000"/>
                </a:solidFill>
              </a:rPr>
              <a:t>Here V in voltage in Volts, I is current  in Amps and R is resistance in Ohms</a:t>
            </a:r>
          </a:p>
          <a:p>
            <a:endParaRPr lang="en-GB" sz="2400" b="1" dirty="0"/>
          </a:p>
          <a:p>
            <a:r>
              <a:rPr lang="en-GB" sz="2400" b="1" dirty="0"/>
              <a:t>What was your answer</a:t>
            </a:r>
          </a:p>
          <a:p>
            <a:endParaRPr lang="en-GB" sz="2400" b="1" dirty="0"/>
          </a:p>
          <a:p>
            <a:r>
              <a:rPr lang="en-GB" sz="2400" b="1" dirty="0"/>
              <a:t>Compare your answer with those of other pupils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1F26E7-76E6-A510-51D2-32AFFD097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9086" y="2402837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6EB799-7BD4-FF5A-0F14-AB96577F40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3711" y="3725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21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72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E3D718-7793-3C93-A607-B75091C91B0D}"/>
              </a:ext>
            </a:extLst>
          </p:cNvPr>
          <p:cNvSpPr/>
          <p:nvPr/>
        </p:nvSpPr>
        <p:spPr>
          <a:xfrm>
            <a:off x="720390" y="836112"/>
            <a:ext cx="2310910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GB" sz="5400" b="1" cap="none" spc="0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0AD19-EC2B-2090-78CF-F55248972B7E}"/>
              </a:ext>
            </a:extLst>
          </p:cNvPr>
          <p:cNvSpPr txBox="1"/>
          <p:nvPr/>
        </p:nvSpPr>
        <p:spPr>
          <a:xfrm>
            <a:off x="720390" y="2091847"/>
            <a:ext cx="559614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2400" dirty="0"/>
          </a:p>
          <a:p>
            <a:r>
              <a:rPr lang="en-GB" sz="2400" b="1" dirty="0">
                <a:solidFill>
                  <a:srgbClr val="008000"/>
                </a:solidFill>
              </a:rPr>
              <a:t>To make an electrical circuit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To measure current and voltage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To calculate electrical resistance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And we use a mathematical formula V = IR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7A0541-26CA-56E6-82CF-0F6731FE977D}"/>
              </a:ext>
            </a:extLst>
          </p:cNvPr>
          <p:cNvGrpSpPr/>
          <p:nvPr/>
        </p:nvGrpSpPr>
        <p:grpSpPr>
          <a:xfrm>
            <a:off x="6316537" y="1035484"/>
            <a:ext cx="5248557" cy="4787031"/>
            <a:chOff x="5356606" y="1297777"/>
            <a:chExt cx="5248557" cy="4787031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B6FEBD0F-1C41-D8E1-0581-414C9E330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606" y="1297777"/>
              <a:ext cx="5248557" cy="478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0900A0-5E22-57BB-0D7E-B5EE8C9F1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8143" y="1531200"/>
              <a:ext cx="557515" cy="111503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E49F98-D484-EF3E-4987-EAA61F8211B7}"/>
                </a:ext>
              </a:extLst>
            </p:cNvPr>
            <p:cNvSpPr/>
            <p:nvPr/>
          </p:nvSpPr>
          <p:spPr>
            <a:xfrm rot="2273594">
              <a:off x="7927025" y="2402913"/>
              <a:ext cx="1541991" cy="353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F777B041-0997-3E90-3A6F-D8C623A48A58}"/>
                </a:ext>
              </a:extLst>
            </p:cNvPr>
            <p:cNvSpPr/>
            <p:nvPr/>
          </p:nvSpPr>
          <p:spPr>
            <a:xfrm>
              <a:off x="8034338" y="2159794"/>
              <a:ext cx="1385235" cy="488998"/>
            </a:xfrm>
            <a:custGeom>
              <a:avLst/>
              <a:gdLst>
                <a:gd name="connsiteX0" fmla="*/ 159 w 1415600"/>
                <a:gd name="connsiteY0" fmla="*/ 0 h 519368"/>
                <a:gd name="connsiteX1" fmla="*/ 175523 w 1415600"/>
                <a:gd name="connsiteY1" fmla="*/ 150312 h 519368"/>
                <a:gd name="connsiteX2" fmla="*/ 1064871 w 1415600"/>
                <a:gd name="connsiteY2" fmla="*/ 501041 h 519368"/>
                <a:gd name="connsiteX3" fmla="*/ 1415600 w 1415600"/>
                <a:gd name="connsiteY3" fmla="*/ 438411 h 51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600" h="519368">
                  <a:moveTo>
                    <a:pt x="159" y="0"/>
                  </a:moveTo>
                  <a:cubicBezTo>
                    <a:pt x="-885" y="33402"/>
                    <a:pt x="-1929" y="66805"/>
                    <a:pt x="175523" y="150312"/>
                  </a:cubicBezTo>
                  <a:cubicBezTo>
                    <a:pt x="352975" y="233819"/>
                    <a:pt x="858192" y="453025"/>
                    <a:pt x="1064871" y="501041"/>
                  </a:cubicBezTo>
                  <a:cubicBezTo>
                    <a:pt x="1271550" y="549057"/>
                    <a:pt x="1343575" y="493734"/>
                    <a:pt x="1415600" y="438411"/>
                  </a:cubicBezTo>
                </a:path>
              </a:pathLst>
            </a:cu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5F3CD223-7EAA-ECB7-6CFB-9004DF31D7DD}"/>
                </a:ext>
              </a:extLst>
            </p:cNvPr>
            <p:cNvSpPr/>
            <p:nvPr/>
          </p:nvSpPr>
          <p:spPr>
            <a:xfrm>
              <a:off x="9128266" y="2519363"/>
              <a:ext cx="472934" cy="657225"/>
            </a:xfrm>
            <a:custGeom>
              <a:avLst/>
              <a:gdLst>
                <a:gd name="connsiteX0" fmla="*/ 6209 w 472934"/>
                <a:gd name="connsiteY0" fmla="*/ 657225 h 657225"/>
                <a:gd name="connsiteX1" fmla="*/ 49072 w 472934"/>
                <a:gd name="connsiteY1" fmla="*/ 476250 h 657225"/>
                <a:gd name="connsiteX2" fmla="*/ 368159 w 472934"/>
                <a:gd name="connsiteY2" fmla="*/ 304800 h 657225"/>
                <a:gd name="connsiteX3" fmla="*/ 472934 w 472934"/>
                <a:gd name="connsiteY3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934" h="657225">
                  <a:moveTo>
                    <a:pt x="6209" y="657225"/>
                  </a:moveTo>
                  <a:cubicBezTo>
                    <a:pt x="-2522" y="596106"/>
                    <a:pt x="-11253" y="534987"/>
                    <a:pt x="49072" y="476250"/>
                  </a:cubicBezTo>
                  <a:cubicBezTo>
                    <a:pt x="109397" y="417513"/>
                    <a:pt x="297515" y="384175"/>
                    <a:pt x="368159" y="304800"/>
                  </a:cubicBezTo>
                  <a:cubicBezTo>
                    <a:pt x="438803" y="225425"/>
                    <a:pt x="455868" y="112712"/>
                    <a:pt x="472934" y="0"/>
                  </a:cubicBezTo>
                </a:path>
              </a:pathLst>
            </a:cu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3EC22EFB-C01E-8F8F-C4ED-5BEA6DE6EC5C}"/>
                </a:ext>
              </a:extLst>
            </p:cNvPr>
            <p:cNvSpPr/>
            <p:nvPr/>
          </p:nvSpPr>
          <p:spPr>
            <a:xfrm>
              <a:off x="8034338" y="2143124"/>
              <a:ext cx="1176337" cy="1052513"/>
            </a:xfrm>
            <a:custGeom>
              <a:avLst/>
              <a:gdLst>
                <a:gd name="connsiteX0" fmla="*/ 0 w 1176337"/>
                <a:gd name="connsiteY0" fmla="*/ 4099 h 1075662"/>
                <a:gd name="connsiteX1" fmla="*/ 190500 w 1176337"/>
                <a:gd name="connsiteY1" fmla="*/ 99349 h 1075662"/>
                <a:gd name="connsiteX2" fmla="*/ 933450 w 1176337"/>
                <a:gd name="connsiteY2" fmla="*/ 670849 h 1075662"/>
                <a:gd name="connsiteX3" fmla="*/ 1176337 w 1176337"/>
                <a:gd name="connsiteY3" fmla="*/ 1075662 h 10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6337" h="1075662">
                  <a:moveTo>
                    <a:pt x="0" y="4099"/>
                  </a:moveTo>
                  <a:cubicBezTo>
                    <a:pt x="17462" y="-3839"/>
                    <a:pt x="34925" y="-11776"/>
                    <a:pt x="190500" y="99349"/>
                  </a:cubicBezTo>
                  <a:cubicBezTo>
                    <a:pt x="346075" y="210474"/>
                    <a:pt x="769144" y="508130"/>
                    <a:pt x="933450" y="670849"/>
                  </a:cubicBezTo>
                  <a:cubicBezTo>
                    <a:pt x="1097756" y="833568"/>
                    <a:pt x="1137046" y="954615"/>
                    <a:pt x="1176337" y="107566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24CFFB-ACB6-4348-9E28-F32D814D0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9086" y="964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0B47DF-684F-8DF2-5175-91FCDA410AB5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Pair Of Poker Cards</a:t>
            </a:r>
            <a:endParaRPr lang="en-GB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9E4B8-87C0-829B-8DD8-E15727D290CE}"/>
              </a:ext>
            </a:extLst>
          </p:cNvPr>
          <p:cNvSpPr txBox="1"/>
          <p:nvPr/>
        </p:nvSpPr>
        <p:spPr>
          <a:xfrm>
            <a:off x="442744" y="1473959"/>
            <a:ext cx="1059248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When you play Poker you can have several different hands including a pair of cards such as two tens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You can have:</a:t>
            </a:r>
          </a:p>
          <a:p>
            <a:pPr marL="914400" lvl="1" indent="-4572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One pair</a:t>
            </a:r>
          </a:p>
          <a:p>
            <a:pPr marL="914400" lvl="1" indent="-4572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Two pairs</a:t>
            </a:r>
          </a:p>
          <a:p>
            <a:pPr marL="914400" lvl="1" indent="-4572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Three of a kind</a:t>
            </a:r>
          </a:p>
          <a:p>
            <a:pPr marL="914400" lvl="1" indent="-4572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 Flush, all the same suit</a:t>
            </a:r>
          </a:p>
          <a:p>
            <a:pPr marL="914400" lvl="1" indent="-4572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Full House, three of a kind and a pair</a:t>
            </a:r>
          </a:p>
          <a:p>
            <a:pPr marL="914400" lvl="1" indent="-4572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A running flush, all the same suit and consecutive numbers</a:t>
            </a:r>
          </a:p>
          <a:p>
            <a:pPr marL="914400" lvl="1" indent="-4572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Four of a kind</a:t>
            </a:r>
          </a:p>
          <a:p>
            <a:pPr marL="914400" lvl="1" indent="-4572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A Royal Flush, 9 to King of the same suit</a:t>
            </a:r>
          </a:p>
          <a:p>
            <a:pPr marL="914400" lvl="1" indent="-457200">
              <a:buFontTx/>
              <a:buChar char="-"/>
            </a:pPr>
            <a:endParaRPr lang="en-GB" sz="3200" b="1" dirty="0">
              <a:solidFill>
                <a:srgbClr val="008000"/>
              </a:solidFill>
            </a:endParaRPr>
          </a:p>
          <a:p>
            <a:pPr lvl="2"/>
            <a:endParaRPr lang="en-GB" sz="3200" b="1" dirty="0">
              <a:solidFill>
                <a:srgbClr val="008000"/>
              </a:solidFill>
            </a:endParaRPr>
          </a:p>
          <a:p>
            <a:pPr marL="914400" lvl="1" indent="-457200">
              <a:buFontTx/>
              <a:buChar char="-"/>
            </a:pPr>
            <a:endParaRPr lang="en-GB" sz="3200" b="1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3ABC4-00AC-7C9A-F5F1-CC9A834BE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518" y="2636026"/>
            <a:ext cx="720000" cy="10046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0EB018-0398-B0BC-1891-9CE3057EC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9794" y="2636026"/>
            <a:ext cx="720000" cy="10127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1B99D8-D162-A505-5BDE-42DA54FFD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0932" y="2627942"/>
            <a:ext cx="720000" cy="1012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8A328-0DCB-EC79-D8B1-17F34A5A2B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8656" y="2636025"/>
            <a:ext cx="720000" cy="1012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900B80-66AD-483D-E9F1-96D9DE89AA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3635" y="2618590"/>
            <a:ext cx="720000" cy="1030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FD2DB6-281D-73F4-7635-AE928ECC20D7}"/>
              </a:ext>
            </a:extLst>
          </p:cNvPr>
          <p:cNvSpPr txBox="1"/>
          <p:nvPr/>
        </p:nvSpPr>
        <p:spPr>
          <a:xfrm>
            <a:off x="6714378" y="3133679"/>
            <a:ext cx="4899257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GB" sz="3200" b="1" dirty="0">
                <a:solidFill>
                  <a:srgbClr val="008000"/>
                </a:solidFill>
              </a:rPr>
              <a:t>What is the probability that you get a pair of cards in the five you have been dealt?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D94110-8C42-67FD-7A87-6183B89F0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5692" y="949268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6D981D-D12B-AE11-E434-19F5E92A21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43208" y="3429000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16408B-68AE-A0CA-A77D-0B2A30B4C3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79086" y="4743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9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9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0B47DF-684F-8DF2-5175-91FCDA410AB5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Pair Of Poker Cards</a:t>
            </a:r>
            <a:endParaRPr lang="en-GB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9E4B8-87C0-829B-8DD8-E15727D290CE}"/>
              </a:ext>
            </a:extLst>
          </p:cNvPr>
          <p:cNvSpPr txBox="1"/>
          <p:nvPr/>
        </p:nvSpPr>
        <p:spPr>
          <a:xfrm>
            <a:off x="442744" y="1505309"/>
            <a:ext cx="1030588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Whichever card you get first does not </a:t>
            </a:r>
            <a:br>
              <a:rPr lang="en-GB" sz="3200" b="1" dirty="0">
                <a:solidFill>
                  <a:srgbClr val="FF0000"/>
                </a:solidFill>
              </a:rPr>
            </a:br>
            <a:r>
              <a:rPr lang="en-GB" sz="3200" b="1" dirty="0">
                <a:solidFill>
                  <a:srgbClr val="FF0000"/>
                </a:solidFill>
              </a:rPr>
              <a:t>matter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probability of getting a match for the second card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is 3 out of the 51 cards left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If you still have not got a match the chance for the third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card is 3 out of 50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For the fourth card it is 3 out of 49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Then for the fifth 3 out of 48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Is the total chance then 3/52 x 3/50 x 3/49 x 3/48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= </a:t>
            </a:r>
            <a:r>
              <a:rPr lang="en-GB" sz="2400" b="1" i="0" u="none" strike="noStrike" dirty="0">
                <a:solidFill>
                  <a:srgbClr val="008000"/>
                </a:solidFill>
                <a:effectLst/>
              </a:rPr>
              <a:t>0.0000135054 or 0.000135054% or </a:t>
            </a:r>
            <a:r>
              <a:rPr lang="en-GB" sz="3200" b="1" i="0" u="none" strike="noStrike" dirty="0">
                <a:solidFill>
                  <a:srgbClr val="FF0000"/>
                </a:solidFill>
                <a:effectLst/>
              </a:rPr>
              <a:t>13 chances in a million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3ABC4-00AC-7C9A-F5F1-CC9A834BEF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7518" y="1885820"/>
            <a:ext cx="720000" cy="10046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0EB018-0398-B0BC-1891-9CE3057ECA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9794" y="1885820"/>
            <a:ext cx="720000" cy="10127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1B99D8-D162-A505-5BDE-42DA54FFD8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0932" y="1877736"/>
            <a:ext cx="720000" cy="1012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8A328-0DCB-EC79-D8B1-17F34A5A2B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8656" y="1885819"/>
            <a:ext cx="720000" cy="1012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900B80-66AD-483D-E9F1-96D9DE89AA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53635" y="1868384"/>
            <a:ext cx="720000" cy="1030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EE168-19C4-CC9F-52D0-12B3B5BE0DAF}"/>
              </a:ext>
            </a:extLst>
          </p:cNvPr>
          <p:cNvSpPr txBox="1"/>
          <p:nvPr/>
        </p:nvSpPr>
        <p:spPr>
          <a:xfrm rot="492696">
            <a:off x="6582839" y="3469130"/>
            <a:ext cx="4508157" cy="156966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That is obviously wrong</a:t>
            </a:r>
          </a:p>
          <a:p>
            <a:endParaRPr lang="en-GB" sz="3200" b="1" dirty="0">
              <a:solidFill>
                <a:srgbClr val="FFFF00"/>
              </a:solidFill>
            </a:endParaRPr>
          </a:p>
          <a:p>
            <a:r>
              <a:rPr lang="en-GB" sz="3200" b="1" dirty="0">
                <a:solidFill>
                  <a:srgbClr val="FFFF00"/>
                </a:solidFill>
              </a:rPr>
              <a:t>What have we forgotten?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EFAD5-48F6-90CC-B0A2-FDF250F4A39E}"/>
              </a:ext>
            </a:extLst>
          </p:cNvPr>
          <p:cNvSpPr txBox="1"/>
          <p:nvPr/>
        </p:nvSpPr>
        <p:spPr>
          <a:xfrm rot="21202470">
            <a:off x="5942195" y="2976687"/>
            <a:ext cx="5678653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We have forgotten that we do not need to proceed if we already have a pair after each card is dealt!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How do we account for this?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FDFCDD-30FB-69E0-B00D-47C1A5C08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82700" y="1200509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C01F00-70F5-3202-9A38-2F90F16D96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020800" y="2898562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5F306D-8177-94C5-8247-435F0EF61CE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687550" y="6429734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4D2FA2-0E2D-BEDA-02F8-36BE86D98C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16000" y="727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720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22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433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933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1584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3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0B47DF-684F-8DF2-5175-91FCDA410AB5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Pair Of Poker Cards</a:t>
            </a:r>
            <a:endParaRPr lang="en-GB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9E4B8-87C0-829B-8DD8-E15727D290CE}"/>
              </a:ext>
            </a:extLst>
          </p:cNvPr>
          <p:cNvSpPr txBox="1"/>
          <p:nvPr/>
        </p:nvSpPr>
        <p:spPr>
          <a:xfrm>
            <a:off x="429993" y="1329732"/>
            <a:ext cx="115436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actually need to find the chance of not have a pair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probability of not getting a pair for the second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card is 48 out of the 51 cards left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If you still have not got a match the chance for the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third card is 47 out of 50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For the fourth card it is 46 out of 49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Then for the fifth 45 out of 48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Is the total chance then 48/51 x 47/50 x 46/49 x 45/48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= 0.778631453 </a:t>
            </a:r>
            <a:r>
              <a:rPr lang="en-GB" sz="2400" b="1" i="0" u="none" strike="noStrike" dirty="0">
                <a:solidFill>
                  <a:srgbClr val="008000"/>
                </a:solidFill>
                <a:effectLst/>
              </a:rPr>
              <a:t> or </a:t>
            </a:r>
            <a:r>
              <a:rPr lang="en-GB" sz="2400" b="1" dirty="0">
                <a:solidFill>
                  <a:srgbClr val="008000"/>
                </a:solidFill>
              </a:rPr>
              <a:t>77.8631453</a:t>
            </a:r>
            <a:r>
              <a:rPr lang="en-GB" sz="2400" b="1" i="0" u="none" strike="noStrike" dirty="0">
                <a:solidFill>
                  <a:srgbClr val="008000"/>
                </a:solidFill>
                <a:effectLst/>
              </a:rPr>
              <a:t>% </a:t>
            </a:r>
          </a:p>
          <a:p>
            <a:pPr>
              <a:spcBef>
                <a:spcPts val="1200"/>
              </a:spcBef>
            </a:pPr>
            <a:r>
              <a:rPr lang="en-GB" sz="2800" b="1" i="0" u="none" strike="noStrike" dirty="0">
                <a:solidFill>
                  <a:srgbClr val="FF0000"/>
                </a:solidFill>
                <a:effectLst/>
              </a:rPr>
              <a:t>So the chance of getting a pair is 100%-77.8631453% = </a:t>
            </a:r>
            <a:r>
              <a:rPr lang="en-GB" sz="2800" b="1" dirty="0">
                <a:solidFill>
                  <a:srgbClr val="FF0000"/>
                </a:solidFill>
              </a:rPr>
              <a:t>22,1368547% </a:t>
            </a:r>
            <a:r>
              <a:rPr lang="en-GB" sz="2800" b="1" i="0" u="none" strike="noStrike" dirty="0">
                <a:solidFill>
                  <a:srgbClr val="FF0000"/>
                </a:solidFill>
                <a:effectLst/>
              </a:rPr>
              <a:t>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3ABC4-00AC-7C9A-F5F1-CC9A834BE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518" y="2117832"/>
            <a:ext cx="720000" cy="10046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0EB018-0398-B0BC-1891-9CE3057EC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794" y="2117832"/>
            <a:ext cx="720000" cy="10127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1B99D8-D162-A505-5BDE-42DA54FFD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0932" y="2109748"/>
            <a:ext cx="720000" cy="1012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8A328-0DCB-EC79-D8B1-17F34A5A2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8656" y="2117831"/>
            <a:ext cx="720000" cy="1012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900B80-66AD-483D-E9F1-96D9DE89AA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3635" y="2100396"/>
            <a:ext cx="720000" cy="1030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374B30-BA73-1ED4-2A67-2062C713B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34950" y="1034730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AC7EDD-72DF-5CFC-E76F-8157951B5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55910" y="2512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B6B3DC-C9D2-354B-5F91-74BBA6E2EEF8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Pair Of Poker Cards</a:t>
            </a:r>
            <a:endParaRPr lang="en-GB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96738-B9B5-978F-B0F1-5283D369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709" y="1557216"/>
            <a:ext cx="720000" cy="10046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3674A4-D831-9660-836B-3E9CA1D7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985" y="1557216"/>
            <a:ext cx="720000" cy="10127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1B1C7-AEEA-EF1E-E07B-54E352A61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123" y="1549132"/>
            <a:ext cx="720000" cy="1012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13CDA4-4E29-8C9D-EE24-AB4CB8BBA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847" y="1557215"/>
            <a:ext cx="720000" cy="1012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4B1AA-96DD-E0BD-5CAB-33C6B7423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3826" y="1539780"/>
            <a:ext cx="720000" cy="1030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ED716-666D-49F9-15AA-613E5046E6CD}"/>
              </a:ext>
            </a:extLst>
          </p:cNvPr>
          <p:cNvSpPr txBox="1"/>
          <p:nvPr/>
        </p:nvSpPr>
        <p:spPr>
          <a:xfrm>
            <a:off x="442744" y="1541101"/>
            <a:ext cx="609372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3200" dirty="0"/>
          </a:p>
          <a:p>
            <a:r>
              <a:rPr lang="en-GB" sz="2400" b="1" dirty="0">
                <a:solidFill>
                  <a:srgbClr val="008000"/>
                </a:solidFill>
              </a:rPr>
              <a:t>To play poker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To calculate probability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And we used maths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2588F7-43EC-56D9-AE29-A0F07BFF7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06400" y="729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6EEB2F-B756-1ABC-2502-2A20BC60C3E6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Go Fishing</a:t>
            </a:r>
            <a:endParaRPr lang="en-GB" sz="54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A6F82-DC37-E02F-C873-D1C055A8F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322" y="1136010"/>
            <a:ext cx="7475678" cy="4833807"/>
          </a:xfrm>
          <a:prstGeom prst="rect">
            <a:avLst/>
          </a:prstGeom>
        </p:spPr>
      </p:pic>
      <p:pic>
        <p:nvPicPr>
          <p:cNvPr id="25" name="Picture 24" descr="A picture containing plant&#10;&#10;Description automatically generated">
            <a:extLst>
              <a:ext uri="{FF2B5EF4-FFF2-40B4-BE49-F238E27FC236}">
                <a16:creationId xmlns:a16="http://schemas.microsoft.com/office/drawing/2014/main" id="{5FFA9EBB-90AA-03C2-2C7C-D0DCB2581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03" y="2978108"/>
            <a:ext cx="4533900" cy="20669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53155FB-209B-3A8D-145E-58DEAE9A34F9}"/>
              </a:ext>
            </a:extLst>
          </p:cNvPr>
          <p:cNvSpPr txBox="1"/>
          <p:nvPr/>
        </p:nvSpPr>
        <p:spPr>
          <a:xfrm>
            <a:off x="442744" y="1681918"/>
            <a:ext cx="45339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A visitor asked the owner about the fish in the pond.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The owner said they were all good to eat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The visitor asked how much they weighed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ACAFCE-7437-6524-BDAB-E6D304835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1200" y="611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6EEB2F-B756-1ABC-2502-2A20BC60C3E6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Go Fishing</a:t>
            </a:r>
            <a:endParaRPr lang="en-GB" sz="54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C39C0D-F730-BFD1-0414-2156ABE7D380}"/>
              </a:ext>
            </a:extLst>
          </p:cNvPr>
          <p:cNvGrpSpPr/>
          <p:nvPr/>
        </p:nvGrpSpPr>
        <p:grpSpPr>
          <a:xfrm>
            <a:off x="7848600" y="2095500"/>
            <a:ext cx="4343400" cy="3030087"/>
            <a:chOff x="4429719" y="1034730"/>
            <a:chExt cx="7475678" cy="48338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1A6F82-DC37-E02F-C873-D1C055A8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9719" y="1034730"/>
              <a:ext cx="7475678" cy="4833807"/>
            </a:xfrm>
            <a:prstGeom prst="rect">
              <a:avLst/>
            </a:prstGeom>
          </p:spPr>
        </p:pic>
        <p:pic>
          <p:nvPicPr>
            <p:cNvPr id="25" name="Picture 24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5FFA9EBB-90AA-03C2-2C7C-D0DCB2581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876828"/>
              <a:ext cx="4533900" cy="2066925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53155FB-209B-3A8D-145E-58DEAE9A34F9}"/>
              </a:ext>
            </a:extLst>
          </p:cNvPr>
          <p:cNvSpPr txBox="1"/>
          <p:nvPr/>
        </p:nvSpPr>
        <p:spPr>
          <a:xfrm>
            <a:off x="518944" y="1728229"/>
            <a:ext cx="712010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owner said I checked them all yesterday.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gold one weighed 100grams plus ¾ of it’s weight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yellow one weighed 100grams plus ⅔ of it’s weight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grey one was 100grams plus ⅘ of it’s weight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blue one was 100 grams plus ⅝ of it’s weight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zebra coloured was 100grams plus ⅗ of its weight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And the other striped one was 100grams plus ⅞ of its weight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E8DB8-4AD9-0A9B-392C-50E04BC84ABD}"/>
              </a:ext>
            </a:extLst>
          </p:cNvPr>
          <p:cNvSpPr txBox="1"/>
          <p:nvPr/>
        </p:nvSpPr>
        <p:spPr>
          <a:xfrm>
            <a:off x="8370577" y="1189620"/>
            <a:ext cx="3526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How much does each fish weigh?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4B19D1-5B45-FAA4-5431-028D8C691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0516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706421-9069-DC92-C4BF-1D63BE672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19045" y="884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8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867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8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2D37C-EDD0-F9F8-44FC-C3459862C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663" y="1546161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8CA3CF-0051-8275-2DCD-493E59F01D21}"/>
              </a:ext>
            </a:extLst>
          </p:cNvPr>
          <p:cNvGraphicFramePr>
            <a:graphicFrameLocks noGrp="1"/>
          </p:cNvGraphicFramePr>
          <p:nvPr/>
        </p:nvGraphicFramePr>
        <p:xfrm>
          <a:off x="2713234" y="2578611"/>
          <a:ext cx="6330558" cy="2733228"/>
        </p:xfrm>
        <a:graphic>
          <a:graphicData uri="http://schemas.openxmlformats.org/drawingml/2006/table">
            <a:tbl>
              <a:tblPr firstRow="1" firstCol="1" bandRow="1"/>
              <a:tblGrid>
                <a:gridCol w="180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1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587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63" marR="49063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63" marR="49063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63" marR="49063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74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Tools</a:t>
                      </a: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render first aid, etc</a:t>
                      </a: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833772"/>
                  </a:ext>
                </a:extLst>
              </a:tr>
              <a:tr h="53074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</a:t>
                      </a: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to render first aid, etc</a:t>
                      </a: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293594"/>
                  </a:ext>
                </a:extLst>
              </a:tr>
              <a:tr h="53074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pupils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63" marR="49063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2183E8-A8DC-551D-B61C-9BD7A0997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80515" y="1731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42A846-85AA-E54E-36ED-5DCAC8B809A2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Go Fishing</a:t>
            </a:r>
            <a:endParaRPr lang="en-GB" sz="54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D911F-9AF1-B440-10F0-67C992C5A8DB}"/>
              </a:ext>
            </a:extLst>
          </p:cNvPr>
          <p:cNvSpPr txBox="1"/>
          <p:nvPr/>
        </p:nvSpPr>
        <p:spPr>
          <a:xfrm>
            <a:off x="609601" y="1638300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Some of you may try guessing and get some of the answers correct.</a:t>
            </a: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However if we use Algebra we can find out the answers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80454F-74D2-00DA-F4E9-BE6F4058EA9D}"/>
              </a:ext>
            </a:extLst>
          </p:cNvPr>
          <p:cNvSpPr txBox="1"/>
          <p:nvPr/>
        </p:nvSpPr>
        <p:spPr>
          <a:xfrm>
            <a:off x="762000" y="4095750"/>
            <a:ext cx="548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Let’s name the fish as the first letter of their colour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3F3C0-E29C-BE7E-F42D-F4813B05B237}"/>
              </a:ext>
            </a:extLst>
          </p:cNvPr>
          <p:cNvSpPr txBox="1"/>
          <p:nvPr/>
        </p:nvSpPr>
        <p:spPr>
          <a:xfrm>
            <a:off x="7296149" y="1787426"/>
            <a:ext cx="4591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For the gold fish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G = 100 + ¾ 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So  G - ¾ G = 100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So G = 400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The gold fish weighs 400 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76EDF-FFDA-29D8-471F-C1DEBBCA8357}"/>
              </a:ext>
            </a:extLst>
          </p:cNvPr>
          <p:cNvSpPr txBox="1"/>
          <p:nvPr/>
        </p:nvSpPr>
        <p:spPr>
          <a:xfrm>
            <a:off x="6446325" y="1787426"/>
            <a:ext cx="4983675" cy="2554545"/>
          </a:xfrm>
          <a:prstGeom prst="rect">
            <a:avLst/>
          </a:prstGeom>
          <a:solidFill>
            <a:srgbClr val="FF0000"/>
          </a:solidFill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FF00"/>
                </a:solidFill>
              </a:rPr>
              <a:t>Using the same method please calculate the weights of the other fish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4A9CFB-5A90-826E-D352-DCC143C64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5348" y="199819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BE2F56-570C-B661-2E0F-529A92D798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534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783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783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42A846-85AA-E54E-36ED-5DCAC8B809A2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Go Fishing</a:t>
            </a:r>
            <a:endParaRPr lang="en-GB" sz="54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48D60-92A1-C8F0-3265-93E1D74C882F}"/>
              </a:ext>
            </a:extLst>
          </p:cNvPr>
          <p:cNvSpPr txBox="1"/>
          <p:nvPr/>
        </p:nvSpPr>
        <p:spPr>
          <a:xfrm>
            <a:off x="442744" y="1733550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Did you get the answers correct?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75F6A-6E27-0C8F-90A0-C70F4CA111A4}"/>
              </a:ext>
            </a:extLst>
          </p:cNvPr>
          <p:cNvSpPr txBox="1"/>
          <p:nvPr/>
        </p:nvSpPr>
        <p:spPr>
          <a:xfrm>
            <a:off x="607083" y="2683949"/>
            <a:ext cx="542199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Gold fish weighs 400grams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Yellow fish weight 300 grams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Grey fish weighs 500 grams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Blue fish weighs 266.67grams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Zebra fish weighs 250 grams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other coloured fish weighs 800grams</a:t>
            </a:r>
          </a:p>
          <a:p>
            <a:pPr>
              <a:spcBef>
                <a:spcPts val="1200"/>
              </a:spcBef>
            </a:pPr>
            <a:endParaRPr lang="en-GB" sz="2400" b="1" dirty="0">
              <a:solidFill>
                <a:srgbClr val="008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D2BC91-5F64-CE48-A1DA-984DAF9C27C2}"/>
              </a:ext>
            </a:extLst>
          </p:cNvPr>
          <p:cNvGrpSpPr/>
          <p:nvPr/>
        </p:nvGrpSpPr>
        <p:grpSpPr>
          <a:xfrm>
            <a:off x="6029080" y="1561531"/>
            <a:ext cx="5750677" cy="3734937"/>
            <a:chOff x="4429719" y="1034730"/>
            <a:chExt cx="7475678" cy="48338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C24238-326D-CC61-F2A3-A8D1B178C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9719" y="1034730"/>
              <a:ext cx="7475678" cy="4833807"/>
            </a:xfrm>
            <a:prstGeom prst="rect">
              <a:avLst/>
            </a:prstGeom>
          </p:spPr>
        </p:pic>
        <p:pic>
          <p:nvPicPr>
            <p:cNvPr id="8" name="Picture 7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5F95D202-7C03-188D-3159-24139FD8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876828"/>
              <a:ext cx="4533900" cy="2066925"/>
            </a:xfrm>
            <a:prstGeom prst="rect">
              <a:avLst/>
            </a:prstGeom>
          </p:spPr>
        </p:pic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7A113B-661C-1088-9F84-BA5296977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7943" y="803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42A846-85AA-E54E-36ED-5DCAC8B809A2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Go Fishing</a:t>
            </a:r>
            <a:endParaRPr lang="en-GB" sz="54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F21FF3-F4A3-87A6-AD08-001438B93C28}"/>
              </a:ext>
            </a:extLst>
          </p:cNvPr>
          <p:cNvGrpSpPr/>
          <p:nvPr/>
        </p:nvGrpSpPr>
        <p:grpSpPr>
          <a:xfrm>
            <a:off x="6029080" y="1561531"/>
            <a:ext cx="5750677" cy="3734937"/>
            <a:chOff x="4429719" y="1034730"/>
            <a:chExt cx="7475678" cy="48338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C2F91F-BD79-9A56-F370-0CDB00932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9719" y="1034730"/>
              <a:ext cx="7475678" cy="4833807"/>
            </a:xfrm>
            <a:prstGeom prst="rect">
              <a:avLst/>
            </a:prstGeom>
          </p:spPr>
        </p:pic>
        <p:pic>
          <p:nvPicPr>
            <p:cNvPr id="6" name="Picture 5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AB148918-EDDF-3387-FE3C-18921AA5C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876828"/>
              <a:ext cx="4533900" cy="206692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DB18CB-E1FD-9F73-7075-53557EF1B954}"/>
              </a:ext>
            </a:extLst>
          </p:cNvPr>
          <p:cNvSpPr txBox="1"/>
          <p:nvPr/>
        </p:nvSpPr>
        <p:spPr>
          <a:xfrm>
            <a:off x="463213" y="1561531"/>
            <a:ext cx="5866478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3200" b="1" dirty="0"/>
          </a:p>
          <a:p>
            <a:r>
              <a:rPr lang="en-GB" sz="3200" b="1" dirty="0">
                <a:solidFill>
                  <a:srgbClr val="008000"/>
                </a:solidFill>
              </a:rPr>
              <a:t>About fractions</a:t>
            </a:r>
          </a:p>
          <a:p>
            <a:endParaRPr lang="en-GB" sz="3200" b="1" dirty="0"/>
          </a:p>
          <a:p>
            <a:r>
              <a:rPr lang="en-GB" sz="3200" b="1" dirty="0"/>
              <a:t>To use algebra to solve a problem</a:t>
            </a:r>
          </a:p>
          <a:p>
            <a:endParaRPr lang="en-GB" sz="3200" b="1" dirty="0"/>
          </a:p>
          <a:p>
            <a:r>
              <a:rPr lang="en-GB" sz="3200" b="1" dirty="0">
                <a:solidFill>
                  <a:srgbClr val="008000"/>
                </a:solidFill>
              </a:rPr>
              <a:t>So we used maths again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F5DCF3-4CB5-F0DC-E3EE-D4ABAFF5D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3353" y="729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1C9B4EE-55A7-4E73-F14D-E62ECC5F64A1}"/>
              </a:ext>
            </a:extLst>
          </p:cNvPr>
          <p:cNvSpPr/>
          <p:nvPr/>
        </p:nvSpPr>
        <p:spPr>
          <a:xfrm>
            <a:off x="499894" y="839765"/>
            <a:ext cx="4700756" cy="9699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Confusing Numbers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F72FD2-BABD-B313-CA30-D2A6FAD63C05}"/>
              </a:ext>
            </a:extLst>
          </p:cNvPr>
          <p:cNvSpPr txBox="1"/>
          <p:nvPr/>
        </p:nvSpPr>
        <p:spPr>
          <a:xfrm>
            <a:off x="766594" y="2228850"/>
            <a:ext cx="2292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9 + 5 =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0390B3-9201-D15B-0E9F-83D1EDF2801F}"/>
              </a:ext>
            </a:extLst>
          </p:cNvPr>
          <p:cNvSpPr txBox="1"/>
          <p:nvPr/>
        </p:nvSpPr>
        <p:spPr>
          <a:xfrm>
            <a:off x="4453106" y="1902840"/>
            <a:ext cx="69723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On first glance the sum 9 + 5 = 2 cannot be correct.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However by adding some more the answer will be correct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But you are not allowed to add numbers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What is the answer?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2A882-A9B6-0510-40B0-773C6B609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0663" y="150495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4C31C3-28C3-FEF8-1999-A1F25AFD56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0663" y="3396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88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1C9B4EE-55A7-4E73-F14D-E62ECC5F64A1}"/>
              </a:ext>
            </a:extLst>
          </p:cNvPr>
          <p:cNvSpPr/>
          <p:nvPr/>
        </p:nvSpPr>
        <p:spPr>
          <a:xfrm>
            <a:off x="499894" y="839765"/>
            <a:ext cx="4700756" cy="9699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Confusing Numbers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F72FD2-BABD-B313-CA30-D2A6FAD63C05}"/>
              </a:ext>
            </a:extLst>
          </p:cNvPr>
          <p:cNvSpPr txBox="1"/>
          <p:nvPr/>
        </p:nvSpPr>
        <p:spPr>
          <a:xfrm>
            <a:off x="766594" y="2228850"/>
            <a:ext cx="2292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9 + 5 =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0390B3-9201-D15B-0E9F-83D1EDF2801F}"/>
              </a:ext>
            </a:extLst>
          </p:cNvPr>
          <p:cNvSpPr txBox="1"/>
          <p:nvPr/>
        </p:nvSpPr>
        <p:spPr>
          <a:xfrm>
            <a:off x="766594" y="3111549"/>
            <a:ext cx="697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What is the answer?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37308C-A944-0F0C-6D7D-44EF2647F08E}"/>
              </a:ext>
            </a:extLst>
          </p:cNvPr>
          <p:cNvGrpSpPr/>
          <p:nvPr/>
        </p:nvGrpSpPr>
        <p:grpSpPr>
          <a:xfrm>
            <a:off x="5778757" y="1591032"/>
            <a:ext cx="5362150" cy="2523768"/>
            <a:chOff x="5778757" y="1591032"/>
            <a:chExt cx="5362150" cy="2523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88FD5E-2103-200C-978D-01096F9EC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8757" y="1591032"/>
              <a:ext cx="1761735" cy="25237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FCB74D-505D-2ED3-F333-FA1C05226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9172" y="1591032"/>
              <a:ext cx="1761735" cy="2523768"/>
            </a:xfrm>
            <a:prstGeom prst="rect">
              <a:avLst/>
            </a:prstGeom>
          </p:spPr>
        </p:pic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EF2CE888-2E10-C788-F7E8-523B659126F1}"/>
                </a:ext>
              </a:extLst>
            </p:cNvPr>
            <p:cNvSpPr/>
            <p:nvPr/>
          </p:nvSpPr>
          <p:spPr>
            <a:xfrm flipH="1">
              <a:off x="6338888" y="3019991"/>
              <a:ext cx="376236" cy="79712"/>
            </a:xfrm>
            <a:prstGeom prst="homePlat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9B29497D-30DB-2445-6A25-2C2058E70BC4}"/>
                </a:ext>
              </a:extLst>
            </p:cNvPr>
            <p:cNvSpPr/>
            <p:nvPr/>
          </p:nvSpPr>
          <p:spPr>
            <a:xfrm rot="5400000" flipH="1">
              <a:off x="6580614" y="2740224"/>
              <a:ext cx="407133" cy="79712"/>
            </a:xfrm>
            <a:prstGeom prst="homePlat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FD5E73E7-4E16-345F-7D12-3C5694470A1A}"/>
                </a:ext>
              </a:extLst>
            </p:cNvPr>
            <p:cNvSpPr/>
            <p:nvPr/>
          </p:nvSpPr>
          <p:spPr>
            <a:xfrm rot="9147630" flipH="1">
              <a:off x="10420208" y="2897674"/>
              <a:ext cx="376236" cy="79712"/>
            </a:xfrm>
            <a:prstGeom prst="homePlat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9BB1604A-A9EC-07EC-B2B3-CED88250B7D5}"/>
                </a:ext>
              </a:extLst>
            </p:cNvPr>
            <p:cNvSpPr/>
            <p:nvPr/>
          </p:nvSpPr>
          <p:spPr>
            <a:xfrm rot="5400000" flipH="1">
              <a:off x="10179672" y="2740223"/>
              <a:ext cx="407133" cy="79712"/>
            </a:xfrm>
            <a:prstGeom prst="homePlat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30EC2E-6DD5-9BE2-E91B-0A0A0D81F3BC}"/>
                </a:ext>
              </a:extLst>
            </p:cNvPr>
            <p:cNvSpPr txBox="1"/>
            <p:nvPr/>
          </p:nvSpPr>
          <p:spPr>
            <a:xfrm>
              <a:off x="7679334" y="2435216"/>
              <a:ext cx="15133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/>
                <a:t>+ 5hrs =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A01215D-347A-A4D6-38A5-3173886574E3}"/>
              </a:ext>
            </a:extLst>
          </p:cNvPr>
          <p:cNvSpPr/>
          <p:nvPr/>
        </p:nvSpPr>
        <p:spPr>
          <a:xfrm>
            <a:off x="6744324" y="4591854"/>
            <a:ext cx="4091633" cy="707886"/>
          </a:xfrm>
          <a:prstGeom prst="rect">
            <a:avLst/>
          </a:prstGeom>
          <a:solidFill>
            <a:srgbClr val="8AFD6B"/>
          </a:solidFill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GB" sz="40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Did you “clock” it?</a:t>
            </a:r>
            <a:endParaRPr lang="en-GB" sz="40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D01FB7-BA36-BAB9-7A90-16182F3BCA8C}"/>
              </a:ext>
            </a:extLst>
          </p:cNvPr>
          <p:cNvSpPr txBox="1"/>
          <p:nvPr/>
        </p:nvSpPr>
        <p:spPr>
          <a:xfrm>
            <a:off x="766594" y="3828987"/>
            <a:ext cx="609382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There are two answers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9am + 5 hours = 2pm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9pm plus 5 hours = 2am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B373B3-FBED-FC9F-450B-6F96DCBC9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2569" y="3949597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31EB0E-1CFF-0D5D-5363-794BBC7A79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1699" y="1332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973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1C9B4EE-55A7-4E73-F14D-E62ECC5F64A1}"/>
              </a:ext>
            </a:extLst>
          </p:cNvPr>
          <p:cNvSpPr/>
          <p:nvPr/>
        </p:nvSpPr>
        <p:spPr>
          <a:xfrm>
            <a:off x="499894" y="839765"/>
            <a:ext cx="4700756" cy="9699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Confusing Numbers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F72FD2-BABD-B313-CA30-D2A6FAD63C05}"/>
              </a:ext>
            </a:extLst>
          </p:cNvPr>
          <p:cNvSpPr txBox="1"/>
          <p:nvPr/>
        </p:nvSpPr>
        <p:spPr>
          <a:xfrm>
            <a:off x="766594" y="2228850"/>
            <a:ext cx="2292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9 + 5 =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0390B3-9201-D15B-0E9F-83D1EDF2801F}"/>
              </a:ext>
            </a:extLst>
          </p:cNvPr>
          <p:cNvSpPr txBox="1"/>
          <p:nvPr/>
        </p:nvSpPr>
        <p:spPr>
          <a:xfrm>
            <a:off x="4946441" y="2108679"/>
            <a:ext cx="6972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4000" b="1" dirty="0">
                <a:solidFill>
                  <a:srgbClr val="FF0000"/>
                </a:solidFill>
              </a:rPr>
              <a:t>We have learnt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That we have to think </a:t>
            </a:r>
            <a:br>
              <a:rPr lang="en-GB" sz="3200" b="1" dirty="0">
                <a:solidFill>
                  <a:srgbClr val="008000"/>
                </a:solidFill>
              </a:rPr>
            </a:br>
            <a:r>
              <a:rPr lang="en-GB" sz="3200" b="1" dirty="0">
                <a:solidFill>
                  <a:srgbClr val="008000"/>
                </a:solidFill>
              </a:rPr>
              <a:t>“Outside The Box”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And we use time to solve the problem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And also maths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9635B-6960-1A05-DFB5-1693A06C6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87" y="3588904"/>
            <a:ext cx="3100424" cy="14593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08A4BE-4586-2E24-85EB-6CAE9D403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2446" y="1324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Clever Bubbles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54A24-38D2-F4A0-6A5C-B64189A046D5}"/>
              </a:ext>
            </a:extLst>
          </p:cNvPr>
          <p:cNvSpPr txBox="1"/>
          <p:nvPr/>
        </p:nvSpPr>
        <p:spPr>
          <a:xfrm>
            <a:off x="487368" y="1758029"/>
            <a:ext cx="69530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Bubbles are very clever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They always form a sphere because this is the largest volume for a given amount of soapy water</a:t>
            </a:r>
            <a:endParaRPr lang="en-GB" sz="3200" b="1" dirty="0"/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Can you demonstrate that this is true by comparing the bubble with a cube of the same volume?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74D7F-F93C-9352-B2C8-F83522EB8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666" y="1524982"/>
            <a:ext cx="3454966" cy="3422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E549C-DD9B-FE74-DB86-42ACD2CD559E}"/>
              </a:ext>
            </a:extLst>
          </p:cNvPr>
          <p:cNvSpPr txBox="1"/>
          <p:nvPr/>
        </p:nvSpPr>
        <p:spPr>
          <a:xfrm>
            <a:off x="8651742" y="2982351"/>
            <a:ext cx="2503938" cy="669250"/>
          </a:xfrm>
          <a:prstGeom prst="rect">
            <a:avLst/>
          </a:prstGeom>
          <a:noFill/>
        </p:spPr>
        <p:txBody>
          <a:bodyPr wrap="none" rtlCol="0">
            <a:prstTxWarp prst="textCanDown">
              <a:avLst>
                <a:gd name="adj" fmla="val 33333"/>
              </a:avLst>
            </a:prstTxWarp>
            <a:spAutoFit/>
          </a:bodyPr>
          <a:lstStyle/>
          <a:p>
            <a:r>
              <a:rPr lang="en-GB" b="1" dirty="0">
                <a:gradFill flip="none" rotWithShape="1">
                  <a:gsLst>
                    <a:gs pos="0">
                      <a:srgbClr val="FF0000"/>
                    </a:gs>
                    <a:gs pos="24000">
                      <a:srgbClr val="FFFF00"/>
                    </a:gs>
                    <a:gs pos="77000">
                      <a:srgbClr val="002060"/>
                    </a:gs>
                    <a:gs pos="100000">
                      <a:srgbClr val="CC66FF"/>
                    </a:gs>
                    <a:gs pos="49000">
                      <a:srgbClr val="008000"/>
                    </a:gs>
                  </a:gsLst>
                  <a:lin ang="0" scaled="1"/>
                  <a:tileRect/>
                </a:gradFill>
              </a:rPr>
              <a:t>I Know My Maths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FA8898-E236-9B5F-15FD-17B3DAA5E404}"/>
              </a:ext>
            </a:extLst>
          </p:cNvPr>
          <p:cNvCxnSpPr/>
          <p:nvPr/>
        </p:nvCxnSpPr>
        <p:spPr>
          <a:xfrm>
            <a:off x="8426548" y="1209822"/>
            <a:ext cx="3123027" cy="0"/>
          </a:xfrm>
          <a:prstGeom prst="straightConnector1">
            <a:avLst/>
          </a:prstGeom>
          <a:ln w="762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28FB25-D6C1-A4E3-C14A-38D840760E76}"/>
              </a:ext>
            </a:extLst>
          </p:cNvPr>
          <p:cNvSpPr txBox="1"/>
          <p:nvPr/>
        </p:nvSpPr>
        <p:spPr>
          <a:xfrm>
            <a:off x="8977752" y="757536"/>
            <a:ext cx="2020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2 cm diameter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9BA80A-76F8-71FB-E5F8-98D0648E9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7607" y="101643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2EC599-388E-A404-CA27-3FCD0A09C3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7607" y="2345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Clever Bubbles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54A24-38D2-F4A0-6A5C-B64189A046D5}"/>
              </a:ext>
            </a:extLst>
          </p:cNvPr>
          <p:cNvSpPr txBox="1"/>
          <p:nvPr/>
        </p:nvSpPr>
        <p:spPr>
          <a:xfrm>
            <a:off x="487368" y="1758029"/>
            <a:ext cx="69530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First you need to find out the formulae for spheres – volume and surface area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Pause the video while you do this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57B74D7F-F93C-9352-B2C8-F83522EB8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666" y="1524982"/>
            <a:ext cx="3454966" cy="3422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E549C-DD9B-FE74-DB86-42ACD2CD559E}"/>
              </a:ext>
            </a:extLst>
          </p:cNvPr>
          <p:cNvSpPr txBox="1"/>
          <p:nvPr/>
        </p:nvSpPr>
        <p:spPr>
          <a:xfrm>
            <a:off x="8651742" y="2982351"/>
            <a:ext cx="2503938" cy="669250"/>
          </a:xfrm>
          <a:prstGeom prst="rect">
            <a:avLst/>
          </a:prstGeom>
          <a:noFill/>
        </p:spPr>
        <p:txBody>
          <a:bodyPr wrap="none" rtlCol="0">
            <a:prstTxWarp prst="textCanDown">
              <a:avLst>
                <a:gd name="adj" fmla="val 33333"/>
              </a:avLst>
            </a:prstTxWarp>
            <a:spAutoFit/>
          </a:bodyPr>
          <a:lstStyle/>
          <a:p>
            <a:r>
              <a:rPr lang="en-GB" b="1" dirty="0">
                <a:gradFill flip="none" rotWithShape="1">
                  <a:gsLst>
                    <a:gs pos="0">
                      <a:srgbClr val="FF0000"/>
                    </a:gs>
                    <a:gs pos="24000">
                      <a:srgbClr val="FFFF00"/>
                    </a:gs>
                    <a:gs pos="77000">
                      <a:srgbClr val="002060"/>
                    </a:gs>
                    <a:gs pos="100000">
                      <a:srgbClr val="CC66FF"/>
                    </a:gs>
                    <a:gs pos="49000">
                      <a:srgbClr val="008000"/>
                    </a:gs>
                  </a:gsLst>
                  <a:lin ang="0" scaled="1"/>
                  <a:tileRect/>
                </a:gradFill>
              </a:rPr>
              <a:t>I Know My Maths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96A04B-0F25-6D1E-0FBF-EBA2ABB08848}"/>
              </a:ext>
            </a:extLst>
          </p:cNvPr>
          <p:cNvCxnSpPr/>
          <p:nvPr/>
        </p:nvCxnSpPr>
        <p:spPr>
          <a:xfrm>
            <a:off x="8426548" y="1209822"/>
            <a:ext cx="3123027" cy="0"/>
          </a:xfrm>
          <a:prstGeom prst="straightConnector1">
            <a:avLst/>
          </a:prstGeom>
          <a:ln w="762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4872312-16EC-E537-68B1-16E531A3D776}"/>
              </a:ext>
            </a:extLst>
          </p:cNvPr>
          <p:cNvSpPr txBox="1"/>
          <p:nvPr/>
        </p:nvSpPr>
        <p:spPr>
          <a:xfrm>
            <a:off x="8977752" y="757536"/>
            <a:ext cx="2020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2 cm diameter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CFBBB-4AB3-BC7D-8FB8-9C63D22D5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8754" y="1531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Clever Bubbles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54A24-38D2-F4A0-6A5C-B64189A046D5}"/>
              </a:ext>
            </a:extLst>
          </p:cNvPr>
          <p:cNvSpPr txBox="1"/>
          <p:nvPr/>
        </p:nvSpPr>
        <p:spPr>
          <a:xfrm>
            <a:off x="487368" y="1758029"/>
            <a:ext cx="69530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Bubbles are very clever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For a sphere the formulae are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Volume = 4/3 </a:t>
            </a:r>
            <a:r>
              <a:rPr lang="en-GB" sz="32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𝞹 r</a:t>
            </a:r>
            <a:r>
              <a:rPr lang="en-GB" sz="3200" b="1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endParaRPr lang="en-GB" sz="3200" b="1" baseline="300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Surface area =  4 </a:t>
            </a:r>
            <a:r>
              <a:rPr lang="en-GB" sz="3200" b="1" dirty="0">
                <a:solidFill>
                  <a:srgbClr val="008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𝞹 r</a:t>
            </a:r>
            <a:r>
              <a:rPr lang="en-GB" sz="3200" b="1" baseline="30000" dirty="0">
                <a:solidFill>
                  <a:srgbClr val="008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GB" sz="3200" b="1" dirty="0">
              <a:solidFill>
                <a:srgbClr val="008000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And for a cube of length L 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The volume is L</a:t>
            </a:r>
            <a:r>
              <a:rPr lang="en-GB" sz="3200" b="1" baseline="30000" dirty="0">
                <a:solidFill>
                  <a:srgbClr val="008000"/>
                </a:solidFill>
              </a:rPr>
              <a:t>3</a:t>
            </a:r>
            <a:r>
              <a:rPr lang="en-GB" sz="3200" b="1" dirty="0">
                <a:solidFill>
                  <a:srgbClr val="008000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The surface area is 6 x L</a:t>
            </a:r>
            <a:r>
              <a:rPr lang="en-GB" sz="3200" b="1" baseline="30000" dirty="0">
                <a:solidFill>
                  <a:srgbClr val="002060"/>
                </a:solidFill>
              </a:rPr>
              <a:t>2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74D7F-F93C-9352-B2C8-F83522EB8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666" y="1524982"/>
            <a:ext cx="3454966" cy="3422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E549C-DD9B-FE74-DB86-42ACD2CD559E}"/>
              </a:ext>
            </a:extLst>
          </p:cNvPr>
          <p:cNvSpPr txBox="1"/>
          <p:nvPr/>
        </p:nvSpPr>
        <p:spPr>
          <a:xfrm>
            <a:off x="8651742" y="2982351"/>
            <a:ext cx="2503938" cy="669250"/>
          </a:xfrm>
          <a:prstGeom prst="rect">
            <a:avLst/>
          </a:prstGeom>
          <a:noFill/>
        </p:spPr>
        <p:txBody>
          <a:bodyPr wrap="none" rtlCol="0">
            <a:prstTxWarp prst="textCanDown">
              <a:avLst>
                <a:gd name="adj" fmla="val 33333"/>
              </a:avLst>
            </a:prstTxWarp>
            <a:spAutoFit/>
          </a:bodyPr>
          <a:lstStyle/>
          <a:p>
            <a:r>
              <a:rPr lang="en-GB" b="1" dirty="0">
                <a:gradFill flip="none" rotWithShape="1">
                  <a:gsLst>
                    <a:gs pos="0">
                      <a:srgbClr val="FF0000"/>
                    </a:gs>
                    <a:gs pos="24000">
                      <a:srgbClr val="FFFF00"/>
                    </a:gs>
                    <a:gs pos="77000">
                      <a:srgbClr val="002060"/>
                    </a:gs>
                    <a:gs pos="100000">
                      <a:srgbClr val="CC66FF"/>
                    </a:gs>
                    <a:gs pos="49000">
                      <a:srgbClr val="008000"/>
                    </a:gs>
                  </a:gsLst>
                  <a:lin ang="0" scaled="1"/>
                  <a:tileRect/>
                </a:gradFill>
              </a:rPr>
              <a:t>I Know My Maths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BED6C2-A818-4FC7-5CDA-AAC0E101FFF7}"/>
              </a:ext>
            </a:extLst>
          </p:cNvPr>
          <p:cNvCxnSpPr/>
          <p:nvPr/>
        </p:nvCxnSpPr>
        <p:spPr>
          <a:xfrm>
            <a:off x="8426548" y="1209822"/>
            <a:ext cx="3123027" cy="0"/>
          </a:xfrm>
          <a:prstGeom prst="straightConnector1">
            <a:avLst/>
          </a:prstGeom>
          <a:ln w="762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A7AB9E-9120-73DB-78C8-214D4622E9F3}"/>
              </a:ext>
            </a:extLst>
          </p:cNvPr>
          <p:cNvSpPr txBox="1"/>
          <p:nvPr/>
        </p:nvSpPr>
        <p:spPr>
          <a:xfrm>
            <a:off x="8977752" y="757536"/>
            <a:ext cx="2020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2 cm diameter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2C898D-A723-1DED-FCFA-EAEBA043C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769058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169ADA-0846-81E8-DAF2-88894EE6CF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9038" y="282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Clever Bubbles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54A24-38D2-F4A0-6A5C-B64189A046D5}"/>
              </a:ext>
            </a:extLst>
          </p:cNvPr>
          <p:cNvSpPr txBox="1"/>
          <p:nvPr/>
        </p:nvSpPr>
        <p:spPr>
          <a:xfrm>
            <a:off x="487368" y="1758029"/>
            <a:ext cx="6953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Bubbles are very clever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The volume of the bubble is </a:t>
            </a:r>
            <a:br>
              <a:rPr lang="en-GB" sz="3200" b="1" dirty="0">
                <a:solidFill>
                  <a:srgbClr val="008000"/>
                </a:solidFill>
              </a:rPr>
            </a:br>
            <a:r>
              <a:rPr lang="en-GB" sz="3200" b="1" dirty="0">
                <a:solidFill>
                  <a:srgbClr val="008000"/>
                </a:solidFill>
              </a:rPr>
              <a:t>4     3 x </a:t>
            </a:r>
            <a:r>
              <a:rPr lang="en-GB" sz="3200" b="1" dirty="0">
                <a:solidFill>
                  <a:srgbClr val="008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𝞹</a:t>
            </a:r>
            <a:r>
              <a:rPr lang="en-GB" sz="3200" b="1" dirty="0">
                <a:solidFill>
                  <a:srgbClr val="008000"/>
                </a:solidFill>
                <a:ea typeface="Cambria Math" panose="02040503050406030204" pitchFamily="18" charset="0"/>
              </a:rPr>
              <a:t> x 1</a:t>
            </a:r>
            <a:r>
              <a:rPr lang="en-GB" sz="3200" b="1" baseline="30000" dirty="0">
                <a:solidFill>
                  <a:srgbClr val="008000"/>
                </a:solidFill>
                <a:ea typeface="Cambria Math" panose="02040503050406030204" pitchFamily="18" charset="0"/>
              </a:rPr>
              <a:t>3</a:t>
            </a:r>
            <a:r>
              <a:rPr lang="en-GB" sz="3200" b="1" dirty="0">
                <a:solidFill>
                  <a:srgbClr val="008000"/>
                </a:solidFill>
                <a:ea typeface="Cambria Math" panose="02040503050406030204" pitchFamily="18" charset="0"/>
              </a:rPr>
              <a:t>  = 4.1889 cm</a:t>
            </a:r>
            <a:r>
              <a:rPr lang="en-GB" sz="3200" b="1" baseline="30000" dirty="0">
                <a:solidFill>
                  <a:srgbClr val="008000"/>
                </a:solidFill>
                <a:ea typeface="Cambria Math" panose="02040503050406030204" pitchFamily="18" charset="0"/>
              </a:rPr>
              <a:t>3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The surface area is </a:t>
            </a:r>
            <a:br>
              <a:rPr lang="en-GB" sz="3200" b="1" dirty="0">
                <a:solidFill>
                  <a:srgbClr val="002060"/>
                </a:solidFill>
              </a:rPr>
            </a:br>
            <a:r>
              <a:rPr lang="en-GB" sz="3200" b="1" dirty="0">
                <a:solidFill>
                  <a:srgbClr val="002060"/>
                </a:solidFill>
              </a:rPr>
              <a:t>4 x </a:t>
            </a:r>
            <a:r>
              <a:rPr lang="en-GB" sz="32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𝞹</a:t>
            </a:r>
            <a:r>
              <a:rPr lang="en-GB" sz="3200" b="1" dirty="0">
                <a:solidFill>
                  <a:srgbClr val="002060"/>
                </a:solidFill>
              </a:rPr>
              <a:t> x 1</a:t>
            </a:r>
            <a:r>
              <a:rPr lang="en-GB" sz="3200" b="1" baseline="30000" dirty="0">
                <a:solidFill>
                  <a:srgbClr val="002060"/>
                </a:solidFill>
              </a:rPr>
              <a:t>2</a:t>
            </a:r>
            <a:r>
              <a:rPr lang="en-GB" sz="3200" b="1" dirty="0">
                <a:solidFill>
                  <a:srgbClr val="002060"/>
                </a:solidFill>
              </a:rPr>
              <a:t> = 12.56637cm</a:t>
            </a:r>
            <a:r>
              <a:rPr lang="en-GB" sz="3200" b="1" baseline="30000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983331-C467-C1A6-8974-374B5A71697C}"/>
              </a:ext>
            </a:extLst>
          </p:cNvPr>
          <p:cNvGrpSpPr/>
          <p:nvPr/>
        </p:nvGrpSpPr>
        <p:grpSpPr>
          <a:xfrm>
            <a:off x="8249666" y="1524982"/>
            <a:ext cx="3454966" cy="3422676"/>
            <a:chOff x="8249666" y="1524982"/>
            <a:chExt cx="3454966" cy="34226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B74D7F-F93C-9352-B2C8-F83522EB8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9666" y="1524982"/>
              <a:ext cx="3454966" cy="34226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4E549C-DD9B-FE74-DB86-42ACD2CD559E}"/>
                </a:ext>
              </a:extLst>
            </p:cNvPr>
            <p:cNvSpPr txBox="1"/>
            <p:nvPr/>
          </p:nvSpPr>
          <p:spPr>
            <a:xfrm>
              <a:off x="8651742" y="2982351"/>
              <a:ext cx="2503938" cy="669250"/>
            </a:xfrm>
            <a:prstGeom prst="rect">
              <a:avLst/>
            </a:prstGeom>
            <a:noFill/>
          </p:spPr>
          <p:txBody>
            <a:bodyPr wrap="non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r>
                <a:rPr lang="en-GB" b="1" dirty="0">
                  <a:gradFill flip="none" rotWithShape="1">
                    <a:gsLst>
                      <a:gs pos="0">
                        <a:srgbClr val="FF0000"/>
                      </a:gs>
                      <a:gs pos="24000">
                        <a:srgbClr val="FFFF00"/>
                      </a:gs>
                      <a:gs pos="77000">
                        <a:srgbClr val="002060"/>
                      </a:gs>
                      <a:gs pos="100000">
                        <a:srgbClr val="CC66FF"/>
                      </a:gs>
                      <a:gs pos="49000">
                        <a:srgbClr val="008000"/>
                      </a:gs>
                    </a:gsLst>
                    <a:lin ang="0" scaled="1"/>
                    <a:tileRect/>
                  </a:gradFill>
                </a:rPr>
                <a:t>I Know My Maths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DDCCC3-F564-3648-2C7B-D0B6412AADAB}"/>
              </a:ext>
            </a:extLst>
          </p:cNvPr>
          <p:cNvCxnSpPr/>
          <p:nvPr/>
        </p:nvCxnSpPr>
        <p:spPr>
          <a:xfrm>
            <a:off x="8415635" y="1201349"/>
            <a:ext cx="3123027" cy="0"/>
          </a:xfrm>
          <a:prstGeom prst="straightConnector1">
            <a:avLst/>
          </a:prstGeom>
          <a:ln w="762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550D07-7614-F7BD-7E17-13B100396565}"/>
              </a:ext>
            </a:extLst>
          </p:cNvPr>
          <p:cNvSpPr txBox="1"/>
          <p:nvPr/>
        </p:nvSpPr>
        <p:spPr>
          <a:xfrm>
            <a:off x="8977752" y="757536"/>
            <a:ext cx="2020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2 cm diameter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237C644-5720-957B-005C-731ADA59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47" y="3073861"/>
            <a:ext cx="304507" cy="24311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14DADA-9735-AC83-A400-499D7D297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3838" y="1758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E20D4-72CA-5D95-DF35-80E02300A0AA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 Card Trick</a:t>
            </a:r>
            <a:endParaRPr lang="en-GB" sz="5400" b="1" cap="none" spc="0" dirty="0">
              <a:ln w="19050">
                <a:solidFill>
                  <a:srgbClr val="008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75B43-D342-E8FF-62E0-B7E579899071}"/>
              </a:ext>
            </a:extLst>
          </p:cNvPr>
          <p:cNvSpPr txBox="1"/>
          <p:nvPr/>
        </p:nvSpPr>
        <p:spPr>
          <a:xfrm>
            <a:off x="418394" y="1269139"/>
            <a:ext cx="1062264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Lay out 21 cards in three columns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Ask a friend to choose a card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Ask them to tell you which column the card is in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Pick up the piles with the column where your friend’s card is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in the middle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Turn the cars over (face down) and lay out the cards again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in threes face up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Ask your friend to tell you which column the card is in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Do this again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Count out ten cards and tell your friend the next card will be the one they chose!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CC171B3-B398-61F6-AB35-B6609AABD34D}"/>
              </a:ext>
            </a:extLst>
          </p:cNvPr>
          <p:cNvGrpSpPr/>
          <p:nvPr/>
        </p:nvGrpSpPr>
        <p:grpSpPr>
          <a:xfrm>
            <a:off x="8042150" y="703268"/>
            <a:ext cx="3774717" cy="4486799"/>
            <a:chOff x="8042150" y="703268"/>
            <a:chExt cx="3774717" cy="44867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6AC5CD-5AD2-F427-C495-0AA0C172F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27557" y="1280287"/>
              <a:ext cx="720000" cy="10330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D2BBD48-49E5-38BA-6A91-C67B32FA1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30773" y="1271360"/>
              <a:ext cx="720000" cy="10249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ED56D2-A996-0ED0-0B6A-769796D92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7557" y="1791973"/>
              <a:ext cx="720000" cy="94451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3E3DDFD-AC3C-681A-F658-93D400AF5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96867" y="1298000"/>
              <a:ext cx="720000" cy="9497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03B8E61-DC3D-A295-6621-2CA0BA372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96867" y="1664219"/>
              <a:ext cx="720000" cy="10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008B06C-B8E7-0813-7774-FFE95BDC1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27557" y="2215136"/>
              <a:ext cx="720000" cy="105545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655AE6-A446-AEEC-6AE8-8DB0075A6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30773" y="1695673"/>
              <a:ext cx="720000" cy="116150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C1E094-2F20-33B9-22EE-15AA7021C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096867" y="2160654"/>
              <a:ext cx="720000" cy="105931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CF0B0CE-9D60-D6E2-5614-2D5FC12F4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30773" y="2256549"/>
              <a:ext cx="720000" cy="105428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6E42DF1-7D83-5BB4-61DA-3FDEBC368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930773" y="2710204"/>
              <a:ext cx="720000" cy="107162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111E74-4262-305E-6523-16334EB0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827557" y="2749238"/>
              <a:ext cx="720000" cy="84582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C3CB94-D2DD-1628-B85C-2EE207D98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30773" y="3181200"/>
              <a:ext cx="720000" cy="10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AB995F-74EE-6BEF-72C3-1FBC1F1CF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827557" y="3073705"/>
              <a:ext cx="720000" cy="1062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35D5F1E-1084-D7E4-6DB6-B71DCE9B0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827557" y="3614350"/>
              <a:ext cx="720000" cy="11228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214646-B4BE-FC95-C818-F1D83DDB0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930773" y="3660572"/>
              <a:ext cx="720000" cy="10127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48F4C3-1506-A648-7054-B94827BE1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30773" y="4072689"/>
              <a:ext cx="720000" cy="106691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1BFAD4-C043-D656-EC04-13DF2408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827557" y="4087073"/>
              <a:ext cx="720000" cy="10127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B000644-AA78-F985-3E89-1C5A6E844394}"/>
                </a:ext>
              </a:extLst>
            </p:cNvPr>
            <p:cNvSpPr txBox="1"/>
            <p:nvPr/>
          </p:nvSpPr>
          <p:spPr>
            <a:xfrm>
              <a:off x="8042150" y="703268"/>
              <a:ext cx="3414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Column    1                2               3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88195F7-6640-A38E-D95F-6B743534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096867" y="2636404"/>
              <a:ext cx="720000" cy="10476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C62D3C5-E385-172C-9FCD-17FFCBF1D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096867" y="3100455"/>
              <a:ext cx="720000" cy="1056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8B28DA-A73C-A3AF-7203-65B93590E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096867" y="3572890"/>
              <a:ext cx="720000" cy="108336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2D22F5-EFFF-7596-A0C1-A1AC9AC99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1096867" y="4072688"/>
              <a:ext cx="720000" cy="11173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2AF3C9-2EE9-97E4-5887-7783D8CDF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226834" y="539498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85E018-6893-6044-4BC2-4B35B3F13C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235543" y="2151701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6986B-A6A2-98EE-B1C3-91389395A2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270377" y="3566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3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19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Clever Bubbles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63B57-779C-A6C3-1F02-451E34D9BDC8}"/>
              </a:ext>
            </a:extLst>
          </p:cNvPr>
          <p:cNvSpPr txBox="1"/>
          <p:nvPr/>
        </p:nvSpPr>
        <p:spPr>
          <a:xfrm>
            <a:off x="487368" y="1758029"/>
            <a:ext cx="6953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Bubbles are very clever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8000"/>
                </a:solidFill>
              </a:rPr>
              <a:t>The volume of the cube is </a:t>
            </a:r>
            <a:br>
              <a:rPr lang="en-GB" sz="3200" b="1" dirty="0">
                <a:solidFill>
                  <a:srgbClr val="008000"/>
                </a:solidFill>
              </a:rPr>
            </a:br>
            <a:r>
              <a:rPr lang="en-GB" sz="3200" b="1" dirty="0">
                <a:solidFill>
                  <a:srgbClr val="008000"/>
                </a:solidFill>
              </a:rPr>
              <a:t>L</a:t>
            </a:r>
            <a:r>
              <a:rPr lang="en-GB" sz="3200" b="1" baseline="30000" dirty="0">
                <a:solidFill>
                  <a:srgbClr val="008000"/>
                </a:solidFill>
              </a:rPr>
              <a:t>3</a:t>
            </a:r>
            <a:r>
              <a:rPr lang="en-GB" sz="3200" b="1" dirty="0">
                <a:solidFill>
                  <a:srgbClr val="008000"/>
                </a:solidFill>
              </a:rPr>
              <a:t> </a:t>
            </a:r>
            <a:r>
              <a:rPr lang="en-GB" sz="3200" b="1" dirty="0">
                <a:solidFill>
                  <a:srgbClr val="008000"/>
                </a:solidFill>
                <a:ea typeface="Cambria Math" panose="02040503050406030204" pitchFamily="18" charset="0"/>
              </a:rPr>
              <a:t>= 4.1889 cm</a:t>
            </a:r>
            <a:r>
              <a:rPr lang="en-GB" sz="3200" b="1" baseline="30000" dirty="0">
                <a:solidFill>
                  <a:srgbClr val="008000"/>
                </a:solidFill>
                <a:ea typeface="Cambria Math" panose="02040503050406030204" pitchFamily="18" charset="0"/>
              </a:rPr>
              <a:t>3 </a:t>
            </a:r>
            <a:r>
              <a:rPr lang="en-GB" sz="3200" b="1" dirty="0">
                <a:solidFill>
                  <a:srgbClr val="008000"/>
                </a:solidFill>
                <a:ea typeface="Cambria Math" panose="02040503050406030204" pitchFamily="18" charset="0"/>
              </a:rPr>
              <a:t>so L = </a:t>
            </a:r>
            <a:r>
              <a:rPr lang="en-GB" sz="3200" b="1" dirty="0">
                <a:solidFill>
                  <a:srgbClr val="008000"/>
                </a:solidFill>
              </a:rPr>
              <a:t>1.61201</a:t>
            </a:r>
            <a:endParaRPr lang="en-GB" sz="3200" b="1" baseline="30000" dirty="0">
              <a:solidFill>
                <a:srgbClr val="008000"/>
              </a:solidFill>
              <a:ea typeface="Cambria Math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002060"/>
                </a:solidFill>
              </a:rPr>
              <a:t>The surface area is </a:t>
            </a:r>
            <a:br>
              <a:rPr lang="en-GB" sz="3200" b="1" dirty="0">
                <a:solidFill>
                  <a:srgbClr val="002060"/>
                </a:solidFill>
              </a:rPr>
            </a:br>
            <a:r>
              <a:rPr lang="en-GB" sz="3200" b="1" dirty="0">
                <a:solidFill>
                  <a:srgbClr val="002060"/>
                </a:solidFill>
              </a:rPr>
              <a:t>6 x L</a:t>
            </a:r>
            <a:r>
              <a:rPr lang="en-GB" sz="3200" b="1" baseline="30000" dirty="0">
                <a:solidFill>
                  <a:srgbClr val="002060"/>
                </a:solidFill>
              </a:rPr>
              <a:t>2</a:t>
            </a:r>
            <a:r>
              <a:rPr lang="en-GB" sz="3200" b="1" dirty="0">
                <a:solidFill>
                  <a:srgbClr val="002060"/>
                </a:solidFill>
              </a:rPr>
              <a:t> = 15.5946cm</a:t>
            </a:r>
            <a:r>
              <a:rPr lang="en-GB" sz="3200" b="1" baseline="30000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D0ADE6-BD51-B984-3672-7730888219D5}"/>
              </a:ext>
            </a:extLst>
          </p:cNvPr>
          <p:cNvGrpSpPr/>
          <p:nvPr/>
        </p:nvGrpSpPr>
        <p:grpSpPr>
          <a:xfrm>
            <a:off x="8249666" y="1524982"/>
            <a:ext cx="3454966" cy="3422676"/>
            <a:chOff x="8249666" y="1524982"/>
            <a:chExt cx="3454966" cy="34226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EF997F-4A06-25AC-A6CA-DEE6BFAC7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9666" y="1524982"/>
              <a:ext cx="3454966" cy="34226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85DEF8-6A0F-149E-DEDF-8B0E2D7CCF4D}"/>
                </a:ext>
              </a:extLst>
            </p:cNvPr>
            <p:cNvSpPr txBox="1"/>
            <p:nvPr/>
          </p:nvSpPr>
          <p:spPr>
            <a:xfrm>
              <a:off x="8651742" y="2982351"/>
              <a:ext cx="2503938" cy="669250"/>
            </a:xfrm>
            <a:prstGeom prst="rect">
              <a:avLst/>
            </a:prstGeom>
            <a:noFill/>
          </p:spPr>
          <p:txBody>
            <a:bodyPr wrap="non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r>
                <a:rPr lang="en-GB" b="1" dirty="0">
                  <a:gradFill flip="none" rotWithShape="1">
                    <a:gsLst>
                      <a:gs pos="0">
                        <a:srgbClr val="FF0000"/>
                      </a:gs>
                      <a:gs pos="24000">
                        <a:srgbClr val="FFFF00"/>
                      </a:gs>
                      <a:gs pos="77000">
                        <a:srgbClr val="002060"/>
                      </a:gs>
                      <a:gs pos="100000">
                        <a:srgbClr val="CC66FF"/>
                      </a:gs>
                      <a:gs pos="49000">
                        <a:srgbClr val="008000"/>
                      </a:gs>
                    </a:gsLst>
                    <a:lin ang="0" scaled="1"/>
                    <a:tileRect/>
                  </a:gradFill>
                </a:rPr>
                <a:t>I Know My Maths</a:t>
              </a: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1DD02B-15ED-9A88-00BD-90846E236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8754" y="1321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Clever Bubbles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63B57-779C-A6C3-1F02-451E34D9BDC8}"/>
              </a:ext>
            </a:extLst>
          </p:cNvPr>
          <p:cNvSpPr txBox="1"/>
          <p:nvPr/>
        </p:nvSpPr>
        <p:spPr>
          <a:xfrm>
            <a:off x="487368" y="1758029"/>
            <a:ext cx="695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Bubbles are very clever</a:t>
            </a:r>
            <a:endParaRPr lang="en-GB" sz="3200" b="1" baseline="30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5B62D-D18B-2195-16A8-45244BA696FE}"/>
              </a:ext>
            </a:extLst>
          </p:cNvPr>
          <p:cNvSpPr txBox="1"/>
          <p:nvPr/>
        </p:nvSpPr>
        <p:spPr>
          <a:xfrm>
            <a:off x="487368" y="2779597"/>
            <a:ext cx="591780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For the same volume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surface area of the sphere is 12.56637cm</a:t>
            </a:r>
            <a:r>
              <a:rPr lang="en-GB" sz="2400" b="1" baseline="30000" dirty="0">
                <a:solidFill>
                  <a:srgbClr val="008000"/>
                </a:solidFill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surface area of the cube is 15.5946cm</a:t>
            </a:r>
            <a:r>
              <a:rPr lang="en-GB" sz="2400" b="1" baseline="30000" dirty="0">
                <a:solidFill>
                  <a:srgbClr val="002060"/>
                </a:solidFill>
              </a:rPr>
              <a:t>2</a:t>
            </a:r>
            <a:endParaRPr lang="en-GB" sz="2400" b="1" baseline="300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So the sphere wins as it has less surface area for the same volume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180408-4FAC-8AAA-6C05-0552F3D08312}"/>
              </a:ext>
            </a:extLst>
          </p:cNvPr>
          <p:cNvGrpSpPr/>
          <p:nvPr/>
        </p:nvGrpSpPr>
        <p:grpSpPr>
          <a:xfrm>
            <a:off x="6648705" y="1369351"/>
            <a:ext cx="5055927" cy="3088448"/>
            <a:chOff x="6517718" y="1462211"/>
            <a:chExt cx="5055927" cy="30884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B256F4-EDB4-AD00-A545-B97A2392E16B}"/>
                </a:ext>
              </a:extLst>
            </p:cNvPr>
            <p:cNvSpPr txBox="1"/>
            <p:nvPr/>
          </p:nvSpPr>
          <p:spPr>
            <a:xfrm>
              <a:off x="6706524" y="1462211"/>
              <a:ext cx="4586068" cy="2062103"/>
            </a:xfrm>
            <a:prstGeom prst="rect">
              <a:avLst/>
            </a:prstGeom>
            <a:solidFill>
              <a:srgbClr val="B3E4E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0000"/>
                  </a:solidFill>
                </a:rPr>
                <a:t>And it can be shown that the sphere wins over every other straight-sided figure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B1A2590-1B9F-0B2B-09B8-2D3D939440CA}"/>
                </a:ext>
              </a:extLst>
            </p:cNvPr>
            <p:cNvSpPr/>
            <p:nvPr/>
          </p:nvSpPr>
          <p:spPr>
            <a:xfrm>
              <a:off x="6517718" y="3686029"/>
              <a:ext cx="895955" cy="86463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41D16134-4262-84AF-FF5A-8EF683E2C249}"/>
                </a:ext>
              </a:extLst>
            </p:cNvPr>
            <p:cNvSpPr/>
            <p:nvPr/>
          </p:nvSpPr>
          <p:spPr>
            <a:xfrm>
              <a:off x="9374809" y="3686029"/>
              <a:ext cx="1055077" cy="864630"/>
            </a:xfrm>
            <a:prstGeom prst="hexagon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AC27A3-561A-910E-9B26-420600DB0E3A}"/>
                </a:ext>
              </a:extLst>
            </p:cNvPr>
            <p:cNvSpPr/>
            <p:nvPr/>
          </p:nvSpPr>
          <p:spPr>
            <a:xfrm>
              <a:off x="8046719" y="3686029"/>
              <a:ext cx="834372" cy="864630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71DC6E-6439-B351-BDFA-582F56BFBD5A}"/>
                </a:ext>
              </a:extLst>
            </p:cNvPr>
            <p:cNvGrpSpPr/>
            <p:nvPr/>
          </p:nvGrpSpPr>
          <p:grpSpPr>
            <a:xfrm>
              <a:off x="10677690" y="3680223"/>
              <a:ext cx="895955" cy="864630"/>
              <a:chOff x="9597548" y="3637051"/>
              <a:chExt cx="1055077" cy="1055077"/>
            </a:xfrm>
            <a:blipFill>
              <a:blip r:embed="rId6"/>
              <a:tile tx="0" ty="0" sx="100000" sy="100000" flip="none" algn="tl"/>
            </a:blipFill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87EE6DCE-76C6-E2A4-F557-B704B3BD6D8A}"/>
                  </a:ext>
                </a:extLst>
              </p:cNvPr>
              <p:cNvSpPr/>
              <p:nvPr/>
            </p:nvSpPr>
            <p:spPr>
              <a:xfrm>
                <a:off x="9597548" y="3732276"/>
                <a:ext cx="1055077" cy="864630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4FB2E392-2BDE-A1C8-F0F7-11D4D2DA5A73}"/>
                  </a:ext>
                </a:extLst>
              </p:cNvPr>
              <p:cNvSpPr/>
              <p:nvPr/>
            </p:nvSpPr>
            <p:spPr>
              <a:xfrm rot="16200000">
                <a:off x="9597548" y="3732275"/>
                <a:ext cx="1055077" cy="864630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8F707F-9C50-F50A-6F27-C464A1E41D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92592" y="3774928"/>
              <a:ext cx="127883" cy="58885"/>
            </a:xfrm>
            <a:prstGeom prst="line">
              <a:avLst/>
            </a:prstGeom>
            <a:ln w="38100">
              <a:solidFill>
                <a:srgbClr val="BEEF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9862C3-F746-C903-A81D-4C9A2AB747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86193" y="3982097"/>
              <a:ext cx="6590" cy="254147"/>
            </a:xfrm>
            <a:prstGeom prst="line">
              <a:avLst/>
            </a:prstGeom>
            <a:ln w="38100">
              <a:solidFill>
                <a:srgbClr val="BEEF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CC658B-BCCC-0576-628B-1DDB3024EB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22745" y="4386909"/>
              <a:ext cx="127883" cy="58885"/>
            </a:xfrm>
            <a:prstGeom prst="line">
              <a:avLst/>
            </a:prstGeom>
            <a:ln w="38100">
              <a:solidFill>
                <a:srgbClr val="BEEF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92DC1C-B4FA-460A-BED0-647778C29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61602" y="3991270"/>
              <a:ext cx="6590" cy="254147"/>
            </a:xfrm>
            <a:prstGeom prst="line">
              <a:avLst/>
            </a:prstGeom>
            <a:ln w="38100">
              <a:solidFill>
                <a:srgbClr val="BEEF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EBBA7EC-C44E-1555-FAA9-ED473B7A5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33748" y="3774928"/>
              <a:ext cx="127883" cy="58885"/>
            </a:xfrm>
            <a:prstGeom prst="line">
              <a:avLst/>
            </a:prstGeom>
            <a:ln w="38100">
              <a:solidFill>
                <a:srgbClr val="BEEF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807A59-11FE-1AAA-117A-D5F27DE819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3489" y="4386908"/>
              <a:ext cx="127883" cy="58885"/>
            </a:xfrm>
            <a:prstGeom prst="line">
              <a:avLst/>
            </a:prstGeom>
            <a:ln w="38100">
              <a:solidFill>
                <a:srgbClr val="BEEF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C50C71-B059-9051-50FA-2E1DDDCE8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1366956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B4FB6F-B8D2-57BB-9611-8512516AA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6958" y="3055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25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Clever Bubbles</a:t>
            </a:r>
            <a:endParaRPr lang="en-GB" sz="5400" b="1" cap="none" spc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9D15C-E122-5923-6FD7-B70358EA58A3}"/>
              </a:ext>
            </a:extLst>
          </p:cNvPr>
          <p:cNvSpPr txBox="1"/>
          <p:nvPr/>
        </p:nvSpPr>
        <p:spPr>
          <a:xfrm>
            <a:off x="472102" y="1659285"/>
            <a:ext cx="76306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formulae for the volume and surface area of spheres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That a sphere has the largest volume for the same surface area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To use </a:t>
            </a:r>
            <a:r>
              <a:rPr lang="en-GB" sz="2400" b="1" dirty="0">
                <a:solidFill>
                  <a:srgbClr val="002060"/>
                </a:solidFill>
                <a:ea typeface="Cambria Math" panose="02040503050406030204" pitchFamily="18" charset="0"/>
              </a:rPr>
              <a:t>𝞹</a:t>
            </a:r>
            <a:r>
              <a:rPr lang="en-GB" sz="2400" b="1" dirty="0">
                <a:solidFill>
                  <a:srgbClr val="002060"/>
                </a:solidFill>
              </a:rPr>
              <a:t> to calculate the answers needed to solve the problem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That spheres and bubbles can do maths??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F833E4-C33A-C62A-57E0-BFD9EC6834BA}"/>
              </a:ext>
            </a:extLst>
          </p:cNvPr>
          <p:cNvGrpSpPr/>
          <p:nvPr/>
        </p:nvGrpSpPr>
        <p:grpSpPr>
          <a:xfrm>
            <a:off x="7951423" y="1659285"/>
            <a:ext cx="3454966" cy="3422676"/>
            <a:chOff x="8249666" y="1524982"/>
            <a:chExt cx="3454966" cy="34226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1E2A71-6215-8766-8E37-CA00CBED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9666" y="1524982"/>
              <a:ext cx="3454966" cy="34226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2B365D-7104-F523-1A70-25A2C09A5940}"/>
                </a:ext>
              </a:extLst>
            </p:cNvPr>
            <p:cNvSpPr txBox="1"/>
            <p:nvPr/>
          </p:nvSpPr>
          <p:spPr>
            <a:xfrm>
              <a:off x="8651742" y="2982351"/>
              <a:ext cx="2503938" cy="669250"/>
            </a:xfrm>
            <a:prstGeom prst="rect">
              <a:avLst/>
            </a:prstGeom>
            <a:noFill/>
          </p:spPr>
          <p:txBody>
            <a:bodyPr wrap="non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r>
                <a:rPr lang="en-GB" b="1" dirty="0">
                  <a:gradFill flip="none" rotWithShape="1">
                    <a:gsLst>
                      <a:gs pos="0">
                        <a:srgbClr val="FF0000"/>
                      </a:gs>
                      <a:gs pos="24000">
                        <a:srgbClr val="FFFF00"/>
                      </a:gs>
                      <a:gs pos="77000">
                        <a:srgbClr val="002060"/>
                      </a:gs>
                      <a:gs pos="100000">
                        <a:srgbClr val="CC66FF"/>
                      </a:gs>
                      <a:gs pos="49000">
                        <a:srgbClr val="008000"/>
                      </a:gs>
                    </a:gsLst>
                    <a:lin ang="0" scaled="1"/>
                    <a:tileRect/>
                  </a:gradFill>
                </a:rPr>
                <a:t>I Know My Maths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AA51D52-4B5F-90D3-ED00-252484F617C8}"/>
              </a:ext>
            </a:extLst>
          </p:cNvPr>
          <p:cNvSpPr txBox="1"/>
          <p:nvPr/>
        </p:nvSpPr>
        <p:spPr>
          <a:xfrm rot="438744">
            <a:off x="5161086" y="3027497"/>
            <a:ext cx="6896388" cy="2554545"/>
          </a:xfrm>
          <a:prstGeom prst="rect">
            <a:avLst/>
          </a:prstGeom>
          <a:solidFill>
            <a:srgbClr val="FFFF00"/>
          </a:solidFill>
          <a:ln w="57150">
            <a:solidFill>
              <a:srgbClr val="008000">
                <a:alpha val="96000"/>
              </a:srgbClr>
            </a:solidFill>
          </a:ln>
          <a:scene3d>
            <a:camera prst="isometricOffAxis2Left"/>
            <a:lightRig rig="contrasting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Sorry folks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Bubbles cannot do maths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It is all down to physics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Please see 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https://physics.aps.org/articles/v9/21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FC8CA2-C496-2EAE-6F53-E23DB0B6C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2448" y="4103914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82DA03-9641-6CF9-BC13-F4C40716CF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2448" y="1069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222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222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Steel Band</a:t>
            </a:r>
            <a:endParaRPr lang="en-GB" sz="5400" b="1" cap="none" spc="0" dirty="0">
              <a:ln w="285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13FD2-C848-82DF-0C25-43525B4D360C}"/>
              </a:ext>
            </a:extLst>
          </p:cNvPr>
          <p:cNvGrpSpPr/>
          <p:nvPr/>
        </p:nvGrpSpPr>
        <p:grpSpPr>
          <a:xfrm>
            <a:off x="8854331" y="751562"/>
            <a:ext cx="2442950" cy="2367290"/>
            <a:chOff x="7833814" y="546657"/>
            <a:chExt cx="3240001" cy="324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03515D-6E87-FCEB-9916-4990A6F35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3815" y="546657"/>
              <a:ext cx="3240000" cy="32400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81836CD-677F-E7B6-E238-B9C73D94CF93}"/>
                </a:ext>
              </a:extLst>
            </p:cNvPr>
            <p:cNvSpPr/>
            <p:nvPr/>
          </p:nvSpPr>
          <p:spPr>
            <a:xfrm>
              <a:off x="7833814" y="546657"/>
              <a:ext cx="3204000" cy="324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DFBB4E-A7FF-D475-ACF7-67DEA71F629A}"/>
              </a:ext>
            </a:extLst>
          </p:cNvPr>
          <p:cNvSpPr txBox="1"/>
          <p:nvPr/>
        </p:nvSpPr>
        <p:spPr>
          <a:xfrm>
            <a:off x="487368" y="1801344"/>
            <a:ext cx="7646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FF0000"/>
                </a:solidFill>
              </a:rPr>
              <a:t>Please imagine a steel band going right around the equator which just touches the ground all round the world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world is about 13,000 kilometres diameter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2060"/>
                </a:solidFill>
              </a:rPr>
              <a:t>How long is the steel band? 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6A7CCA-D684-7B6C-03C1-149D06116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8754" y="2734545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D4B58-D10D-8D47-8B73-B8F037B2E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4331" y="3363739"/>
            <a:ext cx="2699017" cy="21730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EABD32-F8E4-DF18-C95E-64391E13F0BA}"/>
              </a:ext>
            </a:extLst>
          </p:cNvPr>
          <p:cNvSpPr txBox="1"/>
          <p:nvPr/>
        </p:nvSpPr>
        <p:spPr>
          <a:xfrm>
            <a:off x="8262249" y="5196876"/>
            <a:ext cx="388317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No, not the musicians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769E42-F15A-B0A2-D3D9-3BFCDC00DA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9897" y="1325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17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917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917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917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3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Steel Band</a:t>
            </a:r>
            <a:endParaRPr lang="en-GB" sz="5400" b="1" cap="none" spc="0" dirty="0">
              <a:ln w="285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13FD2-C848-82DF-0C25-43525B4D360C}"/>
              </a:ext>
            </a:extLst>
          </p:cNvPr>
          <p:cNvGrpSpPr/>
          <p:nvPr/>
        </p:nvGrpSpPr>
        <p:grpSpPr>
          <a:xfrm>
            <a:off x="8854331" y="751562"/>
            <a:ext cx="2442950" cy="2367290"/>
            <a:chOff x="7833814" y="546657"/>
            <a:chExt cx="3240001" cy="324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03515D-6E87-FCEB-9916-4990A6F35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3815" y="546657"/>
              <a:ext cx="3240000" cy="32400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81836CD-677F-E7B6-E238-B9C73D94CF93}"/>
                </a:ext>
              </a:extLst>
            </p:cNvPr>
            <p:cNvSpPr/>
            <p:nvPr/>
          </p:nvSpPr>
          <p:spPr>
            <a:xfrm>
              <a:off x="7833814" y="546657"/>
              <a:ext cx="3204000" cy="324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DFBB4E-A7FF-D475-ACF7-67DEA71F629A}"/>
              </a:ext>
            </a:extLst>
          </p:cNvPr>
          <p:cNvSpPr txBox="1"/>
          <p:nvPr/>
        </p:nvSpPr>
        <p:spPr>
          <a:xfrm>
            <a:off x="487367" y="1801344"/>
            <a:ext cx="925713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band will be 40,840.7 Km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2060"/>
                </a:solidFill>
              </a:rPr>
              <a:t>Now add just 30 metres to the length of the band so it raises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up evenly around the equator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2060"/>
                </a:solidFill>
              </a:rPr>
              <a:t>Which of these animals do you think could pass under the raised band, and prove it!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2060"/>
                </a:solidFill>
              </a:rPr>
              <a:t>	 a flea, a robin, a cat, a child, a person, a horse, an elephant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8014A9-2E41-514B-804F-4EBEE3916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3440" y="1055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Steel Band</a:t>
            </a:r>
            <a:endParaRPr lang="en-GB" sz="5400" b="1" cap="none" spc="0" dirty="0">
              <a:ln w="285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13FD2-C848-82DF-0C25-43525B4D360C}"/>
              </a:ext>
            </a:extLst>
          </p:cNvPr>
          <p:cNvGrpSpPr/>
          <p:nvPr/>
        </p:nvGrpSpPr>
        <p:grpSpPr>
          <a:xfrm>
            <a:off x="8359031" y="618212"/>
            <a:ext cx="2442950" cy="2367290"/>
            <a:chOff x="7833814" y="546657"/>
            <a:chExt cx="3240001" cy="324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03515D-6E87-FCEB-9916-4990A6F35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3815" y="546657"/>
              <a:ext cx="3240000" cy="32400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81836CD-677F-E7B6-E238-B9C73D94CF93}"/>
                </a:ext>
              </a:extLst>
            </p:cNvPr>
            <p:cNvSpPr/>
            <p:nvPr/>
          </p:nvSpPr>
          <p:spPr>
            <a:xfrm>
              <a:off x="7833814" y="546657"/>
              <a:ext cx="3204000" cy="324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7BDF7D8-F58B-2B7F-66A9-F70F1A660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100" y="3429000"/>
            <a:ext cx="6057900" cy="1924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FBB4E-A7FF-D475-ACF7-67DEA71F629A}"/>
              </a:ext>
            </a:extLst>
          </p:cNvPr>
          <p:cNvSpPr txBox="1"/>
          <p:nvPr/>
        </p:nvSpPr>
        <p:spPr>
          <a:xfrm>
            <a:off x="487368" y="1710368"/>
            <a:ext cx="1010660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answer is all of the animals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FF0000"/>
                </a:solidFill>
              </a:rPr>
              <a:t>Why?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band is now 40,840,730 metres long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2060"/>
                </a:solidFill>
              </a:rPr>
              <a:t>So it’s diameter is 40,840,730 metres divided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by </a:t>
            </a:r>
            <a:r>
              <a:rPr lang="en-GB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𝞹 = </a:t>
            </a:r>
            <a:r>
              <a:rPr lang="en-GB" sz="2400" b="1" dirty="0">
                <a:solidFill>
                  <a:srgbClr val="002060"/>
                </a:solidFill>
                <a:ea typeface="Cambria Math" panose="02040503050406030204" pitchFamily="18" charset="0"/>
              </a:rPr>
              <a:t>13,000,009 metres</a:t>
            </a:r>
            <a:endParaRPr lang="en-GB" sz="2400" b="1" dirty="0">
              <a:solidFill>
                <a:srgbClr val="002060"/>
              </a:solidFill>
            </a:endParaRP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So the diameter has increased by 9 metres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and the radius by 4½  metres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FF0000"/>
                </a:solidFill>
              </a:rPr>
              <a:t>Even an elephant, height about 4 metres, can pass under 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C9A3B4-7F4A-84E1-A26F-A04BC7666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2960" y="1960084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5612F4-033C-70CE-D5AD-2EFFECE85F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0046" y="426799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5D5CE-5D9D-6D00-D23A-21F3D90CCC3C}"/>
              </a:ext>
            </a:extLst>
          </p:cNvPr>
          <p:cNvSpPr/>
          <p:nvPr/>
        </p:nvSpPr>
        <p:spPr>
          <a:xfrm>
            <a:off x="12422777" y="3200400"/>
            <a:ext cx="378823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626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626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66E67-0937-D5FE-60F9-9F477E5979CA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Steel Band</a:t>
            </a:r>
            <a:endParaRPr lang="en-GB" sz="5400" b="1" cap="none" spc="0" dirty="0">
              <a:ln w="2857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13FD2-C848-82DF-0C25-43525B4D360C}"/>
              </a:ext>
            </a:extLst>
          </p:cNvPr>
          <p:cNvGrpSpPr/>
          <p:nvPr/>
        </p:nvGrpSpPr>
        <p:grpSpPr>
          <a:xfrm>
            <a:off x="8570795" y="713462"/>
            <a:ext cx="2442950" cy="2367290"/>
            <a:chOff x="7833814" y="546657"/>
            <a:chExt cx="3240001" cy="324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03515D-6E87-FCEB-9916-4990A6F35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3815" y="546657"/>
              <a:ext cx="3240000" cy="32400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81836CD-677F-E7B6-E238-B9C73D94CF93}"/>
                </a:ext>
              </a:extLst>
            </p:cNvPr>
            <p:cNvSpPr/>
            <p:nvPr/>
          </p:nvSpPr>
          <p:spPr>
            <a:xfrm>
              <a:off x="7833814" y="546657"/>
              <a:ext cx="3204000" cy="324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DFBB4E-A7FF-D475-ACF7-67DEA71F629A}"/>
              </a:ext>
            </a:extLst>
          </p:cNvPr>
          <p:cNvSpPr txBox="1"/>
          <p:nvPr/>
        </p:nvSpPr>
        <p:spPr>
          <a:xfrm>
            <a:off x="487369" y="1582980"/>
            <a:ext cx="808342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leant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8000"/>
                </a:solidFill>
              </a:rPr>
              <a:t>Not to use intuition when answering a problem because almost everyone said an elephant could not pass under the steel bar</a:t>
            </a:r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To use </a:t>
            </a:r>
            <a:r>
              <a:rPr lang="en-GB" sz="2400" b="1" dirty="0">
                <a:solidFill>
                  <a:srgbClr val="002060"/>
                </a:solidFill>
                <a:ea typeface="Cambria Math" panose="02040503050406030204" pitchFamily="18" charset="0"/>
              </a:rPr>
              <a:t>𝞹, the formula for circles and </a:t>
            </a:r>
            <a:br>
              <a:rPr lang="en-GB" sz="2400" b="1" dirty="0">
                <a:solidFill>
                  <a:srgbClr val="002060"/>
                </a:solidFill>
                <a:ea typeface="Cambria Math" panose="02040503050406030204" pitchFamily="18" charset="0"/>
              </a:rPr>
            </a:br>
            <a:r>
              <a:rPr lang="en-GB" sz="2400" b="1" dirty="0">
                <a:solidFill>
                  <a:srgbClr val="002060"/>
                </a:solidFill>
                <a:ea typeface="Cambria Math" panose="02040503050406030204" pitchFamily="18" charset="0"/>
              </a:rPr>
              <a:t>arithmetic to solve the problem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used maths again!</a:t>
            </a:r>
            <a:endParaRPr lang="en-GB" sz="2400" b="1" dirty="0">
              <a:solidFill>
                <a:srgbClr val="008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9088D3-F09D-09B3-DFCB-65DAF31FE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0" y="3429000"/>
            <a:ext cx="6057900" cy="19240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3589D1-6E68-A623-0161-5B79F864E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78979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CD4CFF-4844-91EB-954F-D6D394C9B2C6}"/>
              </a:ext>
            </a:extLst>
          </p:cNvPr>
          <p:cNvSpPr/>
          <p:nvPr/>
        </p:nvSpPr>
        <p:spPr>
          <a:xfrm>
            <a:off x="12422777" y="3200400"/>
            <a:ext cx="378823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2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2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E92510-89DE-7D09-5D05-70D80ABC291E}"/>
              </a:ext>
            </a:extLst>
          </p:cNvPr>
          <p:cNvSpPr/>
          <p:nvPr/>
        </p:nvSpPr>
        <p:spPr>
          <a:xfrm>
            <a:off x="487368" y="751562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Guess My Weight</a:t>
            </a:r>
            <a:endParaRPr lang="en-GB" sz="5400" b="1" cap="none" spc="0" dirty="0">
              <a:ln w="28575">
                <a:solidFill>
                  <a:srgbClr val="FFFF00"/>
                </a:solidFill>
                <a:prstDash val="solid"/>
              </a:ln>
              <a:solidFill>
                <a:srgbClr val="008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E68A52-8D3A-0479-B892-41BFE84EE3D0}"/>
              </a:ext>
            </a:extLst>
          </p:cNvPr>
          <p:cNvGrpSpPr/>
          <p:nvPr/>
        </p:nvGrpSpPr>
        <p:grpSpPr>
          <a:xfrm>
            <a:off x="6608043" y="1036399"/>
            <a:ext cx="4916191" cy="2338251"/>
            <a:chOff x="6608043" y="1036399"/>
            <a:chExt cx="4916191" cy="23382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203BEC-733E-98F9-2239-20A09F163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6733" y="1036399"/>
              <a:ext cx="1997501" cy="2338251"/>
            </a:xfrm>
            <a:prstGeom prst="rect">
              <a:avLst/>
            </a:prstGeom>
          </p:spPr>
        </p:pic>
        <p:pic>
          <p:nvPicPr>
            <p:cNvPr id="5" name="Picture 4" descr="A group of people in garment&#10;&#10;Description automatically generated with low confidence">
              <a:extLst>
                <a:ext uri="{FF2B5EF4-FFF2-40B4-BE49-F238E27FC236}">
                  <a16:creationId xmlns:a16="http://schemas.microsoft.com/office/drawing/2014/main" id="{66641D9D-3D31-6A9B-A6F3-2961D073C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43" y="1112487"/>
              <a:ext cx="3117261" cy="218607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3532BA-E77B-40D8-946E-CE2989AEB154}"/>
              </a:ext>
            </a:extLst>
          </p:cNvPr>
          <p:cNvSpPr txBox="1"/>
          <p:nvPr/>
        </p:nvSpPr>
        <p:spPr>
          <a:xfrm>
            <a:off x="346843" y="1590529"/>
            <a:ext cx="913904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There are five pupils who want to know their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weight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However the teacher said that they can only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weigh two at a time in pairs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weights the teacher recorded are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54Kg, 53Kg, 52Kg, 50Kg, 49Kg, 48Kg, 47Kg, 46Kg, 45Kg, 44Kg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teacher also said no pupil weighs the same as any other!</a:t>
            </a:r>
            <a:endParaRPr lang="en-GB" sz="2400" b="1" dirty="0">
              <a:solidFill>
                <a:srgbClr val="008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How much does each pupil weigh?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FC5A79-84D5-B6C2-39E1-AF5C3B63B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4573" y="1581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EB9E4-B74B-7879-FB15-D804E86BD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76" y="634314"/>
            <a:ext cx="3611336" cy="1714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DBF56-D614-D173-D17D-E254F37F6972}"/>
              </a:ext>
            </a:extLst>
          </p:cNvPr>
          <p:cNvSpPr txBox="1"/>
          <p:nvPr/>
        </p:nvSpPr>
        <p:spPr>
          <a:xfrm>
            <a:off x="388053" y="1669533"/>
            <a:ext cx="7439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are going to have to use Algebra again!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7E49-06BD-268F-97CA-F78CCBB4892D}"/>
              </a:ext>
            </a:extLst>
          </p:cNvPr>
          <p:cNvSpPr txBox="1"/>
          <p:nvPr/>
        </p:nvSpPr>
        <p:spPr>
          <a:xfrm>
            <a:off x="388053" y="2819262"/>
            <a:ext cx="820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Perhaps you can use </a:t>
            </a:r>
            <a:r>
              <a:rPr lang="en-GB" sz="2400" b="1" dirty="0" err="1">
                <a:solidFill>
                  <a:srgbClr val="008000"/>
                </a:solidFill>
              </a:rPr>
              <a:t>a,b,c,d</a:t>
            </a:r>
            <a:r>
              <a:rPr lang="en-GB" sz="2400" b="1" dirty="0">
                <a:solidFill>
                  <a:srgbClr val="008000"/>
                </a:solidFill>
              </a:rPr>
              <a:t> and e as the weights of the pupils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9EE55-B18C-638F-06D6-41C5E9B42F4B}"/>
              </a:ext>
            </a:extLst>
          </p:cNvPr>
          <p:cNvSpPr txBox="1"/>
          <p:nvPr/>
        </p:nvSpPr>
        <p:spPr>
          <a:xfrm>
            <a:off x="388053" y="3615050"/>
            <a:ext cx="8415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As a tip, may I introduce the sign </a:t>
            </a:r>
            <a:r>
              <a:rPr lang="en-GB" sz="4000" b="1" dirty="0">
                <a:solidFill>
                  <a:srgbClr val="FF0000"/>
                </a:solidFill>
              </a:rPr>
              <a:t>&gt; </a:t>
            </a:r>
            <a:r>
              <a:rPr lang="en-GB" sz="2400" b="1" dirty="0">
                <a:solidFill>
                  <a:srgbClr val="002060"/>
                </a:solidFill>
              </a:rPr>
              <a:t>meaning </a:t>
            </a:r>
            <a:r>
              <a:rPr lang="en-GB" sz="3200" b="1" dirty="0">
                <a:solidFill>
                  <a:srgbClr val="FF0000"/>
                </a:solidFill>
              </a:rPr>
              <a:t>“greater than”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23C22C-1C10-33FC-D24C-86FF876FF023}"/>
              </a:ext>
            </a:extLst>
          </p:cNvPr>
          <p:cNvSpPr/>
          <p:nvPr/>
        </p:nvSpPr>
        <p:spPr>
          <a:xfrm>
            <a:off x="373822" y="516539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Guess My Weight</a:t>
            </a:r>
            <a:endParaRPr lang="en-GB" sz="5400" b="1" cap="none" spc="0" dirty="0">
              <a:ln w="28575">
                <a:solidFill>
                  <a:srgbClr val="FFFF00"/>
                </a:solidFill>
                <a:prstDash val="solid"/>
              </a:ln>
              <a:solidFill>
                <a:srgbClr val="008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6AEA26-B813-EF69-0C6D-937602656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4880" y="1479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EB9E4-B74B-7879-FB15-D804E86BD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276" y="634314"/>
            <a:ext cx="3611336" cy="1714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DBF56-D614-D173-D17D-E254F37F6972}"/>
              </a:ext>
            </a:extLst>
          </p:cNvPr>
          <p:cNvSpPr txBox="1"/>
          <p:nvPr/>
        </p:nvSpPr>
        <p:spPr>
          <a:xfrm>
            <a:off x="282382" y="1095074"/>
            <a:ext cx="7439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are going to have to use Algebra again!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7E49-06BD-268F-97CA-F78CCBB4892D}"/>
              </a:ext>
            </a:extLst>
          </p:cNvPr>
          <p:cNvSpPr txBox="1"/>
          <p:nvPr/>
        </p:nvSpPr>
        <p:spPr>
          <a:xfrm>
            <a:off x="390717" y="1827100"/>
            <a:ext cx="988636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Use </a:t>
            </a:r>
            <a:r>
              <a:rPr lang="en-GB" sz="2400" b="1" dirty="0" err="1">
                <a:solidFill>
                  <a:srgbClr val="008000"/>
                </a:solidFill>
              </a:rPr>
              <a:t>a,b,c,d</a:t>
            </a:r>
            <a:r>
              <a:rPr lang="en-GB" sz="2400" b="1" dirty="0">
                <a:solidFill>
                  <a:srgbClr val="008000"/>
                </a:solidFill>
              </a:rPr>
              <a:t> and e as the weights of the pupils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Also use a &gt; b &gt; c &gt; d &gt; e  as a condition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So we have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the heaviest pair </a:t>
            </a:r>
            <a:r>
              <a:rPr lang="en-GB" sz="2400" b="1" dirty="0" err="1">
                <a:solidFill>
                  <a:srgbClr val="008000"/>
                </a:solidFill>
              </a:rPr>
              <a:t>a+b</a:t>
            </a:r>
            <a:r>
              <a:rPr lang="en-GB" sz="2400" b="1" dirty="0">
                <a:solidFill>
                  <a:srgbClr val="008000"/>
                </a:solidFill>
              </a:rPr>
              <a:t> = 54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the next heaviest pair </a:t>
            </a:r>
            <a:r>
              <a:rPr lang="en-GB" sz="2400" b="1" dirty="0" err="1">
                <a:solidFill>
                  <a:srgbClr val="008000"/>
                </a:solidFill>
              </a:rPr>
              <a:t>a+c</a:t>
            </a:r>
            <a:r>
              <a:rPr lang="en-GB" sz="2400" b="1" dirty="0">
                <a:solidFill>
                  <a:srgbClr val="008000"/>
                </a:solidFill>
              </a:rPr>
              <a:t>=53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the lightest pair </a:t>
            </a:r>
            <a:r>
              <a:rPr lang="en-GB" sz="2400" b="1" dirty="0" err="1">
                <a:solidFill>
                  <a:srgbClr val="008000"/>
                </a:solidFill>
              </a:rPr>
              <a:t>d+e</a:t>
            </a:r>
            <a:r>
              <a:rPr lang="en-GB" sz="2400" b="1" dirty="0">
                <a:solidFill>
                  <a:srgbClr val="008000"/>
                </a:solidFill>
              </a:rPr>
              <a:t> = 44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the next lightest pair </a:t>
            </a:r>
            <a:r>
              <a:rPr lang="en-GB" sz="2400" b="1" dirty="0" err="1">
                <a:solidFill>
                  <a:srgbClr val="008000"/>
                </a:solidFill>
              </a:rPr>
              <a:t>c+e</a:t>
            </a:r>
            <a:r>
              <a:rPr lang="en-GB" sz="2400" b="1" dirty="0">
                <a:solidFill>
                  <a:srgbClr val="008000"/>
                </a:solidFill>
              </a:rPr>
              <a:t>=45</a:t>
            </a:r>
          </a:p>
          <a:p>
            <a:pPr>
              <a:spcBef>
                <a:spcPts val="1200"/>
              </a:spcBef>
            </a:pPr>
            <a:r>
              <a:rPr lang="en-GB" sz="2400" b="1" dirty="0"/>
              <a:t>Also the total of all their weights is 488Kg, and each was weighed four times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So </a:t>
            </a:r>
            <a:r>
              <a:rPr lang="en-GB" sz="2400" b="1" dirty="0" err="1">
                <a:solidFill>
                  <a:srgbClr val="008000"/>
                </a:solidFill>
              </a:rPr>
              <a:t>a+b+c+d+e</a:t>
            </a:r>
            <a:r>
              <a:rPr lang="en-GB" sz="2400" b="1" dirty="0">
                <a:solidFill>
                  <a:srgbClr val="008000"/>
                </a:solidFill>
              </a:rPr>
              <a:t>=488/4=122Kg   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C2E1C2-4EE6-A587-5F97-C373062ADC32}"/>
              </a:ext>
            </a:extLst>
          </p:cNvPr>
          <p:cNvSpPr/>
          <p:nvPr/>
        </p:nvSpPr>
        <p:spPr>
          <a:xfrm>
            <a:off x="282382" y="364976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Guess My Weight</a:t>
            </a:r>
            <a:endParaRPr lang="en-GB" sz="5400" b="1" cap="none" spc="0" dirty="0">
              <a:ln w="28575">
                <a:solidFill>
                  <a:srgbClr val="FFFF00"/>
                </a:solidFill>
                <a:prstDash val="solid"/>
              </a:ln>
              <a:solidFill>
                <a:srgbClr val="008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07D1A3-E2B0-4D04-BEFC-1C3AB79B9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9897" y="29313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8E342E-12F8-E4D8-950A-A719208DBD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9897" y="2044199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766B32-10B7-506D-E867-457E528448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9897" y="3019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59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E20D4-72CA-5D95-DF35-80E02300A0AA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 Card Trick</a:t>
            </a:r>
            <a:endParaRPr lang="en-GB" sz="5400" b="1" cap="none" spc="0" dirty="0">
              <a:ln w="19050">
                <a:solidFill>
                  <a:srgbClr val="008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75B43-D342-E8FF-62E0-B7E579899071}"/>
              </a:ext>
            </a:extLst>
          </p:cNvPr>
          <p:cNvSpPr txBox="1"/>
          <p:nvPr/>
        </p:nvSpPr>
        <p:spPr>
          <a:xfrm>
            <a:off x="418394" y="1269139"/>
            <a:ext cx="1062264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When you lay out the cards for the second time the seven in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the chosen column are in position 4 &amp; 5 in column 1,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3, 4, &amp; 5 in column 2 and 3, 4, &amp; 5 in column 3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If the next choice is column 3 then the third time the cards are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spread the cards in are in position 4 in each column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next deal has the seven cards from the wrong pile and the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fourth from the chosen pile so the eleventh card is the chosen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card.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Similarly for the chosen card in other columns.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03E29C-335E-9643-5A60-277CC5768C86}"/>
              </a:ext>
            </a:extLst>
          </p:cNvPr>
          <p:cNvGrpSpPr/>
          <p:nvPr/>
        </p:nvGrpSpPr>
        <p:grpSpPr>
          <a:xfrm>
            <a:off x="8042150" y="703268"/>
            <a:ext cx="3774717" cy="4486799"/>
            <a:chOff x="8042150" y="703268"/>
            <a:chExt cx="3774717" cy="448679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CA69A80-6758-AC09-04E5-67DE22E7D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7557" y="1280287"/>
              <a:ext cx="720000" cy="10330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0C1881-8518-18CD-6DD8-D1A00A5E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0773" y="1271360"/>
              <a:ext cx="720000" cy="10249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B9B2DD2-A075-E0FC-D05F-75CC4D93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7557" y="1791973"/>
              <a:ext cx="720000" cy="94451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6C7FD4F-A264-DDEC-A507-2EBFEFEDF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96867" y="1298000"/>
              <a:ext cx="720000" cy="9497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3989947-F983-768A-A0D3-6D418424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96867" y="1664219"/>
              <a:ext cx="720000" cy="10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4EB24B0-5E01-B9AC-222F-FFD73A0BC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27557" y="2215136"/>
              <a:ext cx="720000" cy="105545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F37F4EE-22E8-BDE2-A190-E2BA35A3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30773" y="1695673"/>
              <a:ext cx="720000" cy="116150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FA49BC8-2401-8819-65F1-EBF49A65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96867" y="2160654"/>
              <a:ext cx="720000" cy="105931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B42B579-584F-D17F-57E7-DF9DAE58B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30773" y="2256549"/>
              <a:ext cx="720000" cy="105428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5E5211D-6F2C-303E-600D-C714E6FB9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30773" y="2710204"/>
              <a:ext cx="720000" cy="107162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7298C57-0C7C-BDE2-0F3E-961761861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27557" y="2749238"/>
              <a:ext cx="720000" cy="84582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12AC515-2E6F-94F6-D588-9FAA2CD6A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30773" y="3181200"/>
              <a:ext cx="720000" cy="10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CB29B59-837B-289E-52C3-3F31EC17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27557" y="3073705"/>
              <a:ext cx="720000" cy="1062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139B187-C9FC-D9CE-8560-32A09D872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27557" y="3614350"/>
              <a:ext cx="720000" cy="11228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6839EE0-8683-E166-9C9A-0EE10A6E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30773" y="3660572"/>
              <a:ext cx="720000" cy="10127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3F71CF7-8AE3-E51B-0CCB-453193676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30773" y="4072689"/>
              <a:ext cx="720000" cy="106691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ADCC050-57B3-1711-B499-D362C1F34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827557" y="4087073"/>
              <a:ext cx="720000" cy="10127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7138408-1890-96C4-7C32-05C6753DC5C7}"/>
                </a:ext>
              </a:extLst>
            </p:cNvPr>
            <p:cNvSpPr txBox="1"/>
            <p:nvPr/>
          </p:nvSpPr>
          <p:spPr>
            <a:xfrm>
              <a:off x="8042150" y="703268"/>
              <a:ext cx="3414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Column    1                2               3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7A6D596-6B15-C7DC-A74E-38ACABCEB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096867" y="2636404"/>
              <a:ext cx="720000" cy="10476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DC8791D-D576-1BF4-14AE-8FCC6D751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096867" y="3100455"/>
              <a:ext cx="720000" cy="1056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05E63BD-8B63-F384-72C4-B6C5E2EF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096867" y="3572890"/>
              <a:ext cx="720000" cy="108336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2D83493-5C09-6C2F-3065-D9626D6DB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096867" y="4072688"/>
              <a:ext cx="720000" cy="11173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7735E4-79B4-818D-42A2-C310E437A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92446" y="1359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EB9E4-B74B-7879-FB15-D804E86BD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76" y="634314"/>
            <a:ext cx="3611336" cy="1714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DBF56-D614-D173-D17D-E254F37F6972}"/>
              </a:ext>
            </a:extLst>
          </p:cNvPr>
          <p:cNvSpPr txBox="1"/>
          <p:nvPr/>
        </p:nvSpPr>
        <p:spPr>
          <a:xfrm>
            <a:off x="496388" y="1144876"/>
            <a:ext cx="7439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are going to have to use Algebra again!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7E49-06BD-268F-97CA-F78CCBB4892D}"/>
              </a:ext>
            </a:extLst>
          </p:cNvPr>
          <p:cNvSpPr txBox="1"/>
          <p:nvPr/>
        </p:nvSpPr>
        <p:spPr>
          <a:xfrm>
            <a:off x="496388" y="1920895"/>
            <a:ext cx="726673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We know the sum of all of them is 122Kg = </a:t>
            </a:r>
            <a:r>
              <a:rPr lang="en-GB" sz="2400" b="1" dirty="0" err="1">
                <a:solidFill>
                  <a:srgbClr val="008000"/>
                </a:solidFill>
              </a:rPr>
              <a:t>a+b+c+d+e</a:t>
            </a:r>
            <a:endParaRPr lang="en-GB" sz="2400" b="1" dirty="0">
              <a:solidFill>
                <a:srgbClr val="008000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Also </a:t>
            </a:r>
            <a:r>
              <a:rPr lang="en-GB" sz="2400" b="1" dirty="0" err="1">
                <a:solidFill>
                  <a:srgbClr val="002060"/>
                </a:solidFill>
              </a:rPr>
              <a:t>a+b</a:t>
            </a:r>
            <a:r>
              <a:rPr lang="en-GB" sz="2400" b="1" dirty="0">
                <a:solidFill>
                  <a:srgbClr val="002060"/>
                </a:solidFill>
              </a:rPr>
              <a:t>=54 and </a:t>
            </a:r>
            <a:r>
              <a:rPr lang="en-GB" sz="2400" b="1" dirty="0" err="1">
                <a:solidFill>
                  <a:srgbClr val="002060"/>
                </a:solidFill>
              </a:rPr>
              <a:t>d+e</a:t>
            </a:r>
            <a:r>
              <a:rPr lang="en-GB" sz="2400" b="1" dirty="0">
                <a:solidFill>
                  <a:srgbClr val="002060"/>
                </a:solidFill>
              </a:rPr>
              <a:t>=44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So c=122-a-b-d-e, c=122-(</a:t>
            </a:r>
            <a:r>
              <a:rPr lang="en-GB" sz="2400" b="1" dirty="0" err="1">
                <a:solidFill>
                  <a:srgbClr val="008000"/>
                </a:solidFill>
              </a:rPr>
              <a:t>a+b</a:t>
            </a:r>
            <a:r>
              <a:rPr lang="en-GB" sz="2400" b="1" dirty="0">
                <a:solidFill>
                  <a:srgbClr val="008000"/>
                </a:solidFill>
              </a:rPr>
              <a:t>)-(</a:t>
            </a:r>
            <a:r>
              <a:rPr lang="en-GB" sz="2400" b="1" dirty="0" err="1">
                <a:solidFill>
                  <a:srgbClr val="008000"/>
                </a:solidFill>
              </a:rPr>
              <a:t>d+e</a:t>
            </a:r>
            <a:r>
              <a:rPr lang="en-GB" sz="2400" b="1" dirty="0">
                <a:solidFill>
                  <a:srgbClr val="008000"/>
                </a:solidFill>
              </a:rPr>
              <a:t>), c=122-54-44, c=24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D20D0-E625-2640-C80C-09FAA36308E4}"/>
              </a:ext>
            </a:extLst>
          </p:cNvPr>
          <p:cNvSpPr/>
          <p:nvPr/>
        </p:nvSpPr>
        <p:spPr>
          <a:xfrm>
            <a:off x="373822" y="516539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Guess My Weight</a:t>
            </a:r>
            <a:endParaRPr lang="en-GB" sz="5400" b="1" cap="none" spc="0" dirty="0">
              <a:ln w="28575">
                <a:solidFill>
                  <a:srgbClr val="FFFF00"/>
                </a:solidFill>
                <a:prstDash val="solid"/>
              </a:ln>
              <a:solidFill>
                <a:srgbClr val="008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C2CF38-9279-9D3B-B26E-7D285E8B8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6503" y="215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EB9E4-B74B-7879-FB15-D804E86BD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276" y="634314"/>
            <a:ext cx="3611336" cy="1714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DBF56-D614-D173-D17D-E254F37F6972}"/>
              </a:ext>
            </a:extLst>
          </p:cNvPr>
          <p:cNvSpPr txBox="1"/>
          <p:nvPr/>
        </p:nvSpPr>
        <p:spPr>
          <a:xfrm>
            <a:off x="496387" y="1296069"/>
            <a:ext cx="7439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are going to have to use Algebra again!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7E49-06BD-268F-97CA-F78CCBB4892D}"/>
              </a:ext>
            </a:extLst>
          </p:cNvPr>
          <p:cNvSpPr txBox="1"/>
          <p:nvPr/>
        </p:nvSpPr>
        <p:spPr>
          <a:xfrm>
            <a:off x="496388" y="1920895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c=24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9250D-F82E-399A-244E-B2580BDBA3A3}"/>
              </a:ext>
            </a:extLst>
          </p:cNvPr>
          <p:cNvSpPr txBox="1"/>
          <p:nvPr/>
        </p:nvSpPr>
        <p:spPr>
          <a:xfrm>
            <a:off x="496387" y="2641936"/>
            <a:ext cx="53409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Now use </a:t>
            </a:r>
            <a:r>
              <a:rPr lang="en-GB" sz="2400" b="1" dirty="0" err="1">
                <a:solidFill>
                  <a:srgbClr val="002060"/>
                </a:solidFill>
              </a:rPr>
              <a:t>a+c</a:t>
            </a:r>
            <a:r>
              <a:rPr lang="en-GB" sz="2400" b="1" dirty="0">
                <a:solidFill>
                  <a:srgbClr val="002060"/>
                </a:solidFill>
              </a:rPr>
              <a:t>=53 and </a:t>
            </a:r>
            <a:r>
              <a:rPr lang="en-GB" sz="2400" b="1" dirty="0" err="1">
                <a:solidFill>
                  <a:srgbClr val="002060"/>
                </a:solidFill>
              </a:rPr>
              <a:t>c+e</a:t>
            </a:r>
            <a:r>
              <a:rPr lang="en-GB" sz="2400" b="1" dirty="0">
                <a:solidFill>
                  <a:srgbClr val="002060"/>
                </a:solidFill>
              </a:rPr>
              <a:t>=45 and </a:t>
            </a:r>
            <a:r>
              <a:rPr lang="en-GB" sz="2400" b="1" dirty="0" err="1">
                <a:solidFill>
                  <a:srgbClr val="002060"/>
                </a:solidFill>
              </a:rPr>
              <a:t>a+b</a:t>
            </a:r>
            <a:r>
              <a:rPr lang="en-GB" sz="2400" b="1" dirty="0">
                <a:solidFill>
                  <a:srgbClr val="002060"/>
                </a:solidFill>
              </a:rPr>
              <a:t>=54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	</a:t>
            </a:r>
            <a:r>
              <a:rPr lang="en-GB" sz="2400" b="1" dirty="0" err="1">
                <a:solidFill>
                  <a:srgbClr val="008000"/>
                </a:solidFill>
              </a:rPr>
              <a:t>a+c</a:t>
            </a:r>
            <a:r>
              <a:rPr lang="en-GB" sz="2400" b="1" dirty="0">
                <a:solidFill>
                  <a:srgbClr val="008000"/>
                </a:solidFill>
              </a:rPr>
              <a:t>=53, a=53-c, a=53-24, a=29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	</a:t>
            </a:r>
            <a:r>
              <a:rPr lang="en-GB" sz="2400" b="1" dirty="0" err="1">
                <a:solidFill>
                  <a:srgbClr val="002060"/>
                </a:solidFill>
              </a:rPr>
              <a:t>c+e</a:t>
            </a:r>
            <a:r>
              <a:rPr lang="en-GB" sz="2400" b="1" dirty="0">
                <a:solidFill>
                  <a:srgbClr val="002060"/>
                </a:solidFill>
              </a:rPr>
              <a:t>=45, e=45-c, e=45-24., e=21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	</a:t>
            </a:r>
            <a:r>
              <a:rPr lang="en-GB" sz="2400" b="1" dirty="0" err="1">
                <a:solidFill>
                  <a:srgbClr val="002060"/>
                </a:solidFill>
              </a:rPr>
              <a:t>a+b</a:t>
            </a:r>
            <a:r>
              <a:rPr lang="en-GB" sz="2400" b="1" dirty="0">
                <a:solidFill>
                  <a:srgbClr val="002060"/>
                </a:solidFill>
              </a:rPr>
              <a:t>=54, b=54-a, b=54-29, b=25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A7401-74D7-6077-9ED2-CF73BA246DCD}"/>
              </a:ext>
            </a:extLst>
          </p:cNvPr>
          <p:cNvSpPr txBox="1"/>
          <p:nvPr/>
        </p:nvSpPr>
        <p:spPr>
          <a:xfrm>
            <a:off x="6642048" y="2641936"/>
            <a:ext cx="3599062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Finally use </a:t>
            </a:r>
            <a:r>
              <a:rPr lang="en-GB" sz="2400" b="1" dirty="0" err="1">
                <a:solidFill>
                  <a:srgbClr val="002060"/>
                </a:solidFill>
              </a:rPr>
              <a:t>a+b+c+d+e</a:t>
            </a:r>
            <a:r>
              <a:rPr lang="en-GB" sz="2400" b="1" dirty="0">
                <a:solidFill>
                  <a:srgbClr val="002060"/>
                </a:solidFill>
              </a:rPr>
              <a:t>=122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	</a:t>
            </a:r>
            <a:r>
              <a:rPr lang="en-GB" sz="2400" b="1" dirty="0">
                <a:solidFill>
                  <a:srgbClr val="008000"/>
                </a:solidFill>
              </a:rPr>
              <a:t>d=122-a-b-c-e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d=122-29-25-24-21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	d= 23</a:t>
            </a:r>
            <a:endParaRPr lang="en-GB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72C23-DDBC-2763-B918-BE06DB92B464}"/>
              </a:ext>
            </a:extLst>
          </p:cNvPr>
          <p:cNvSpPr txBox="1"/>
          <p:nvPr/>
        </p:nvSpPr>
        <p:spPr>
          <a:xfrm>
            <a:off x="1446419" y="4977156"/>
            <a:ext cx="9082243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 the answers are  </a:t>
            </a:r>
          </a:p>
          <a:p>
            <a:r>
              <a:rPr lang="en-GB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a=29 Kg, b=25 Kg, c=24 Kg, d=23 Kg, e=21 Kg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F9CEB-E895-3895-9529-F20E6DB07C88}"/>
              </a:ext>
            </a:extLst>
          </p:cNvPr>
          <p:cNvSpPr/>
          <p:nvPr/>
        </p:nvSpPr>
        <p:spPr>
          <a:xfrm>
            <a:off x="373822" y="516539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Guess My Weight</a:t>
            </a:r>
            <a:endParaRPr lang="en-GB" sz="5400" b="1" cap="none" spc="0" dirty="0">
              <a:ln w="28575">
                <a:solidFill>
                  <a:srgbClr val="FFFF00"/>
                </a:solidFill>
                <a:prstDash val="solid"/>
              </a:ln>
              <a:solidFill>
                <a:srgbClr val="008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BEB470-7618-D016-6610-A88B6B4BC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4880" y="627783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2816F2-DFF1-D26F-09F1-F91BB1A4EB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2647" y="2151727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52F60B-1E58-156F-DA28-A3AD900CCB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4880" y="3503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305040-6061-64E7-ED7E-9685B7CAD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55" y="1606732"/>
            <a:ext cx="6080145" cy="28868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F44460-16E3-4A88-E51C-ACF67DA27943}"/>
              </a:ext>
            </a:extLst>
          </p:cNvPr>
          <p:cNvSpPr/>
          <p:nvPr/>
        </p:nvSpPr>
        <p:spPr>
          <a:xfrm>
            <a:off x="373822" y="516539"/>
            <a:ext cx="3733903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Guess My Weight</a:t>
            </a:r>
            <a:endParaRPr lang="en-GB" sz="5400" b="1" cap="none" spc="0" dirty="0">
              <a:ln w="28575">
                <a:solidFill>
                  <a:srgbClr val="FFFF00"/>
                </a:solidFill>
                <a:prstDash val="solid"/>
              </a:ln>
              <a:solidFill>
                <a:srgbClr val="008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7B1C5-CA33-EDE2-A1CD-1CA00EF5A3BF}"/>
              </a:ext>
            </a:extLst>
          </p:cNvPr>
          <p:cNvSpPr txBox="1"/>
          <p:nvPr/>
        </p:nvSpPr>
        <p:spPr>
          <a:xfrm>
            <a:off x="496388" y="1397726"/>
            <a:ext cx="516141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008000"/>
                </a:solidFill>
              </a:rPr>
              <a:t>About weight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002060"/>
                </a:solidFill>
              </a:rPr>
              <a:t>To use algebra again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008000"/>
                </a:solidFill>
              </a:rPr>
              <a:t>About using “greater than” </a:t>
            </a:r>
            <a:r>
              <a:rPr lang="en-GB" sz="4400" b="1" dirty="0">
                <a:solidFill>
                  <a:srgbClr val="008000"/>
                </a:solidFill>
              </a:rPr>
              <a:t>&gt;</a:t>
            </a: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rgbClr val="002060"/>
                </a:solidFill>
              </a:rPr>
              <a:t>And we used maths yet again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64E0E5-92EF-2D98-AFD5-743989999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1254" y="1606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DDBC24-8CD0-5228-E2E8-950BC3A3D8A6}"/>
              </a:ext>
            </a:extLst>
          </p:cNvPr>
          <p:cNvSpPr/>
          <p:nvPr/>
        </p:nvSpPr>
        <p:spPr>
          <a:xfrm>
            <a:off x="373822" y="516539"/>
            <a:ext cx="4158989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 My Bank Giving Me Money?</a:t>
            </a:r>
            <a:endParaRPr lang="en-GB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F46EA-64BA-7F5E-B9E0-47FBEB54899C}"/>
              </a:ext>
            </a:extLst>
          </p:cNvPr>
          <p:cNvSpPr txBox="1"/>
          <p:nvPr/>
        </p:nvSpPr>
        <p:spPr>
          <a:xfrm>
            <a:off x="373822" y="1440753"/>
            <a:ext cx="97997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I looked at my bank account recently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I started with £100 and then spent the following with the balance as shown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2F4BE2-1504-EBCF-AAEA-D7CC5FAAE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376950"/>
              </p:ext>
            </p:extLst>
          </p:nvPr>
        </p:nvGraphicFramePr>
        <p:xfrm>
          <a:off x="1738449" y="2769031"/>
          <a:ext cx="3852000" cy="3002280"/>
        </p:xfrm>
        <a:graphic>
          <a:graphicData uri="http://schemas.openxmlformats.org/drawingml/2006/table">
            <a:tbl>
              <a:tblPr/>
              <a:tblGrid>
                <a:gridCol w="1764000">
                  <a:extLst>
                    <a:ext uri="{9D8B030D-6E8A-4147-A177-3AD203B41FA5}">
                      <a16:colId xmlns:a16="http://schemas.microsoft.com/office/drawing/2014/main" val="2212087463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898091787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195208793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Where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Spent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Balance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8904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Petrol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4066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Supermarket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7550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Chemist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8602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Newsagent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9129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Toy Shop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7617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Café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321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21796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351FE25C-5FC0-D1B0-64A9-09CBA18E6775}"/>
              </a:ext>
            </a:extLst>
          </p:cNvPr>
          <p:cNvGrpSpPr/>
          <p:nvPr/>
        </p:nvGrpSpPr>
        <p:grpSpPr>
          <a:xfrm>
            <a:off x="6096000" y="3947341"/>
            <a:ext cx="2599508" cy="1874854"/>
            <a:chOff x="6096000" y="3542393"/>
            <a:chExt cx="2599508" cy="18748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69B3D9-315B-FE57-5328-807117AED527}"/>
                </a:ext>
              </a:extLst>
            </p:cNvPr>
            <p:cNvSpPr txBox="1"/>
            <p:nvPr/>
          </p:nvSpPr>
          <p:spPr>
            <a:xfrm>
              <a:off x="6249838" y="3542393"/>
              <a:ext cx="2445670" cy="138499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00"/>
                  </a:solidFill>
                </a:rPr>
                <a:t>Where has the </a:t>
              </a:r>
              <a:br>
                <a:rPr lang="en-GB" sz="2800" b="1" dirty="0">
                  <a:solidFill>
                    <a:srgbClr val="FF0000"/>
                  </a:solidFill>
                </a:rPr>
              </a:br>
              <a:r>
                <a:rPr lang="en-GB" sz="2800" b="1" dirty="0">
                  <a:solidFill>
                    <a:srgbClr val="FF0000"/>
                  </a:solidFill>
                </a:rPr>
                <a:t>missing pound </a:t>
              </a:r>
              <a:br>
                <a:rPr lang="en-GB" sz="2800" b="1" dirty="0">
                  <a:solidFill>
                    <a:srgbClr val="FF0000"/>
                  </a:solidFill>
                </a:rPr>
              </a:br>
              <a:r>
                <a:rPr lang="en-GB" sz="2800" b="1" dirty="0">
                  <a:solidFill>
                    <a:srgbClr val="FF0000"/>
                  </a:solidFill>
                </a:rPr>
                <a:t>gone?</a:t>
              </a:r>
            </a:p>
          </p:txBody>
        </p:sp>
        <p:sp>
          <p:nvSpPr>
            <p:cNvPr id="6" name="Arrow: Left 5">
              <a:extLst>
                <a:ext uri="{FF2B5EF4-FFF2-40B4-BE49-F238E27FC236}">
                  <a16:creationId xmlns:a16="http://schemas.microsoft.com/office/drawing/2014/main" id="{599B633F-503A-E869-611B-52AD13C1CEEB}"/>
                </a:ext>
              </a:extLst>
            </p:cNvPr>
            <p:cNvSpPr/>
            <p:nvPr/>
          </p:nvSpPr>
          <p:spPr>
            <a:xfrm flipV="1">
              <a:off x="6096000" y="4927388"/>
              <a:ext cx="2599508" cy="489859"/>
            </a:xfrm>
            <a:prstGeom prst="leftArrow">
              <a:avLst/>
            </a:prstGeom>
            <a:solidFill>
              <a:srgbClr val="FF0000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7DE10B-8B28-874B-3F17-3227B7F7A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3257" y="1440753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D7F3E8-D8B0-D5B1-F2C5-665B08E26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2777" y="2769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DDBC24-8CD0-5228-E2E8-950BC3A3D8A6}"/>
              </a:ext>
            </a:extLst>
          </p:cNvPr>
          <p:cNvSpPr/>
          <p:nvPr/>
        </p:nvSpPr>
        <p:spPr>
          <a:xfrm>
            <a:off x="373822" y="516539"/>
            <a:ext cx="4158989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 My Bank Giving Me Money?</a:t>
            </a:r>
            <a:endParaRPr lang="en-GB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F46EA-64BA-7F5E-B9E0-47FBEB54899C}"/>
              </a:ext>
            </a:extLst>
          </p:cNvPr>
          <p:cNvSpPr txBox="1"/>
          <p:nvPr/>
        </p:nvSpPr>
        <p:spPr>
          <a:xfrm>
            <a:off x="373822" y="1440753"/>
            <a:ext cx="7366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two columns are actually measuring different things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B1CD6D-BA38-5E2E-1792-D14A380A7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822" y="2889469"/>
            <a:ext cx="5865094" cy="2711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02A5E5-D919-E6DB-43E7-C4E27D2F9F08}"/>
              </a:ext>
            </a:extLst>
          </p:cNvPr>
          <p:cNvSpPr txBox="1"/>
          <p:nvPr/>
        </p:nvSpPr>
        <p:spPr>
          <a:xfrm>
            <a:off x="7739941" y="1832586"/>
            <a:ext cx="3897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If you started with £101 </a:t>
            </a:r>
            <a:endParaRPr lang="en-GB" sz="24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31F898B-AEF6-9835-CE1B-7982EB0F7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08000"/>
              </p:ext>
            </p:extLst>
          </p:nvPr>
        </p:nvGraphicFramePr>
        <p:xfrm>
          <a:off x="7336971" y="2526566"/>
          <a:ext cx="3780000" cy="3002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1065769180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3612793872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37063834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effectLst/>
                        </a:rPr>
                        <a:t>Where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effectLst/>
                        </a:rPr>
                        <a:t>Spent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effectLst/>
                        </a:rPr>
                        <a:t>Balance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104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8000"/>
                          </a:solidFill>
                          <a:effectLst/>
                        </a:rPr>
                        <a:t>Petrol</a:t>
                      </a:r>
                      <a:endParaRPr lang="en-GB" sz="24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8000"/>
                          </a:solidFill>
                          <a:effectLst/>
                        </a:rPr>
                        <a:t>50</a:t>
                      </a:r>
                      <a:endParaRPr lang="en-GB" sz="24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8000"/>
                          </a:solidFill>
                          <a:effectLst/>
                        </a:rPr>
                        <a:t>51</a:t>
                      </a:r>
                      <a:endParaRPr lang="en-GB" sz="24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1185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Supermarket</a:t>
                      </a:r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en-GB" sz="24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26</a:t>
                      </a:r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5718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8000"/>
                          </a:solidFill>
                          <a:effectLst/>
                        </a:rPr>
                        <a:t>Chemist</a:t>
                      </a:r>
                      <a:endParaRPr lang="en-GB" sz="24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8000"/>
                          </a:solidFill>
                          <a:effectLst/>
                        </a:rPr>
                        <a:t>10</a:t>
                      </a:r>
                      <a:endParaRPr lang="en-GB" sz="24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8000"/>
                          </a:solidFill>
                          <a:effectLst/>
                        </a:rPr>
                        <a:t>16</a:t>
                      </a:r>
                      <a:endParaRPr lang="en-GB" sz="24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1240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Newsagent</a:t>
                      </a:r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en-GB" sz="24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5954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8000"/>
                          </a:solidFill>
                          <a:effectLst/>
                        </a:rPr>
                        <a:t>Toy Shop</a:t>
                      </a:r>
                      <a:endParaRPr lang="en-GB" sz="2400" b="1" i="0" u="none" strike="noStrike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8000"/>
                          </a:solidFill>
                          <a:effectLst/>
                        </a:rPr>
                        <a:t>5</a:t>
                      </a:r>
                      <a:endParaRPr lang="en-GB" sz="24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8000"/>
                          </a:solidFill>
                          <a:effectLst/>
                        </a:rPr>
                        <a:t>3</a:t>
                      </a:r>
                      <a:endParaRPr lang="en-GB" sz="2400" b="1" i="0" u="none" strike="noStrike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2596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Café</a:t>
                      </a:r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en-GB" sz="24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en-GB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0262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Totals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en-GB" sz="2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104</a:t>
                      </a:r>
                      <a:endParaRPr lang="en-GB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454219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9B6F1D3-EA0A-2319-A88F-F404BB969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6971" y="1859883"/>
            <a:ext cx="4124325" cy="39909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80FAB5-6368-04CB-5E52-C6CE2CF65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4551" y="1395033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C13C7D-B41B-A606-2F1B-8713D7BBE4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15026" y="2584669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52E487-3112-35D0-F459-8F67587F1B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3550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494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494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DDBC24-8CD0-5228-E2E8-950BC3A3D8A6}"/>
              </a:ext>
            </a:extLst>
          </p:cNvPr>
          <p:cNvSpPr/>
          <p:nvPr/>
        </p:nvSpPr>
        <p:spPr>
          <a:xfrm>
            <a:off x="373822" y="516539"/>
            <a:ext cx="4158989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 My Bank Giving Me Money?</a:t>
            </a:r>
            <a:endParaRPr lang="en-GB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50FF51A-2942-62F0-7E53-88056659E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212685"/>
              </p:ext>
            </p:extLst>
          </p:nvPr>
        </p:nvGraphicFramePr>
        <p:xfrm>
          <a:off x="1924956" y="2403271"/>
          <a:ext cx="6984000" cy="3368040"/>
        </p:xfrm>
        <a:graphic>
          <a:graphicData uri="http://schemas.openxmlformats.org/drawingml/2006/table">
            <a:tbl>
              <a:tblPr/>
              <a:tblGrid>
                <a:gridCol w="1836000">
                  <a:extLst>
                    <a:ext uri="{9D8B030D-6E8A-4147-A177-3AD203B41FA5}">
                      <a16:colId xmlns:a16="http://schemas.microsoft.com/office/drawing/2014/main" val="301551134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409334317"/>
                    </a:ext>
                  </a:extLst>
                </a:gridCol>
                <a:gridCol w="4176000">
                  <a:extLst>
                    <a:ext uri="{9D8B030D-6E8A-4147-A177-3AD203B41FA5}">
                      <a16:colId xmlns:a16="http://schemas.microsoft.com/office/drawing/2014/main" val="9561567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011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Petrol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X-50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3473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Supermarket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X-50-25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3970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Chemist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X-50-25-10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1362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Newsagent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X-50-25-10-8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6976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Toy Shop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X-50-25--10-8-57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2093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Café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X-50-25--10-8-57-2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873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6X-50-50-25-50-25-10-50-25-10-8-50-25-10-8-5-50-25-10-8-5-2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82779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B2BED71-38D0-4B6C-563E-20298CE24F1E}"/>
              </a:ext>
            </a:extLst>
          </p:cNvPr>
          <p:cNvSpPr txBox="1"/>
          <p:nvPr/>
        </p:nvSpPr>
        <p:spPr>
          <a:xfrm>
            <a:off x="2677887" y="1658983"/>
            <a:ext cx="593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And if you started with £X the table becomes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CF133A-1461-80F0-2E2C-23228FF68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79086" y="192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5404B1-95B0-9E94-553A-DBC8401B90F8}"/>
              </a:ext>
            </a:extLst>
          </p:cNvPr>
          <p:cNvSpPr txBox="1"/>
          <p:nvPr/>
        </p:nvSpPr>
        <p:spPr>
          <a:xfrm>
            <a:off x="966652" y="1476103"/>
            <a:ext cx="96273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endParaRPr lang="en-GB" sz="2400" b="1" dirty="0"/>
          </a:p>
          <a:p>
            <a:r>
              <a:rPr lang="en-GB" sz="2400" b="1" dirty="0">
                <a:solidFill>
                  <a:srgbClr val="008000"/>
                </a:solidFill>
              </a:rPr>
              <a:t>That </a:t>
            </a:r>
            <a:r>
              <a:rPr lang="en-GB" sz="2400" b="1" dirty="0">
                <a:solidFill>
                  <a:srgbClr val="FF0000"/>
                </a:solidFill>
              </a:rPr>
              <a:t>total bank spending</a:t>
            </a:r>
            <a:r>
              <a:rPr lang="en-GB" sz="2400" b="1" dirty="0">
                <a:solidFill>
                  <a:srgbClr val="008000"/>
                </a:solidFill>
              </a:rPr>
              <a:t> and the </a:t>
            </a:r>
            <a:r>
              <a:rPr lang="en-GB" sz="2400" b="1" dirty="0">
                <a:solidFill>
                  <a:srgbClr val="FF0000"/>
                </a:solidFill>
              </a:rPr>
              <a:t>total sum of the remaining balances</a:t>
            </a:r>
            <a:r>
              <a:rPr lang="en-GB" sz="2400" b="1" dirty="0">
                <a:solidFill>
                  <a:srgbClr val="008000"/>
                </a:solidFill>
              </a:rPr>
              <a:t> are not actually related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And we used four different scenarios to show this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And we used maths again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F97548-F276-FDDA-9067-78E51844B7E1}"/>
              </a:ext>
            </a:extLst>
          </p:cNvPr>
          <p:cNvSpPr/>
          <p:nvPr/>
        </p:nvSpPr>
        <p:spPr>
          <a:xfrm>
            <a:off x="373822" y="516539"/>
            <a:ext cx="4158989" cy="5696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Is My Bank Giving Me Money?</a:t>
            </a:r>
            <a:endParaRPr lang="en-GB" sz="54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3EBBB1-4FEE-B06B-F065-D9ABFE845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6503" y="2451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nservation,environmental conservation,environmental issues,environments,faces,gardeners,gardening,green thumbs,greens,nature,smiles,smiley,smiley face,smiley faces,smileys,smilie,smilie face,smilie faces,smilies,smiling,smily,smily face,smily faces,smilys,symbols,thumbs">
            <a:extLst>
              <a:ext uri="{FF2B5EF4-FFF2-40B4-BE49-F238E27FC236}">
                <a16:creationId xmlns:a16="http://schemas.microsoft.com/office/drawing/2014/main" id="{588699DB-E09A-7A1A-CB62-5698B43F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70" y="13716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68091D2-3DE8-45D2-7770-A94E6C67B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266" y="2886923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 b="1" i="1" dirty="0">
                <a:solidFill>
                  <a:srgbClr val="FF0000"/>
                </a:solidFill>
                <a:latin typeface="Arial" panose="020B0604020202020204" pitchFamily="34" charset="0"/>
              </a:rPr>
              <a:t>Thank You</a:t>
            </a:r>
            <a:endParaRPr lang="en-GB" altLang="en-US" sz="16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263355-D0CC-F54B-3487-09A684A93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3589" y="1371600"/>
            <a:ext cx="609600" cy="6096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8DF9925-EEE4-9D23-9CE5-697B7B398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16" y="1312358"/>
            <a:ext cx="3378424" cy="443183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40A13B-0287-761A-EFB6-02EE643A84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6023" y="3174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6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29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2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CAE68-73FA-2245-9D4B-9E3887EC5A94}"/>
              </a:ext>
            </a:extLst>
          </p:cNvPr>
          <p:cNvSpPr/>
          <p:nvPr/>
        </p:nvSpPr>
        <p:spPr>
          <a:xfrm>
            <a:off x="792272" y="-87681"/>
            <a:ext cx="10434181" cy="7077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2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E20D4-72CA-5D95-DF35-80E02300A0AA}"/>
              </a:ext>
            </a:extLst>
          </p:cNvPr>
          <p:cNvSpPr/>
          <p:nvPr/>
        </p:nvSpPr>
        <p:spPr>
          <a:xfrm>
            <a:off x="442744" y="573065"/>
            <a:ext cx="323990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12500"/>
                <a:gd name="adj2" fmla="val 0"/>
              </a:avLst>
            </a:prstTxWarp>
            <a:spAutoFit/>
          </a:bodyPr>
          <a:lstStyle/>
          <a:p>
            <a:pPr algn="ctr"/>
            <a:r>
              <a:rPr lang="en-GB" sz="5400" b="1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 Card Trick</a:t>
            </a:r>
            <a:endParaRPr lang="en-GB" sz="5400" b="1" cap="none" spc="0" dirty="0">
              <a:ln w="19050">
                <a:solidFill>
                  <a:srgbClr val="008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75B43-D342-E8FF-62E0-B7E579899071}"/>
              </a:ext>
            </a:extLst>
          </p:cNvPr>
          <p:cNvSpPr txBox="1"/>
          <p:nvPr/>
        </p:nvSpPr>
        <p:spPr>
          <a:xfrm>
            <a:off x="442744" y="1700071"/>
            <a:ext cx="106226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card trick to play on our friends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We used the position of the card, geometry, to solve the game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We also used arithmetic and logic</a:t>
            </a:r>
          </a:p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So we used maths to solve the game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03E29C-335E-9643-5A60-277CC5768C86}"/>
              </a:ext>
            </a:extLst>
          </p:cNvPr>
          <p:cNvGrpSpPr/>
          <p:nvPr/>
        </p:nvGrpSpPr>
        <p:grpSpPr>
          <a:xfrm>
            <a:off x="8042150" y="703268"/>
            <a:ext cx="3774717" cy="4486799"/>
            <a:chOff x="8042150" y="703268"/>
            <a:chExt cx="3774717" cy="448679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CA69A80-6758-AC09-04E5-67DE22E7D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7557" y="1280287"/>
              <a:ext cx="720000" cy="10330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60C1881-8518-18CD-6DD8-D1A00A5E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0773" y="1271360"/>
              <a:ext cx="720000" cy="10249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B9B2DD2-A075-E0FC-D05F-75CC4D93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7557" y="1791973"/>
              <a:ext cx="720000" cy="94451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6C7FD4F-A264-DDEC-A507-2EBFEFEDF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96867" y="1298000"/>
              <a:ext cx="720000" cy="9497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3989947-F983-768A-A0D3-6D418424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96867" y="1664219"/>
              <a:ext cx="720000" cy="10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4EB24B0-5E01-B9AC-222F-FFD73A0BC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27557" y="2215136"/>
              <a:ext cx="720000" cy="105545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F37F4EE-22E8-BDE2-A190-E2BA35A3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30773" y="1695673"/>
              <a:ext cx="720000" cy="116150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FA49BC8-2401-8819-65F1-EBF49A65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96867" y="2160654"/>
              <a:ext cx="720000" cy="105931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B42B579-584F-D17F-57E7-DF9DAE58B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30773" y="2256549"/>
              <a:ext cx="720000" cy="105428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5E5211D-6F2C-303E-600D-C714E6FB9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30773" y="2710204"/>
              <a:ext cx="720000" cy="107162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7298C57-0C7C-BDE2-0F3E-961761861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27557" y="2749238"/>
              <a:ext cx="720000" cy="84582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12AC515-2E6F-94F6-D588-9FAA2CD6A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30773" y="3181200"/>
              <a:ext cx="720000" cy="10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CB29B59-837B-289E-52C3-3F31EC17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27557" y="3073705"/>
              <a:ext cx="720000" cy="1062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139B187-C9FC-D9CE-8560-32A09D872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27557" y="3614350"/>
              <a:ext cx="720000" cy="11228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6839EE0-8683-E166-9C9A-0EE10A6E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30773" y="3660572"/>
              <a:ext cx="720000" cy="10127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3F71CF7-8AE3-E51B-0CCB-453193676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30773" y="4072689"/>
              <a:ext cx="720000" cy="106691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ADCC050-57B3-1711-B499-D362C1F34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827557" y="4087073"/>
              <a:ext cx="720000" cy="10127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7138408-1890-96C4-7C32-05C6753DC5C7}"/>
                </a:ext>
              </a:extLst>
            </p:cNvPr>
            <p:cNvSpPr txBox="1"/>
            <p:nvPr/>
          </p:nvSpPr>
          <p:spPr>
            <a:xfrm>
              <a:off x="8042150" y="703268"/>
              <a:ext cx="3414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Column    1                2               3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7A6D596-6B15-C7DC-A74E-38ACABCEB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096867" y="2636404"/>
              <a:ext cx="720000" cy="10476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DC8791D-D576-1BF4-14AE-8FCC6D751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096867" y="3100455"/>
              <a:ext cx="720000" cy="1056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05E63BD-8B63-F384-72C4-B6C5E2EF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096867" y="3572890"/>
              <a:ext cx="720000" cy="108336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2D83493-5C09-6C2F-3065-D9626D6DB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096867" y="4072688"/>
              <a:ext cx="720000" cy="11173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FBFE73-9E8F-14FC-27AC-770F7626F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262961" y="1228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79B997-D6FA-D913-F07F-A35C2589B4AF}"/>
              </a:ext>
            </a:extLst>
          </p:cNvPr>
          <p:cNvSpPr/>
          <p:nvPr/>
        </p:nvSpPr>
        <p:spPr>
          <a:xfrm>
            <a:off x="720390" y="836112"/>
            <a:ext cx="4629532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Cat and The Tortoise</a:t>
            </a:r>
            <a:endParaRPr lang="en-GB" sz="5400" b="1" cap="none" spc="0" dirty="0">
              <a:ln w="2857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3B9CE-73F9-5C8C-2C1A-BE29CA338D13}"/>
              </a:ext>
            </a:extLst>
          </p:cNvPr>
          <p:cNvSpPr txBox="1"/>
          <p:nvPr/>
        </p:nvSpPr>
        <p:spPr>
          <a:xfrm>
            <a:off x="720390" y="1599750"/>
            <a:ext cx="6455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Given the dimensions of the diagram</a:t>
            </a: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008000"/>
                </a:solidFill>
              </a:rPr>
              <a:t>How high is the table?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70205D-1F86-8848-BB36-088B2E234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3440" y="1060413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C04F36-1962-7845-59BB-F38EFC2F8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07" y="3429000"/>
            <a:ext cx="67532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79B997-D6FA-D913-F07F-A35C2589B4AF}"/>
              </a:ext>
            </a:extLst>
          </p:cNvPr>
          <p:cNvSpPr/>
          <p:nvPr/>
        </p:nvSpPr>
        <p:spPr>
          <a:xfrm>
            <a:off x="720390" y="836112"/>
            <a:ext cx="4629532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Cat and The </a:t>
            </a:r>
            <a:r>
              <a:rPr lang="en-GB" sz="5400" b="1" dirty="0" err="1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Tortoisec</a:t>
            </a:r>
            <a:endParaRPr lang="en-GB" sz="5400" b="1" cap="none" spc="0" dirty="0">
              <a:ln w="2857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3B9CE-73F9-5C8C-2C1A-BE29CA338D13}"/>
              </a:ext>
            </a:extLst>
          </p:cNvPr>
          <p:cNvSpPr txBox="1"/>
          <p:nvPr/>
        </p:nvSpPr>
        <p:spPr>
          <a:xfrm>
            <a:off x="720390" y="1599750"/>
            <a:ext cx="6455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Given the dimensions of the diagram</a:t>
            </a: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008000"/>
                </a:solidFill>
              </a:rPr>
              <a:t>How high is the table?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9A88C-2CAA-8927-66FB-0D149C300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47" y="3688591"/>
            <a:ext cx="6753225" cy="2257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169B6-09D0-AF07-5D04-D755EDF31996}"/>
              </a:ext>
            </a:extLst>
          </p:cNvPr>
          <p:cNvSpPr txBox="1"/>
          <p:nvPr/>
        </p:nvSpPr>
        <p:spPr>
          <a:xfrm>
            <a:off x="7458925" y="2073409"/>
            <a:ext cx="44957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2800" b="1" dirty="0">
                <a:solidFill>
                  <a:srgbClr val="008000"/>
                </a:solidFill>
              </a:rPr>
              <a:t>Cat + Table – Tortoise = 70cm</a:t>
            </a:r>
          </a:p>
          <a:p>
            <a:pPr algn="ctr">
              <a:spcBef>
                <a:spcPts val="1200"/>
              </a:spcBef>
            </a:pPr>
            <a:r>
              <a:rPr lang="en-GB" sz="2800" b="1" dirty="0">
                <a:solidFill>
                  <a:srgbClr val="002060"/>
                </a:solidFill>
              </a:rPr>
              <a:t>Tortoise + Table – Cat = 30cm</a:t>
            </a:r>
          </a:p>
          <a:p>
            <a:pPr algn="ctr">
              <a:spcBef>
                <a:spcPts val="1200"/>
              </a:spcBef>
            </a:pPr>
            <a:r>
              <a:rPr lang="en-GB" sz="2800" b="1" dirty="0">
                <a:solidFill>
                  <a:srgbClr val="008000"/>
                </a:solidFill>
              </a:rPr>
              <a:t>Adding</a:t>
            </a:r>
          </a:p>
          <a:p>
            <a:pPr algn="ctr">
              <a:spcBef>
                <a:spcPts val="1200"/>
              </a:spcBef>
            </a:pPr>
            <a:r>
              <a:rPr lang="en-GB" sz="2800" b="1" dirty="0">
                <a:solidFill>
                  <a:srgbClr val="002060"/>
                </a:solidFill>
              </a:rPr>
              <a:t>Table + Table = 100cm</a:t>
            </a:r>
          </a:p>
          <a:p>
            <a:pPr algn="ctr">
              <a:spcBef>
                <a:spcPts val="1200"/>
              </a:spcBef>
            </a:pPr>
            <a:r>
              <a:rPr lang="en-GB" sz="2800" b="1" dirty="0">
                <a:solidFill>
                  <a:srgbClr val="FF0000"/>
                </a:solidFill>
              </a:rPr>
              <a:t>So the table is 50cm high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CD97F2-0DA4-CE5F-AB65-AB035E625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7630" y="3383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79B997-D6FA-D913-F07F-A35C2589B4AF}"/>
              </a:ext>
            </a:extLst>
          </p:cNvPr>
          <p:cNvSpPr/>
          <p:nvPr/>
        </p:nvSpPr>
        <p:spPr>
          <a:xfrm>
            <a:off x="720390" y="836112"/>
            <a:ext cx="4629532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Cat and The Tortoise</a:t>
            </a:r>
            <a:endParaRPr lang="en-GB" sz="5400" b="1" cap="none" spc="0" dirty="0">
              <a:ln w="2857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3B9CE-73F9-5C8C-2C1A-BE29CA338D13}"/>
              </a:ext>
            </a:extLst>
          </p:cNvPr>
          <p:cNvSpPr txBox="1"/>
          <p:nvPr/>
        </p:nvSpPr>
        <p:spPr>
          <a:xfrm>
            <a:off x="720390" y="1599750"/>
            <a:ext cx="78497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We have learnt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To use algebra to solve the problem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Because we used the variables “Cat”, “Tortoise” and “Table”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C89F5A-DE16-A316-525B-A1880168A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7943" y="1297777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B3937-C623-AADD-2817-5086861E6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47" y="3764463"/>
            <a:ext cx="67532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672994-3EE6-9270-C37D-0CE6E3F6EC0A}"/>
              </a:ext>
            </a:extLst>
          </p:cNvPr>
          <p:cNvSpPr/>
          <p:nvPr/>
        </p:nvSpPr>
        <p:spPr>
          <a:xfrm>
            <a:off x="720390" y="836112"/>
            <a:ext cx="2310910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GB" sz="5400" b="1" cap="none" spc="0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Resistance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30C9418-CC8C-BEF7-4003-03847B3EA744}"/>
              </a:ext>
            </a:extLst>
          </p:cNvPr>
          <p:cNvGrpSpPr/>
          <p:nvPr/>
        </p:nvGrpSpPr>
        <p:grpSpPr>
          <a:xfrm>
            <a:off x="6223053" y="1137170"/>
            <a:ext cx="5248557" cy="4787031"/>
            <a:chOff x="5356606" y="1297777"/>
            <a:chExt cx="5248557" cy="4787031"/>
          </a:xfrm>
        </p:grpSpPr>
        <p:pic>
          <p:nvPicPr>
            <p:cNvPr id="76" name="Picture 1">
              <a:extLst>
                <a:ext uri="{FF2B5EF4-FFF2-40B4-BE49-F238E27FC236}">
                  <a16:creationId xmlns:a16="http://schemas.microsoft.com/office/drawing/2014/main" id="{7EFCC0A6-1A32-4D8E-078C-102E9394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606" y="1297777"/>
              <a:ext cx="5248557" cy="478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3E2506E-4705-24DD-4C2F-6BBF246B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8143" y="1531200"/>
              <a:ext cx="557515" cy="1115030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ECF4BAE-BC42-3507-1ABE-FFD63E61E913}"/>
                </a:ext>
              </a:extLst>
            </p:cNvPr>
            <p:cNvSpPr/>
            <p:nvPr/>
          </p:nvSpPr>
          <p:spPr>
            <a:xfrm rot="2273594">
              <a:off x="7927025" y="2402913"/>
              <a:ext cx="1541991" cy="353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BC908F37-D7AC-AE8D-C9E5-BC54B47121E4}"/>
                </a:ext>
              </a:extLst>
            </p:cNvPr>
            <p:cNvSpPr/>
            <p:nvPr/>
          </p:nvSpPr>
          <p:spPr>
            <a:xfrm>
              <a:off x="8034338" y="2159794"/>
              <a:ext cx="1385235" cy="488998"/>
            </a:xfrm>
            <a:custGeom>
              <a:avLst/>
              <a:gdLst>
                <a:gd name="connsiteX0" fmla="*/ 159 w 1415600"/>
                <a:gd name="connsiteY0" fmla="*/ 0 h 519368"/>
                <a:gd name="connsiteX1" fmla="*/ 175523 w 1415600"/>
                <a:gd name="connsiteY1" fmla="*/ 150312 h 519368"/>
                <a:gd name="connsiteX2" fmla="*/ 1064871 w 1415600"/>
                <a:gd name="connsiteY2" fmla="*/ 501041 h 519368"/>
                <a:gd name="connsiteX3" fmla="*/ 1415600 w 1415600"/>
                <a:gd name="connsiteY3" fmla="*/ 438411 h 51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600" h="519368">
                  <a:moveTo>
                    <a:pt x="159" y="0"/>
                  </a:moveTo>
                  <a:cubicBezTo>
                    <a:pt x="-885" y="33402"/>
                    <a:pt x="-1929" y="66805"/>
                    <a:pt x="175523" y="150312"/>
                  </a:cubicBezTo>
                  <a:cubicBezTo>
                    <a:pt x="352975" y="233819"/>
                    <a:pt x="858192" y="453025"/>
                    <a:pt x="1064871" y="501041"/>
                  </a:cubicBezTo>
                  <a:cubicBezTo>
                    <a:pt x="1271550" y="549057"/>
                    <a:pt x="1343575" y="493734"/>
                    <a:pt x="1415600" y="438411"/>
                  </a:cubicBezTo>
                </a:path>
              </a:pathLst>
            </a:cu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7A6FB1C7-93DE-09E5-9E6D-174ED580A808}"/>
                </a:ext>
              </a:extLst>
            </p:cNvPr>
            <p:cNvSpPr/>
            <p:nvPr/>
          </p:nvSpPr>
          <p:spPr>
            <a:xfrm>
              <a:off x="9128266" y="2519363"/>
              <a:ext cx="472934" cy="657225"/>
            </a:xfrm>
            <a:custGeom>
              <a:avLst/>
              <a:gdLst>
                <a:gd name="connsiteX0" fmla="*/ 6209 w 472934"/>
                <a:gd name="connsiteY0" fmla="*/ 657225 h 657225"/>
                <a:gd name="connsiteX1" fmla="*/ 49072 w 472934"/>
                <a:gd name="connsiteY1" fmla="*/ 476250 h 657225"/>
                <a:gd name="connsiteX2" fmla="*/ 368159 w 472934"/>
                <a:gd name="connsiteY2" fmla="*/ 304800 h 657225"/>
                <a:gd name="connsiteX3" fmla="*/ 472934 w 472934"/>
                <a:gd name="connsiteY3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934" h="657225">
                  <a:moveTo>
                    <a:pt x="6209" y="657225"/>
                  </a:moveTo>
                  <a:cubicBezTo>
                    <a:pt x="-2522" y="596106"/>
                    <a:pt x="-11253" y="534987"/>
                    <a:pt x="49072" y="476250"/>
                  </a:cubicBezTo>
                  <a:cubicBezTo>
                    <a:pt x="109397" y="417513"/>
                    <a:pt x="297515" y="384175"/>
                    <a:pt x="368159" y="304800"/>
                  </a:cubicBezTo>
                  <a:cubicBezTo>
                    <a:pt x="438803" y="225425"/>
                    <a:pt x="455868" y="112712"/>
                    <a:pt x="472934" y="0"/>
                  </a:cubicBezTo>
                </a:path>
              </a:pathLst>
            </a:cu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76F7E9CC-DFB7-F7A5-F7A3-D4DEA78BB758}"/>
                </a:ext>
              </a:extLst>
            </p:cNvPr>
            <p:cNvSpPr/>
            <p:nvPr/>
          </p:nvSpPr>
          <p:spPr>
            <a:xfrm>
              <a:off x="8034338" y="2143124"/>
              <a:ext cx="1176337" cy="1052513"/>
            </a:xfrm>
            <a:custGeom>
              <a:avLst/>
              <a:gdLst>
                <a:gd name="connsiteX0" fmla="*/ 0 w 1176337"/>
                <a:gd name="connsiteY0" fmla="*/ 4099 h 1075662"/>
                <a:gd name="connsiteX1" fmla="*/ 190500 w 1176337"/>
                <a:gd name="connsiteY1" fmla="*/ 99349 h 1075662"/>
                <a:gd name="connsiteX2" fmla="*/ 933450 w 1176337"/>
                <a:gd name="connsiteY2" fmla="*/ 670849 h 1075662"/>
                <a:gd name="connsiteX3" fmla="*/ 1176337 w 1176337"/>
                <a:gd name="connsiteY3" fmla="*/ 1075662 h 10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6337" h="1075662">
                  <a:moveTo>
                    <a:pt x="0" y="4099"/>
                  </a:moveTo>
                  <a:cubicBezTo>
                    <a:pt x="17462" y="-3839"/>
                    <a:pt x="34925" y="-11776"/>
                    <a:pt x="190500" y="99349"/>
                  </a:cubicBezTo>
                  <a:cubicBezTo>
                    <a:pt x="346075" y="210474"/>
                    <a:pt x="769144" y="508130"/>
                    <a:pt x="933450" y="670849"/>
                  </a:cubicBezTo>
                  <a:cubicBezTo>
                    <a:pt x="1097756" y="833568"/>
                    <a:pt x="1137046" y="954615"/>
                    <a:pt x="1176337" y="107566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24612C6-8C64-C8E0-9BEE-134CC8401241}"/>
              </a:ext>
            </a:extLst>
          </p:cNvPr>
          <p:cNvSpPr txBox="1"/>
          <p:nvPr/>
        </p:nvSpPr>
        <p:spPr>
          <a:xfrm>
            <a:off x="839244" y="1966689"/>
            <a:ext cx="487312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What you need</a:t>
            </a:r>
          </a:p>
          <a:p>
            <a:endParaRPr lang="en-GB" sz="2400" dirty="0"/>
          </a:p>
          <a:p>
            <a:r>
              <a:rPr lang="en-GB" sz="2400" b="1" dirty="0">
                <a:solidFill>
                  <a:srgbClr val="008000"/>
                </a:solidFill>
              </a:rPr>
              <a:t>Two  1.5V Batteries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Battery holder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Lamp holder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Incandescent bulb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Connecting leads with crocodile clips</a:t>
            </a:r>
          </a:p>
          <a:p>
            <a:r>
              <a:rPr lang="en-GB" sz="2400" b="1" dirty="0" err="1">
                <a:solidFill>
                  <a:srgbClr val="002060"/>
                </a:solidFill>
              </a:rPr>
              <a:t>Multimeter</a:t>
            </a:r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Switch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416A11-CDBA-C3F3-E596-121324E91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0615" y="1065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8711</TotalTime>
  <Words>2580</Words>
  <Application>Microsoft Office PowerPoint</Application>
  <PresentationFormat>Widescreen</PresentationFormat>
  <Paragraphs>427</Paragraphs>
  <Slides>48</Slides>
  <Notes>0</Notes>
  <HiddenSlides>0</HiddenSlides>
  <MMClips>77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317</cp:revision>
  <cp:lastPrinted>2021-09-04T10:28:23Z</cp:lastPrinted>
  <dcterms:created xsi:type="dcterms:W3CDTF">2021-07-03T15:22:26Z</dcterms:created>
  <dcterms:modified xsi:type="dcterms:W3CDTF">2022-08-06T17:36:38Z</dcterms:modified>
</cp:coreProperties>
</file>