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7" r:id="rId2"/>
    <p:sldId id="258" r:id="rId3"/>
    <p:sldId id="259" r:id="rId4"/>
    <p:sldId id="273" r:id="rId5"/>
    <p:sldId id="267" r:id="rId6"/>
    <p:sldId id="387" r:id="rId7"/>
    <p:sldId id="295" r:id="rId8"/>
    <p:sldId id="292" r:id="rId9"/>
    <p:sldId id="388" r:id="rId10"/>
    <p:sldId id="270" r:id="rId11"/>
    <p:sldId id="271" r:id="rId12"/>
    <p:sldId id="272" r:id="rId13"/>
    <p:sldId id="389" r:id="rId14"/>
    <p:sldId id="274" r:id="rId15"/>
    <p:sldId id="275" r:id="rId16"/>
    <p:sldId id="276" r:id="rId17"/>
    <p:sldId id="277" r:id="rId18"/>
    <p:sldId id="278" r:id="rId19"/>
    <p:sldId id="279" r:id="rId20"/>
    <p:sldId id="285" r:id="rId21"/>
    <p:sldId id="386" r:id="rId22"/>
    <p:sldId id="261" r:id="rId23"/>
    <p:sldId id="359" r:id="rId24"/>
    <p:sldId id="390" r:id="rId25"/>
    <p:sldId id="264" r:id="rId26"/>
    <p:sldId id="294" r:id="rId27"/>
    <p:sldId id="280" r:id="rId28"/>
    <p:sldId id="281" r:id="rId29"/>
    <p:sldId id="282" r:id="rId30"/>
    <p:sldId id="287" r:id="rId31"/>
    <p:sldId id="288" r:id="rId32"/>
    <p:sldId id="289" r:id="rId33"/>
    <p:sldId id="296" r:id="rId34"/>
    <p:sldId id="293" r:id="rId35"/>
    <p:sldId id="391" r:id="rId36"/>
    <p:sldId id="392" r:id="rId37"/>
    <p:sldId id="393" r:id="rId38"/>
    <p:sldId id="395" r:id="rId39"/>
    <p:sldId id="396" r:id="rId40"/>
    <p:sldId id="397" r:id="rId41"/>
    <p:sldId id="398" r:id="rId42"/>
    <p:sldId id="399" r:id="rId43"/>
    <p:sldId id="400" r:id="rId44"/>
    <p:sldId id="401" r:id="rId45"/>
    <p:sldId id="403" r:id="rId46"/>
    <p:sldId id="404" r:id="rId47"/>
    <p:sldId id="402" r:id="rId48"/>
    <p:sldId id="405" r:id="rId49"/>
    <p:sldId id="406" r:id="rId50"/>
    <p:sldId id="408" r:id="rId51"/>
    <p:sldId id="407" r:id="rId52"/>
    <p:sldId id="412" r:id="rId53"/>
    <p:sldId id="413" r:id="rId54"/>
    <p:sldId id="411" r:id="rId55"/>
    <p:sldId id="416" r:id="rId56"/>
    <p:sldId id="418" r:id="rId57"/>
    <p:sldId id="417" r:id="rId58"/>
    <p:sldId id="414" r:id="rId59"/>
    <p:sldId id="308" r:id="rId60"/>
    <p:sldId id="415" r:id="rId61"/>
    <p:sldId id="419" r:id="rId62"/>
    <p:sldId id="423" r:id="rId63"/>
    <p:sldId id="425" r:id="rId64"/>
    <p:sldId id="424" r:id="rId65"/>
    <p:sldId id="420" r:id="rId66"/>
    <p:sldId id="426" r:id="rId67"/>
    <p:sldId id="427" r:id="rId68"/>
    <p:sldId id="428" r:id="rId69"/>
    <p:sldId id="429" r:id="rId70"/>
    <p:sldId id="422" r:id="rId71"/>
    <p:sldId id="430" r:id="rId72"/>
    <p:sldId id="431" r:id="rId73"/>
    <p:sldId id="268" r:id="rId74"/>
    <p:sldId id="269" r:id="rId75"/>
    <p:sldId id="394" r:id="rId76"/>
  </p:sldIdLst>
  <p:sldSz cx="9906000" cy="6858000" type="A4"/>
  <p:notesSz cx="6889750" cy="9671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3FwgPd7vgzV0k3vmdmsqrg==" hashData="7hcWqxeYIwBxGWgjTSap2pVDuJY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6600"/>
    <a:srgbClr val="548235"/>
    <a:srgbClr val="FFFFFF"/>
    <a:srgbClr val="2C2D32"/>
    <a:srgbClr val="B3E4EF"/>
    <a:srgbClr val="BEEFF6"/>
    <a:srgbClr val="CC66FF"/>
    <a:srgbClr val="8AFD6B"/>
    <a:srgbClr val="2F2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FE0019-FA5F-4647-98D2-27E357E89A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5232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295340-D7A9-454A-AC10-AB7D4BE200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485232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r">
              <a:defRPr sz="1200"/>
            </a:lvl1pPr>
          </a:lstStyle>
          <a:p>
            <a:fld id="{4D8C47A3-EB92-4A83-AFF6-DDCB92D50110}" type="datetimeFigureOut">
              <a:rPr lang="en-GB" smtClean="0"/>
              <a:t>08/08/2022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8D79F-3141-445A-919E-84E3C80935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85820"/>
            <a:ext cx="2985558" cy="485231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C981D-0BA4-4AF4-9029-E313128F1F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597" y="9185820"/>
            <a:ext cx="2985558" cy="485231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r">
              <a:defRPr sz="1200"/>
            </a:lvl1pPr>
          </a:lstStyle>
          <a:p>
            <a:fld id="{2C373AA5-1209-48BE-A049-E9581CEDD7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848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B45A6-54BF-478E-8E89-BBA5F5640585}" type="datetimeFigureOut">
              <a:rPr lang="en-GB" smtClean="0"/>
              <a:t>08/08/2022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87438" y="1209675"/>
            <a:ext cx="4714875" cy="3263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654550"/>
            <a:ext cx="5511800" cy="3808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86863"/>
            <a:ext cx="2986088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186863"/>
            <a:ext cx="2986088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7737A-F076-4DD8-B32E-060934FDD24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83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0A9EA58-8151-4CAF-8C83-727903FE3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7438" y="1209675"/>
            <a:ext cx="4714875" cy="3263900"/>
          </a:xfrm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08F4F1CE-804D-4B84-BD7E-0E41CED7A0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E0DC2C98-69DA-4142-B1A4-35D9A6786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2BFB9FD-1921-47FA-9037-AADD560B5F79}" type="slidenum">
              <a:rPr lang="en-GB" altLang="en-US" sz="600"/>
              <a:pPr/>
              <a:t>11</a:t>
            </a:fld>
            <a:endParaRPr lang="en-GB" altLang="en-US" sz="6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2012-E1EB-4E11-B5E2-4DAEA01D9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  <a:prstGeom prst="rect">
            <a:avLst/>
          </a:prstGeo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6AD8B-2DF7-4706-AFC3-986E14DCC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D2055-57B5-48A3-BAD1-F4425FA98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08/08/2022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27FE7-B4C0-4CCD-8765-0FA3382E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0F48A-7CF5-4B1C-ADD5-26098A908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38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3DA1C-1AB8-4DB3-93FB-19E9AD300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73AB09-70CE-4032-9C69-E35BD16DC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2BFE6-7504-46CE-A5BF-206BD6CAF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08/08/2022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5FA88-ADF5-4E3B-AD95-0E23FCE5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9F82A-E091-4BD6-8AB6-7D891D7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64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ECED26-47DC-4B24-9DDD-38FA3CAB8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1BF6EB-B2A4-4429-98F6-C77A33A53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77599-1A36-4375-AAF6-B9A90B76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08/08/2022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E888B-015E-4CB3-A75C-83021A2C1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6187A-07F4-439C-84F5-6CDE08E8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71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9C94-17DA-4922-899B-53E4008C2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4A052-8134-49A8-B71A-699149A51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060DF-875A-4A7A-8FEA-C4E9D994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08/08/2022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B09C8-4DC2-4259-9BAB-B10BB8668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77582-D5AD-4809-93D8-0A6C6225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0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9BBC-4AC0-4AA6-822A-0ACA3F6E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1D764-FC99-43E1-87A3-73E1D1001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1E4B3-E0CE-40FC-8E75-70AED22958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08/08/2022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ECD13-46A5-4A1E-94C3-9C87C3D5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7AF04-85E1-467A-9CA5-4D8F1C1A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39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6025D-4D6E-4D9E-A7F1-52879C94B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35ACA-FE07-4CBC-A9A6-56D4614E3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692F7-783A-468D-ADBD-0AF623FA6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CFC3B-7CCB-4237-82E9-3678EC018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08/08/2022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9FA80-1032-48A3-857F-F61948F51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7C575-53D5-4502-BC59-961B59C5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01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07369-F891-4A24-B2CC-70B40F84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650A3-6A35-4B5B-8801-F51ED13D7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C04DC2-EAEB-4664-A696-88DB77CC5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7D14C-DF58-4CA9-84C7-4E0162DAC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93546B-BE6A-49A0-BA7E-9F1EEC2F8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8A83F-0E44-4D04-97FA-5AD181E9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08/08/2022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D2C2C-863C-4E7E-A8A7-75BE01E6C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34BA1-8A2D-4B51-ABFB-243825847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813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A4FE9-7BD3-4336-89FE-9172B04F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4049C6-9F50-426C-9FE7-EEE61A099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08/08/2022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74DD34-9539-401E-889C-52F168591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00A45-3DA9-419E-88E8-A73867B19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872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7EFBA3-2E9C-4486-84FD-25BD766A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08/08/2022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3F162-F92D-4C48-8297-9F712A50D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57042-ADBB-473F-B34C-F015B48D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12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6F0D-0461-4F0E-B934-E0C5C326B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00478-D553-4F30-9CB5-F8F489E9E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0B4A2-A254-4B35-885E-AC4FEE98A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48066-8270-4ED4-8705-A0D95428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08/08/2022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3AE1A-C297-45B1-84B8-E75BA45DE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868C8-1714-4A6A-899C-0D50CC0F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91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C7F0-AA97-4B4A-8225-45329F0B6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42822B-C6D8-4BE5-9F06-055C42C825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C721C-9C6C-4D48-8B3D-8DF7365BA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81C5B-1516-4A35-ADAF-1678C0FF3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08/08/2022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984E7-314F-4606-9DC7-5A82D1CA3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0A600-B660-450D-A820-48460B8B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97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dwiller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8109A8-3E60-47C4-87C2-4DF6C7AB0FC8}"/>
              </a:ext>
            </a:extLst>
          </p:cNvPr>
          <p:cNvSpPr txBox="1"/>
          <p:nvPr userDrawn="1"/>
        </p:nvSpPr>
        <p:spPr>
          <a:xfrm>
            <a:off x="2773366" y="6488669"/>
            <a:ext cx="4490588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63" b="1" dirty="0"/>
              <a:t>Coventry and Warwickshire Schools Liaison 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07E07-19E6-BBE8-6CA3-64FEE4B3E6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709" y="6604000"/>
            <a:ext cx="4201022" cy="192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GB" altLang="en-US" sz="650" b="1" dirty="0"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6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650" b="1" dirty="0">
                <a:latin typeface="Arial" panose="020B0604020202020204" pitchFamily="34" charset="0"/>
                <a:cs typeface="Arial" panose="020B0604020202020204" pitchFamily="34" charset="0"/>
              </a:rPr>
              <a:t> Derrick Willer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C46C88-D86C-F945-8303-35939DB2CD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19661" y="6565384"/>
            <a:ext cx="995759" cy="1923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n-GB" altLang="en-US" sz="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65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altLang="en-US" sz="6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7438D5-D987-4513-4203-052269079671}"/>
              </a:ext>
            </a:extLst>
          </p:cNvPr>
          <p:cNvSpPr txBox="1"/>
          <p:nvPr userDrawn="1"/>
        </p:nvSpPr>
        <p:spPr>
          <a:xfrm>
            <a:off x="2714037" y="0"/>
            <a:ext cx="40259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 panose="020B0A04020102020204" pitchFamily="34" charset="0"/>
              </a:rPr>
              <a:t>Sum Real Maths</a:t>
            </a:r>
          </a:p>
        </p:txBody>
      </p:sp>
    </p:spTree>
    <p:extLst>
      <p:ext uri="{BB962C8B-B14F-4D97-AF65-F5344CB8AC3E}">
        <p14:creationId xmlns:p14="http://schemas.microsoft.com/office/powerpoint/2010/main" val="182792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oleObject" Target="../embeddings/oleObject9.bin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1.png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1.png"/><Relationship Id="rId5" Type="http://schemas.openxmlformats.org/officeDocument/2006/relationships/oleObject" Target="../embeddings/oleObject12.bin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4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4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dwiller.com/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13" Type="http://schemas.openxmlformats.org/officeDocument/2006/relationships/slide" Target="slide70.xml"/><Relationship Id="rId3" Type="http://schemas.openxmlformats.org/officeDocument/2006/relationships/slide" Target="slide35.xml"/><Relationship Id="rId7" Type="http://schemas.openxmlformats.org/officeDocument/2006/relationships/slide" Target="slide48.xml"/><Relationship Id="rId12" Type="http://schemas.openxmlformats.org/officeDocument/2006/relationships/slide" Target="slide65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slide" Target="slide61.xml"/><Relationship Id="rId5" Type="http://schemas.openxmlformats.org/officeDocument/2006/relationships/slide" Target="slide11.xml"/><Relationship Id="rId10" Type="http://schemas.openxmlformats.org/officeDocument/2006/relationships/slide" Target="slide58.xml"/><Relationship Id="rId4" Type="http://schemas.openxmlformats.org/officeDocument/2006/relationships/slide" Target="slide42.xml"/><Relationship Id="rId9" Type="http://schemas.openxmlformats.org/officeDocument/2006/relationships/slide" Target="slide5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.png"/><Relationship Id="rId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oleObject" Target="../embeddings/oleObject4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1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1F6956A-5501-5F0A-E273-EE402B166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210" y="906848"/>
            <a:ext cx="3949502" cy="701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n-US" sz="5363" b="1" dirty="0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Welcome</a:t>
            </a:r>
          </a:p>
        </p:txBody>
      </p:sp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5277F637-387C-D9EA-04E3-135E9D766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7" y="2419988"/>
            <a:ext cx="1755478" cy="175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F3AC27-F8E7-FF6A-8120-24D55DB6C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1577" y="1993884"/>
            <a:ext cx="7276012" cy="300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731"/>
              </a:spcBef>
            </a:pPr>
            <a:r>
              <a:rPr lang="en-GB" altLang="en-US" sz="1600" b="1" dirty="0">
                <a:solidFill>
                  <a:srgbClr val="4B1E4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These challenges were developed by Derrick Willer MBE and colleagues.</a:t>
            </a:r>
          </a:p>
          <a:p>
            <a:pPr>
              <a:spcBef>
                <a:spcPts val="731"/>
              </a:spcBef>
            </a:pPr>
            <a:r>
              <a:rPr lang="en-GB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They are free to download and use in an education environment.</a:t>
            </a:r>
          </a:p>
          <a:p>
            <a:pPr>
              <a:spcBef>
                <a:spcPts val="731"/>
              </a:spcBef>
            </a:pPr>
            <a:r>
              <a:rPr lang="en-GB" altLang="en-US" sz="1600" b="1" dirty="0">
                <a:solidFill>
                  <a:srgbClr val="4B1E4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Please ensure that there is adult supervision, complete adherence to Health and Safety, and adequate PPE.</a:t>
            </a:r>
          </a:p>
          <a:p>
            <a:pPr>
              <a:spcBef>
                <a:spcPts val="731"/>
              </a:spcBef>
            </a:pPr>
            <a:r>
              <a:rPr lang="en-GB" altLang="en-US" sz="1600" b="1" dirty="0">
                <a:solidFill>
                  <a:srgbClr val="4B1E4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Derrick is a STEM Ambassador and volunteer STEM Ambassador.</a:t>
            </a:r>
          </a:p>
          <a:p>
            <a:pPr>
              <a:spcBef>
                <a:spcPts val="731"/>
              </a:spcBef>
            </a:pPr>
            <a:r>
              <a:rPr lang="en-GB" altLang="en-US" sz="1600" b="1" dirty="0">
                <a:solidFill>
                  <a:srgbClr val="4B1E4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He has supported education in schools and colleges for over 30 years, initially as a Neighbourhood Engineer in the 1980’s, leading the local Year of Engineering Success campaign in 1996 and the Campaign to Promote Engineering from 1997 to 2004. </a:t>
            </a:r>
          </a:p>
          <a:p>
            <a:pPr>
              <a:spcBef>
                <a:spcPts val="731"/>
              </a:spcBef>
            </a:pPr>
            <a:r>
              <a:rPr lang="en-GB" altLang="en-US" sz="1600" b="1" dirty="0">
                <a:solidFill>
                  <a:srgbClr val="4B1E4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He was awarded an MBE for services to Education in 2018.</a:t>
            </a:r>
          </a:p>
        </p:txBody>
      </p:sp>
    </p:spTree>
    <p:extLst>
      <p:ext uri="{BB962C8B-B14F-4D97-AF65-F5344CB8AC3E}">
        <p14:creationId xmlns:p14="http://schemas.microsoft.com/office/powerpoint/2010/main" val="3305596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>
            <a:extLst>
              <a:ext uri="{FF2B5EF4-FFF2-40B4-BE49-F238E27FC236}">
                <a16:creationId xmlns:a16="http://schemas.microsoft.com/office/drawing/2014/main" id="{A62FD5DC-4FB6-4F6D-A12E-8B579C389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481" y="1637408"/>
            <a:ext cx="3594574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accent2"/>
                </a:solidFill>
              </a:rPr>
              <a:t>Build A House Without Lagging</a:t>
            </a:r>
          </a:p>
        </p:txBody>
      </p:sp>
      <p:graphicFrame>
        <p:nvGraphicFramePr>
          <p:cNvPr id="14340" name="Object 7">
            <a:extLst>
              <a:ext uri="{FF2B5EF4-FFF2-40B4-BE49-F238E27FC236}">
                <a16:creationId xmlns:a16="http://schemas.microsoft.com/office/drawing/2014/main" id="{985F7044-1361-4640-9C26-5A25A3C287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5470" y="4171951"/>
          <a:ext cx="1866404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9895238" imgH="6200000" progId="MSPhotoEd.3">
                  <p:embed/>
                </p:oleObj>
              </mc:Choice>
              <mc:Fallback>
                <p:oleObj name="Photo Editor Photo" r:id="rId2" imgW="9895238" imgH="6200000" progId="MSPhotoEd.3">
                  <p:embed/>
                  <p:pic>
                    <p:nvPicPr>
                      <p:cNvPr id="14340" name="Object 7">
                        <a:extLst>
                          <a:ext uri="{FF2B5EF4-FFF2-40B4-BE49-F238E27FC236}">
                            <a16:creationId xmlns:a16="http://schemas.microsoft.com/office/drawing/2014/main" id="{985F7044-1361-4640-9C26-5A25A3C287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5470" y="4171951"/>
                        <a:ext cx="1866404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8">
            <a:extLst>
              <a:ext uri="{FF2B5EF4-FFF2-40B4-BE49-F238E27FC236}">
                <a16:creationId xmlns:a16="http://schemas.microsoft.com/office/drawing/2014/main" id="{E5AC0EA8-1BC8-41F0-A275-4E2E9C56FD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67426" y="4233864"/>
          <a:ext cx="1866404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895238" imgH="6200000" progId="MSPhotoEd.3">
                  <p:embed/>
                </p:oleObj>
              </mc:Choice>
              <mc:Fallback>
                <p:oleObj name="Photo Editor Photo" r:id="rId4" imgW="9895238" imgH="6200000" progId="MSPhotoEd.3">
                  <p:embed/>
                  <p:pic>
                    <p:nvPicPr>
                      <p:cNvPr id="14341" name="Object 8">
                        <a:extLst>
                          <a:ext uri="{FF2B5EF4-FFF2-40B4-BE49-F238E27FC236}">
                            <a16:creationId xmlns:a16="http://schemas.microsoft.com/office/drawing/2014/main" id="{E5AC0EA8-1BC8-41F0-A275-4E2E9C56FD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7426" y="4233864"/>
                        <a:ext cx="1866404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2" name="Object 9">
            <a:extLst>
              <a:ext uri="{FF2B5EF4-FFF2-40B4-BE49-F238E27FC236}">
                <a16:creationId xmlns:a16="http://schemas.microsoft.com/office/drawing/2014/main" id="{915BEFDD-4D9F-4F81-ACFA-BCAD6DA191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00162" y="4048126"/>
          <a:ext cx="1135063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6638095" imgH="6849431" progId="MSPhotoEd.3">
                  <p:embed/>
                </p:oleObj>
              </mc:Choice>
              <mc:Fallback>
                <p:oleObj name="Photo Editor Photo" r:id="rId5" imgW="6638095" imgH="6849431" progId="MSPhotoEd.3">
                  <p:embed/>
                  <p:pic>
                    <p:nvPicPr>
                      <p:cNvPr id="14342" name="Object 9">
                        <a:extLst>
                          <a:ext uri="{FF2B5EF4-FFF2-40B4-BE49-F238E27FC236}">
                            <a16:creationId xmlns:a16="http://schemas.microsoft.com/office/drawing/2014/main" id="{915BEFDD-4D9F-4F81-ACFA-BCAD6DA191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162" y="4048126"/>
                        <a:ext cx="1135063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3" name="Object 10">
            <a:extLst>
              <a:ext uri="{FF2B5EF4-FFF2-40B4-BE49-F238E27FC236}">
                <a16:creationId xmlns:a16="http://schemas.microsoft.com/office/drawing/2014/main" id="{FA84023E-D125-4CDB-955E-89DA918B05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2119" y="4048126"/>
          <a:ext cx="1133772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6638095" imgH="6849431" progId="MSPhotoEd.3">
                  <p:embed/>
                </p:oleObj>
              </mc:Choice>
              <mc:Fallback>
                <p:oleObj name="Photo Editor Photo" r:id="rId7" imgW="6638095" imgH="6849431" progId="MSPhotoEd.3">
                  <p:embed/>
                  <p:pic>
                    <p:nvPicPr>
                      <p:cNvPr id="14343" name="Object 10">
                        <a:extLst>
                          <a:ext uri="{FF2B5EF4-FFF2-40B4-BE49-F238E27FC236}">
                            <a16:creationId xmlns:a16="http://schemas.microsoft.com/office/drawing/2014/main" id="{FA84023E-D125-4CDB-955E-89DA918B05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2119" y="4048126"/>
                        <a:ext cx="1133772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11">
            <a:extLst>
              <a:ext uri="{FF2B5EF4-FFF2-40B4-BE49-F238E27FC236}">
                <a16:creationId xmlns:a16="http://schemas.microsoft.com/office/drawing/2014/main" id="{4E108A87-42BA-4DBC-A1D2-D2CFFFA9E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238" y="5410200"/>
            <a:ext cx="1857375" cy="8048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14345" name="Text Box 12">
            <a:extLst>
              <a:ext uri="{FF2B5EF4-FFF2-40B4-BE49-F238E27FC236}">
                <a16:creationId xmlns:a16="http://schemas.microsoft.com/office/drawing/2014/main" id="{A164553C-A952-40DF-8B55-5CE3BD1D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396" y="5505649"/>
            <a:ext cx="670376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dirty="0"/>
              <a:t>Base</a:t>
            </a:r>
          </a:p>
        </p:txBody>
      </p:sp>
      <p:graphicFrame>
        <p:nvGraphicFramePr>
          <p:cNvPr id="14346" name="Object 13">
            <a:extLst>
              <a:ext uri="{FF2B5EF4-FFF2-40B4-BE49-F238E27FC236}">
                <a16:creationId xmlns:a16="http://schemas.microsoft.com/office/drawing/2014/main" id="{A3DC8EFF-97C4-472B-8FA8-777C7071FC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24151" y="2933701"/>
          <a:ext cx="1783854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9" imgW="9888330" imgH="6485714" progId="MSPhotoEd.3">
                  <p:embed/>
                </p:oleObj>
              </mc:Choice>
              <mc:Fallback>
                <p:oleObj name="Photo Editor Photo" r:id="rId9" imgW="9888330" imgH="6485714" progId="MSPhotoEd.3">
                  <p:embed/>
                  <p:pic>
                    <p:nvPicPr>
                      <p:cNvPr id="14346" name="Object 13">
                        <a:extLst>
                          <a:ext uri="{FF2B5EF4-FFF2-40B4-BE49-F238E27FC236}">
                            <a16:creationId xmlns:a16="http://schemas.microsoft.com/office/drawing/2014/main" id="{A3DC8EFF-97C4-472B-8FA8-777C7071FC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1" y="2933701"/>
                        <a:ext cx="1783854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7" name="Text Box 4">
            <a:extLst>
              <a:ext uri="{FF2B5EF4-FFF2-40B4-BE49-F238E27FC236}">
                <a16:creationId xmlns:a16="http://schemas.microsoft.com/office/drawing/2014/main" id="{1195D1D0-1AA4-4AEF-B0D9-38EA62842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442" y="2070796"/>
            <a:ext cx="523289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Cut out each Window and Door,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Use Clingfilm to represent Glass</a:t>
            </a:r>
          </a:p>
        </p:txBody>
      </p:sp>
      <p:sp>
        <p:nvSpPr>
          <p:cNvPr id="14352" name="TextBox 1">
            <a:extLst>
              <a:ext uri="{FF2B5EF4-FFF2-40B4-BE49-F238E27FC236}">
                <a16:creationId xmlns:a16="http://schemas.microsoft.com/office/drawing/2014/main" id="{731D2F75-A251-4D37-9FC0-C431D2105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622" y="2852441"/>
            <a:ext cx="297695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Teachers may need to pierce the windows so pupils can cut out with blunt scissors</a:t>
            </a:r>
          </a:p>
        </p:txBody>
      </p:sp>
      <p:sp>
        <p:nvSpPr>
          <p:cNvPr id="14353" name="TextBox 18">
            <a:extLst>
              <a:ext uri="{FF2B5EF4-FFF2-40B4-BE49-F238E27FC236}">
                <a16:creationId xmlns:a16="http://schemas.microsoft.com/office/drawing/2014/main" id="{7D094C01-BF00-4C87-81AF-89FC776EB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267" y="2893716"/>
            <a:ext cx="1625203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Teachers can print the templates at the end of the slide-show</a:t>
            </a:r>
          </a:p>
        </p:txBody>
      </p:sp>
      <p:sp>
        <p:nvSpPr>
          <p:cNvPr id="14354" name="Rectangle 19">
            <a:extLst>
              <a:ext uri="{FF2B5EF4-FFF2-40B4-BE49-F238E27FC236}">
                <a16:creationId xmlns:a16="http://schemas.microsoft.com/office/drawing/2014/main" id="{7C25A7ED-209C-454E-A8F9-339BD537A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9146" y="5259290"/>
            <a:ext cx="681038" cy="838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B538AAD5-153E-7633-9F1E-907A5C04D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09" y="600225"/>
            <a:ext cx="348832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>
            <a:extLst>
              <a:ext uri="{FF2B5EF4-FFF2-40B4-BE49-F238E27FC236}">
                <a16:creationId xmlns:a16="http://schemas.microsoft.com/office/drawing/2014/main" id="{41D013D6-4089-4C42-90F1-CCD11A799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9" y="1881188"/>
            <a:ext cx="3594574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accent2"/>
                </a:solidFill>
              </a:rPr>
              <a:t>Build A House Without Lagging</a:t>
            </a:r>
          </a:p>
        </p:txBody>
      </p:sp>
      <p:graphicFrame>
        <p:nvGraphicFramePr>
          <p:cNvPr id="15364" name="Object 6">
            <a:extLst>
              <a:ext uri="{FF2B5EF4-FFF2-40B4-BE49-F238E27FC236}">
                <a16:creationId xmlns:a16="http://schemas.microsoft.com/office/drawing/2014/main" id="{4188FAAD-62B1-416A-8545-E5DBB196C8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5470" y="4171951"/>
          <a:ext cx="1866404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895238" imgH="6200000" progId="MSPhotoEd.3">
                  <p:embed/>
                </p:oleObj>
              </mc:Choice>
              <mc:Fallback>
                <p:oleObj name="Photo Editor Photo" r:id="rId3" imgW="9895238" imgH="6200000" progId="MSPhotoEd.3">
                  <p:embed/>
                  <p:pic>
                    <p:nvPicPr>
                      <p:cNvPr id="15364" name="Object 6">
                        <a:extLst>
                          <a:ext uri="{FF2B5EF4-FFF2-40B4-BE49-F238E27FC236}">
                            <a16:creationId xmlns:a16="http://schemas.microsoft.com/office/drawing/2014/main" id="{4188FAAD-62B1-416A-8545-E5DBB196C8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5470" y="4171951"/>
                        <a:ext cx="1866404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7">
            <a:extLst>
              <a:ext uri="{FF2B5EF4-FFF2-40B4-BE49-F238E27FC236}">
                <a16:creationId xmlns:a16="http://schemas.microsoft.com/office/drawing/2014/main" id="{F5CE87D2-4C90-4784-BEE8-2B04A7576F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67426" y="4233864"/>
          <a:ext cx="1866404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9895238" imgH="6200000" progId="MSPhotoEd.3">
                  <p:embed/>
                </p:oleObj>
              </mc:Choice>
              <mc:Fallback>
                <p:oleObj name="Photo Editor Photo" r:id="rId5" imgW="9895238" imgH="6200000" progId="MSPhotoEd.3">
                  <p:embed/>
                  <p:pic>
                    <p:nvPicPr>
                      <p:cNvPr id="15365" name="Object 7">
                        <a:extLst>
                          <a:ext uri="{FF2B5EF4-FFF2-40B4-BE49-F238E27FC236}">
                            <a16:creationId xmlns:a16="http://schemas.microsoft.com/office/drawing/2014/main" id="{F5CE87D2-4C90-4784-BEE8-2B04A7576F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7426" y="4233864"/>
                        <a:ext cx="1866404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8">
            <a:extLst>
              <a:ext uri="{FF2B5EF4-FFF2-40B4-BE49-F238E27FC236}">
                <a16:creationId xmlns:a16="http://schemas.microsoft.com/office/drawing/2014/main" id="{90A63CBB-BA0E-4F1C-9046-C2881EFBFA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00162" y="4048126"/>
          <a:ext cx="1135063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6638095" imgH="6849431" progId="MSPhotoEd.3">
                  <p:embed/>
                </p:oleObj>
              </mc:Choice>
              <mc:Fallback>
                <p:oleObj name="Photo Editor Photo" r:id="rId6" imgW="6638095" imgH="6849431" progId="MSPhotoEd.3">
                  <p:embed/>
                  <p:pic>
                    <p:nvPicPr>
                      <p:cNvPr id="15366" name="Object 8">
                        <a:extLst>
                          <a:ext uri="{FF2B5EF4-FFF2-40B4-BE49-F238E27FC236}">
                            <a16:creationId xmlns:a16="http://schemas.microsoft.com/office/drawing/2014/main" id="{90A63CBB-BA0E-4F1C-9046-C2881EFBFA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162" y="4048126"/>
                        <a:ext cx="1135063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9">
            <a:extLst>
              <a:ext uri="{FF2B5EF4-FFF2-40B4-BE49-F238E27FC236}">
                <a16:creationId xmlns:a16="http://schemas.microsoft.com/office/drawing/2014/main" id="{9B403C9C-D051-4516-B388-FE3110C764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2119" y="4048126"/>
          <a:ext cx="1133772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8" imgW="6638095" imgH="6849431" progId="MSPhotoEd.3">
                  <p:embed/>
                </p:oleObj>
              </mc:Choice>
              <mc:Fallback>
                <p:oleObj name="Photo Editor Photo" r:id="rId8" imgW="6638095" imgH="6849431" progId="MSPhotoEd.3">
                  <p:embed/>
                  <p:pic>
                    <p:nvPicPr>
                      <p:cNvPr id="15367" name="Object 9">
                        <a:extLst>
                          <a:ext uri="{FF2B5EF4-FFF2-40B4-BE49-F238E27FC236}">
                            <a16:creationId xmlns:a16="http://schemas.microsoft.com/office/drawing/2014/main" id="{9B403C9C-D051-4516-B388-FE3110C764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2119" y="4048126"/>
                        <a:ext cx="1133772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Rectangle 10">
            <a:extLst>
              <a:ext uri="{FF2B5EF4-FFF2-40B4-BE49-F238E27FC236}">
                <a16:creationId xmlns:a16="http://schemas.microsoft.com/office/drawing/2014/main" id="{C7FA1C89-4EF2-42E1-8F4E-8CE4BA5AB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29" y="5402461"/>
            <a:ext cx="1857375" cy="8048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15369" name="Text Box 11">
            <a:extLst>
              <a:ext uri="{FF2B5EF4-FFF2-40B4-BE49-F238E27FC236}">
                <a16:creationId xmlns:a16="http://schemas.microsoft.com/office/drawing/2014/main" id="{D2844956-C9E0-4D6D-99C8-C5246B939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150" y="5402461"/>
            <a:ext cx="670376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dirty="0"/>
              <a:t>Base</a:t>
            </a:r>
          </a:p>
        </p:txBody>
      </p:sp>
      <p:graphicFrame>
        <p:nvGraphicFramePr>
          <p:cNvPr id="15370" name="Object 12">
            <a:extLst>
              <a:ext uri="{FF2B5EF4-FFF2-40B4-BE49-F238E27FC236}">
                <a16:creationId xmlns:a16="http://schemas.microsoft.com/office/drawing/2014/main" id="{482BB563-EFE7-48D1-AB31-408FCC90BF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24151" y="2933701"/>
          <a:ext cx="1783854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0" imgW="9888330" imgH="6485714" progId="MSPhotoEd.3">
                  <p:embed/>
                </p:oleObj>
              </mc:Choice>
              <mc:Fallback>
                <p:oleObj name="Photo Editor Photo" r:id="rId10" imgW="9888330" imgH="6485714" progId="MSPhotoEd.3">
                  <p:embed/>
                  <p:pic>
                    <p:nvPicPr>
                      <p:cNvPr id="15370" name="Object 12">
                        <a:extLst>
                          <a:ext uri="{FF2B5EF4-FFF2-40B4-BE49-F238E27FC236}">
                            <a16:creationId xmlns:a16="http://schemas.microsoft.com/office/drawing/2014/main" id="{482BB563-EFE7-48D1-AB31-408FCC90BF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1" y="2933701"/>
                        <a:ext cx="1783854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1" name="Text Box 13">
            <a:extLst>
              <a:ext uri="{FF2B5EF4-FFF2-40B4-BE49-F238E27FC236}">
                <a16:creationId xmlns:a16="http://schemas.microsoft.com/office/drawing/2014/main" id="{1EAD2B8F-1C33-4F2A-B54B-15AC99768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2314576"/>
            <a:ext cx="523289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Put the lamp in the base with wires coming out </a:t>
            </a:r>
            <a:br>
              <a:rPr lang="en-GB" altLang="en-US" sz="1950" b="1" dirty="0">
                <a:solidFill>
                  <a:srgbClr val="008000"/>
                </a:solidFill>
              </a:rPr>
            </a:br>
            <a:r>
              <a:rPr lang="en-GB" altLang="en-US" sz="1950" b="1" dirty="0">
                <a:solidFill>
                  <a:srgbClr val="008000"/>
                </a:solidFill>
              </a:rPr>
              <a:t>to the Switch and Battery Pack</a:t>
            </a:r>
          </a:p>
        </p:txBody>
      </p:sp>
      <p:pic>
        <p:nvPicPr>
          <p:cNvPr id="15372" name="Picture 2">
            <a:extLst>
              <a:ext uri="{FF2B5EF4-FFF2-40B4-BE49-F238E27FC236}">
                <a16:creationId xmlns:a16="http://schemas.microsoft.com/office/drawing/2014/main" id="{E1E2D50A-2769-4A35-936C-D591F430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06" y="5588200"/>
            <a:ext cx="2657078" cy="58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177D022-854C-4883-A715-551B4B2519F0}"/>
              </a:ext>
            </a:extLst>
          </p:cNvPr>
          <p:cNvGrpSpPr/>
          <p:nvPr/>
        </p:nvGrpSpPr>
        <p:grpSpPr>
          <a:xfrm>
            <a:off x="6331082" y="3142079"/>
            <a:ext cx="669546" cy="216695"/>
            <a:chOff x="6078393" y="3349197"/>
            <a:chExt cx="824057" cy="266701"/>
          </a:xfrm>
          <a:solidFill>
            <a:srgbClr val="00B0F0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BE441BD-B4F8-46F8-827F-A5B8870E9A30}"/>
                </a:ext>
              </a:extLst>
            </p:cNvPr>
            <p:cNvSpPr/>
            <p:nvPr/>
          </p:nvSpPr>
          <p:spPr bwMode="auto">
            <a:xfrm>
              <a:off x="6237288" y="3429000"/>
              <a:ext cx="665162" cy="83403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sz="1463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9A8A8E-28A8-4FCD-AF7B-C0A0DA475A90}"/>
                </a:ext>
              </a:extLst>
            </p:cNvPr>
            <p:cNvSpPr/>
            <p:nvPr/>
          </p:nvSpPr>
          <p:spPr bwMode="auto">
            <a:xfrm>
              <a:off x="6078393" y="3349197"/>
              <a:ext cx="227880" cy="266701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sz="1463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6E1E81-8E93-483E-B355-55CDE81D0D12}"/>
              </a:ext>
            </a:extLst>
          </p:cNvPr>
          <p:cNvGrpSpPr/>
          <p:nvPr/>
        </p:nvGrpSpPr>
        <p:grpSpPr>
          <a:xfrm>
            <a:off x="3532678" y="5442892"/>
            <a:ext cx="669546" cy="216695"/>
            <a:chOff x="6078393" y="3349197"/>
            <a:chExt cx="824057" cy="266701"/>
          </a:xfrm>
          <a:solidFill>
            <a:srgbClr val="00B0F0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451909C-D3F1-4E58-B98F-FB2D3BFC98B5}"/>
                </a:ext>
              </a:extLst>
            </p:cNvPr>
            <p:cNvSpPr/>
            <p:nvPr/>
          </p:nvSpPr>
          <p:spPr bwMode="auto">
            <a:xfrm>
              <a:off x="6237288" y="3429000"/>
              <a:ext cx="665162" cy="83403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sz="1463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CF52FF0-7272-47EF-8222-E5FC1B017400}"/>
                </a:ext>
              </a:extLst>
            </p:cNvPr>
            <p:cNvSpPr/>
            <p:nvPr/>
          </p:nvSpPr>
          <p:spPr bwMode="auto">
            <a:xfrm>
              <a:off x="6078393" y="3349197"/>
              <a:ext cx="227880" cy="266701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sz="1463" dirty="0"/>
            </a:p>
          </p:txBody>
        </p:sp>
      </p:grpSp>
      <p:sp>
        <p:nvSpPr>
          <p:cNvPr id="15379" name="Text Box 3">
            <a:extLst>
              <a:ext uri="{FF2B5EF4-FFF2-40B4-BE49-F238E27FC236}">
                <a16:creationId xmlns:a16="http://schemas.microsoft.com/office/drawing/2014/main" id="{789BF58E-FEEC-475D-9323-E81ED38D3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740" y="3310336"/>
            <a:ext cx="389914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accent2"/>
                </a:solidFill>
              </a:rPr>
              <a:t>Put the Thermometer on the base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accent2"/>
                </a:solidFill>
              </a:rPr>
              <a:t>so you can see it through a window</a:t>
            </a:r>
          </a:p>
        </p:txBody>
      </p:sp>
      <p:sp>
        <p:nvSpPr>
          <p:cNvPr id="15380" name="Rectangle 4">
            <a:extLst>
              <a:ext uri="{FF2B5EF4-FFF2-40B4-BE49-F238E27FC236}">
                <a16:creationId xmlns:a16="http://schemas.microsoft.com/office/drawing/2014/main" id="{ECE21467-A1DF-46DD-A2A5-117BA103A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9146" y="5259290"/>
            <a:ext cx="681038" cy="838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15381" name="TextBox 5">
            <a:extLst>
              <a:ext uri="{FF2B5EF4-FFF2-40B4-BE49-F238E27FC236}">
                <a16:creationId xmlns:a16="http://schemas.microsoft.com/office/drawing/2014/main" id="{00F32D1C-2AD2-40E3-BF2E-09C1F81CB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972" y="3116858"/>
            <a:ext cx="56618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Roof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7208D20F-F08D-CCDB-3684-455787341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03" y="877386"/>
            <a:ext cx="348832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>
            <a:extLst>
              <a:ext uri="{FF2B5EF4-FFF2-40B4-BE49-F238E27FC236}">
                <a16:creationId xmlns:a16="http://schemas.microsoft.com/office/drawing/2014/main" id="{3A21308A-0048-4E6D-ACC8-A62F75EC8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9" y="1881188"/>
            <a:ext cx="3594574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accent2"/>
                </a:solidFill>
              </a:rPr>
              <a:t>Build A House Without Lagging</a:t>
            </a:r>
          </a:p>
        </p:txBody>
      </p:sp>
      <p:sp>
        <p:nvSpPr>
          <p:cNvPr id="17412" name="Text Box 13">
            <a:extLst>
              <a:ext uri="{FF2B5EF4-FFF2-40B4-BE49-F238E27FC236}">
                <a16:creationId xmlns:a16="http://schemas.microsoft.com/office/drawing/2014/main" id="{98010C9A-7952-45DC-99A2-FACD63A6A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7" y="2500313"/>
            <a:ext cx="5232897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Build the House</a:t>
            </a:r>
          </a:p>
        </p:txBody>
      </p:sp>
      <p:sp>
        <p:nvSpPr>
          <p:cNvPr id="17413" name="Text Box 61">
            <a:extLst>
              <a:ext uri="{FF2B5EF4-FFF2-40B4-BE49-F238E27FC236}">
                <a16:creationId xmlns:a16="http://schemas.microsoft.com/office/drawing/2014/main" id="{724D3A85-E41A-4E31-9EA7-FE053DADD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7539" y="2995613"/>
            <a:ext cx="4481035" cy="8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Glue the flaps to the roof, sides and base</a:t>
            </a:r>
            <a:br>
              <a:rPr lang="en-GB" altLang="en-US" sz="1950" b="1" dirty="0">
                <a:solidFill>
                  <a:srgbClr val="008000"/>
                </a:solidFill>
              </a:rPr>
            </a:br>
            <a:br>
              <a:rPr lang="en-GB" altLang="en-US" sz="975" b="1" dirty="0">
                <a:solidFill>
                  <a:srgbClr val="008000"/>
                </a:solidFill>
              </a:rPr>
            </a:br>
            <a:r>
              <a:rPr lang="en-GB" altLang="en-US" sz="1950" b="1" dirty="0">
                <a:solidFill>
                  <a:srgbClr val="008000"/>
                </a:solidFill>
              </a:rPr>
              <a:t>Insert the Thermometer</a:t>
            </a:r>
          </a:p>
        </p:txBody>
      </p:sp>
      <p:sp>
        <p:nvSpPr>
          <p:cNvPr id="17414" name="Text Box 66">
            <a:extLst>
              <a:ext uri="{FF2B5EF4-FFF2-40B4-BE49-F238E27FC236}">
                <a16:creationId xmlns:a16="http://schemas.microsoft.com/office/drawing/2014/main" id="{A79B2ABB-26AB-4DB1-91BA-8B08D2016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657851"/>
            <a:ext cx="6212726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accent2"/>
                </a:solidFill>
              </a:rPr>
              <a:t>Take a Thermometer Reading - go for a 10 minute break</a:t>
            </a:r>
          </a:p>
        </p:txBody>
      </p:sp>
      <p:grpSp>
        <p:nvGrpSpPr>
          <p:cNvPr id="17420" name="Group 67">
            <a:extLst>
              <a:ext uri="{FF2B5EF4-FFF2-40B4-BE49-F238E27FC236}">
                <a16:creationId xmlns:a16="http://schemas.microsoft.com/office/drawing/2014/main" id="{2BB22166-4D84-4B5E-99FD-E4232CDD0A4E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3862387"/>
            <a:ext cx="3095625" cy="1547813"/>
            <a:chOff x="2352" y="2496"/>
            <a:chExt cx="2400" cy="1200"/>
          </a:xfrm>
        </p:grpSpPr>
        <p:graphicFrame>
          <p:nvGraphicFramePr>
            <p:cNvPr id="17423" name="Object 65">
              <a:extLst>
                <a:ext uri="{FF2B5EF4-FFF2-40B4-BE49-F238E27FC236}">
                  <a16:creationId xmlns:a16="http://schemas.microsoft.com/office/drawing/2014/main" id="{99CEFDD3-BC41-44C8-8185-E9422451C9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2" y="2640"/>
            <a:ext cx="201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2" imgW="5095238" imgH="9457143" progId="MSPhotoEd.3">
                    <p:embed/>
                  </p:oleObj>
                </mc:Choice>
                <mc:Fallback>
                  <p:oleObj name="Photo Editor Photo" r:id="rId2" imgW="5095238" imgH="9457143" progId="MSPhotoEd.3">
                    <p:embed/>
                    <p:pic>
                      <p:nvPicPr>
                        <p:cNvPr id="17423" name="Object 65">
                          <a:extLst>
                            <a:ext uri="{FF2B5EF4-FFF2-40B4-BE49-F238E27FC236}">
                              <a16:creationId xmlns:a16="http://schemas.microsoft.com/office/drawing/2014/main" id="{99CEFDD3-BC41-44C8-8185-E9422451C92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2640"/>
                          <a:ext cx="201" cy="3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4" name="Freeform 16">
              <a:extLst>
                <a:ext uri="{FF2B5EF4-FFF2-40B4-BE49-F238E27FC236}">
                  <a16:creationId xmlns:a16="http://schemas.microsoft.com/office/drawing/2014/main" id="{04BB8C59-D6FD-49FA-983F-DE2656ADE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3360"/>
              <a:ext cx="1152" cy="48"/>
            </a:xfrm>
            <a:custGeom>
              <a:avLst/>
              <a:gdLst>
                <a:gd name="T0" fmla="*/ 0 w 1152"/>
                <a:gd name="T1" fmla="*/ 0 h 48"/>
                <a:gd name="T2" fmla="*/ 96 w 1152"/>
                <a:gd name="T3" fmla="*/ 48 h 48"/>
                <a:gd name="T4" fmla="*/ 144 w 1152"/>
                <a:gd name="T5" fmla="*/ 0 h 48"/>
                <a:gd name="T6" fmla="*/ 192 w 1152"/>
                <a:gd name="T7" fmla="*/ 48 h 48"/>
                <a:gd name="T8" fmla="*/ 240 w 1152"/>
                <a:gd name="T9" fmla="*/ 0 h 48"/>
                <a:gd name="T10" fmla="*/ 288 w 1152"/>
                <a:gd name="T11" fmla="*/ 48 h 48"/>
                <a:gd name="T12" fmla="*/ 336 w 1152"/>
                <a:gd name="T13" fmla="*/ 0 h 48"/>
                <a:gd name="T14" fmla="*/ 384 w 1152"/>
                <a:gd name="T15" fmla="*/ 48 h 48"/>
                <a:gd name="T16" fmla="*/ 432 w 1152"/>
                <a:gd name="T17" fmla="*/ 0 h 48"/>
                <a:gd name="T18" fmla="*/ 480 w 1152"/>
                <a:gd name="T19" fmla="*/ 48 h 48"/>
                <a:gd name="T20" fmla="*/ 528 w 1152"/>
                <a:gd name="T21" fmla="*/ 0 h 48"/>
                <a:gd name="T22" fmla="*/ 576 w 1152"/>
                <a:gd name="T23" fmla="*/ 48 h 48"/>
                <a:gd name="T24" fmla="*/ 672 w 1152"/>
                <a:gd name="T25" fmla="*/ 0 h 48"/>
                <a:gd name="T26" fmla="*/ 720 w 1152"/>
                <a:gd name="T27" fmla="*/ 48 h 48"/>
                <a:gd name="T28" fmla="*/ 816 w 1152"/>
                <a:gd name="T29" fmla="*/ 0 h 48"/>
                <a:gd name="T30" fmla="*/ 864 w 1152"/>
                <a:gd name="T31" fmla="*/ 48 h 48"/>
                <a:gd name="T32" fmla="*/ 912 w 1152"/>
                <a:gd name="T33" fmla="*/ 0 h 48"/>
                <a:gd name="T34" fmla="*/ 960 w 1152"/>
                <a:gd name="T35" fmla="*/ 48 h 48"/>
                <a:gd name="T36" fmla="*/ 1008 w 1152"/>
                <a:gd name="T37" fmla="*/ 0 h 48"/>
                <a:gd name="T38" fmla="*/ 1056 w 1152"/>
                <a:gd name="T39" fmla="*/ 48 h 48"/>
                <a:gd name="T40" fmla="*/ 1104 w 1152"/>
                <a:gd name="T41" fmla="*/ 0 h 48"/>
                <a:gd name="T42" fmla="*/ 1152 w 1152"/>
                <a:gd name="T43" fmla="*/ 48 h 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52" h="48">
                  <a:moveTo>
                    <a:pt x="0" y="0"/>
                  </a:moveTo>
                  <a:cubicBezTo>
                    <a:pt x="36" y="24"/>
                    <a:pt x="72" y="48"/>
                    <a:pt x="96" y="48"/>
                  </a:cubicBezTo>
                  <a:cubicBezTo>
                    <a:pt x="120" y="48"/>
                    <a:pt x="128" y="0"/>
                    <a:pt x="144" y="0"/>
                  </a:cubicBezTo>
                  <a:cubicBezTo>
                    <a:pt x="160" y="0"/>
                    <a:pt x="176" y="48"/>
                    <a:pt x="192" y="48"/>
                  </a:cubicBezTo>
                  <a:cubicBezTo>
                    <a:pt x="208" y="48"/>
                    <a:pt x="224" y="0"/>
                    <a:pt x="240" y="0"/>
                  </a:cubicBezTo>
                  <a:cubicBezTo>
                    <a:pt x="256" y="0"/>
                    <a:pt x="272" y="48"/>
                    <a:pt x="288" y="48"/>
                  </a:cubicBezTo>
                  <a:cubicBezTo>
                    <a:pt x="304" y="48"/>
                    <a:pt x="320" y="0"/>
                    <a:pt x="336" y="0"/>
                  </a:cubicBezTo>
                  <a:cubicBezTo>
                    <a:pt x="352" y="0"/>
                    <a:pt x="368" y="48"/>
                    <a:pt x="384" y="48"/>
                  </a:cubicBezTo>
                  <a:cubicBezTo>
                    <a:pt x="400" y="48"/>
                    <a:pt x="416" y="0"/>
                    <a:pt x="432" y="0"/>
                  </a:cubicBezTo>
                  <a:cubicBezTo>
                    <a:pt x="448" y="0"/>
                    <a:pt x="464" y="48"/>
                    <a:pt x="480" y="48"/>
                  </a:cubicBezTo>
                  <a:cubicBezTo>
                    <a:pt x="496" y="48"/>
                    <a:pt x="512" y="0"/>
                    <a:pt x="528" y="0"/>
                  </a:cubicBezTo>
                  <a:cubicBezTo>
                    <a:pt x="544" y="0"/>
                    <a:pt x="552" y="48"/>
                    <a:pt x="576" y="48"/>
                  </a:cubicBezTo>
                  <a:cubicBezTo>
                    <a:pt x="600" y="48"/>
                    <a:pt x="648" y="0"/>
                    <a:pt x="672" y="0"/>
                  </a:cubicBezTo>
                  <a:cubicBezTo>
                    <a:pt x="696" y="0"/>
                    <a:pt x="696" y="48"/>
                    <a:pt x="720" y="48"/>
                  </a:cubicBezTo>
                  <a:cubicBezTo>
                    <a:pt x="744" y="48"/>
                    <a:pt x="792" y="0"/>
                    <a:pt x="816" y="0"/>
                  </a:cubicBezTo>
                  <a:cubicBezTo>
                    <a:pt x="840" y="0"/>
                    <a:pt x="848" y="48"/>
                    <a:pt x="864" y="48"/>
                  </a:cubicBezTo>
                  <a:cubicBezTo>
                    <a:pt x="880" y="48"/>
                    <a:pt x="896" y="0"/>
                    <a:pt x="912" y="0"/>
                  </a:cubicBezTo>
                  <a:cubicBezTo>
                    <a:pt x="928" y="0"/>
                    <a:pt x="944" y="48"/>
                    <a:pt x="960" y="48"/>
                  </a:cubicBezTo>
                  <a:cubicBezTo>
                    <a:pt x="976" y="48"/>
                    <a:pt x="992" y="0"/>
                    <a:pt x="1008" y="0"/>
                  </a:cubicBezTo>
                  <a:cubicBezTo>
                    <a:pt x="1024" y="0"/>
                    <a:pt x="1040" y="48"/>
                    <a:pt x="1056" y="48"/>
                  </a:cubicBezTo>
                  <a:cubicBezTo>
                    <a:pt x="1072" y="48"/>
                    <a:pt x="1088" y="0"/>
                    <a:pt x="1104" y="0"/>
                  </a:cubicBezTo>
                  <a:cubicBezTo>
                    <a:pt x="1120" y="0"/>
                    <a:pt x="1136" y="24"/>
                    <a:pt x="1152" y="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25" name="Freeform 17">
              <a:extLst>
                <a:ext uri="{FF2B5EF4-FFF2-40B4-BE49-F238E27FC236}">
                  <a16:creationId xmlns:a16="http://schemas.microsoft.com/office/drawing/2014/main" id="{7AD3FBCA-6560-4149-96C7-18909F35A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3456"/>
              <a:ext cx="1152" cy="48"/>
            </a:xfrm>
            <a:custGeom>
              <a:avLst/>
              <a:gdLst>
                <a:gd name="T0" fmla="*/ 0 w 1152"/>
                <a:gd name="T1" fmla="*/ 0 h 48"/>
                <a:gd name="T2" fmla="*/ 96 w 1152"/>
                <a:gd name="T3" fmla="*/ 48 h 48"/>
                <a:gd name="T4" fmla="*/ 144 w 1152"/>
                <a:gd name="T5" fmla="*/ 0 h 48"/>
                <a:gd name="T6" fmla="*/ 192 w 1152"/>
                <a:gd name="T7" fmla="*/ 48 h 48"/>
                <a:gd name="T8" fmla="*/ 240 w 1152"/>
                <a:gd name="T9" fmla="*/ 0 h 48"/>
                <a:gd name="T10" fmla="*/ 288 w 1152"/>
                <a:gd name="T11" fmla="*/ 48 h 48"/>
                <a:gd name="T12" fmla="*/ 336 w 1152"/>
                <a:gd name="T13" fmla="*/ 0 h 48"/>
                <a:gd name="T14" fmla="*/ 384 w 1152"/>
                <a:gd name="T15" fmla="*/ 48 h 48"/>
                <a:gd name="T16" fmla="*/ 432 w 1152"/>
                <a:gd name="T17" fmla="*/ 0 h 48"/>
                <a:gd name="T18" fmla="*/ 480 w 1152"/>
                <a:gd name="T19" fmla="*/ 48 h 48"/>
                <a:gd name="T20" fmla="*/ 528 w 1152"/>
                <a:gd name="T21" fmla="*/ 0 h 48"/>
                <a:gd name="T22" fmla="*/ 576 w 1152"/>
                <a:gd name="T23" fmla="*/ 48 h 48"/>
                <a:gd name="T24" fmla="*/ 672 w 1152"/>
                <a:gd name="T25" fmla="*/ 0 h 48"/>
                <a:gd name="T26" fmla="*/ 720 w 1152"/>
                <a:gd name="T27" fmla="*/ 48 h 48"/>
                <a:gd name="T28" fmla="*/ 816 w 1152"/>
                <a:gd name="T29" fmla="*/ 0 h 48"/>
                <a:gd name="T30" fmla="*/ 864 w 1152"/>
                <a:gd name="T31" fmla="*/ 48 h 48"/>
                <a:gd name="T32" fmla="*/ 912 w 1152"/>
                <a:gd name="T33" fmla="*/ 0 h 48"/>
                <a:gd name="T34" fmla="*/ 960 w 1152"/>
                <a:gd name="T35" fmla="*/ 48 h 48"/>
                <a:gd name="T36" fmla="*/ 1008 w 1152"/>
                <a:gd name="T37" fmla="*/ 0 h 48"/>
                <a:gd name="T38" fmla="*/ 1056 w 1152"/>
                <a:gd name="T39" fmla="*/ 48 h 48"/>
                <a:gd name="T40" fmla="*/ 1104 w 1152"/>
                <a:gd name="T41" fmla="*/ 0 h 48"/>
                <a:gd name="T42" fmla="*/ 1152 w 1152"/>
                <a:gd name="T43" fmla="*/ 48 h 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52" h="48">
                  <a:moveTo>
                    <a:pt x="0" y="0"/>
                  </a:moveTo>
                  <a:cubicBezTo>
                    <a:pt x="36" y="24"/>
                    <a:pt x="72" y="48"/>
                    <a:pt x="96" y="48"/>
                  </a:cubicBezTo>
                  <a:cubicBezTo>
                    <a:pt x="120" y="48"/>
                    <a:pt x="128" y="0"/>
                    <a:pt x="144" y="0"/>
                  </a:cubicBezTo>
                  <a:cubicBezTo>
                    <a:pt x="160" y="0"/>
                    <a:pt x="176" y="48"/>
                    <a:pt x="192" y="48"/>
                  </a:cubicBezTo>
                  <a:cubicBezTo>
                    <a:pt x="208" y="48"/>
                    <a:pt x="224" y="0"/>
                    <a:pt x="240" y="0"/>
                  </a:cubicBezTo>
                  <a:cubicBezTo>
                    <a:pt x="256" y="0"/>
                    <a:pt x="272" y="48"/>
                    <a:pt x="288" y="48"/>
                  </a:cubicBezTo>
                  <a:cubicBezTo>
                    <a:pt x="304" y="48"/>
                    <a:pt x="320" y="0"/>
                    <a:pt x="336" y="0"/>
                  </a:cubicBezTo>
                  <a:cubicBezTo>
                    <a:pt x="352" y="0"/>
                    <a:pt x="368" y="48"/>
                    <a:pt x="384" y="48"/>
                  </a:cubicBezTo>
                  <a:cubicBezTo>
                    <a:pt x="400" y="48"/>
                    <a:pt x="416" y="0"/>
                    <a:pt x="432" y="0"/>
                  </a:cubicBezTo>
                  <a:cubicBezTo>
                    <a:pt x="448" y="0"/>
                    <a:pt x="464" y="48"/>
                    <a:pt x="480" y="48"/>
                  </a:cubicBezTo>
                  <a:cubicBezTo>
                    <a:pt x="496" y="48"/>
                    <a:pt x="512" y="0"/>
                    <a:pt x="528" y="0"/>
                  </a:cubicBezTo>
                  <a:cubicBezTo>
                    <a:pt x="544" y="0"/>
                    <a:pt x="552" y="48"/>
                    <a:pt x="576" y="48"/>
                  </a:cubicBezTo>
                  <a:cubicBezTo>
                    <a:pt x="600" y="48"/>
                    <a:pt x="648" y="0"/>
                    <a:pt x="672" y="0"/>
                  </a:cubicBezTo>
                  <a:cubicBezTo>
                    <a:pt x="696" y="0"/>
                    <a:pt x="696" y="48"/>
                    <a:pt x="720" y="48"/>
                  </a:cubicBezTo>
                  <a:cubicBezTo>
                    <a:pt x="744" y="48"/>
                    <a:pt x="792" y="0"/>
                    <a:pt x="816" y="0"/>
                  </a:cubicBezTo>
                  <a:cubicBezTo>
                    <a:pt x="840" y="0"/>
                    <a:pt x="848" y="48"/>
                    <a:pt x="864" y="48"/>
                  </a:cubicBezTo>
                  <a:cubicBezTo>
                    <a:pt x="880" y="48"/>
                    <a:pt x="896" y="0"/>
                    <a:pt x="912" y="0"/>
                  </a:cubicBezTo>
                  <a:cubicBezTo>
                    <a:pt x="928" y="0"/>
                    <a:pt x="944" y="48"/>
                    <a:pt x="960" y="48"/>
                  </a:cubicBezTo>
                  <a:cubicBezTo>
                    <a:pt x="976" y="48"/>
                    <a:pt x="992" y="0"/>
                    <a:pt x="1008" y="0"/>
                  </a:cubicBezTo>
                  <a:cubicBezTo>
                    <a:pt x="1024" y="0"/>
                    <a:pt x="1040" y="48"/>
                    <a:pt x="1056" y="48"/>
                  </a:cubicBezTo>
                  <a:cubicBezTo>
                    <a:pt x="1072" y="48"/>
                    <a:pt x="1088" y="0"/>
                    <a:pt x="1104" y="0"/>
                  </a:cubicBezTo>
                  <a:cubicBezTo>
                    <a:pt x="1120" y="0"/>
                    <a:pt x="1136" y="24"/>
                    <a:pt x="1152" y="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graphicFrame>
          <p:nvGraphicFramePr>
            <p:cNvPr id="17426" name="Object 18">
              <a:extLst>
                <a:ext uri="{FF2B5EF4-FFF2-40B4-BE49-F238E27FC236}">
                  <a16:creationId xmlns:a16="http://schemas.microsoft.com/office/drawing/2014/main" id="{D86E8EF6-5AEB-4F50-B34B-0C1AA7285B2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20" y="3312"/>
            <a:ext cx="432" cy="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4" imgW="2048161" imgH="1609524" progId="MSPhotoEd.3">
                    <p:embed/>
                  </p:oleObj>
                </mc:Choice>
                <mc:Fallback>
                  <p:oleObj name="Photo Editor Photo" r:id="rId4" imgW="2048161" imgH="1609524" progId="MSPhotoEd.3">
                    <p:embed/>
                    <p:pic>
                      <p:nvPicPr>
                        <p:cNvPr id="17426" name="Object 18">
                          <a:extLst>
                            <a:ext uri="{FF2B5EF4-FFF2-40B4-BE49-F238E27FC236}">
                              <a16:creationId xmlns:a16="http://schemas.microsoft.com/office/drawing/2014/main" id="{D86E8EF6-5AEB-4F50-B34B-0C1AA7285B2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3312"/>
                          <a:ext cx="432" cy="3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27" name="Object 19">
              <a:extLst>
                <a:ext uri="{FF2B5EF4-FFF2-40B4-BE49-F238E27FC236}">
                  <a16:creationId xmlns:a16="http://schemas.microsoft.com/office/drawing/2014/main" id="{919ED7CE-A73D-4B03-9A76-61168CE9D8AE}"/>
                </a:ext>
              </a:extLst>
            </p:cNvPr>
            <p:cNvGraphicFramePr>
              <a:graphicFrameLocks noChangeAspect="1"/>
            </p:cNvGraphicFramePr>
            <p:nvPr/>
          </p:nvGraphicFramePr>
          <p:xfrm flipV="1">
            <a:off x="3888" y="3216"/>
            <a:ext cx="243" cy="2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" imgW="3514286" imgH="3323810" progId="MSPhotoEd.3">
                    <p:embed/>
                  </p:oleObj>
                </mc:Choice>
                <mc:Fallback>
                  <p:oleObj name="Photo Editor Photo" r:id="rId6" imgW="3514286" imgH="3323810" progId="MSPhotoEd.3">
                    <p:embed/>
                    <p:pic>
                      <p:nvPicPr>
                        <p:cNvPr id="17427" name="Object 19">
                          <a:extLst>
                            <a:ext uri="{FF2B5EF4-FFF2-40B4-BE49-F238E27FC236}">
                              <a16:creationId xmlns:a16="http://schemas.microsoft.com/office/drawing/2014/main" id="{919ED7CE-A73D-4B03-9A76-61168CE9D8A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 flipV="1">
                          <a:off x="3888" y="3216"/>
                          <a:ext cx="243" cy="2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8" name="Line 20">
              <a:extLst>
                <a:ext uri="{FF2B5EF4-FFF2-40B4-BE49-F238E27FC236}">
                  <a16:creationId xmlns:a16="http://schemas.microsoft.com/office/drawing/2014/main" id="{8FF1CF4F-88D9-4F03-9D49-D70D2825F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92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29" name="Line 21">
              <a:extLst>
                <a:ext uri="{FF2B5EF4-FFF2-40B4-BE49-F238E27FC236}">
                  <a16:creationId xmlns:a16="http://schemas.microsoft.com/office/drawing/2014/main" id="{8FBCBFFA-E71F-4138-ACC5-A5C9DF57B4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16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30" name="Line 22">
              <a:extLst>
                <a:ext uri="{FF2B5EF4-FFF2-40B4-BE49-F238E27FC236}">
                  <a16:creationId xmlns:a16="http://schemas.microsoft.com/office/drawing/2014/main" id="{F1B6BFED-E076-4588-BBD6-236A4B4EE3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83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31" name="Line 23">
              <a:extLst>
                <a:ext uri="{FF2B5EF4-FFF2-40B4-BE49-F238E27FC236}">
                  <a16:creationId xmlns:a16="http://schemas.microsoft.com/office/drawing/2014/main" id="{FBBDEFD4-2405-4C6B-932B-007689361F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928"/>
              <a:ext cx="4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32" name="Line 24">
              <a:extLst>
                <a:ext uri="{FF2B5EF4-FFF2-40B4-BE49-F238E27FC236}">
                  <a16:creationId xmlns:a16="http://schemas.microsoft.com/office/drawing/2014/main" id="{89A3EBD3-2823-42FA-A6C3-664AEB884D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456"/>
              <a:ext cx="4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33" name="Line 25">
              <a:extLst>
                <a:ext uri="{FF2B5EF4-FFF2-40B4-BE49-F238E27FC236}">
                  <a16:creationId xmlns:a16="http://schemas.microsoft.com/office/drawing/2014/main" id="{7F7A5957-142D-475F-A07D-6FEFF423A2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3360"/>
              <a:ext cx="96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34" name="Line 26">
              <a:extLst>
                <a:ext uri="{FF2B5EF4-FFF2-40B4-BE49-F238E27FC236}">
                  <a16:creationId xmlns:a16="http://schemas.microsoft.com/office/drawing/2014/main" id="{0CEF7CD3-2026-4651-956C-F9DCCFEF31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2832"/>
              <a:ext cx="96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35" name="Line 27">
              <a:extLst>
                <a:ext uri="{FF2B5EF4-FFF2-40B4-BE49-F238E27FC236}">
                  <a16:creationId xmlns:a16="http://schemas.microsoft.com/office/drawing/2014/main" id="{195694D8-5661-4007-A2F2-09D4B71DC0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2832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36" name="Line 28">
              <a:extLst>
                <a:ext uri="{FF2B5EF4-FFF2-40B4-BE49-F238E27FC236}">
                  <a16:creationId xmlns:a16="http://schemas.microsoft.com/office/drawing/2014/main" id="{4BE537B7-2A47-482D-AC91-6336A7F71D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52" y="2832"/>
              <a:ext cx="24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37" name="Line 30">
              <a:extLst>
                <a:ext uri="{FF2B5EF4-FFF2-40B4-BE49-F238E27FC236}">
                  <a16:creationId xmlns:a16="http://schemas.microsoft.com/office/drawing/2014/main" id="{BA1091FA-6557-4DC9-AAB4-59A6D0131A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2496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38" name="Freeform 31" descr="Large grid">
              <a:extLst>
                <a:ext uri="{FF2B5EF4-FFF2-40B4-BE49-F238E27FC236}">
                  <a16:creationId xmlns:a16="http://schemas.microsoft.com/office/drawing/2014/main" id="{ED940AEF-EA2C-456E-8410-69C2E6048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" y="2496"/>
              <a:ext cx="1152" cy="672"/>
            </a:xfrm>
            <a:custGeom>
              <a:avLst/>
              <a:gdLst>
                <a:gd name="T0" fmla="*/ 0 w 1152"/>
                <a:gd name="T1" fmla="*/ 336 h 672"/>
                <a:gd name="T2" fmla="*/ 192 w 1152"/>
                <a:gd name="T3" fmla="*/ 672 h 672"/>
                <a:gd name="T4" fmla="*/ 1152 w 1152"/>
                <a:gd name="T5" fmla="*/ 336 h 672"/>
                <a:gd name="T6" fmla="*/ 960 w 1152"/>
                <a:gd name="T7" fmla="*/ 0 h 672"/>
                <a:gd name="T8" fmla="*/ 0 w 1152"/>
                <a:gd name="T9" fmla="*/ 336 h 6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672">
                  <a:moveTo>
                    <a:pt x="0" y="336"/>
                  </a:moveTo>
                  <a:lnTo>
                    <a:pt x="192" y="672"/>
                  </a:lnTo>
                  <a:lnTo>
                    <a:pt x="1152" y="336"/>
                  </a:lnTo>
                  <a:lnTo>
                    <a:pt x="960" y="0"/>
                  </a:lnTo>
                  <a:lnTo>
                    <a:pt x="0" y="336"/>
                  </a:lnTo>
                  <a:close/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39" name="Freeform 33" descr="Horizontal brick">
              <a:extLst>
                <a:ext uri="{FF2B5EF4-FFF2-40B4-BE49-F238E27FC236}">
                  <a16:creationId xmlns:a16="http://schemas.microsoft.com/office/drawing/2014/main" id="{179A4B5E-0819-488E-A267-290AB6A78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2832"/>
              <a:ext cx="432" cy="864"/>
            </a:xfrm>
            <a:custGeom>
              <a:avLst/>
              <a:gdLst>
                <a:gd name="T0" fmla="*/ 240 w 432"/>
                <a:gd name="T1" fmla="*/ 0 h 864"/>
                <a:gd name="T2" fmla="*/ 0 w 432"/>
                <a:gd name="T3" fmla="*/ 96 h 864"/>
                <a:gd name="T4" fmla="*/ 0 w 432"/>
                <a:gd name="T5" fmla="*/ 624 h 864"/>
                <a:gd name="T6" fmla="*/ 432 w 432"/>
                <a:gd name="T7" fmla="*/ 864 h 864"/>
                <a:gd name="T8" fmla="*/ 432 w 432"/>
                <a:gd name="T9" fmla="*/ 336 h 864"/>
                <a:gd name="T10" fmla="*/ 240 w 432"/>
                <a:gd name="T11" fmla="*/ 0 h 8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2" h="864">
                  <a:moveTo>
                    <a:pt x="240" y="0"/>
                  </a:moveTo>
                  <a:lnTo>
                    <a:pt x="0" y="96"/>
                  </a:lnTo>
                  <a:lnTo>
                    <a:pt x="0" y="624"/>
                  </a:lnTo>
                  <a:lnTo>
                    <a:pt x="432" y="864"/>
                  </a:lnTo>
                  <a:lnTo>
                    <a:pt x="432" y="336"/>
                  </a:lnTo>
                  <a:lnTo>
                    <a:pt x="240" y="0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40" name="Freeform 34" descr="Horizontal brick">
              <a:extLst>
                <a:ext uri="{FF2B5EF4-FFF2-40B4-BE49-F238E27FC236}">
                  <a16:creationId xmlns:a16="http://schemas.microsoft.com/office/drawing/2014/main" id="{6113655D-3891-4DCB-B94C-A67C7C5B5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2832"/>
              <a:ext cx="960" cy="864"/>
            </a:xfrm>
            <a:custGeom>
              <a:avLst/>
              <a:gdLst>
                <a:gd name="T0" fmla="*/ 0 w 960"/>
                <a:gd name="T1" fmla="*/ 336 h 864"/>
                <a:gd name="T2" fmla="*/ 960 w 960"/>
                <a:gd name="T3" fmla="*/ 0 h 864"/>
                <a:gd name="T4" fmla="*/ 960 w 960"/>
                <a:gd name="T5" fmla="*/ 528 h 864"/>
                <a:gd name="T6" fmla="*/ 0 w 960"/>
                <a:gd name="T7" fmla="*/ 864 h 864"/>
                <a:gd name="T8" fmla="*/ 0 w 960"/>
                <a:gd name="T9" fmla="*/ 336 h 8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0" h="864">
                  <a:moveTo>
                    <a:pt x="0" y="336"/>
                  </a:moveTo>
                  <a:lnTo>
                    <a:pt x="960" y="0"/>
                  </a:lnTo>
                  <a:lnTo>
                    <a:pt x="960" y="528"/>
                  </a:lnTo>
                  <a:lnTo>
                    <a:pt x="0" y="864"/>
                  </a:lnTo>
                  <a:lnTo>
                    <a:pt x="0" y="336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grpSp>
          <p:nvGrpSpPr>
            <p:cNvPr id="17441" name="Group 44">
              <a:extLst>
                <a:ext uri="{FF2B5EF4-FFF2-40B4-BE49-F238E27FC236}">
                  <a16:creationId xmlns:a16="http://schemas.microsoft.com/office/drawing/2014/main" id="{D7E0CEC2-1183-436A-9C8C-FE35300FA9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3222"/>
              <a:ext cx="148" cy="286"/>
              <a:chOff x="2880" y="2886"/>
              <a:chExt cx="148" cy="286"/>
            </a:xfrm>
          </p:grpSpPr>
          <p:sp>
            <p:nvSpPr>
              <p:cNvPr id="17450" name="Freeform 43">
                <a:extLst>
                  <a:ext uri="{FF2B5EF4-FFF2-40B4-BE49-F238E27FC236}">
                    <a16:creationId xmlns:a16="http://schemas.microsoft.com/office/drawing/2014/main" id="{941F8B4F-53AF-4AAB-91A7-76F3575D6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2886"/>
                <a:ext cx="148" cy="286"/>
              </a:xfrm>
              <a:custGeom>
                <a:avLst/>
                <a:gdLst>
                  <a:gd name="T0" fmla="*/ 0 w 148"/>
                  <a:gd name="T1" fmla="*/ 46 h 286"/>
                  <a:gd name="T2" fmla="*/ 0 w 148"/>
                  <a:gd name="T3" fmla="*/ 286 h 286"/>
                  <a:gd name="T4" fmla="*/ 148 w 148"/>
                  <a:gd name="T5" fmla="*/ 238 h 286"/>
                  <a:gd name="T6" fmla="*/ 146 w 148"/>
                  <a:gd name="T7" fmla="*/ 0 h 286"/>
                  <a:gd name="T8" fmla="*/ 0 w 148"/>
                  <a:gd name="T9" fmla="*/ 46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8" h="286">
                    <a:moveTo>
                      <a:pt x="0" y="46"/>
                    </a:moveTo>
                    <a:lnTo>
                      <a:pt x="0" y="286"/>
                    </a:lnTo>
                    <a:lnTo>
                      <a:pt x="148" y="238"/>
                    </a:lnTo>
                    <a:lnTo>
                      <a:pt x="146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7451" name="Line 40">
                <a:extLst>
                  <a:ext uri="{FF2B5EF4-FFF2-40B4-BE49-F238E27FC236}">
                    <a16:creationId xmlns:a16="http://schemas.microsoft.com/office/drawing/2014/main" id="{82CA029C-DDF6-4405-A70B-F88EAD32C7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2" y="291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7452" name="Line 41">
                <a:extLst>
                  <a:ext uri="{FF2B5EF4-FFF2-40B4-BE49-F238E27FC236}">
                    <a16:creationId xmlns:a16="http://schemas.microsoft.com/office/drawing/2014/main" id="{E2B838C9-3BCB-4221-9384-B968B97B4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2" y="2952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</p:grpSp>
        <p:grpSp>
          <p:nvGrpSpPr>
            <p:cNvPr id="17442" name="Group 45">
              <a:extLst>
                <a:ext uri="{FF2B5EF4-FFF2-40B4-BE49-F238E27FC236}">
                  <a16:creationId xmlns:a16="http://schemas.microsoft.com/office/drawing/2014/main" id="{5D7C33E4-5A40-4D8E-8F18-508B94F4E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976"/>
              <a:ext cx="148" cy="286"/>
              <a:chOff x="2880" y="2886"/>
              <a:chExt cx="148" cy="286"/>
            </a:xfrm>
          </p:grpSpPr>
          <p:sp>
            <p:nvSpPr>
              <p:cNvPr id="17447" name="Freeform 46">
                <a:extLst>
                  <a:ext uri="{FF2B5EF4-FFF2-40B4-BE49-F238E27FC236}">
                    <a16:creationId xmlns:a16="http://schemas.microsoft.com/office/drawing/2014/main" id="{DC3E5F0A-28A8-44FB-ADE0-B0EE6960F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2886"/>
                <a:ext cx="148" cy="286"/>
              </a:xfrm>
              <a:custGeom>
                <a:avLst/>
                <a:gdLst>
                  <a:gd name="T0" fmla="*/ 0 w 148"/>
                  <a:gd name="T1" fmla="*/ 46 h 286"/>
                  <a:gd name="T2" fmla="*/ 0 w 148"/>
                  <a:gd name="T3" fmla="*/ 286 h 286"/>
                  <a:gd name="T4" fmla="*/ 148 w 148"/>
                  <a:gd name="T5" fmla="*/ 238 h 286"/>
                  <a:gd name="T6" fmla="*/ 146 w 148"/>
                  <a:gd name="T7" fmla="*/ 0 h 286"/>
                  <a:gd name="T8" fmla="*/ 0 w 148"/>
                  <a:gd name="T9" fmla="*/ 46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8" h="286">
                    <a:moveTo>
                      <a:pt x="0" y="46"/>
                    </a:moveTo>
                    <a:lnTo>
                      <a:pt x="0" y="286"/>
                    </a:lnTo>
                    <a:lnTo>
                      <a:pt x="148" y="238"/>
                    </a:lnTo>
                    <a:lnTo>
                      <a:pt x="146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7448" name="Line 47">
                <a:extLst>
                  <a:ext uri="{FF2B5EF4-FFF2-40B4-BE49-F238E27FC236}">
                    <a16:creationId xmlns:a16="http://schemas.microsoft.com/office/drawing/2014/main" id="{34C89ADB-C0B4-4116-8310-5643A1D12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2" y="291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7449" name="Line 48">
                <a:extLst>
                  <a:ext uri="{FF2B5EF4-FFF2-40B4-BE49-F238E27FC236}">
                    <a16:creationId xmlns:a16="http://schemas.microsoft.com/office/drawing/2014/main" id="{3B570BA3-A872-4304-B373-9CEDE70A80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2" y="2952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</p:grpSp>
        <p:sp>
          <p:nvSpPr>
            <p:cNvPr id="17443" name="Freeform 57">
              <a:extLst>
                <a:ext uri="{FF2B5EF4-FFF2-40B4-BE49-F238E27FC236}">
                  <a16:creationId xmlns:a16="http://schemas.microsoft.com/office/drawing/2014/main" id="{846AA1F7-5C25-4D9C-B7FB-AA18C680C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" y="3216"/>
              <a:ext cx="96" cy="240"/>
            </a:xfrm>
            <a:custGeom>
              <a:avLst/>
              <a:gdLst>
                <a:gd name="T0" fmla="*/ 0 w 96"/>
                <a:gd name="T1" fmla="*/ 0 h 240"/>
                <a:gd name="T2" fmla="*/ 0 w 96"/>
                <a:gd name="T3" fmla="*/ 192 h 240"/>
                <a:gd name="T4" fmla="*/ 96 w 96"/>
                <a:gd name="T5" fmla="*/ 240 h 240"/>
                <a:gd name="T6" fmla="*/ 96 w 96"/>
                <a:gd name="T7" fmla="*/ 48 h 240"/>
                <a:gd name="T8" fmla="*/ 0 w 96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" h="240">
                  <a:moveTo>
                    <a:pt x="0" y="0"/>
                  </a:moveTo>
                  <a:lnTo>
                    <a:pt x="0" y="192"/>
                  </a:lnTo>
                  <a:lnTo>
                    <a:pt x="96" y="240"/>
                  </a:lnTo>
                  <a:lnTo>
                    <a:pt x="9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44" name="Line 54">
              <a:extLst>
                <a:ext uri="{FF2B5EF4-FFF2-40B4-BE49-F238E27FC236}">
                  <a16:creationId xmlns:a16="http://schemas.microsoft.com/office/drawing/2014/main" id="{268C1A7C-AB52-46DD-BF2C-AFF5B87D7B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2" y="324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45" name="Line 58">
              <a:extLst>
                <a:ext uri="{FF2B5EF4-FFF2-40B4-BE49-F238E27FC236}">
                  <a16:creationId xmlns:a16="http://schemas.microsoft.com/office/drawing/2014/main" id="{90679F01-5657-4884-A18A-C56AFD56BA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264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7446" name="Freeform 60">
              <a:extLst>
                <a:ext uri="{FF2B5EF4-FFF2-40B4-BE49-F238E27FC236}">
                  <a16:creationId xmlns:a16="http://schemas.microsoft.com/office/drawing/2014/main" id="{98148858-ED81-4CB0-A525-90211E73E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3120"/>
              <a:ext cx="96" cy="384"/>
            </a:xfrm>
            <a:custGeom>
              <a:avLst/>
              <a:gdLst>
                <a:gd name="T0" fmla="*/ 0 w 96"/>
                <a:gd name="T1" fmla="*/ 0 h 384"/>
                <a:gd name="T2" fmla="*/ 96 w 96"/>
                <a:gd name="T3" fmla="*/ 48 h 384"/>
                <a:gd name="T4" fmla="*/ 96 w 96"/>
                <a:gd name="T5" fmla="*/ 384 h 384"/>
                <a:gd name="T6" fmla="*/ 0 w 96"/>
                <a:gd name="T7" fmla="*/ 336 h 384"/>
                <a:gd name="T8" fmla="*/ 0 w 96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" h="384">
                  <a:moveTo>
                    <a:pt x="0" y="0"/>
                  </a:moveTo>
                  <a:lnTo>
                    <a:pt x="96" y="48"/>
                  </a:lnTo>
                  <a:lnTo>
                    <a:pt x="96" y="384"/>
                  </a:lnTo>
                  <a:lnTo>
                    <a:pt x="0" y="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  <p:sp>
        <p:nvSpPr>
          <p:cNvPr id="2" name="Text Box 7">
            <a:extLst>
              <a:ext uri="{FF2B5EF4-FFF2-40B4-BE49-F238E27FC236}">
                <a16:creationId xmlns:a16="http://schemas.microsoft.com/office/drawing/2014/main" id="{305C7F66-285C-D49A-A15C-7C52C9AE7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36" y="785601"/>
            <a:ext cx="348832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>
            <a:extLst>
              <a:ext uri="{FF2B5EF4-FFF2-40B4-BE49-F238E27FC236}">
                <a16:creationId xmlns:a16="http://schemas.microsoft.com/office/drawing/2014/main" id="{81E36FB7-A9AE-423C-A2C9-6B738B164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9" y="1881188"/>
            <a:ext cx="3594574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accent2"/>
                </a:solidFill>
              </a:rPr>
              <a:t>Build A House Without Lagging</a:t>
            </a:r>
          </a:p>
        </p:txBody>
      </p:sp>
      <p:sp>
        <p:nvSpPr>
          <p:cNvPr id="18436" name="Text Box 38">
            <a:extLst>
              <a:ext uri="{FF2B5EF4-FFF2-40B4-BE49-F238E27FC236}">
                <a16:creationId xmlns:a16="http://schemas.microsoft.com/office/drawing/2014/main" id="{34D6765D-F70D-4D65-B6A4-8C1A74DDF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723" y="2500313"/>
            <a:ext cx="4687630" cy="134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Take and Record a Thermometer Reading</a:t>
            </a:r>
            <a:br>
              <a:rPr lang="en-GB" altLang="en-US" sz="1950" b="1" dirty="0">
                <a:solidFill>
                  <a:srgbClr val="008000"/>
                </a:solidFill>
              </a:rPr>
            </a:br>
            <a:br>
              <a:rPr lang="en-GB" altLang="en-US" sz="1138" b="1" dirty="0">
                <a:solidFill>
                  <a:srgbClr val="008000"/>
                </a:solidFill>
              </a:rPr>
            </a:br>
            <a:r>
              <a:rPr lang="en-GB" altLang="en-US" sz="1950" b="1" dirty="0">
                <a:solidFill>
                  <a:srgbClr val="008000"/>
                </a:solidFill>
              </a:rPr>
              <a:t>Turn on the Light</a:t>
            </a:r>
            <a:br>
              <a:rPr lang="en-GB" altLang="en-US" sz="1950" b="1" dirty="0">
                <a:solidFill>
                  <a:srgbClr val="008000"/>
                </a:solidFill>
              </a:rPr>
            </a:br>
            <a:br>
              <a:rPr lang="en-GB" altLang="en-US" sz="1138" b="1" dirty="0">
                <a:solidFill>
                  <a:srgbClr val="008000"/>
                </a:solidFill>
              </a:rPr>
            </a:br>
            <a:r>
              <a:rPr lang="en-GB" altLang="en-US" sz="1950" b="1" dirty="0">
                <a:solidFill>
                  <a:srgbClr val="008000"/>
                </a:solidFill>
              </a:rPr>
              <a:t>Go for a 10 minute break</a:t>
            </a:r>
          </a:p>
        </p:txBody>
      </p:sp>
      <p:grpSp>
        <p:nvGrpSpPr>
          <p:cNvPr id="18437" name="Group 41">
            <a:extLst>
              <a:ext uri="{FF2B5EF4-FFF2-40B4-BE49-F238E27FC236}">
                <a16:creationId xmlns:a16="http://schemas.microsoft.com/office/drawing/2014/main" id="{D5EA838A-5835-4481-B3D6-DCFBF02A4132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3862387"/>
            <a:ext cx="4727277" cy="1547813"/>
            <a:chOff x="2352" y="2496"/>
            <a:chExt cx="3665" cy="1200"/>
          </a:xfrm>
        </p:grpSpPr>
        <p:graphicFrame>
          <p:nvGraphicFramePr>
            <p:cNvPr id="18444" name="Object 2">
              <a:extLst>
                <a:ext uri="{FF2B5EF4-FFF2-40B4-BE49-F238E27FC236}">
                  <a16:creationId xmlns:a16="http://schemas.microsoft.com/office/drawing/2014/main" id="{954276D5-B437-423F-90DE-F48EC4F6139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2" y="2640"/>
            <a:ext cx="201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2" imgW="5095238" imgH="9457143" progId="MSPhotoEd.3">
                    <p:embed/>
                  </p:oleObj>
                </mc:Choice>
                <mc:Fallback>
                  <p:oleObj name="Photo Editor Photo" r:id="rId2" imgW="5095238" imgH="9457143" progId="MSPhotoEd.3">
                    <p:embed/>
                    <p:pic>
                      <p:nvPicPr>
                        <p:cNvPr id="18444" name="Object 2">
                          <a:extLst>
                            <a:ext uri="{FF2B5EF4-FFF2-40B4-BE49-F238E27FC236}">
                              <a16:creationId xmlns:a16="http://schemas.microsoft.com/office/drawing/2014/main" id="{954276D5-B437-423F-90DE-F48EC4F6139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2640"/>
                          <a:ext cx="201" cy="3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5" name="Freeform 8">
              <a:extLst>
                <a:ext uri="{FF2B5EF4-FFF2-40B4-BE49-F238E27FC236}">
                  <a16:creationId xmlns:a16="http://schemas.microsoft.com/office/drawing/2014/main" id="{01CCF25C-4AEF-4DB1-9A85-C911381D0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3360"/>
              <a:ext cx="1152" cy="48"/>
            </a:xfrm>
            <a:custGeom>
              <a:avLst/>
              <a:gdLst>
                <a:gd name="T0" fmla="*/ 0 w 1152"/>
                <a:gd name="T1" fmla="*/ 0 h 48"/>
                <a:gd name="T2" fmla="*/ 96 w 1152"/>
                <a:gd name="T3" fmla="*/ 48 h 48"/>
                <a:gd name="T4" fmla="*/ 144 w 1152"/>
                <a:gd name="T5" fmla="*/ 0 h 48"/>
                <a:gd name="T6" fmla="*/ 192 w 1152"/>
                <a:gd name="T7" fmla="*/ 48 h 48"/>
                <a:gd name="T8" fmla="*/ 240 w 1152"/>
                <a:gd name="T9" fmla="*/ 0 h 48"/>
                <a:gd name="T10" fmla="*/ 288 w 1152"/>
                <a:gd name="T11" fmla="*/ 48 h 48"/>
                <a:gd name="T12" fmla="*/ 336 w 1152"/>
                <a:gd name="T13" fmla="*/ 0 h 48"/>
                <a:gd name="T14" fmla="*/ 384 w 1152"/>
                <a:gd name="T15" fmla="*/ 48 h 48"/>
                <a:gd name="T16" fmla="*/ 432 w 1152"/>
                <a:gd name="T17" fmla="*/ 0 h 48"/>
                <a:gd name="T18" fmla="*/ 480 w 1152"/>
                <a:gd name="T19" fmla="*/ 48 h 48"/>
                <a:gd name="T20" fmla="*/ 528 w 1152"/>
                <a:gd name="T21" fmla="*/ 0 h 48"/>
                <a:gd name="T22" fmla="*/ 576 w 1152"/>
                <a:gd name="T23" fmla="*/ 48 h 48"/>
                <a:gd name="T24" fmla="*/ 672 w 1152"/>
                <a:gd name="T25" fmla="*/ 0 h 48"/>
                <a:gd name="T26" fmla="*/ 720 w 1152"/>
                <a:gd name="T27" fmla="*/ 48 h 48"/>
                <a:gd name="T28" fmla="*/ 816 w 1152"/>
                <a:gd name="T29" fmla="*/ 0 h 48"/>
                <a:gd name="T30" fmla="*/ 864 w 1152"/>
                <a:gd name="T31" fmla="*/ 48 h 48"/>
                <a:gd name="T32" fmla="*/ 912 w 1152"/>
                <a:gd name="T33" fmla="*/ 0 h 48"/>
                <a:gd name="T34" fmla="*/ 960 w 1152"/>
                <a:gd name="T35" fmla="*/ 48 h 48"/>
                <a:gd name="T36" fmla="*/ 1008 w 1152"/>
                <a:gd name="T37" fmla="*/ 0 h 48"/>
                <a:gd name="T38" fmla="*/ 1056 w 1152"/>
                <a:gd name="T39" fmla="*/ 48 h 48"/>
                <a:gd name="T40" fmla="*/ 1104 w 1152"/>
                <a:gd name="T41" fmla="*/ 0 h 48"/>
                <a:gd name="T42" fmla="*/ 1152 w 1152"/>
                <a:gd name="T43" fmla="*/ 48 h 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52" h="48">
                  <a:moveTo>
                    <a:pt x="0" y="0"/>
                  </a:moveTo>
                  <a:cubicBezTo>
                    <a:pt x="36" y="24"/>
                    <a:pt x="72" y="48"/>
                    <a:pt x="96" y="48"/>
                  </a:cubicBezTo>
                  <a:cubicBezTo>
                    <a:pt x="120" y="48"/>
                    <a:pt x="128" y="0"/>
                    <a:pt x="144" y="0"/>
                  </a:cubicBezTo>
                  <a:cubicBezTo>
                    <a:pt x="160" y="0"/>
                    <a:pt x="176" y="48"/>
                    <a:pt x="192" y="48"/>
                  </a:cubicBezTo>
                  <a:cubicBezTo>
                    <a:pt x="208" y="48"/>
                    <a:pt x="224" y="0"/>
                    <a:pt x="240" y="0"/>
                  </a:cubicBezTo>
                  <a:cubicBezTo>
                    <a:pt x="256" y="0"/>
                    <a:pt x="272" y="48"/>
                    <a:pt x="288" y="48"/>
                  </a:cubicBezTo>
                  <a:cubicBezTo>
                    <a:pt x="304" y="48"/>
                    <a:pt x="320" y="0"/>
                    <a:pt x="336" y="0"/>
                  </a:cubicBezTo>
                  <a:cubicBezTo>
                    <a:pt x="352" y="0"/>
                    <a:pt x="368" y="48"/>
                    <a:pt x="384" y="48"/>
                  </a:cubicBezTo>
                  <a:cubicBezTo>
                    <a:pt x="400" y="48"/>
                    <a:pt x="416" y="0"/>
                    <a:pt x="432" y="0"/>
                  </a:cubicBezTo>
                  <a:cubicBezTo>
                    <a:pt x="448" y="0"/>
                    <a:pt x="464" y="48"/>
                    <a:pt x="480" y="48"/>
                  </a:cubicBezTo>
                  <a:cubicBezTo>
                    <a:pt x="496" y="48"/>
                    <a:pt x="512" y="0"/>
                    <a:pt x="528" y="0"/>
                  </a:cubicBezTo>
                  <a:cubicBezTo>
                    <a:pt x="544" y="0"/>
                    <a:pt x="552" y="48"/>
                    <a:pt x="576" y="48"/>
                  </a:cubicBezTo>
                  <a:cubicBezTo>
                    <a:pt x="600" y="48"/>
                    <a:pt x="648" y="0"/>
                    <a:pt x="672" y="0"/>
                  </a:cubicBezTo>
                  <a:cubicBezTo>
                    <a:pt x="696" y="0"/>
                    <a:pt x="696" y="48"/>
                    <a:pt x="720" y="48"/>
                  </a:cubicBezTo>
                  <a:cubicBezTo>
                    <a:pt x="744" y="48"/>
                    <a:pt x="792" y="0"/>
                    <a:pt x="816" y="0"/>
                  </a:cubicBezTo>
                  <a:cubicBezTo>
                    <a:pt x="840" y="0"/>
                    <a:pt x="848" y="48"/>
                    <a:pt x="864" y="48"/>
                  </a:cubicBezTo>
                  <a:cubicBezTo>
                    <a:pt x="880" y="48"/>
                    <a:pt x="896" y="0"/>
                    <a:pt x="912" y="0"/>
                  </a:cubicBezTo>
                  <a:cubicBezTo>
                    <a:pt x="928" y="0"/>
                    <a:pt x="944" y="48"/>
                    <a:pt x="960" y="48"/>
                  </a:cubicBezTo>
                  <a:cubicBezTo>
                    <a:pt x="976" y="48"/>
                    <a:pt x="992" y="0"/>
                    <a:pt x="1008" y="0"/>
                  </a:cubicBezTo>
                  <a:cubicBezTo>
                    <a:pt x="1024" y="0"/>
                    <a:pt x="1040" y="48"/>
                    <a:pt x="1056" y="48"/>
                  </a:cubicBezTo>
                  <a:cubicBezTo>
                    <a:pt x="1072" y="48"/>
                    <a:pt x="1088" y="0"/>
                    <a:pt x="1104" y="0"/>
                  </a:cubicBezTo>
                  <a:cubicBezTo>
                    <a:pt x="1120" y="0"/>
                    <a:pt x="1136" y="24"/>
                    <a:pt x="1152" y="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46" name="Freeform 9">
              <a:extLst>
                <a:ext uri="{FF2B5EF4-FFF2-40B4-BE49-F238E27FC236}">
                  <a16:creationId xmlns:a16="http://schemas.microsoft.com/office/drawing/2014/main" id="{51CAB7C4-4E23-42AF-A397-DA28FE730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3456"/>
              <a:ext cx="1152" cy="48"/>
            </a:xfrm>
            <a:custGeom>
              <a:avLst/>
              <a:gdLst>
                <a:gd name="T0" fmla="*/ 0 w 1152"/>
                <a:gd name="T1" fmla="*/ 0 h 48"/>
                <a:gd name="T2" fmla="*/ 96 w 1152"/>
                <a:gd name="T3" fmla="*/ 48 h 48"/>
                <a:gd name="T4" fmla="*/ 144 w 1152"/>
                <a:gd name="T5" fmla="*/ 0 h 48"/>
                <a:gd name="T6" fmla="*/ 192 w 1152"/>
                <a:gd name="T7" fmla="*/ 48 h 48"/>
                <a:gd name="T8" fmla="*/ 240 w 1152"/>
                <a:gd name="T9" fmla="*/ 0 h 48"/>
                <a:gd name="T10" fmla="*/ 288 w 1152"/>
                <a:gd name="T11" fmla="*/ 48 h 48"/>
                <a:gd name="T12" fmla="*/ 336 w 1152"/>
                <a:gd name="T13" fmla="*/ 0 h 48"/>
                <a:gd name="T14" fmla="*/ 384 w 1152"/>
                <a:gd name="T15" fmla="*/ 48 h 48"/>
                <a:gd name="T16" fmla="*/ 432 w 1152"/>
                <a:gd name="T17" fmla="*/ 0 h 48"/>
                <a:gd name="T18" fmla="*/ 480 w 1152"/>
                <a:gd name="T19" fmla="*/ 48 h 48"/>
                <a:gd name="T20" fmla="*/ 528 w 1152"/>
                <a:gd name="T21" fmla="*/ 0 h 48"/>
                <a:gd name="T22" fmla="*/ 576 w 1152"/>
                <a:gd name="T23" fmla="*/ 48 h 48"/>
                <a:gd name="T24" fmla="*/ 672 w 1152"/>
                <a:gd name="T25" fmla="*/ 0 h 48"/>
                <a:gd name="T26" fmla="*/ 720 w 1152"/>
                <a:gd name="T27" fmla="*/ 48 h 48"/>
                <a:gd name="T28" fmla="*/ 816 w 1152"/>
                <a:gd name="T29" fmla="*/ 0 h 48"/>
                <a:gd name="T30" fmla="*/ 864 w 1152"/>
                <a:gd name="T31" fmla="*/ 48 h 48"/>
                <a:gd name="T32" fmla="*/ 912 w 1152"/>
                <a:gd name="T33" fmla="*/ 0 h 48"/>
                <a:gd name="T34" fmla="*/ 960 w 1152"/>
                <a:gd name="T35" fmla="*/ 48 h 48"/>
                <a:gd name="T36" fmla="*/ 1008 w 1152"/>
                <a:gd name="T37" fmla="*/ 0 h 48"/>
                <a:gd name="T38" fmla="*/ 1056 w 1152"/>
                <a:gd name="T39" fmla="*/ 48 h 48"/>
                <a:gd name="T40" fmla="*/ 1104 w 1152"/>
                <a:gd name="T41" fmla="*/ 0 h 48"/>
                <a:gd name="T42" fmla="*/ 1152 w 1152"/>
                <a:gd name="T43" fmla="*/ 48 h 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52" h="48">
                  <a:moveTo>
                    <a:pt x="0" y="0"/>
                  </a:moveTo>
                  <a:cubicBezTo>
                    <a:pt x="36" y="24"/>
                    <a:pt x="72" y="48"/>
                    <a:pt x="96" y="48"/>
                  </a:cubicBezTo>
                  <a:cubicBezTo>
                    <a:pt x="120" y="48"/>
                    <a:pt x="128" y="0"/>
                    <a:pt x="144" y="0"/>
                  </a:cubicBezTo>
                  <a:cubicBezTo>
                    <a:pt x="160" y="0"/>
                    <a:pt x="176" y="48"/>
                    <a:pt x="192" y="48"/>
                  </a:cubicBezTo>
                  <a:cubicBezTo>
                    <a:pt x="208" y="48"/>
                    <a:pt x="224" y="0"/>
                    <a:pt x="240" y="0"/>
                  </a:cubicBezTo>
                  <a:cubicBezTo>
                    <a:pt x="256" y="0"/>
                    <a:pt x="272" y="48"/>
                    <a:pt x="288" y="48"/>
                  </a:cubicBezTo>
                  <a:cubicBezTo>
                    <a:pt x="304" y="48"/>
                    <a:pt x="320" y="0"/>
                    <a:pt x="336" y="0"/>
                  </a:cubicBezTo>
                  <a:cubicBezTo>
                    <a:pt x="352" y="0"/>
                    <a:pt x="368" y="48"/>
                    <a:pt x="384" y="48"/>
                  </a:cubicBezTo>
                  <a:cubicBezTo>
                    <a:pt x="400" y="48"/>
                    <a:pt x="416" y="0"/>
                    <a:pt x="432" y="0"/>
                  </a:cubicBezTo>
                  <a:cubicBezTo>
                    <a:pt x="448" y="0"/>
                    <a:pt x="464" y="48"/>
                    <a:pt x="480" y="48"/>
                  </a:cubicBezTo>
                  <a:cubicBezTo>
                    <a:pt x="496" y="48"/>
                    <a:pt x="512" y="0"/>
                    <a:pt x="528" y="0"/>
                  </a:cubicBezTo>
                  <a:cubicBezTo>
                    <a:pt x="544" y="0"/>
                    <a:pt x="552" y="48"/>
                    <a:pt x="576" y="48"/>
                  </a:cubicBezTo>
                  <a:cubicBezTo>
                    <a:pt x="600" y="48"/>
                    <a:pt x="648" y="0"/>
                    <a:pt x="672" y="0"/>
                  </a:cubicBezTo>
                  <a:cubicBezTo>
                    <a:pt x="696" y="0"/>
                    <a:pt x="696" y="48"/>
                    <a:pt x="720" y="48"/>
                  </a:cubicBezTo>
                  <a:cubicBezTo>
                    <a:pt x="744" y="48"/>
                    <a:pt x="792" y="0"/>
                    <a:pt x="816" y="0"/>
                  </a:cubicBezTo>
                  <a:cubicBezTo>
                    <a:pt x="840" y="0"/>
                    <a:pt x="848" y="48"/>
                    <a:pt x="864" y="48"/>
                  </a:cubicBezTo>
                  <a:cubicBezTo>
                    <a:pt x="880" y="48"/>
                    <a:pt x="896" y="0"/>
                    <a:pt x="912" y="0"/>
                  </a:cubicBezTo>
                  <a:cubicBezTo>
                    <a:pt x="928" y="0"/>
                    <a:pt x="944" y="48"/>
                    <a:pt x="960" y="48"/>
                  </a:cubicBezTo>
                  <a:cubicBezTo>
                    <a:pt x="976" y="48"/>
                    <a:pt x="992" y="0"/>
                    <a:pt x="1008" y="0"/>
                  </a:cubicBezTo>
                  <a:cubicBezTo>
                    <a:pt x="1024" y="0"/>
                    <a:pt x="1040" y="48"/>
                    <a:pt x="1056" y="48"/>
                  </a:cubicBezTo>
                  <a:cubicBezTo>
                    <a:pt x="1072" y="48"/>
                    <a:pt x="1088" y="0"/>
                    <a:pt x="1104" y="0"/>
                  </a:cubicBezTo>
                  <a:cubicBezTo>
                    <a:pt x="1120" y="0"/>
                    <a:pt x="1136" y="24"/>
                    <a:pt x="1152" y="48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graphicFrame>
          <p:nvGraphicFramePr>
            <p:cNvPr id="18447" name="Object 10">
              <a:extLst>
                <a:ext uri="{FF2B5EF4-FFF2-40B4-BE49-F238E27FC236}">
                  <a16:creationId xmlns:a16="http://schemas.microsoft.com/office/drawing/2014/main" id="{5658FE56-54F4-4CF1-89CA-F1B8A8529D7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20" y="3312"/>
            <a:ext cx="432" cy="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4" imgW="2048161" imgH="1609524" progId="MSPhotoEd.3">
                    <p:embed/>
                  </p:oleObj>
                </mc:Choice>
                <mc:Fallback>
                  <p:oleObj name="Photo Editor Photo" r:id="rId4" imgW="2048161" imgH="1609524" progId="MSPhotoEd.3">
                    <p:embed/>
                    <p:pic>
                      <p:nvPicPr>
                        <p:cNvPr id="18447" name="Object 10">
                          <a:extLst>
                            <a:ext uri="{FF2B5EF4-FFF2-40B4-BE49-F238E27FC236}">
                              <a16:creationId xmlns:a16="http://schemas.microsoft.com/office/drawing/2014/main" id="{5658FE56-54F4-4CF1-89CA-F1B8A8529D7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3312"/>
                          <a:ext cx="432" cy="3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48" name="Object 11">
              <a:extLst>
                <a:ext uri="{FF2B5EF4-FFF2-40B4-BE49-F238E27FC236}">
                  <a16:creationId xmlns:a16="http://schemas.microsoft.com/office/drawing/2014/main" id="{17E2D7D2-A7D9-42E6-90A7-F2D93E7DC112}"/>
                </a:ext>
              </a:extLst>
            </p:cNvPr>
            <p:cNvGraphicFramePr>
              <a:graphicFrameLocks noChangeAspect="1"/>
            </p:cNvGraphicFramePr>
            <p:nvPr/>
          </p:nvGraphicFramePr>
          <p:xfrm flipV="1">
            <a:off x="3888" y="3216"/>
            <a:ext cx="243" cy="2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" imgW="3514286" imgH="3323810" progId="MSPhotoEd.3">
                    <p:embed/>
                  </p:oleObj>
                </mc:Choice>
                <mc:Fallback>
                  <p:oleObj name="Photo Editor Photo" r:id="rId6" imgW="3514286" imgH="3323810" progId="MSPhotoEd.3">
                    <p:embed/>
                    <p:pic>
                      <p:nvPicPr>
                        <p:cNvPr id="18448" name="Object 11">
                          <a:extLst>
                            <a:ext uri="{FF2B5EF4-FFF2-40B4-BE49-F238E27FC236}">
                              <a16:creationId xmlns:a16="http://schemas.microsoft.com/office/drawing/2014/main" id="{17E2D7D2-A7D9-42E6-90A7-F2D93E7DC11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 flipV="1">
                          <a:off x="3888" y="3216"/>
                          <a:ext cx="243" cy="2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9" name="Line 12">
              <a:extLst>
                <a:ext uri="{FF2B5EF4-FFF2-40B4-BE49-F238E27FC236}">
                  <a16:creationId xmlns:a16="http://schemas.microsoft.com/office/drawing/2014/main" id="{04BA7D0E-6603-4F35-B7CF-1E4EE55832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92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50" name="Line 13">
              <a:extLst>
                <a:ext uri="{FF2B5EF4-FFF2-40B4-BE49-F238E27FC236}">
                  <a16:creationId xmlns:a16="http://schemas.microsoft.com/office/drawing/2014/main" id="{08A41A84-DC64-46E7-989F-02EA7736C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16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51" name="Line 14">
              <a:extLst>
                <a:ext uri="{FF2B5EF4-FFF2-40B4-BE49-F238E27FC236}">
                  <a16:creationId xmlns:a16="http://schemas.microsoft.com/office/drawing/2014/main" id="{EC9E338E-A9C2-4438-8B3A-3B27AE22D9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83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52" name="Line 15">
              <a:extLst>
                <a:ext uri="{FF2B5EF4-FFF2-40B4-BE49-F238E27FC236}">
                  <a16:creationId xmlns:a16="http://schemas.microsoft.com/office/drawing/2014/main" id="{4EAB8C1F-AC17-4490-AFC3-4E3D91344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928"/>
              <a:ext cx="4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53" name="Line 16">
              <a:extLst>
                <a:ext uri="{FF2B5EF4-FFF2-40B4-BE49-F238E27FC236}">
                  <a16:creationId xmlns:a16="http://schemas.microsoft.com/office/drawing/2014/main" id="{D045B92C-BD24-4BCB-940B-DBAB95686A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456"/>
              <a:ext cx="4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54" name="Line 17">
              <a:extLst>
                <a:ext uri="{FF2B5EF4-FFF2-40B4-BE49-F238E27FC236}">
                  <a16:creationId xmlns:a16="http://schemas.microsoft.com/office/drawing/2014/main" id="{08991C03-F81C-4E5C-823D-D99DF8C1DE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3360"/>
              <a:ext cx="96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55" name="Line 18">
              <a:extLst>
                <a:ext uri="{FF2B5EF4-FFF2-40B4-BE49-F238E27FC236}">
                  <a16:creationId xmlns:a16="http://schemas.microsoft.com/office/drawing/2014/main" id="{6E314A51-00E5-4368-9C78-FF78B101F2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2832"/>
              <a:ext cx="96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56" name="Line 19">
              <a:extLst>
                <a:ext uri="{FF2B5EF4-FFF2-40B4-BE49-F238E27FC236}">
                  <a16:creationId xmlns:a16="http://schemas.microsoft.com/office/drawing/2014/main" id="{7163C144-0F5A-427A-881F-D9B27FECF2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2832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57" name="Line 20">
              <a:extLst>
                <a:ext uri="{FF2B5EF4-FFF2-40B4-BE49-F238E27FC236}">
                  <a16:creationId xmlns:a16="http://schemas.microsoft.com/office/drawing/2014/main" id="{674E6E7B-3F19-4A01-9EB9-99255CA7FF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52" y="2832"/>
              <a:ext cx="24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58" name="Line 21">
              <a:extLst>
                <a:ext uri="{FF2B5EF4-FFF2-40B4-BE49-F238E27FC236}">
                  <a16:creationId xmlns:a16="http://schemas.microsoft.com/office/drawing/2014/main" id="{68A06CFD-CB19-4E2D-89E2-544C84FFB0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2496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59" name="Freeform 22" descr="Large grid">
              <a:extLst>
                <a:ext uri="{FF2B5EF4-FFF2-40B4-BE49-F238E27FC236}">
                  <a16:creationId xmlns:a16="http://schemas.microsoft.com/office/drawing/2014/main" id="{2EB30123-6852-4A04-A48B-B2584CDF4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" y="2496"/>
              <a:ext cx="1152" cy="672"/>
            </a:xfrm>
            <a:custGeom>
              <a:avLst/>
              <a:gdLst>
                <a:gd name="T0" fmla="*/ 0 w 1152"/>
                <a:gd name="T1" fmla="*/ 336 h 672"/>
                <a:gd name="T2" fmla="*/ 192 w 1152"/>
                <a:gd name="T3" fmla="*/ 672 h 672"/>
                <a:gd name="T4" fmla="*/ 1152 w 1152"/>
                <a:gd name="T5" fmla="*/ 336 h 672"/>
                <a:gd name="T6" fmla="*/ 960 w 1152"/>
                <a:gd name="T7" fmla="*/ 0 h 672"/>
                <a:gd name="T8" fmla="*/ 0 w 1152"/>
                <a:gd name="T9" fmla="*/ 336 h 6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672">
                  <a:moveTo>
                    <a:pt x="0" y="336"/>
                  </a:moveTo>
                  <a:lnTo>
                    <a:pt x="192" y="672"/>
                  </a:lnTo>
                  <a:lnTo>
                    <a:pt x="1152" y="336"/>
                  </a:lnTo>
                  <a:lnTo>
                    <a:pt x="960" y="0"/>
                  </a:lnTo>
                  <a:lnTo>
                    <a:pt x="0" y="336"/>
                  </a:lnTo>
                  <a:close/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60" name="Freeform 23" descr="Horizontal brick">
              <a:extLst>
                <a:ext uri="{FF2B5EF4-FFF2-40B4-BE49-F238E27FC236}">
                  <a16:creationId xmlns:a16="http://schemas.microsoft.com/office/drawing/2014/main" id="{C63E0F78-D826-45B6-9500-55D3207BD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2832"/>
              <a:ext cx="432" cy="864"/>
            </a:xfrm>
            <a:custGeom>
              <a:avLst/>
              <a:gdLst>
                <a:gd name="T0" fmla="*/ 240 w 432"/>
                <a:gd name="T1" fmla="*/ 0 h 864"/>
                <a:gd name="T2" fmla="*/ 0 w 432"/>
                <a:gd name="T3" fmla="*/ 96 h 864"/>
                <a:gd name="T4" fmla="*/ 0 w 432"/>
                <a:gd name="T5" fmla="*/ 624 h 864"/>
                <a:gd name="T6" fmla="*/ 432 w 432"/>
                <a:gd name="T7" fmla="*/ 864 h 864"/>
                <a:gd name="T8" fmla="*/ 432 w 432"/>
                <a:gd name="T9" fmla="*/ 336 h 864"/>
                <a:gd name="T10" fmla="*/ 240 w 432"/>
                <a:gd name="T11" fmla="*/ 0 h 8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2" h="864">
                  <a:moveTo>
                    <a:pt x="240" y="0"/>
                  </a:moveTo>
                  <a:lnTo>
                    <a:pt x="0" y="96"/>
                  </a:lnTo>
                  <a:lnTo>
                    <a:pt x="0" y="624"/>
                  </a:lnTo>
                  <a:lnTo>
                    <a:pt x="432" y="864"/>
                  </a:lnTo>
                  <a:lnTo>
                    <a:pt x="432" y="336"/>
                  </a:lnTo>
                  <a:lnTo>
                    <a:pt x="240" y="0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61" name="Freeform 24" descr="Horizontal brick">
              <a:extLst>
                <a:ext uri="{FF2B5EF4-FFF2-40B4-BE49-F238E27FC236}">
                  <a16:creationId xmlns:a16="http://schemas.microsoft.com/office/drawing/2014/main" id="{879592D1-B239-4484-A568-373E5B004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2832"/>
              <a:ext cx="960" cy="864"/>
            </a:xfrm>
            <a:custGeom>
              <a:avLst/>
              <a:gdLst>
                <a:gd name="T0" fmla="*/ 0 w 960"/>
                <a:gd name="T1" fmla="*/ 336 h 864"/>
                <a:gd name="T2" fmla="*/ 960 w 960"/>
                <a:gd name="T3" fmla="*/ 0 h 864"/>
                <a:gd name="T4" fmla="*/ 960 w 960"/>
                <a:gd name="T5" fmla="*/ 528 h 864"/>
                <a:gd name="T6" fmla="*/ 0 w 960"/>
                <a:gd name="T7" fmla="*/ 864 h 864"/>
                <a:gd name="T8" fmla="*/ 0 w 960"/>
                <a:gd name="T9" fmla="*/ 336 h 8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0" h="864">
                  <a:moveTo>
                    <a:pt x="0" y="336"/>
                  </a:moveTo>
                  <a:lnTo>
                    <a:pt x="960" y="0"/>
                  </a:lnTo>
                  <a:lnTo>
                    <a:pt x="960" y="528"/>
                  </a:lnTo>
                  <a:lnTo>
                    <a:pt x="0" y="864"/>
                  </a:lnTo>
                  <a:lnTo>
                    <a:pt x="0" y="336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grpSp>
          <p:nvGrpSpPr>
            <p:cNvPr id="18462" name="Group 25">
              <a:extLst>
                <a:ext uri="{FF2B5EF4-FFF2-40B4-BE49-F238E27FC236}">
                  <a16:creationId xmlns:a16="http://schemas.microsoft.com/office/drawing/2014/main" id="{F3725706-9835-49D1-8012-3E928D64BD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3222"/>
              <a:ext cx="148" cy="286"/>
              <a:chOff x="2880" y="2886"/>
              <a:chExt cx="148" cy="286"/>
            </a:xfrm>
          </p:grpSpPr>
          <p:sp>
            <p:nvSpPr>
              <p:cNvPr id="18473" name="Freeform 26">
                <a:extLst>
                  <a:ext uri="{FF2B5EF4-FFF2-40B4-BE49-F238E27FC236}">
                    <a16:creationId xmlns:a16="http://schemas.microsoft.com/office/drawing/2014/main" id="{CF6161EC-1F7F-4E10-ABAC-E060E791F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2886"/>
                <a:ext cx="148" cy="286"/>
              </a:xfrm>
              <a:custGeom>
                <a:avLst/>
                <a:gdLst>
                  <a:gd name="T0" fmla="*/ 0 w 148"/>
                  <a:gd name="T1" fmla="*/ 46 h 286"/>
                  <a:gd name="T2" fmla="*/ 0 w 148"/>
                  <a:gd name="T3" fmla="*/ 286 h 286"/>
                  <a:gd name="T4" fmla="*/ 148 w 148"/>
                  <a:gd name="T5" fmla="*/ 238 h 286"/>
                  <a:gd name="T6" fmla="*/ 146 w 148"/>
                  <a:gd name="T7" fmla="*/ 0 h 286"/>
                  <a:gd name="T8" fmla="*/ 0 w 148"/>
                  <a:gd name="T9" fmla="*/ 46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8" h="286">
                    <a:moveTo>
                      <a:pt x="0" y="46"/>
                    </a:moveTo>
                    <a:lnTo>
                      <a:pt x="0" y="286"/>
                    </a:lnTo>
                    <a:lnTo>
                      <a:pt x="148" y="238"/>
                    </a:lnTo>
                    <a:lnTo>
                      <a:pt x="146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8474" name="Line 27">
                <a:extLst>
                  <a:ext uri="{FF2B5EF4-FFF2-40B4-BE49-F238E27FC236}">
                    <a16:creationId xmlns:a16="http://schemas.microsoft.com/office/drawing/2014/main" id="{5CF6FB24-E5D1-4021-A998-854E9677C0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2" y="291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8475" name="Line 28">
                <a:extLst>
                  <a:ext uri="{FF2B5EF4-FFF2-40B4-BE49-F238E27FC236}">
                    <a16:creationId xmlns:a16="http://schemas.microsoft.com/office/drawing/2014/main" id="{E163C28D-CDD7-4E44-88C1-AD4B28E673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2" y="2952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</p:grpSp>
        <p:grpSp>
          <p:nvGrpSpPr>
            <p:cNvPr id="18463" name="Group 29">
              <a:extLst>
                <a:ext uri="{FF2B5EF4-FFF2-40B4-BE49-F238E27FC236}">
                  <a16:creationId xmlns:a16="http://schemas.microsoft.com/office/drawing/2014/main" id="{837544D7-14C2-4C6D-8E63-3F3A925AF8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976"/>
              <a:ext cx="148" cy="286"/>
              <a:chOff x="2880" y="2886"/>
              <a:chExt cx="148" cy="286"/>
            </a:xfrm>
          </p:grpSpPr>
          <p:sp>
            <p:nvSpPr>
              <p:cNvPr id="18470" name="Freeform 30">
                <a:extLst>
                  <a:ext uri="{FF2B5EF4-FFF2-40B4-BE49-F238E27FC236}">
                    <a16:creationId xmlns:a16="http://schemas.microsoft.com/office/drawing/2014/main" id="{107EC075-1783-43A8-BF99-3E54D3399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2886"/>
                <a:ext cx="148" cy="286"/>
              </a:xfrm>
              <a:custGeom>
                <a:avLst/>
                <a:gdLst>
                  <a:gd name="T0" fmla="*/ 0 w 148"/>
                  <a:gd name="T1" fmla="*/ 46 h 286"/>
                  <a:gd name="T2" fmla="*/ 0 w 148"/>
                  <a:gd name="T3" fmla="*/ 286 h 286"/>
                  <a:gd name="T4" fmla="*/ 148 w 148"/>
                  <a:gd name="T5" fmla="*/ 238 h 286"/>
                  <a:gd name="T6" fmla="*/ 146 w 148"/>
                  <a:gd name="T7" fmla="*/ 0 h 286"/>
                  <a:gd name="T8" fmla="*/ 0 w 148"/>
                  <a:gd name="T9" fmla="*/ 46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8" h="286">
                    <a:moveTo>
                      <a:pt x="0" y="46"/>
                    </a:moveTo>
                    <a:lnTo>
                      <a:pt x="0" y="286"/>
                    </a:lnTo>
                    <a:lnTo>
                      <a:pt x="148" y="238"/>
                    </a:lnTo>
                    <a:lnTo>
                      <a:pt x="146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8471" name="Line 31">
                <a:extLst>
                  <a:ext uri="{FF2B5EF4-FFF2-40B4-BE49-F238E27FC236}">
                    <a16:creationId xmlns:a16="http://schemas.microsoft.com/office/drawing/2014/main" id="{2CCE6DB4-9DFA-4D1C-975E-954F80188B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2" y="291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8472" name="Line 32">
                <a:extLst>
                  <a:ext uri="{FF2B5EF4-FFF2-40B4-BE49-F238E27FC236}">
                    <a16:creationId xmlns:a16="http://schemas.microsoft.com/office/drawing/2014/main" id="{C5582994-1A70-4E85-BBC9-8089C59059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2" y="2952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</p:grpSp>
        <p:sp>
          <p:nvSpPr>
            <p:cNvPr id="18464" name="Freeform 33">
              <a:extLst>
                <a:ext uri="{FF2B5EF4-FFF2-40B4-BE49-F238E27FC236}">
                  <a16:creationId xmlns:a16="http://schemas.microsoft.com/office/drawing/2014/main" id="{74A5A464-0AAF-4C3C-9A74-766770396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" y="3216"/>
              <a:ext cx="96" cy="240"/>
            </a:xfrm>
            <a:custGeom>
              <a:avLst/>
              <a:gdLst>
                <a:gd name="T0" fmla="*/ 0 w 96"/>
                <a:gd name="T1" fmla="*/ 0 h 240"/>
                <a:gd name="T2" fmla="*/ 0 w 96"/>
                <a:gd name="T3" fmla="*/ 192 h 240"/>
                <a:gd name="T4" fmla="*/ 96 w 96"/>
                <a:gd name="T5" fmla="*/ 240 h 240"/>
                <a:gd name="T6" fmla="*/ 96 w 96"/>
                <a:gd name="T7" fmla="*/ 48 h 240"/>
                <a:gd name="T8" fmla="*/ 0 w 96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" h="240">
                  <a:moveTo>
                    <a:pt x="0" y="0"/>
                  </a:moveTo>
                  <a:lnTo>
                    <a:pt x="0" y="192"/>
                  </a:lnTo>
                  <a:lnTo>
                    <a:pt x="96" y="240"/>
                  </a:lnTo>
                  <a:lnTo>
                    <a:pt x="9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65" name="Line 34">
              <a:extLst>
                <a:ext uri="{FF2B5EF4-FFF2-40B4-BE49-F238E27FC236}">
                  <a16:creationId xmlns:a16="http://schemas.microsoft.com/office/drawing/2014/main" id="{4F6ED141-3ADE-4294-A95E-81F85C1955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2" y="324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66" name="Line 35">
              <a:extLst>
                <a:ext uri="{FF2B5EF4-FFF2-40B4-BE49-F238E27FC236}">
                  <a16:creationId xmlns:a16="http://schemas.microsoft.com/office/drawing/2014/main" id="{11FA66AF-A52A-46A7-86EC-93A4D874A4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264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67" name="Freeform 36">
              <a:extLst>
                <a:ext uri="{FF2B5EF4-FFF2-40B4-BE49-F238E27FC236}">
                  <a16:creationId xmlns:a16="http://schemas.microsoft.com/office/drawing/2014/main" id="{5565F198-AA4E-4CD1-99BF-38B2A24C0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3120"/>
              <a:ext cx="96" cy="384"/>
            </a:xfrm>
            <a:custGeom>
              <a:avLst/>
              <a:gdLst>
                <a:gd name="T0" fmla="*/ 0 w 96"/>
                <a:gd name="T1" fmla="*/ 0 h 384"/>
                <a:gd name="T2" fmla="*/ 96 w 96"/>
                <a:gd name="T3" fmla="*/ 48 h 384"/>
                <a:gd name="T4" fmla="*/ 96 w 96"/>
                <a:gd name="T5" fmla="*/ 384 h 384"/>
                <a:gd name="T6" fmla="*/ 0 w 96"/>
                <a:gd name="T7" fmla="*/ 336 h 384"/>
                <a:gd name="T8" fmla="*/ 0 w 96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" h="384">
                  <a:moveTo>
                    <a:pt x="0" y="0"/>
                  </a:moveTo>
                  <a:lnTo>
                    <a:pt x="96" y="48"/>
                  </a:lnTo>
                  <a:lnTo>
                    <a:pt x="96" y="384"/>
                  </a:lnTo>
                  <a:lnTo>
                    <a:pt x="0" y="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18468" name="Text Box 39">
              <a:extLst>
                <a:ext uri="{FF2B5EF4-FFF2-40B4-BE49-F238E27FC236}">
                  <a16:creationId xmlns:a16="http://schemas.microsoft.com/office/drawing/2014/main" id="{A6013DE9-43CF-41AB-BF3F-EDAA351AEF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592"/>
              <a:ext cx="1457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950" b="1" dirty="0">
                  <a:solidFill>
                    <a:schemeClr val="accent2"/>
                  </a:solidFill>
                </a:rPr>
                <a:t>Put Batteries In</a:t>
              </a:r>
            </a:p>
          </p:txBody>
        </p:sp>
        <p:sp>
          <p:nvSpPr>
            <p:cNvPr id="18469" name="Line 40">
              <a:extLst>
                <a:ext uri="{FF2B5EF4-FFF2-40B4-BE49-F238E27FC236}">
                  <a16:creationId xmlns:a16="http://schemas.microsoft.com/office/drawing/2014/main" id="{A0A20A82-D8AC-454B-8279-3A0115D847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60" y="2880"/>
              <a:ext cx="288" cy="48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  <p:sp>
        <p:nvSpPr>
          <p:cNvPr id="18438" name="Cylinder 1">
            <a:extLst>
              <a:ext uri="{FF2B5EF4-FFF2-40B4-BE49-F238E27FC236}">
                <a16:creationId xmlns:a16="http://schemas.microsoft.com/office/drawing/2014/main" id="{EB56757E-F37F-49A4-9919-8F671755B26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521080" y="4182270"/>
            <a:ext cx="141883" cy="456605"/>
          </a:xfrm>
          <a:prstGeom prst="can">
            <a:avLst>
              <a:gd name="adj" fmla="val 24941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18439" name="Cylinder 42">
            <a:extLst>
              <a:ext uri="{FF2B5EF4-FFF2-40B4-BE49-F238E27FC236}">
                <a16:creationId xmlns:a16="http://schemas.microsoft.com/office/drawing/2014/main" id="{7F1D960E-3AA2-4FCB-B3CF-98A20F2AD099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7521080" y="4400254"/>
            <a:ext cx="141883" cy="456605"/>
          </a:xfrm>
          <a:prstGeom prst="can">
            <a:avLst>
              <a:gd name="adj" fmla="val 24941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E239B1ED-B879-9FB7-0B35-D9449F33B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520" y="809404"/>
            <a:ext cx="348832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>
            <a:extLst>
              <a:ext uri="{FF2B5EF4-FFF2-40B4-BE49-F238E27FC236}">
                <a16:creationId xmlns:a16="http://schemas.microsoft.com/office/drawing/2014/main" id="{2E34849D-852E-4AB9-8542-94D9E8401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9" y="1881188"/>
            <a:ext cx="3594574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accent2"/>
                </a:solidFill>
              </a:rPr>
              <a:t>Build A House Without Lagging</a:t>
            </a:r>
          </a:p>
        </p:txBody>
      </p:sp>
      <p:sp>
        <p:nvSpPr>
          <p:cNvPr id="19460" name="Text Box 36">
            <a:extLst>
              <a:ext uri="{FF2B5EF4-FFF2-40B4-BE49-F238E27FC236}">
                <a16:creationId xmlns:a16="http://schemas.microsoft.com/office/drawing/2014/main" id="{96FC8946-5465-4050-A56D-5236116EE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854" y="2500313"/>
            <a:ext cx="4687630" cy="134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After 10 Minutes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138" b="1" dirty="0">
              <a:solidFill>
                <a:srgbClr val="008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Take and Record a Thermometer Reading</a:t>
            </a:r>
            <a:br>
              <a:rPr lang="en-GB" altLang="en-US" sz="1950" b="1" dirty="0">
                <a:solidFill>
                  <a:srgbClr val="008000"/>
                </a:solidFill>
              </a:rPr>
            </a:br>
            <a:endParaRPr lang="en-GB" altLang="en-US" sz="1138" b="1" dirty="0">
              <a:solidFill>
                <a:srgbClr val="008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Turn Off the Light</a:t>
            </a:r>
          </a:p>
        </p:txBody>
      </p:sp>
      <p:grpSp>
        <p:nvGrpSpPr>
          <p:cNvPr id="19461" name="Group 39">
            <a:extLst>
              <a:ext uri="{FF2B5EF4-FFF2-40B4-BE49-F238E27FC236}">
                <a16:creationId xmlns:a16="http://schemas.microsoft.com/office/drawing/2014/main" id="{D7BBB942-DACF-4B4F-839F-E63417411672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3862387"/>
            <a:ext cx="3095625" cy="1547813"/>
            <a:chOff x="3733800" y="3962400"/>
            <a:chExt cx="3810000" cy="1905000"/>
          </a:xfrm>
        </p:grpSpPr>
        <p:grpSp>
          <p:nvGrpSpPr>
            <p:cNvPr id="19467" name="Group 67">
              <a:extLst>
                <a:ext uri="{FF2B5EF4-FFF2-40B4-BE49-F238E27FC236}">
                  <a16:creationId xmlns:a16="http://schemas.microsoft.com/office/drawing/2014/main" id="{89235D65-9221-4C96-94FF-76D6A60AE6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800" y="3962400"/>
              <a:ext cx="3810000" cy="1905000"/>
              <a:chOff x="2352" y="2496"/>
              <a:chExt cx="2400" cy="1200"/>
            </a:xfrm>
          </p:grpSpPr>
          <p:graphicFrame>
            <p:nvGraphicFramePr>
              <p:cNvPr id="19470" name="Object 65">
                <a:extLst>
                  <a:ext uri="{FF2B5EF4-FFF2-40B4-BE49-F238E27FC236}">
                    <a16:creationId xmlns:a16="http://schemas.microsoft.com/office/drawing/2014/main" id="{EA1600F0-EA99-4580-BE2D-4A886A56482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52" y="2640"/>
              <a:ext cx="201" cy="3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2" imgW="5095238" imgH="9457143" progId="MSPhotoEd.3">
                      <p:embed/>
                    </p:oleObj>
                  </mc:Choice>
                  <mc:Fallback>
                    <p:oleObj name="Photo Editor Photo" r:id="rId2" imgW="5095238" imgH="9457143" progId="MSPhotoEd.3">
                      <p:embed/>
                      <p:pic>
                        <p:nvPicPr>
                          <p:cNvPr id="19470" name="Object 65">
                            <a:extLst>
                              <a:ext uri="{FF2B5EF4-FFF2-40B4-BE49-F238E27FC236}">
                                <a16:creationId xmlns:a16="http://schemas.microsoft.com/office/drawing/2014/main" id="{EA1600F0-EA99-4580-BE2D-4A886A56482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52" y="2640"/>
                            <a:ext cx="201" cy="3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471" name="Freeform 16">
                <a:extLst>
                  <a:ext uri="{FF2B5EF4-FFF2-40B4-BE49-F238E27FC236}">
                    <a16:creationId xmlns:a16="http://schemas.microsoft.com/office/drawing/2014/main" id="{B9E3D9E0-C66F-4270-BF4F-3426BCE51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" y="3360"/>
                <a:ext cx="1152" cy="48"/>
              </a:xfrm>
              <a:custGeom>
                <a:avLst/>
                <a:gdLst>
                  <a:gd name="T0" fmla="*/ 0 w 1152"/>
                  <a:gd name="T1" fmla="*/ 0 h 48"/>
                  <a:gd name="T2" fmla="*/ 96 w 1152"/>
                  <a:gd name="T3" fmla="*/ 48 h 48"/>
                  <a:gd name="T4" fmla="*/ 144 w 1152"/>
                  <a:gd name="T5" fmla="*/ 0 h 48"/>
                  <a:gd name="T6" fmla="*/ 192 w 1152"/>
                  <a:gd name="T7" fmla="*/ 48 h 48"/>
                  <a:gd name="T8" fmla="*/ 240 w 1152"/>
                  <a:gd name="T9" fmla="*/ 0 h 48"/>
                  <a:gd name="T10" fmla="*/ 288 w 1152"/>
                  <a:gd name="T11" fmla="*/ 48 h 48"/>
                  <a:gd name="T12" fmla="*/ 336 w 1152"/>
                  <a:gd name="T13" fmla="*/ 0 h 48"/>
                  <a:gd name="T14" fmla="*/ 384 w 1152"/>
                  <a:gd name="T15" fmla="*/ 48 h 48"/>
                  <a:gd name="T16" fmla="*/ 432 w 1152"/>
                  <a:gd name="T17" fmla="*/ 0 h 48"/>
                  <a:gd name="T18" fmla="*/ 480 w 1152"/>
                  <a:gd name="T19" fmla="*/ 48 h 48"/>
                  <a:gd name="T20" fmla="*/ 528 w 1152"/>
                  <a:gd name="T21" fmla="*/ 0 h 48"/>
                  <a:gd name="T22" fmla="*/ 576 w 1152"/>
                  <a:gd name="T23" fmla="*/ 48 h 48"/>
                  <a:gd name="T24" fmla="*/ 672 w 1152"/>
                  <a:gd name="T25" fmla="*/ 0 h 48"/>
                  <a:gd name="T26" fmla="*/ 720 w 1152"/>
                  <a:gd name="T27" fmla="*/ 48 h 48"/>
                  <a:gd name="T28" fmla="*/ 816 w 1152"/>
                  <a:gd name="T29" fmla="*/ 0 h 48"/>
                  <a:gd name="T30" fmla="*/ 864 w 1152"/>
                  <a:gd name="T31" fmla="*/ 48 h 48"/>
                  <a:gd name="T32" fmla="*/ 912 w 1152"/>
                  <a:gd name="T33" fmla="*/ 0 h 48"/>
                  <a:gd name="T34" fmla="*/ 960 w 1152"/>
                  <a:gd name="T35" fmla="*/ 48 h 48"/>
                  <a:gd name="T36" fmla="*/ 1008 w 1152"/>
                  <a:gd name="T37" fmla="*/ 0 h 48"/>
                  <a:gd name="T38" fmla="*/ 1056 w 1152"/>
                  <a:gd name="T39" fmla="*/ 48 h 48"/>
                  <a:gd name="T40" fmla="*/ 1104 w 1152"/>
                  <a:gd name="T41" fmla="*/ 0 h 48"/>
                  <a:gd name="T42" fmla="*/ 1152 w 1152"/>
                  <a:gd name="T43" fmla="*/ 48 h 4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52" h="48">
                    <a:moveTo>
                      <a:pt x="0" y="0"/>
                    </a:moveTo>
                    <a:cubicBezTo>
                      <a:pt x="36" y="24"/>
                      <a:pt x="72" y="48"/>
                      <a:pt x="96" y="48"/>
                    </a:cubicBezTo>
                    <a:cubicBezTo>
                      <a:pt x="120" y="48"/>
                      <a:pt x="128" y="0"/>
                      <a:pt x="144" y="0"/>
                    </a:cubicBezTo>
                    <a:cubicBezTo>
                      <a:pt x="160" y="0"/>
                      <a:pt x="176" y="48"/>
                      <a:pt x="192" y="48"/>
                    </a:cubicBezTo>
                    <a:cubicBezTo>
                      <a:pt x="208" y="48"/>
                      <a:pt x="224" y="0"/>
                      <a:pt x="240" y="0"/>
                    </a:cubicBezTo>
                    <a:cubicBezTo>
                      <a:pt x="256" y="0"/>
                      <a:pt x="272" y="48"/>
                      <a:pt x="288" y="48"/>
                    </a:cubicBezTo>
                    <a:cubicBezTo>
                      <a:pt x="304" y="48"/>
                      <a:pt x="320" y="0"/>
                      <a:pt x="336" y="0"/>
                    </a:cubicBezTo>
                    <a:cubicBezTo>
                      <a:pt x="352" y="0"/>
                      <a:pt x="368" y="48"/>
                      <a:pt x="384" y="48"/>
                    </a:cubicBezTo>
                    <a:cubicBezTo>
                      <a:pt x="400" y="48"/>
                      <a:pt x="416" y="0"/>
                      <a:pt x="432" y="0"/>
                    </a:cubicBezTo>
                    <a:cubicBezTo>
                      <a:pt x="448" y="0"/>
                      <a:pt x="464" y="48"/>
                      <a:pt x="480" y="48"/>
                    </a:cubicBezTo>
                    <a:cubicBezTo>
                      <a:pt x="496" y="48"/>
                      <a:pt x="512" y="0"/>
                      <a:pt x="528" y="0"/>
                    </a:cubicBezTo>
                    <a:cubicBezTo>
                      <a:pt x="544" y="0"/>
                      <a:pt x="552" y="48"/>
                      <a:pt x="576" y="48"/>
                    </a:cubicBezTo>
                    <a:cubicBezTo>
                      <a:pt x="600" y="48"/>
                      <a:pt x="648" y="0"/>
                      <a:pt x="672" y="0"/>
                    </a:cubicBezTo>
                    <a:cubicBezTo>
                      <a:pt x="696" y="0"/>
                      <a:pt x="696" y="48"/>
                      <a:pt x="720" y="48"/>
                    </a:cubicBezTo>
                    <a:cubicBezTo>
                      <a:pt x="744" y="48"/>
                      <a:pt x="792" y="0"/>
                      <a:pt x="816" y="0"/>
                    </a:cubicBezTo>
                    <a:cubicBezTo>
                      <a:pt x="840" y="0"/>
                      <a:pt x="848" y="48"/>
                      <a:pt x="864" y="48"/>
                    </a:cubicBezTo>
                    <a:cubicBezTo>
                      <a:pt x="880" y="48"/>
                      <a:pt x="896" y="0"/>
                      <a:pt x="912" y="0"/>
                    </a:cubicBezTo>
                    <a:cubicBezTo>
                      <a:pt x="928" y="0"/>
                      <a:pt x="944" y="48"/>
                      <a:pt x="960" y="48"/>
                    </a:cubicBezTo>
                    <a:cubicBezTo>
                      <a:pt x="976" y="48"/>
                      <a:pt x="992" y="0"/>
                      <a:pt x="1008" y="0"/>
                    </a:cubicBezTo>
                    <a:cubicBezTo>
                      <a:pt x="1024" y="0"/>
                      <a:pt x="1040" y="48"/>
                      <a:pt x="1056" y="48"/>
                    </a:cubicBezTo>
                    <a:cubicBezTo>
                      <a:pt x="1072" y="48"/>
                      <a:pt x="1088" y="0"/>
                      <a:pt x="1104" y="0"/>
                    </a:cubicBezTo>
                    <a:cubicBezTo>
                      <a:pt x="1120" y="0"/>
                      <a:pt x="1136" y="24"/>
                      <a:pt x="1152" y="4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72" name="Freeform 17">
                <a:extLst>
                  <a:ext uri="{FF2B5EF4-FFF2-40B4-BE49-F238E27FC236}">
                    <a16:creationId xmlns:a16="http://schemas.microsoft.com/office/drawing/2014/main" id="{978B17D0-DEE4-4205-95DB-5407EC260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" y="3456"/>
                <a:ext cx="1152" cy="48"/>
              </a:xfrm>
              <a:custGeom>
                <a:avLst/>
                <a:gdLst>
                  <a:gd name="T0" fmla="*/ 0 w 1152"/>
                  <a:gd name="T1" fmla="*/ 0 h 48"/>
                  <a:gd name="T2" fmla="*/ 96 w 1152"/>
                  <a:gd name="T3" fmla="*/ 48 h 48"/>
                  <a:gd name="T4" fmla="*/ 144 w 1152"/>
                  <a:gd name="T5" fmla="*/ 0 h 48"/>
                  <a:gd name="T6" fmla="*/ 192 w 1152"/>
                  <a:gd name="T7" fmla="*/ 48 h 48"/>
                  <a:gd name="T8" fmla="*/ 240 w 1152"/>
                  <a:gd name="T9" fmla="*/ 0 h 48"/>
                  <a:gd name="T10" fmla="*/ 288 w 1152"/>
                  <a:gd name="T11" fmla="*/ 48 h 48"/>
                  <a:gd name="T12" fmla="*/ 336 w 1152"/>
                  <a:gd name="T13" fmla="*/ 0 h 48"/>
                  <a:gd name="T14" fmla="*/ 384 w 1152"/>
                  <a:gd name="T15" fmla="*/ 48 h 48"/>
                  <a:gd name="T16" fmla="*/ 432 w 1152"/>
                  <a:gd name="T17" fmla="*/ 0 h 48"/>
                  <a:gd name="T18" fmla="*/ 480 w 1152"/>
                  <a:gd name="T19" fmla="*/ 48 h 48"/>
                  <a:gd name="T20" fmla="*/ 528 w 1152"/>
                  <a:gd name="T21" fmla="*/ 0 h 48"/>
                  <a:gd name="T22" fmla="*/ 576 w 1152"/>
                  <a:gd name="T23" fmla="*/ 48 h 48"/>
                  <a:gd name="T24" fmla="*/ 672 w 1152"/>
                  <a:gd name="T25" fmla="*/ 0 h 48"/>
                  <a:gd name="T26" fmla="*/ 720 w 1152"/>
                  <a:gd name="T27" fmla="*/ 48 h 48"/>
                  <a:gd name="T28" fmla="*/ 816 w 1152"/>
                  <a:gd name="T29" fmla="*/ 0 h 48"/>
                  <a:gd name="T30" fmla="*/ 864 w 1152"/>
                  <a:gd name="T31" fmla="*/ 48 h 48"/>
                  <a:gd name="T32" fmla="*/ 912 w 1152"/>
                  <a:gd name="T33" fmla="*/ 0 h 48"/>
                  <a:gd name="T34" fmla="*/ 960 w 1152"/>
                  <a:gd name="T35" fmla="*/ 48 h 48"/>
                  <a:gd name="T36" fmla="*/ 1008 w 1152"/>
                  <a:gd name="T37" fmla="*/ 0 h 48"/>
                  <a:gd name="T38" fmla="*/ 1056 w 1152"/>
                  <a:gd name="T39" fmla="*/ 48 h 48"/>
                  <a:gd name="T40" fmla="*/ 1104 w 1152"/>
                  <a:gd name="T41" fmla="*/ 0 h 48"/>
                  <a:gd name="T42" fmla="*/ 1152 w 1152"/>
                  <a:gd name="T43" fmla="*/ 48 h 4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52" h="48">
                    <a:moveTo>
                      <a:pt x="0" y="0"/>
                    </a:moveTo>
                    <a:cubicBezTo>
                      <a:pt x="36" y="24"/>
                      <a:pt x="72" y="48"/>
                      <a:pt x="96" y="48"/>
                    </a:cubicBezTo>
                    <a:cubicBezTo>
                      <a:pt x="120" y="48"/>
                      <a:pt x="128" y="0"/>
                      <a:pt x="144" y="0"/>
                    </a:cubicBezTo>
                    <a:cubicBezTo>
                      <a:pt x="160" y="0"/>
                      <a:pt x="176" y="48"/>
                      <a:pt x="192" y="48"/>
                    </a:cubicBezTo>
                    <a:cubicBezTo>
                      <a:pt x="208" y="48"/>
                      <a:pt x="224" y="0"/>
                      <a:pt x="240" y="0"/>
                    </a:cubicBezTo>
                    <a:cubicBezTo>
                      <a:pt x="256" y="0"/>
                      <a:pt x="272" y="48"/>
                      <a:pt x="288" y="48"/>
                    </a:cubicBezTo>
                    <a:cubicBezTo>
                      <a:pt x="304" y="48"/>
                      <a:pt x="320" y="0"/>
                      <a:pt x="336" y="0"/>
                    </a:cubicBezTo>
                    <a:cubicBezTo>
                      <a:pt x="352" y="0"/>
                      <a:pt x="368" y="48"/>
                      <a:pt x="384" y="48"/>
                    </a:cubicBezTo>
                    <a:cubicBezTo>
                      <a:pt x="400" y="48"/>
                      <a:pt x="416" y="0"/>
                      <a:pt x="432" y="0"/>
                    </a:cubicBezTo>
                    <a:cubicBezTo>
                      <a:pt x="448" y="0"/>
                      <a:pt x="464" y="48"/>
                      <a:pt x="480" y="48"/>
                    </a:cubicBezTo>
                    <a:cubicBezTo>
                      <a:pt x="496" y="48"/>
                      <a:pt x="512" y="0"/>
                      <a:pt x="528" y="0"/>
                    </a:cubicBezTo>
                    <a:cubicBezTo>
                      <a:pt x="544" y="0"/>
                      <a:pt x="552" y="48"/>
                      <a:pt x="576" y="48"/>
                    </a:cubicBezTo>
                    <a:cubicBezTo>
                      <a:pt x="600" y="48"/>
                      <a:pt x="648" y="0"/>
                      <a:pt x="672" y="0"/>
                    </a:cubicBezTo>
                    <a:cubicBezTo>
                      <a:pt x="696" y="0"/>
                      <a:pt x="696" y="48"/>
                      <a:pt x="720" y="48"/>
                    </a:cubicBezTo>
                    <a:cubicBezTo>
                      <a:pt x="744" y="48"/>
                      <a:pt x="792" y="0"/>
                      <a:pt x="816" y="0"/>
                    </a:cubicBezTo>
                    <a:cubicBezTo>
                      <a:pt x="840" y="0"/>
                      <a:pt x="848" y="48"/>
                      <a:pt x="864" y="48"/>
                    </a:cubicBezTo>
                    <a:cubicBezTo>
                      <a:pt x="880" y="48"/>
                      <a:pt x="896" y="0"/>
                      <a:pt x="912" y="0"/>
                    </a:cubicBezTo>
                    <a:cubicBezTo>
                      <a:pt x="928" y="0"/>
                      <a:pt x="944" y="48"/>
                      <a:pt x="960" y="48"/>
                    </a:cubicBezTo>
                    <a:cubicBezTo>
                      <a:pt x="976" y="48"/>
                      <a:pt x="992" y="0"/>
                      <a:pt x="1008" y="0"/>
                    </a:cubicBezTo>
                    <a:cubicBezTo>
                      <a:pt x="1024" y="0"/>
                      <a:pt x="1040" y="48"/>
                      <a:pt x="1056" y="48"/>
                    </a:cubicBezTo>
                    <a:cubicBezTo>
                      <a:pt x="1072" y="48"/>
                      <a:pt x="1088" y="0"/>
                      <a:pt x="1104" y="0"/>
                    </a:cubicBezTo>
                    <a:cubicBezTo>
                      <a:pt x="1120" y="0"/>
                      <a:pt x="1136" y="24"/>
                      <a:pt x="1152" y="4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graphicFrame>
            <p:nvGraphicFramePr>
              <p:cNvPr id="19473" name="Object 18">
                <a:extLst>
                  <a:ext uri="{FF2B5EF4-FFF2-40B4-BE49-F238E27FC236}">
                    <a16:creationId xmlns:a16="http://schemas.microsoft.com/office/drawing/2014/main" id="{2E55C3CC-B24F-4D27-8FBD-48FB81BD4D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20" y="3312"/>
              <a:ext cx="432" cy="3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4" imgW="2048161" imgH="1609524" progId="MSPhotoEd.3">
                      <p:embed/>
                    </p:oleObj>
                  </mc:Choice>
                  <mc:Fallback>
                    <p:oleObj name="Photo Editor Photo" r:id="rId4" imgW="2048161" imgH="1609524" progId="MSPhotoEd.3">
                      <p:embed/>
                      <p:pic>
                        <p:nvPicPr>
                          <p:cNvPr id="19473" name="Object 18">
                            <a:extLst>
                              <a:ext uri="{FF2B5EF4-FFF2-40B4-BE49-F238E27FC236}">
                                <a16:creationId xmlns:a16="http://schemas.microsoft.com/office/drawing/2014/main" id="{2E55C3CC-B24F-4D27-8FBD-48FB81BD4DB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20" y="3312"/>
                            <a:ext cx="432" cy="3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74" name="Object 19">
                <a:extLst>
                  <a:ext uri="{FF2B5EF4-FFF2-40B4-BE49-F238E27FC236}">
                    <a16:creationId xmlns:a16="http://schemas.microsoft.com/office/drawing/2014/main" id="{F5A34193-3870-46B3-AC28-81A28E28844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flipV="1">
              <a:off x="3888" y="3216"/>
              <a:ext cx="243" cy="2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6" imgW="3514286" imgH="3323810" progId="MSPhotoEd.3">
                      <p:embed/>
                    </p:oleObj>
                  </mc:Choice>
                  <mc:Fallback>
                    <p:oleObj name="Photo Editor Photo" r:id="rId6" imgW="3514286" imgH="3323810" progId="MSPhotoEd.3">
                      <p:embed/>
                      <p:pic>
                        <p:nvPicPr>
                          <p:cNvPr id="19474" name="Object 19">
                            <a:extLst>
                              <a:ext uri="{FF2B5EF4-FFF2-40B4-BE49-F238E27FC236}">
                                <a16:creationId xmlns:a16="http://schemas.microsoft.com/office/drawing/2014/main" id="{F5A34193-3870-46B3-AC28-81A28E28844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3888" y="3216"/>
                            <a:ext cx="243" cy="23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475" name="Line 20">
                <a:extLst>
                  <a:ext uri="{FF2B5EF4-FFF2-40B4-BE49-F238E27FC236}">
                    <a16:creationId xmlns:a16="http://schemas.microsoft.com/office/drawing/2014/main" id="{53221E40-F27A-4516-887E-EF76909A01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2928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76" name="Line 21">
                <a:extLst>
                  <a:ext uri="{FF2B5EF4-FFF2-40B4-BE49-F238E27FC236}">
                    <a16:creationId xmlns:a16="http://schemas.microsoft.com/office/drawing/2014/main" id="{A5BADF55-5BDA-4DFF-A60A-860209A88E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3168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77" name="Line 22">
                <a:extLst>
                  <a:ext uri="{FF2B5EF4-FFF2-40B4-BE49-F238E27FC236}">
                    <a16:creationId xmlns:a16="http://schemas.microsoft.com/office/drawing/2014/main" id="{97802D45-FA66-4DF0-8757-A15C9ECC6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4" y="2832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78" name="Line 23">
                <a:extLst>
                  <a:ext uri="{FF2B5EF4-FFF2-40B4-BE49-F238E27FC236}">
                    <a16:creationId xmlns:a16="http://schemas.microsoft.com/office/drawing/2014/main" id="{C78A3AE9-675D-4BA3-9B3F-4D3E5122D9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2928"/>
                <a:ext cx="432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79" name="Line 24">
                <a:extLst>
                  <a:ext uri="{FF2B5EF4-FFF2-40B4-BE49-F238E27FC236}">
                    <a16:creationId xmlns:a16="http://schemas.microsoft.com/office/drawing/2014/main" id="{13E3094A-0DCC-4E5B-B11F-832C536B07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3456"/>
                <a:ext cx="432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80" name="Line 25">
                <a:extLst>
                  <a:ext uri="{FF2B5EF4-FFF2-40B4-BE49-F238E27FC236}">
                    <a16:creationId xmlns:a16="http://schemas.microsoft.com/office/drawing/2014/main" id="{EC697503-6838-4FFD-960F-878B5DBF48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4" y="3360"/>
                <a:ext cx="96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81" name="Line 26">
                <a:extLst>
                  <a:ext uri="{FF2B5EF4-FFF2-40B4-BE49-F238E27FC236}">
                    <a16:creationId xmlns:a16="http://schemas.microsoft.com/office/drawing/2014/main" id="{D2F65126-36B6-4B69-9C66-083B4BCD8A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4" y="2832"/>
                <a:ext cx="96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82" name="Line 27">
                <a:extLst>
                  <a:ext uri="{FF2B5EF4-FFF2-40B4-BE49-F238E27FC236}">
                    <a16:creationId xmlns:a16="http://schemas.microsoft.com/office/drawing/2014/main" id="{B85E2DFA-BF9C-4AFB-A753-A7E774A12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832"/>
                <a:ext cx="19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83" name="Line 28">
                <a:extLst>
                  <a:ext uri="{FF2B5EF4-FFF2-40B4-BE49-F238E27FC236}">
                    <a16:creationId xmlns:a16="http://schemas.microsoft.com/office/drawing/2014/main" id="{723B477A-D500-41E5-8204-F3974425FF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52" y="2832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84" name="Line 30">
                <a:extLst>
                  <a:ext uri="{FF2B5EF4-FFF2-40B4-BE49-F238E27FC236}">
                    <a16:creationId xmlns:a16="http://schemas.microsoft.com/office/drawing/2014/main" id="{66D775C0-F7E9-4805-83BA-3BE6EAD2C5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2" y="2496"/>
                <a:ext cx="19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85" name="Freeform 31" descr="Large grid">
                <a:extLst>
                  <a:ext uri="{FF2B5EF4-FFF2-40B4-BE49-F238E27FC236}">
                    <a16:creationId xmlns:a16="http://schemas.microsoft.com/office/drawing/2014/main" id="{D78DA650-D1DE-4480-83B7-FD2C74B21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2496"/>
                <a:ext cx="1152" cy="672"/>
              </a:xfrm>
              <a:custGeom>
                <a:avLst/>
                <a:gdLst>
                  <a:gd name="T0" fmla="*/ 0 w 1152"/>
                  <a:gd name="T1" fmla="*/ 336 h 672"/>
                  <a:gd name="T2" fmla="*/ 192 w 1152"/>
                  <a:gd name="T3" fmla="*/ 672 h 672"/>
                  <a:gd name="T4" fmla="*/ 1152 w 1152"/>
                  <a:gd name="T5" fmla="*/ 336 h 672"/>
                  <a:gd name="T6" fmla="*/ 960 w 1152"/>
                  <a:gd name="T7" fmla="*/ 0 h 672"/>
                  <a:gd name="T8" fmla="*/ 0 w 1152"/>
                  <a:gd name="T9" fmla="*/ 336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2" h="672">
                    <a:moveTo>
                      <a:pt x="0" y="336"/>
                    </a:moveTo>
                    <a:lnTo>
                      <a:pt x="192" y="672"/>
                    </a:lnTo>
                    <a:lnTo>
                      <a:pt x="1152" y="336"/>
                    </a:lnTo>
                    <a:lnTo>
                      <a:pt x="960" y="0"/>
                    </a:lnTo>
                    <a:lnTo>
                      <a:pt x="0" y="336"/>
                    </a:lnTo>
                    <a:close/>
                  </a:path>
                </a:pathLst>
              </a:custGeom>
              <a:blipFill dpi="0" rotWithShape="0">
                <a:blip r:embed="rId8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86" name="Freeform 33" descr="Horizontal brick">
                <a:extLst>
                  <a:ext uri="{FF2B5EF4-FFF2-40B4-BE49-F238E27FC236}">
                    <a16:creationId xmlns:a16="http://schemas.microsoft.com/office/drawing/2014/main" id="{64DF113A-9F34-4A6E-8FC8-3D66DF4CB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2832"/>
                <a:ext cx="432" cy="864"/>
              </a:xfrm>
              <a:custGeom>
                <a:avLst/>
                <a:gdLst>
                  <a:gd name="T0" fmla="*/ 240 w 432"/>
                  <a:gd name="T1" fmla="*/ 0 h 864"/>
                  <a:gd name="T2" fmla="*/ 0 w 432"/>
                  <a:gd name="T3" fmla="*/ 96 h 864"/>
                  <a:gd name="T4" fmla="*/ 0 w 432"/>
                  <a:gd name="T5" fmla="*/ 624 h 864"/>
                  <a:gd name="T6" fmla="*/ 432 w 432"/>
                  <a:gd name="T7" fmla="*/ 864 h 864"/>
                  <a:gd name="T8" fmla="*/ 432 w 432"/>
                  <a:gd name="T9" fmla="*/ 336 h 864"/>
                  <a:gd name="T10" fmla="*/ 240 w 432"/>
                  <a:gd name="T11" fmla="*/ 0 h 8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32" h="864">
                    <a:moveTo>
                      <a:pt x="240" y="0"/>
                    </a:moveTo>
                    <a:lnTo>
                      <a:pt x="0" y="96"/>
                    </a:lnTo>
                    <a:lnTo>
                      <a:pt x="0" y="624"/>
                    </a:lnTo>
                    <a:lnTo>
                      <a:pt x="432" y="864"/>
                    </a:lnTo>
                    <a:lnTo>
                      <a:pt x="432" y="336"/>
                    </a:lnTo>
                    <a:lnTo>
                      <a:pt x="240" y="0"/>
                    </a:lnTo>
                    <a:close/>
                  </a:path>
                </a:pathLst>
              </a:custGeom>
              <a:blipFill dpi="0" rotWithShape="0">
                <a:blip r:embed="rId9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87" name="Freeform 34" descr="Horizontal brick">
                <a:extLst>
                  <a:ext uri="{FF2B5EF4-FFF2-40B4-BE49-F238E27FC236}">
                    <a16:creationId xmlns:a16="http://schemas.microsoft.com/office/drawing/2014/main" id="{CD9177EC-3E9F-4EC7-B2D8-067035A5D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2832"/>
                <a:ext cx="960" cy="864"/>
              </a:xfrm>
              <a:custGeom>
                <a:avLst/>
                <a:gdLst>
                  <a:gd name="T0" fmla="*/ 0 w 960"/>
                  <a:gd name="T1" fmla="*/ 336 h 864"/>
                  <a:gd name="T2" fmla="*/ 960 w 960"/>
                  <a:gd name="T3" fmla="*/ 0 h 864"/>
                  <a:gd name="T4" fmla="*/ 960 w 960"/>
                  <a:gd name="T5" fmla="*/ 528 h 864"/>
                  <a:gd name="T6" fmla="*/ 0 w 960"/>
                  <a:gd name="T7" fmla="*/ 864 h 864"/>
                  <a:gd name="T8" fmla="*/ 0 w 960"/>
                  <a:gd name="T9" fmla="*/ 336 h 8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0" h="864">
                    <a:moveTo>
                      <a:pt x="0" y="336"/>
                    </a:moveTo>
                    <a:lnTo>
                      <a:pt x="960" y="0"/>
                    </a:lnTo>
                    <a:lnTo>
                      <a:pt x="960" y="528"/>
                    </a:lnTo>
                    <a:lnTo>
                      <a:pt x="0" y="864"/>
                    </a:lnTo>
                    <a:lnTo>
                      <a:pt x="0" y="336"/>
                    </a:lnTo>
                    <a:close/>
                  </a:path>
                </a:pathLst>
              </a:custGeom>
              <a:blipFill dpi="0" rotWithShape="0">
                <a:blip r:embed="rId9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grpSp>
            <p:nvGrpSpPr>
              <p:cNvPr id="19488" name="Group 44">
                <a:extLst>
                  <a:ext uri="{FF2B5EF4-FFF2-40B4-BE49-F238E27FC236}">
                    <a16:creationId xmlns:a16="http://schemas.microsoft.com/office/drawing/2014/main" id="{4D245291-05F2-4E4F-9D5A-BD0388A45C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0" y="3222"/>
                <a:ext cx="148" cy="286"/>
                <a:chOff x="2880" y="2886"/>
                <a:chExt cx="148" cy="286"/>
              </a:xfrm>
            </p:grpSpPr>
            <p:sp>
              <p:nvSpPr>
                <p:cNvPr id="19497" name="Freeform 43">
                  <a:extLst>
                    <a:ext uri="{FF2B5EF4-FFF2-40B4-BE49-F238E27FC236}">
                      <a16:creationId xmlns:a16="http://schemas.microsoft.com/office/drawing/2014/main" id="{F46A1D40-50DB-436C-85AA-2CDD36BE39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0" y="2886"/>
                  <a:ext cx="148" cy="286"/>
                </a:xfrm>
                <a:custGeom>
                  <a:avLst/>
                  <a:gdLst>
                    <a:gd name="T0" fmla="*/ 0 w 148"/>
                    <a:gd name="T1" fmla="*/ 46 h 286"/>
                    <a:gd name="T2" fmla="*/ 0 w 148"/>
                    <a:gd name="T3" fmla="*/ 286 h 286"/>
                    <a:gd name="T4" fmla="*/ 148 w 148"/>
                    <a:gd name="T5" fmla="*/ 238 h 286"/>
                    <a:gd name="T6" fmla="*/ 146 w 148"/>
                    <a:gd name="T7" fmla="*/ 0 h 286"/>
                    <a:gd name="T8" fmla="*/ 0 w 148"/>
                    <a:gd name="T9" fmla="*/ 46 h 2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8" h="286">
                      <a:moveTo>
                        <a:pt x="0" y="46"/>
                      </a:moveTo>
                      <a:lnTo>
                        <a:pt x="0" y="286"/>
                      </a:lnTo>
                      <a:lnTo>
                        <a:pt x="148" y="238"/>
                      </a:lnTo>
                      <a:lnTo>
                        <a:pt x="146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1463" dirty="0"/>
                </a:p>
              </p:txBody>
            </p:sp>
            <p:sp>
              <p:nvSpPr>
                <p:cNvPr id="19498" name="Line 40">
                  <a:extLst>
                    <a:ext uri="{FF2B5EF4-FFF2-40B4-BE49-F238E27FC236}">
                      <a16:creationId xmlns:a16="http://schemas.microsoft.com/office/drawing/2014/main" id="{EC9BD5F6-EDDE-4E1E-B0D5-95775962BA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52" y="2910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sz="1463" dirty="0"/>
                </a:p>
              </p:txBody>
            </p:sp>
            <p:sp>
              <p:nvSpPr>
                <p:cNvPr id="19499" name="Line 41">
                  <a:extLst>
                    <a:ext uri="{FF2B5EF4-FFF2-40B4-BE49-F238E27FC236}">
                      <a16:creationId xmlns:a16="http://schemas.microsoft.com/office/drawing/2014/main" id="{829A7661-5D00-4838-A41C-D82A821CCB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82" y="2952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sz="1463" dirty="0"/>
                </a:p>
              </p:txBody>
            </p:sp>
          </p:grpSp>
          <p:grpSp>
            <p:nvGrpSpPr>
              <p:cNvPr id="19489" name="Group 45">
                <a:extLst>
                  <a:ext uri="{FF2B5EF4-FFF2-40B4-BE49-F238E27FC236}">
                    <a16:creationId xmlns:a16="http://schemas.microsoft.com/office/drawing/2014/main" id="{82C560E1-D586-4FA7-8972-6AFBBA3FBF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2976"/>
                <a:ext cx="148" cy="286"/>
                <a:chOff x="2880" y="2886"/>
                <a:chExt cx="148" cy="286"/>
              </a:xfrm>
            </p:grpSpPr>
            <p:sp>
              <p:nvSpPr>
                <p:cNvPr id="19494" name="Freeform 46">
                  <a:extLst>
                    <a:ext uri="{FF2B5EF4-FFF2-40B4-BE49-F238E27FC236}">
                      <a16:creationId xmlns:a16="http://schemas.microsoft.com/office/drawing/2014/main" id="{2B07E67D-1528-4477-8982-6E6DD748BB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0" y="2886"/>
                  <a:ext cx="148" cy="286"/>
                </a:xfrm>
                <a:custGeom>
                  <a:avLst/>
                  <a:gdLst>
                    <a:gd name="T0" fmla="*/ 0 w 148"/>
                    <a:gd name="T1" fmla="*/ 46 h 286"/>
                    <a:gd name="T2" fmla="*/ 0 w 148"/>
                    <a:gd name="T3" fmla="*/ 286 h 286"/>
                    <a:gd name="T4" fmla="*/ 148 w 148"/>
                    <a:gd name="T5" fmla="*/ 238 h 286"/>
                    <a:gd name="T6" fmla="*/ 146 w 148"/>
                    <a:gd name="T7" fmla="*/ 0 h 286"/>
                    <a:gd name="T8" fmla="*/ 0 w 148"/>
                    <a:gd name="T9" fmla="*/ 46 h 2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8" h="286">
                      <a:moveTo>
                        <a:pt x="0" y="46"/>
                      </a:moveTo>
                      <a:lnTo>
                        <a:pt x="0" y="286"/>
                      </a:lnTo>
                      <a:lnTo>
                        <a:pt x="148" y="238"/>
                      </a:lnTo>
                      <a:lnTo>
                        <a:pt x="146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1463" dirty="0"/>
                </a:p>
              </p:txBody>
            </p:sp>
            <p:sp>
              <p:nvSpPr>
                <p:cNvPr id="19495" name="Line 47">
                  <a:extLst>
                    <a:ext uri="{FF2B5EF4-FFF2-40B4-BE49-F238E27FC236}">
                      <a16:creationId xmlns:a16="http://schemas.microsoft.com/office/drawing/2014/main" id="{36619950-0746-4CBB-ACE5-1562EF0FA3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52" y="2910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sz="1463" dirty="0"/>
                </a:p>
              </p:txBody>
            </p:sp>
            <p:sp>
              <p:nvSpPr>
                <p:cNvPr id="19496" name="Line 48">
                  <a:extLst>
                    <a:ext uri="{FF2B5EF4-FFF2-40B4-BE49-F238E27FC236}">
                      <a16:creationId xmlns:a16="http://schemas.microsoft.com/office/drawing/2014/main" id="{B2A6A2D8-067D-4213-B0B1-7110A36CC0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82" y="2952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sz="1463" dirty="0"/>
                </a:p>
              </p:txBody>
            </p:sp>
          </p:grpSp>
          <p:sp>
            <p:nvSpPr>
              <p:cNvPr id="19490" name="Freeform 57">
                <a:extLst>
                  <a:ext uri="{FF2B5EF4-FFF2-40B4-BE49-F238E27FC236}">
                    <a16:creationId xmlns:a16="http://schemas.microsoft.com/office/drawing/2014/main" id="{DC80E88C-15A2-4878-806D-DCDEC3E01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3216"/>
                <a:ext cx="96" cy="240"/>
              </a:xfrm>
              <a:custGeom>
                <a:avLst/>
                <a:gdLst>
                  <a:gd name="T0" fmla="*/ 0 w 96"/>
                  <a:gd name="T1" fmla="*/ 0 h 240"/>
                  <a:gd name="T2" fmla="*/ 0 w 96"/>
                  <a:gd name="T3" fmla="*/ 192 h 240"/>
                  <a:gd name="T4" fmla="*/ 96 w 96"/>
                  <a:gd name="T5" fmla="*/ 240 h 240"/>
                  <a:gd name="T6" fmla="*/ 96 w 96"/>
                  <a:gd name="T7" fmla="*/ 48 h 240"/>
                  <a:gd name="T8" fmla="*/ 0 w 96"/>
                  <a:gd name="T9" fmla="*/ 0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240">
                    <a:moveTo>
                      <a:pt x="0" y="0"/>
                    </a:moveTo>
                    <a:lnTo>
                      <a:pt x="0" y="192"/>
                    </a:lnTo>
                    <a:lnTo>
                      <a:pt x="96" y="240"/>
                    </a:lnTo>
                    <a:lnTo>
                      <a:pt x="96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91" name="Line 54">
                <a:extLst>
                  <a:ext uri="{FF2B5EF4-FFF2-40B4-BE49-F238E27FC236}">
                    <a16:creationId xmlns:a16="http://schemas.microsoft.com/office/drawing/2014/main" id="{C9ABAFAF-593A-4DF5-B90D-180C1584AB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2" y="324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92" name="Line 58">
                <a:extLst>
                  <a:ext uri="{FF2B5EF4-FFF2-40B4-BE49-F238E27FC236}">
                    <a16:creationId xmlns:a16="http://schemas.microsoft.com/office/drawing/2014/main" id="{FBE8CE7C-2B0F-44E8-A68E-5AAD995B04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264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  <p:sp>
            <p:nvSpPr>
              <p:cNvPr id="19493" name="Freeform 60">
                <a:extLst>
                  <a:ext uri="{FF2B5EF4-FFF2-40B4-BE49-F238E27FC236}">
                    <a16:creationId xmlns:a16="http://schemas.microsoft.com/office/drawing/2014/main" id="{215D3C2C-C3FA-4075-9A82-D1B5A2D40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3120"/>
                <a:ext cx="96" cy="384"/>
              </a:xfrm>
              <a:custGeom>
                <a:avLst/>
                <a:gdLst>
                  <a:gd name="T0" fmla="*/ 0 w 96"/>
                  <a:gd name="T1" fmla="*/ 0 h 384"/>
                  <a:gd name="T2" fmla="*/ 96 w 96"/>
                  <a:gd name="T3" fmla="*/ 48 h 384"/>
                  <a:gd name="T4" fmla="*/ 96 w 96"/>
                  <a:gd name="T5" fmla="*/ 384 h 384"/>
                  <a:gd name="T6" fmla="*/ 0 w 96"/>
                  <a:gd name="T7" fmla="*/ 336 h 384"/>
                  <a:gd name="T8" fmla="*/ 0 w 96"/>
                  <a:gd name="T9" fmla="*/ 0 h 3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384">
                    <a:moveTo>
                      <a:pt x="0" y="0"/>
                    </a:moveTo>
                    <a:lnTo>
                      <a:pt x="96" y="48"/>
                    </a:lnTo>
                    <a:lnTo>
                      <a:pt x="96" y="384"/>
                    </a:lnTo>
                    <a:lnTo>
                      <a:pt x="0" y="3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463" dirty="0"/>
              </a:p>
            </p:txBody>
          </p:sp>
        </p:grpSp>
        <p:sp>
          <p:nvSpPr>
            <p:cNvPr id="19468" name="Cylinder 41">
              <a:extLst>
                <a:ext uri="{FF2B5EF4-FFF2-40B4-BE49-F238E27FC236}">
                  <a16:creationId xmlns:a16="http://schemas.microsoft.com/office/drawing/2014/main" id="{73B80058-A899-476E-B789-E5DBF3A085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96679">
              <a:off x="7181029" y="5262331"/>
              <a:ext cx="64312" cy="350143"/>
            </a:xfrm>
            <a:prstGeom prst="can">
              <a:avLst>
                <a:gd name="adj" fmla="val 25004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19469" name="Cylinder 42">
              <a:extLst>
                <a:ext uri="{FF2B5EF4-FFF2-40B4-BE49-F238E27FC236}">
                  <a16:creationId xmlns:a16="http://schemas.microsoft.com/office/drawing/2014/main" id="{3956490E-B0D2-434E-9984-F072B520D8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96679">
              <a:off x="7133026" y="5361342"/>
              <a:ext cx="64312" cy="350143"/>
            </a:xfrm>
            <a:prstGeom prst="can">
              <a:avLst>
                <a:gd name="adj" fmla="val 25004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</p:grpSp>
      <p:sp>
        <p:nvSpPr>
          <p:cNvPr id="19466" name="Text Box 4">
            <a:extLst>
              <a:ext uri="{FF2B5EF4-FFF2-40B4-BE49-F238E27FC236}">
                <a16:creationId xmlns:a16="http://schemas.microsoft.com/office/drawing/2014/main" id="{9524ADE1-AD75-4635-BA49-78CF410DE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003" y="5510808"/>
            <a:ext cx="337681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FF0000"/>
                </a:solidFill>
              </a:rPr>
              <a:t>Write down how much the temperature has changed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F0EB8FD8-BF65-0AA1-47E9-A9859C185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95" y="871317"/>
            <a:ext cx="348832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4">
            <a:extLst>
              <a:ext uri="{FF2B5EF4-FFF2-40B4-BE49-F238E27FC236}">
                <a16:creationId xmlns:a16="http://schemas.microsoft.com/office/drawing/2014/main" id="{BDA6C86A-9642-4295-AF08-14F7B0AC7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9" y="1881188"/>
            <a:ext cx="324672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accent2"/>
                </a:solidFill>
              </a:rPr>
              <a:t>Build A House With Lagging</a:t>
            </a:r>
          </a:p>
        </p:txBody>
      </p:sp>
      <p:sp>
        <p:nvSpPr>
          <p:cNvPr id="17412" name="Text Box 36">
            <a:extLst>
              <a:ext uri="{FF2B5EF4-FFF2-40B4-BE49-F238E27FC236}">
                <a16:creationId xmlns:a16="http://schemas.microsoft.com/office/drawing/2014/main" id="{C736676B-77E3-42AB-8130-F0665C722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770" y="2500313"/>
            <a:ext cx="5833969" cy="9176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en-US" sz="1950" b="1" dirty="0">
                <a:solidFill>
                  <a:srgbClr val="008000"/>
                </a:solidFill>
              </a:rPr>
              <a:t>Now Stick Bubble-Wrap Inside Each Wall And Roof.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en-US" sz="1950" b="1" dirty="0">
                <a:solidFill>
                  <a:srgbClr val="008000"/>
                </a:solidFill>
              </a:rPr>
              <a:t>Also Put The House Onto A Layer Of Bubble Wrap.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en-US" sz="1463" b="1" dirty="0">
                <a:solidFill>
                  <a:schemeClr val="accent6">
                    <a:lumMod val="75000"/>
                  </a:schemeClr>
                </a:solidFill>
              </a:rPr>
              <a:t>Or you may just be measuring the temperature of the table.</a:t>
            </a:r>
          </a:p>
        </p:txBody>
      </p:sp>
      <p:pic>
        <p:nvPicPr>
          <p:cNvPr id="20485" name="Picture 38">
            <a:extLst>
              <a:ext uri="{FF2B5EF4-FFF2-40B4-BE49-F238E27FC236}">
                <a16:creationId xmlns:a16="http://schemas.microsoft.com/office/drawing/2014/main" id="{045F41AB-2DA0-4E27-AC11-3A315B477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3800475"/>
            <a:ext cx="1919288" cy="14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">
            <a:extLst>
              <a:ext uri="{FF2B5EF4-FFF2-40B4-BE49-F238E27FC236}">
                <a16:creationId xmlns:a16="http://schemas.microsoft.com/office/drawing/2014/main" id="{BC94A962-7E34-4BB4-97D9-75DC620E1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539" y="3726956"/>
            <a:ext cx="3100784" cy="156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2">
            <a:extLst>
              <a:ext uri="{FF2B5EF4-FFF2-40B4-BE49-F238E27FC236}">
                <a16:creationId xmlns:a16="http://schemas.microsoft.com/office/drawing/2014/main" id="{BED61DB1-78CE-4E8E-82FB-C75D70838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411" y="5361187"/>
            <a:ext cx="2281734" cy="48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AB6AE880-A365-BCC3-6CBD-834E008CB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06" y="890314"/>
            <a:ext cx="348832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>
            <a:extLst>
              <a:ext uri="{FF2B5EF4-FFF2-40B4-BE49-F238E27FC236}">
                <a16:creationId xmlns:a16="http://schemas.microsoft.com/office/drawing/2014/main" id="{E38D571C-9F6F-4A52-9674-12EDE0ADD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9" y="1881188"/>
            <a:ext cx="324672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accent2"/>
                </a:solidFill>
              </a:rPr>
              <a:t>Build A House With Lagging</a:t>
            </a:r>
          </a:p>
        </p:txBody>
      </p:sp>
      <p:sp>
        <p:nvSpPr>
          <p:cNvPr id="21508" name="Text Box 37">
            <a:extLst>
              <a:ext uri="{FF2B5EF4-FFF2-40B4-BE49-F238E27FC236}">
                <a16:creationId xmlns:a16="http://schemas.microsoft.com/office/drawing/2014/main" id="{520CD042-9FF7-4CF7-AC8C-95262020F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940" y="2376488"/>
            <a:ext cx="4687630" cy="22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Take and Record a Thermometer Reading</a:t>
            </a:r>
            <a:br>
              <a:rPr lang="en-GB" altLang="en-US" sz="1950" b="1" dirty="0">
                <a:solidFill>
                  <a:srgbClr val="008000"/>
                </a:solidFill>
              </a:rPr>
            </a:br>
            <a:br>
              <a:rPr lang="en-GB" altLang="en-US" sz="1138" b="1" dirty="0">
                <a:solidFill>
                  <a:srgbClr val="008000"/>
                </a:solidFill>
              </a:rPr>
            </a:br>
            <a:r>
              <a:rPr lang="en-GB" altLang="en-US" sz="1950" b="1" dirty="0">
                <a:solidFill>
                  <a:srgbClr val="008000"/>
                </a:solidFill>
              </a:rPr>
              <a:t>Turn on the Light</a:t>
            </a:r>
            <a:br>
              <a:rPr lang="en-GB" altLang="en-US" sz="1950" b="1" dirty="0">
                <a:solidFill>
                  <a:srgbClr val="008000"/>
                </a:solidFill>
              </a:rPr>
            </a:br>
            <a:br>
              <a:rPr lang="en-GB" altLang="en-US" sz="1138" b="1" dirty="0">
                <a:solidFill>
                  <a:srgbClr val="008000"/>
                </a:solidFill>
              </a:rPr>
            </a:br>
            <a:r>
              <a:rPr lang="en-GB" altLang="en-US" sz="1950" b="1" dirty="0">
                <a:solidFill>
                  <a:srgbClr val="008000"/>
                </a:solidFill>
              </a:rPr>
              <a:t>Go for a 10 minute break</a:t>
            </a:r>
          </a:p>
          <a:p>
            <a:pPr algn="ctr">
              <a:spcBef>
                <a:spcPct val="0"/>
              </a:spcBef>
              <a:buFontTx/>
              <a:buNone/>
            </a:pPr>
            <a:br>
              <a:rPr lang="en-GB" altLang="en-US" sz="1950" b="1" dirty="0">
                <a:solidFill>
                  <a:srgbClr val="008000"/>
                </a:solidFill>
              </a:rPr>
            </a:br>
            <a:br>
              <a:rPr lang="en-GB" altLang="en-US" sz="1950" b="1" dirty="0">
                <a:solidFill>
                  <a:srgbClr val="008000"/>
                </a:solidFill>
              </a:rPr>
            </a:br>
            <a:endParaRPr lang="en-GB" altLang="en-US" sz="1950" b="1" dirty="0">
              <a:solidFill>
                <a:srgbClr val="008000"/>
              </a:solidFill>
            </a:endParaRPr>
          </a:p>
        </p:txBody>
      </p:sp>
      <p:pic>
        <p:nvPicPr>
          <p:cNvPr id="21509" name="Picture 38">
            <a:extLst>
              <a:ext uri="{FF2B5EF4-FFF2-40B4-BE49-F238E27FC236}">
                <a16:creationId xmlns:a16="http://schemas.microsoft.com/office/drawing/2014/main" id="{67E4A824-2AA9-4417-B099-75562C900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3800475"/>
            <a:ext cx="1919288" cy="14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">
            <a:extLst>
              <a:ext uri="{FF2B5EF4-FFF2-40B4-BE49-F238E27FC236}">
                <a16:creationId xmlns:a16="http://schemas.microsoft.com/office/drawing/2014/main" id="{1D81A456-1F17-4C30-8B52-3FF4A188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44257"/>
            <a:ext cx="3100784" cy="156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B05B5F14-A903-4BF4-0B66-322F223DD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6" y="983457"/>
            <a:ext cx="348832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>
            <a:extLst>
              <a:ext uri="{FF2B5EF4-FFF2-40B4-BE49-F238E27FC236}">
                <a16:creationId xmlns:a16="http://schemas.microsoft.com/office/drawing/2014/main" id="{CA49B1A5-C5C5-4100-8713-CDEE7DB64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9" y="1881188"/>
            <a:ext cx="324672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accent2"/>
                </a:solidFill>
              </a:rPr>
              <a:t>Build A House With Lagging</a:t>
            </a:r>
          </a:p>
        </p:txBody>
      </p:sp>
      <p:sp>
        <p:nvSpPr>
          <p:cNvPr id="22532" name="Text Box 37">
            <a:extLst>
              <a:ext uri="{FF2B5EF4-FFF2-40B4-BE49-F238E27FC236}">
                <a16:creationId xmlns:a16="http://schemas.microsoft.com/office/drawing/2014/main" id="{D84AD6E1-C5A7-40C0-AA57-B99709C22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940" y="2376488"/>
            <a:ext cx="4687630" cy="176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After 10 Minutes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138" b="1" dirty="0">
              <a:solidFill>
                <a:srgbClr val="008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Take and Record a Thermometer Reading</a:t>
            </a:r>
          </a:p>
          <a:p>
            <a:pPr algn="ctr">
              <a:spcBef>
                <a:spcPct val="0"/>
              </a:spcBef>
              <a:buFontTx/>
              <a:buNone/>
            </a:pPr>
            <a:br>
              <a:rPr lang="en-GB" altLang="en-US" sz="1950" b="1" dirty="0">
                <a:solidFill>
                  <a:srgbClr val="008000"/>
                </a:solidFill>
              </a:rPr>
            </a:br>
            <a:br>
              <a:rPr lang="en-GB" altLang="en-US" sz="1950" b="1" dirty="0">
                <a:solidFill>
                  <a:srgbClr val="008000"/>
                </a:solidFill>
              </a:rPr>
            </a:br>
            <a:endParaRPr lang="en-GB" altLang="en-US" sz="1950" b="1" dirty="0">
              <a:solidFill>
                <a:srgbClr val="008000"/>
              </a:solidFill>
            </a:endParaRPr>
          </a:p>
        </p:txBody>
      </p:sp>
      <p:pic>
        <p:nvPicPr>
          <p:cNvPr id="22533" name="Picture 38">
            <a:extLst>
              <a:ext uri="{FF2B5EF4-FFF2-40B4-BE49-F238E27FC236}">
                <a16:creationId xmlns:a16="http://schemas.microsoft.com/office/drawing/2014/main" id="{64ECCE5F-0491-477B-96A1-B1E78AEC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3800475"/>
            <a:ext cx="1919288" cy="14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">
            <a:extLst>
              <a:ext uri="{FF2B5EF4-FFF2-40B4-BE49-F238E27FC236}">
                <a16:creationId xmlns:a16="http://schemas.microsoft.com/office/drawing/2014/main" id="{8DB94F6E-C22C-4D9F-A8C9-96E0B6AD9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36" y="3775969"/>
            <a:ext cx="3100784" cy="155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Text Box 4">
            <a:extLst>
              <a:ext uri="{FF2B5EF4-FFF2-40B4-BE49-F238E27FC236}">
                <a16:creationId xmlns:a16="http://schemas.microsoft.com/office/drawing/2014/main" id="{17455087-E6BF-4A0F-AEB4-DBC6D8095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046" y="5487591"/>
            <a:ext cx="337552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FF0000"/>
                </a:solidFill>
              </a:rPr>
              <a:t>Write down how much the temperature has changed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5F859EBB-36E4-B685-798A-1C825116D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583" y="785591"/>
            <a:ext cx="348832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>
            <a:extLst>
              <a:ext uri="{FF2B5EF4-FFF2-40B4-BE49-F238E27FC236}">
                <a16:creationId xmlns:a16="http://schemas.microsoft.com/office/drawing/2014/main" id="{A66D2CB5-D411-48D9-83D7-00250C297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9" y="1881188"/>
            <a:ext cx="324672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accent2"/>
                </a:solidFill>
              </a:rPr>
              <a:t>Build A House With Lagging</a:t>
            </a:r>
          </a:p>
        </p:txBody>
      </p:sp>
      <p:sp>
        <p:nvSpPr>
          <p:cNvPr id="23556" name="Text Box 37">
            <a:extLst>
              <a:ext uri="{FF2B5EF4-FFF2-40B4-BE49-F238E27FC236}">
                <a16:creationId xmlns:a16="http://schemas.microsoft.com/office/drawing/2014/main" id="{77E4E11A-1BF2-4B81-85A1-4B3BAB8FA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187" y="2376487"/>
            <a:ext cx="4057457" cy="159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You Should Find That The House </a:t>
            </a:r>
            <a:br>
              <a:rPr lang="en-GB" altLang="en-US" sz="1950" b="1" dirty="0">
                <a:solidFill>
                  <a:srgbClr val="008000"/>
                </a:solidFill>
              </a:rPr>
            </a:br>
            <a:r>
              <a:rPr lang="en-GB" altLang="en-US" sz="1950" b="1" dirty="0">
                <a:solidFill>
                  <a:srgbClr val="008000"/>
                </a:solidFill>
              </a:rPr>
              <a:t>Insulated With Bubble Wrap </a:t>
            </a:r>
            <a:br>
              <a:rPr lang="en-GB" altLang="en-US" sz="1950" b="1" dirty="0">
                <a:solidFill>
                  <a:srgbClr val="008000"/>
                </a:solidFill>
              </a:rPr>
            </a:br>
            <a:r>
              <a:rPr lang="en-GB" altLang="en-US" sz="1950" b="1" dirty="0">
                <a:solidFill>
                  <a:srgbClr val="008000"/>
                </a:solidFill>
              </a:rPr>
              <a:t>Has Risen To A Higher Temperature</a:t>
            </a:r>
            <a:endParaRPr lang="en-GB" altLang="en-US" sz="1950" dirty="0"/>
          </a:p>
          <a:p>
            <a:pPr algn="ctr">
              <a:spcBef>
                <a:spcPct val="0"/>
              </a:spcBef>
              <a:buFontTx/>
              <a:buNone/>
            </a:pPr>
            <a:br>
              <a:rPr lang="en-GB" altLang="en-US" sz="1950" b="1" dirty="0">
                <a:solidFill>
                  <a:srgbClr val="008000"/>
                </a:solidFill>
              </a:rPr>
            </a:br>
            <a:endParaRPr lang="en-GB" altLang="en-US" sz="1950" b="1" dirty="0">
              <a:solidFill>
                <a:srgbClr val="008000"/>
              </a:solidFill>
            </a:endParaRPr>
          </a:p>
        </p:txBody>
      </p:sp>
      <p:pic>
        <p:nvPicPr>
          <p:cNvPr id="23557" name="Picture 38">
            <a:extLst>
              <a:ext uri="{FF2B5EF4-FFF2-40B4-BE49-F238E27FC236}">
                <a16:creationId xmlns:a16="http://schemas.microsoft.com/office/drawing/2014/main" id="{D3CDCC53-90EE-497C-B47E-998101305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3800475"/>
            <a:ext cx="1919288" cy="14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">
            <a:extLst>
              <a:ext uri="{FF2B5EF4-FFF2-40B4-BE49-F238E27FC236}">
                <a16:creationId xmlns:a16="http://schemas.microsoft.com/office/drawing/2014/main" id="{3FB81A25-74C2-4950-8B57-1A6E56DC6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39854"/>
            <a:ext cx="3100784" cy="156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F8EEDE0F-800D-E8C1-DD96-BAF1FF9B6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72" y="859415"/>
            <a:ext cx="348832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9">
            <a:extLst>
              <a:ext uri="{FF2B5EF4-FFF2-40B4-BE49-F238E27FC236}">
                <a16:creationId xmlns:a16="http://schemas.microsoft.com/office/drawing/2014/main" id="{47F904FC-50F8-4473-8E0D-AEC5DE494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102" y="2579914"/>
            <a:ext cx="42638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solidFill>
                  <a:srgbClr val="FF0000"/>
                </a:solidFill>
              </a:rPr>
              <a:t>What are Your Conclusions?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D761D67C-C662-757F-7D60-0D7B60E01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583" y="1190760"/>
            <a:ext cx="348832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3A18DB-7367-0F55-9521-0B8892ACE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2173" y="1240483"/>
            <a:ext cx="13452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F2C00-BB64-5BFE-3D43-B87DFA3C3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126" y="2351245"/>
            <a:ext cx="562911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activity is for pupils to understand maths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BB690-8E55-F047-C06D-53ADF1EC1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442" y="2916934"/>
            <a:ext cx="10070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Risks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538FC4F-E465-1A0E-FDCC-267128BCC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250897"/>
              </p:ext>
            </p:extLst>
          </p:nvPr>
        </p:nvGraphicFramePr>
        <p:xfrm>
          <a:off x="2788538" y="3467267"/>
          <a:ext cx="4814045" cy="2696884"/>
        </p:xfrm>
        <a:graphic>
          <a:graphicData uri="http://schemas.openxmlformats.org/drawingml/2006/table">
            <a:tbl>
              <a:tblPr firstRow="1" firstCol="1" bandRow="1"/>
              <a:tblGrid>
                <a:gridCol w="1371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0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90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64" marR="39864" marT="5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64" marR="39864" marT="5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Avoidance Action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64" marR="39864" marT="5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4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Tools</a:t>
                      </a:r>
                    </a:p>
                  </a:txBody>
                  <a:tcPr marL="39864" marR="39864" marT="5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</a:p>
                  </a:txBody>
                  <a:tcPr marL="39864" marR="39864" marT="5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action to render first aid, etc</a:t>
                      </a:r>
                    </a:p>
                  </a:txBody>
                  <a:tcPr marL="39864" marR="39864" marT="5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833772"/>
                  </a:ext>
                </a:extLst>
              </a:tr>
              <a:tr h="2414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Electricity</a:t>
                      </a:r>
                    </a:p>
                  </a:txBody>
                  <a:tcPr marL="39864" marR="39864" marT="5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</a:p>
                  </a:txBody>
                  <a:tcPr marL="39864" marR="39864" marT="5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to render first aid, etc</a:t>
                      </a:r>
                    </a:p>
                  </a:txBody>
                  <a:tcPr marL="39864" marR="39864" marT="5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293594"/>
                  </a:ext>
                </a:extLst>
              </a:tr>
              <a:tr h="2414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Aggression between pupils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64" marR="39864" marT="5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64" marR="39864" marT="5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action to defuse aggression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64" marR="39864" marT="5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2811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>
            <a:extLst>
              <a:ext uri="{FF2B5EF4-FFF2-40B4-BE49-F238E27FC236}">
                <a16:creationId xmlns:a16="http://schemas.microsoft.com/office/drawing/2014/main" id="{B8020A4F-EFA5-4B94-91DB-890430090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8667" y="1676672"/>
            <a:ext cx="4256293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Further Work</a:t>
            </a:r>
            <a:br>
              <a:rPr lang="en-GB" altLang="en-US" sz="1950" b="1" dirty="0">
                <a:solidFill>
                  <a:srgbClr val="008000"/>
                </a:solidFill>
              </a:rPr>
            </a:br>
            <a:br>
              <a:rPr lang="en-GB" altLang="en-US" sz="1950" b="1" dirty="0">
                <a:solidFill>
                  <a:srgbClr val="008000"/>
                </a:solidFill>
              </a:rPr>
            </a:br>
            <a:r>
              <a:rPr lang="en-GB" altLang="en-US" sz="1950" b="1" dirty="0">
                <a:solidFill>
                  <a:srgbClr val="008000"/>
                </a:solidFill>
              </a:rPr>
              <a:t>Can you calculate how much </a:t>
            </a:r>
            <a:br>
              <a:rPr lang="en-GB" altLang="en-US" sz="1950" b="1" dirty="0">
                <a:solidFill>
                  <a:srgbClr val="008000"/>
                </a:solidFill>
              </a:rPr>
            </a:br>
            <a:r>
              <a:rPr lang="en-GB" altLang="en-US" sz="1950" b="1" dirty="0">
                <a:solidFill>
                  <a:srgbClr val="008000"/>
                </a:solidFill>
              </a:rPr>
              <a:t>energy saving you could make?</a:t>
            </a:r>
            <a:br>
              <a:rPr lang="en-GB" altLang="en-US" sz="1950" b="1" dirty="0">
                <a:solidFill>
                  <a:srgbClr val="008000"/>
                </a:solidFill>
              </a:rPr>
            </a:br>
            <a:br>
              <a:rPr lang="en-GB" altLang="en-US" sz="1950" b="1" dirty="0">
                <a:solidFill>
                  <a:srgbClr val="008000"/>
                </a:solidFill>
              </a:rPr>
            </a:br>
            <a:r>
              <a:rPr lang="en-GB" altLang="en-US" sz="1950" b="1" dirty="0">
                <a:solidFill>
                  <a:srgbClr val="008000"/>
                </a:solidFill>
              </a:rPr>
              <a:t>Use the internet to find some answers!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39C585A4-C44B-3433-B311-6CC8F5B98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583" y="1190760"/>
            <a:ext cx="348832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1BE29-1746-1F28-462B-8DF102E2F4BE}"/>
              </a:ext>
            </a:extLst>
          </p:cNvPr>
          <p:cNvSpPr txBox="1"/>
          <p:nvPr/>
        </p:nvSpPr>
        <p:spPr>
          <a:xfrm>
            <a:off x="1787502" y="3872097"/>
            <a:ext cx="7329555" cy="1443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63" b="1" dirty="0"/>
              <a:t>http://www.propertypal.com/property-news/saving-energy-in-your-home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463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63" b="1" dirty="0"/>
              <a:t>http://www.energysavingtrust.org.uk/</a:t>
            </a:r>
            <a:br>
              <a:rPr lang="en-GB" altLang="en-US" sz="1463" b="1" dirty="0"/>
            </a:br>
            <a:br>
              <a:rPr lang="en-GB" altLang="en-US" sz="1463" b="1" dirty="0"/>
            </a:br>
            <a:r>
              <a:rPr lang="en-GB" altLang="en-US" sz="1463" b="1" dirty="0"/>
              <a:t>www.direct.gov.uk/en/Environmentandgreenerliving/Energyandwatersaving/Energyandwaterefficiencyinyourhome</a:t>
            </a:r>
            <a:endParaRPr lang="en-GB" altLang="en-US" sz="26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5404B1-95B0-9E94-553A-DBC8401B90F8}"/>
              </a:ext>
            </a:extLst>
          </p:cNvPr>
          <p:cNvSpPr txBox="1"/>
          <p:nvPr/>
        </p:nvSpPr>
        <p:spPr>
          <a:xfrm>
            <a:off x="1041899" y="2291188"/>
            <a:ext cx="782220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FF0000"/>
                </a:solidFill>
              </a:rPr>
              <a:t>We have learnt</a:t>
            </a:r>
          </a:p>
          <a:p>
            <a:endParaRPr lang="en-GB" sz="1950" b="1" dirty="0"/>
          </a:p>
          <a:p>
            <a:r>
              <a:rPr lang="en-GB" sz="1950" b="1" dirty="0">
                <a:solidFill>
                  <a:srgbClr val="008000"/>
                </a:solidFill>
              </a:rPr>
              <a:t>That lagging your house can save energy and money</a:t>
            </a:r>
          </a:p>
          <a:p>
            <a:endParaRPr lang="en-GB" sz="1950" b="1" dirty="0">
              <a:solidFill>
                <a:srgbClr val="008000"/>
              </a:solidFill>
            </a:endParaRPr>
          </a:p>
          <a:p>
            <a:r>
              <a:rPr lang="en-GB" sz="1950" b="1" dirty="0">
                <a:solidFill>
                  <a:srgbClr val="002060"/>
                </a:solidFill>
              </a:rPr>
              <a:t>And we used thermometers to measure the change</a:t>
            </a:r>
          </a:p>
          <a:p>
            <a:endParaRPr lang="en-GB" sz="1950" b="1" dirty="0">
              <a:solidFill>
                <a:srgbClr val="008000"/>
              </a:solidFill>
            </a:endParaRPr>
          </a:p>
          <a:p>
            <a:r>
              <a:rPr lang="en-GB" sz="1950" b="1" dirty="0">
                <a:solidFill>
                  <a:srgbClr val="008000"/>
                </a:solidFill>
              </a:rPr>
              <a:t>So we used maths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903A8872-BA8A-AAC2-00D4-F7572BEB9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583" y="1190760"/>
            <a:ext cx="348832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  <p:sp>
        <p:nvSpPr>
          <p:cNvPr id="7" name="TextBox 6">
            <a:hlinkClick r:id="rId2" action="ppaction://hlinksldjump"/>
            <a:extLst>
              <a:ext uri="{FF2B5EF4-FFF2-40B4-BE49-F238E27FC236}">
                <a16:creationId xmlns:a16="http://schemas.microsoft.com/office/drawing/2014/main" id="{32999D03-38B4-CF30-D666-DAA67B5F055F}"/>
              </a:ext>
            </a:extLst>
          </p:cNvPr>
          <p:cNvSpPr txBox="1"/>
          <p:nvPr/>
        </p:nvSpPr>
        <p:spPr>
          <a:xfrm>
            <a:off x="6272622" y="4329246"/>
            <a:ext cx="30758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C00000"/>
                </a:solidFill>
              </a:rPr>
              <a:t>Click for next activity</a:t>
            </a:r>
          </a:p>
        </p:txBody>
      </p:sp>
    </p:spTree>
    <p:extLst>
      <p:ext uri="{BB962C8B-B14F-4D97-AF65-F5344CB8AC3E}">
        <p14:creationId xmlns:p14="http://schemas.microsoft.com/office/powerpoint/2010/main" val="2349197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51B0FF-FC41-48F1-975E-C8A4B8EC6EA3}"/>
              </a:ext>
            </a:extLst>
          </p:cNvPr>
          <p:cNvSpPr/>
          <p:nvPr/>
        </p:nvSpPr>
        <p:spPr bwMode="auto">
          <a:xfrm>
            <a:off x="3510956" y="642939"/>
            <a:ext cx="2556467" cy="4953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950" dirty="0">
              <a:latin typeface="Times New Roman" panose="02020603050405020304" pitchFamily="18" charset="0"/>
            </a:endParaRPr>
          </a:p>
        </p:txBody>
      </p:sp>
      <p:sp>
        <p:nvSpPr>
          <p:cNvPr id="29698" name="Rectangle 2" descr="Horizontal brick">
            <a:extLst>
              <a:ext uri="{FF2B5EF4-FFF2-40B4-BE49-F238E27FC236}">
                <a16:creationId xmlns:a16="http://schemas.microsoft.com/office/drawing/2014/main" id="{CE76B45D-4BBA-4FEE-8E38-910A921C7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819275"/>
            <a:ext cx="8048625" cy="3962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29701" name="AutoShape 11">
            <a:extLst>
              <a:ext uri="{FF2B5EF4-FFF2-40B4-BE49-F238E27FC236}">
                <a16:creationId xmlns:a16="http://schemas.microsoft.com/office/drawing/2014/main" id="{784C3BA7-FE19-495C-8058-F4E655C3EA5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28688" y="1200150"/>
            <a:ext cx="8048625" cy="6191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29702" name="Text Box 12">
            <a:extLst>
              <a:ext uri="{FF2B5EF4-FFF2-40B4-BE49-F238E27FC236}">
                <a16:creationId xmlns:a16="http://schemas.microsoft.com/office/drawing/2014/main" id="{D915BFB4-A0CF-48C2-890E-7CD43041B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501" y="1233686"/>
            <a:ext cx="2585964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dirty="0"/>
              <a:t>Fold &amp; Stick Roof Here</a:t>
            </a:r>
          </a:p>
        </p:txBody>
      </p:sp>
      <p:sp>
        <p:nvSpPr>
          <p:cNvPr id="29703" name="Line 13">
            <a:extLst>
              <a:ext uri="{FF2B5EF4-FFF2-40B4-BE49-F238E27FC236}">
                <a16:creationId xmlns:a16="http://schemas.microsoft.com/office/drawing/2014/main" id="{17099666-01F1-4FD7-95DB-40A7EEF6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688" y="1820565"/>
            <a:ext cx="8048625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29704" name="Line 14">
            <a:extLst>
              <a:ext uri="{FF2B5EF4-FFF2-40B4-BE49-F238E27FC236}">
                <a16:creationId xmlns:a16="http://schemas.microsoft.com/office/drawing/2014/main" id="{AC4C0DFB-DC7B-4025-AE70-DFD8F351B8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1" y="1014413"/>
            <a:ext cx="1963142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29705" name="Text Box 15">
            <a:extLst>
              <a:ext uri="{FF2B5EF4-FFF2-40B4-BE49-F238E27FC236}">
                <a16:creationId xmlns:a16="http://schemas.microsoft.com/office/drawing/2014/main" id="{08F793BF-C325-4551-8BD3-1836DD2A6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825" y="642938"/>
            <a:ext cx="220329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Fold Along Dotted Blue Lines</a:t>
            </a:r>
          </a:p>
        </p:txBody>
      </p:sp>
      <p:sp>
        <p:nvSpPr>
          <p:cNvPr id="29706" name="Line 16">
            <a:extLst>
              <a:ext uri="{FF2B5EF4-FFF2-40B4-BE49-F238E27FC236}">
                <a16:creationId xmlns:a16="http://schemas.microsoft.com/office/drawing/2014/main" id="{A0EB839F-E4F4-4B4C-B34A-DD735F34C8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3500" y="1014414"/>
            <a:ext cx="1782564" cy="258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29707" name="Text Box 17">
            <a:extLst>
              <a:ext uri="{FF2B5EF4-FFF2-40B4-BE49-F238E27FC236}">
                <a16:creationId xmlns:a16="http://schemas.microsoft.com/office/drawing/2014/main" id="{8D2DBBC3-B1D7-4367-A804-51FB9CB09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9" y="721619"/>
            <a:ext cx="195322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Cut Along Full Blue Lines</a:t>
            </a:r>
          </a:p>
        </p:txBody>
      </p:sp>
      <p:grpSp>
        <p:nvGrpSpPr>
          <p:cNvPr id="29708" name="Group 18">
            <a:extLst>
              <a:ext uri="{FF2B5EF4-FFF2-40B4-BE49-F238E27FC236}">
                <a16:creationId xmlns:a16="http://schemas.microsoft.com/office/drawing/2014/main" id="{B3CEB031-2FFF-476C-9FFD-6E4325579725}"/>
              </a:ext>
            </a:extLst>
          </p:cNvPr>
          <p:cNvGrpSpPr>
            <a:grpSpLocks/>
          </p:cNvGrpSpPr>
          <p:nvPr/>
        </p:nvGrpSpPr>
        <p:grpSpPr bwMode="auto">
          <a:xfrm>
            <a:off x="3356173" y="662286"/>
            <a:ext cx="309563" cy="432097"/>
            <a:chOff x="960" y="2016"/>
            <a:chExt cx="1200" cy="1152"/>
          </a:xfrm>
        </p:grpSpPr>
        <p:sp>
          <p:nvSpPr>
            <p:cNvPr id="29713" name="Rectangle 19">
              <a:extLst>
                <a:ext uri="{FF2B5EF4-FFF2-40B4-BE49-F238E27FC236}">
                  <a16:creationId xmlns:a16="http://schemas.microsoft.com/office/drawing/2014/main" id="{E848E93A-A6EC-46AE-A46B-53CABE081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11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29714" name="Rectangle 20">
              <a:extLst>
                <a:ext uri="{FF2B5EF4-FFF2-40B4-BE49-F238E27FC236}">
                  <a16:creationId xmlns:a16="http://schemas.microsoft.com/office/drawing/2014/main" id="{A11F4C68-F49C-4E8F-AB4E-D1C46F831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3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29715" name="Line 21">
              <a:extLst>
                <a:ext uri="{FF2B5EF4-FFF2-40B4-BE49-F238E27FC236}">
                  <a16:creationId xmlns:a16="http://schemas.microsoft.com/office/drawing/2014/main" id="{C6095921-F5C1-40F7-A189-75D4D5576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" y="2016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  <p:sp>
        <p:nvSpPr>
          <p:cNvPr id="29709" name="Text Box 22">
            <a:extLst>
              <a:ext uri="{FF2B5EF4-FFF2-40B4-BE49-F238E27FC236}">
                <a16:creationId xmlns:a16="http://schemas.microsoft.com/office/drawing/2014/main" id="{B431A44B-3A35-43E9-A160-A353E9E17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838" y="642939"/>
            <a:ext cx="250741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/>
              <a:t>Cut out Windows &amp; Doors and </a:t>
            </a:r>
            <a:br>
              <a:rPr lang="en-GB" altLang="en-US" sz="1300" dirty="0"/>
            </a:br>
            <a:r>
              <a:rPr lang="en-GB" altLang="en-US" sz="1300" dirty="0"/>
              <a:t>Stick Clingfilm to Represent Glass</a:t>
            </a:r>
          </a:p>
        </p:txBody>
      </p:sp>
      <p:sp>
        <p:nvSpPr>
          <p:cNvPr id="29710" name="AutoShape 23">
            <a:extLst>
              <a:ext uri="{FF2B5EF4-FFF2-40B4-BE49-F238E27FC236}">
                <a16:creationId xmlns:a16="http://schemas.microsoft.com/office/drawing/2014/main" id="{2A023BBA-3A28-459A-B424-65D983241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5781675"/>
            <a:ext cx="8048625" cy="4333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29711" name="Line 24">
            <a:extLst>
              <a:ext uri="{FF2B5EF4-FFF2-40B4-BE49-F238E27FC236}">
                <a16:creationId xmlns:a16="http://schemas.microsoft.com/office/drawing/2014/main" id="{6A6F1633-CB70-49B8-8D61-83F9FBF167CC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688" y="5781675"/>
            <a:ext cx="8048625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29712" name="Text Box 25">
            <a:extLst>
              <a:ext uri="{FF2B5EF4-FFF2-40B4-BE49-F238E27FC236}">
                <a16:creationId xmlns:a16="http://schemas.microsoft.com/office/drawing/2014/main" id="{15F70009-E15A-4058-99B9-5AA9827B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013" y="5843589"/>
            <a:ext cx="3269678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dirty="0"/>
              <a:t>Fold – </a:t>
            </a:r>
            <a:r>
              <a:rPr lang="en-GB" altLang="en-US" sz="1950" dirty="0">
                <a:solidFill>
                  <a:srgbClr val="FF0000"/>
                </a:solidFill>
              </a:rPr>
              <a:t>DO NOT </a:t>
            </a:r>
            <a:r>
              <a:rPr lang="en-GB" altLang="en-US" sz="1950" dirty="0"/>
              <a:t>Stick To Base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67FB01-8112-4FFD-82E7-F3EA780E06F8}"/>
              </a:ext>
            </a:extLst>
          </p:cNvPr>
          <p:cNvGrpSpPr/>
          <p:nvPr/>
        </p:nvGrpSpPr>
        <p:grpSpPr>
          <a:xfrm>
            <a:off x="2148456" y="2780791"/>
            <a:ext cx="1566294" cy="1514984"/>
            <a:chOff x="1501254" y="2631204"/>
            <a:chExt cx="1927746" cy="18645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3A6D38D-86DC-43EE-A175-5E7C2E7A939A}"/>
                </a:ext>
              </a:extLst>
            </p:cNvPr>
            <p:cNvSpPr/>
            <p:nvPr/>
          </p:nvSpPr>
          <p:spPr bwMode="auto">
            <a:xfrm>
              <a:off x="1505519" y="2631204"/>
              <a:ext cx="1905000" cy="1828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1E91000-FC62-4A00-8FF6-343591F0175B}"/>
                </a:ext>
              </a:extLst>
            </p:cNvPr>
            <p:cNvSpPr/>
            <p:nvPr/>
          </p:nvSpPr>
          <p:spPr bwMode="auto">
            <a:xfrm flipH="1">
              <a:off x="3242338" y="2634018"/>
              <a:ext cx="177421" cy="1828800"/>
            </a:xfrm>
            <a:custGeom>
              <a:avLst/>
              <a:gdLst>
                <a:gd name="connsiteX0" fmla="*/ 0 w 177421"/>
                <a:gd name="connsiteY0" fmla="*/ 1828800 h 1828800"/>
                <a:gd name="connsiteX1" fmla="*/ 27295 w 177421"/>
                <a:gd name="connsiteY1" fmla="*/ 0 h 1828800"/>
                <a:gd name="connsiteX2" fmla="*/ 177421 w 177421"/>
                <a:gd name="connsiteY2" fmla="*/ 40943 h 1828800"/>
                <a:gd name="connsiteX3" fmla="*/ 177421 w 177421"/>
                <a:gd name="connsiteY3" fmla="*/ 177421 h 1828800"/>
                <a:gd name="connsiteX4" fmla="*/ 150125 w 177421"/>
                <a:gd name="connsiteY4" fmla="*/ 300251 h 1828800"/>
                <a:gd name="connsiteX5" fmla="*/ 136477 w 177421"/>
                <a:gd name="connsiteY5" fmla="*/ 1037230 h 1828800"/>
                <a:gd name="connsiteX6" fmla="*/ 54591 w 177421"/>
                <a:gd name="connsiteY6" fmla="*/ 1801504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21" h="1828800">
                  <a:moveTo>
                    <a:pt x="0" y="1828800"/>
                  </a:moveTo>
                  <a:lnTo>
                    <a:pt x="27295" y="0"/>
                  </a:lnTo>
                  <a:lnTo>
                    <a:pt x="177421" y="40943"/>
                  </a:lnTo>
                  <a:lnTo>
                    <a:pt x="177421" y="177421"/>
                  </a:lnTo>
                  <a:lnTo>
                    <a:pt x="150125" y="300251"/>
                  </a:lnTo>
                  <a:lnTo>
                    <a:pt x="136477" y="1037230"/>
                  </a:lnTo>
                  <a:lnTo>
                    <a:pt x="54591" y="1801504"/>
                  </a:lnTo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775183-E548-47E2-AD9C-A7DD0109579A}"/>
                </a:ext>
              </a:extLst>
            </p:cNvPr>
            <p:cNvSpPr/>
            <p:nvPr/>
          </p:nvSpPr>
          <p:spPr bwMode="auto">
            <a:xfrm>
              <a:off x="1501254" y="2634018"/>
              <a:ext cx="177421" cy="1828800"/>
            </a:xfrm>
            <a:custGeom>
              <a:avLst/>
              <a:gdLst>
                <a:gd name="connsiteX0" fmla="*/ 0 w 177421"/>
                <a:gd name="connsiteY0" fmla="*/ 1828800 h 1828800"/>
                <a:gd name="connsiteX1" fmla="*/ 27295 w 177421"/>
                <a:gd name="connsiteY1" fmla="*/ 0 h 1828800"/>
                <a:gd name="connsiteX2" fmla="*/ 177421 w 177421"/>
                <a:gd name="connsiteY2" fmla="*/ 40943 h 1828800"/>
                <a:gd name="connsiteX3" fmla="*/ 177421 w 177421"/>
                <a:gd name="connsiteY3" fmla="*/ 177421 h 1828800"/>
                <a:gd name="connsiteX4" fmla="*/ 150125 w 177421"/>
                <a:gd name="connsiteY4" fmla="*/ 300251 h 1828800"/>
                <a:gd name="connsiteX5" fmla="*/ 136477 w 177421"/>
                <a:gd name="connsiteY5" fmla="*/ 1037230 h 1828800"/>
                <a:gd name="connsiteX6" fmla="*/ 54591 w 177421"/>
                <a:gd name="connsiteY6" fmla="*/ 1801504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21" h="1828800">
                  <a:moveTo>
                    <a:pt x="0" y="1828800"/>
                  </a:moveTo>
                  <a:lnTo>
                    <a:pt x="27295" y="0"/>
                  </a:lnTo>
                  <a:lnTo>
                    <a:pt x="177421" y="40943"/>
                  </a:lnTo>
                  <a:lnTo>
                    <a:pt x="177421" y="177421"/>
                  </a:lnTo>
                  <a:lnTo>
                    <a:pt x="150125" y="300251"/>
                  </a:lnTo>
                  <a:lnTo>
                    <a:pt x="136477" y="1037230"/>
                  </a:lnTo>
                  <a:lnTo>
                    <a:pt x="54591" y="1801504"/>
                  </a:lnTo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29719" name="Rectangle 4">
              <a:extLst>
                <a:ext uri="{FF2B5EF4-FFF2-40B4-BE49-F238E27FC236}">
                  <a16:creationId xmlns:a16="http://schemas.microsoft.com/office/drawing/2014/main" id="{449AE7F2-B85C-4200-B046-61BE9E06A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1905000" cy="1828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29721" name="Line 6">
              <a:extLst>
                <a:ext uri="{FF2B5EF4-FFF2-40B4-BE49-F238E27FC236}">
                  <a16:creationId xmlns:a16="http://schemas.microsoft.com/office/drawing/2014/main" id="{65DBF733-C75E-49D6-B84A-DC88E04C9E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6500" y="2667000"/>
              <a:ext cx="0" cy="1828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29720" name="Rectangle 5">
              <a:extLst>
                <a:ext uri="{FF2B5EF4-FFF2-40B4-BE49-F238E27FC236}">
                  <a16:creationId xmlns:a16="http://schemas.microsoft.com/office/drawing/2014/main" id="{535CDBA2-9FB6-4DAE-B722-C23100E48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1905000" cy="533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02A0044-EBFE-40AC-89E9-C2AB9935537A}"/>
              </a:ext>
            </a:extLst>
          </p:cNvPr>
          <p:cNvGrpSpPr/>
          <p:nvPr/>
        </p:nvGrpSpPr>
        <p:grpSpPr>
          <a:xfrm>
            <a:off x="5694448" y="2766246"/>
            <a:ext cx="1566294" cy="1514984"/>
            <a:chOff x="1501254" y="2631204"/>
            <a:chExt cx="1927746" cy="186459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BEFF744-42F4-47A7-8AAC-53CA525B461A}"/>
                </a:ext>
              </a:extLst>
            </p:cNvPr>
            <p:cNvSpPr/>
            <p:nvPr/>
          </p:nvSpPr>
          <p:spPr bwMode="auto">
            <a:xfrm>
              <a:off x="1505519" y="2631204"/>
              <a:ext cx="1905000" cy="1828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4CA9479-BCC7-4F10-A8E4-951E49B9A01D}"/>
                </a:ext>
              </a:extLst>
            </p:cNvPr>
            <p:cNvSpPr/>
            <p:nvPr/>
          </p:nvSpPr>
          <p:spPr bwMode="auto">
            <a:xfrm flipH="1">
              <a:off x="3242338" y="2634018"/>
              <a:ext cx="177421" cy="1828800"/>
            </a:xfrm>
            <a:custGeom>
              <a:avLst/>
              <a:gdLst>
                <a:gd name="connsiteX0" fmla="*/ 0 w 177421"/>
                <a:gd name="connsiteY0" fmla="*/ 1828800 h 1828800"/>
                <a:gd name="connsiteX1" fmla="*/ 27295 w 177421"/>
                <a:gd name="connsiteY1" fmla="*/ 0 h 1828800"/>
                <a:gd name="connsiteX2" fmla="*/ 177421 w 177421"/>
                <a:gd name="connsiteY2" fmla="*/ 40943 h 1828800"/>
                <a:gd name="connsiteX3" fmla="*/ 177421 w 177421"/>
                <a:gd name="connsiteY3" fmla="*/ 177421 h 1828800"/>
                <a:gd name="connsiteX4" fmla="*/ 150125 w 177421"/>
                <a:gd name="connsiteY4" fmla="*/ 300251 h 1828800"/>
                <a:gd name="connsiteX5" fmla="*/ 136477 w 177421"/>
                <a:gd name="connsiteY5" fmla="*/ 1037230 h 1828800"/>
                <a:gd name="connsiteX6" fmla="*/ 54591 w 177421"/>
                <a:gd name="connsiteY6" fmla="*/ 1801504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21" h="1828800">
                  <a:moveTo>
                    <a:pt x="0" y="1828800"/>
                  </a:moveTo>
                  <a:lnTo>
                    <a:pt x="27295" y="0"/>
                  </a:lnTo>
                  <a:lnTo>
                    <a:pt x="177421" y="40943"/>
                  </a:lnTo>
                  <a:lnTo>
                    <a:pt x="177421" y="177421"/>
                  </a:lnTo>
                  <a:lnTo>
                    <a:pt x="150125" y="300251"/>
                  </a:lnTo>
                  <a:lnTo>
                    <a:pt x="136477" y="1037230"/>
                  </a:lnTo>
                  <a:lnTo>
                    <a:pt x="54591" y="1801504"/>
                  </a:lnTo>
                </a:path>
              </a:pathLst>
            </a:custGeom>
            <a:solidFill>
              <a:srgbClr val="FF33CC"/>
            </a:solidFill>
            <a:ln w="9525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CBC0602-BE1C-4929-BEB0-6EB8F286FFB1}"/>
                </a:ext>
              </a:extLst>
            </p:cNvPr>
            <p:cNvSpPr/>
            <p:nvPr/>
          </p:nvSpPr>
          <p:spPr bwMode="auto">
            <a:xfrm>
              <a:off x="1501254" y="2634018"/>
              <a:ext cx="177421" cy="1828800"/>
            </a:xfrm>
            <a:custGeom>
              <a:avLst/>
              <a:gdLst>
                <a:gd name="connsiteX0" fmla="*/ 0 w 177421"/>
                <a:gd name="connsiteY0" fmla="*/ 1828800 h 1828800"/>
                <a:gd name="connsiteX1" fmla="*/ 27295 w 177421"/>
                <a:gd name="connsiteY1" fmla="*/ 0 h 1828800"/>
                <a:gd name="connsiteX2" fmla="*/ 177421 w 177421"/>
                <a:gd name="connsiteY2" fmla="*/ 40943 h 1828800"/>
                <a:gd name="connsiteX3" fmla="*/ 177421 w 177421"/>
                <a:gd name="connsiteY3" fmla="*/ 177421 h 1828800"/>
                <a:gd name="connsiteX4" fmla="*/ 150125 w 177421"/>
                <a:gd name="connsiteY4" fmla="*/ 300251 h 1828800"/>
                <a:gd name="connsiteX5" fmla="*/ 136477 w 177421"/>
                <a:gd name="connsiteY5" fmla="*/ 1037230 h 1828800"/>
                <a:gd name="connsiteX6" fmla="*/ 54591 w 177421"/>
                <a:gd name="connsiteY6" fmla="*/ 1801504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21" h="1828800">
                  <a:moveTo>
                    <a:pt x="0" y="1828800"/>
                  </a:moveTo>
                  <a:lnTo>
                    <a:pt x="27295" y="0"/>
                  </a:lnTo>
                  <a:lnTo>
                    <a:pt x="177421" y="40943"/>
                  </a:lnTo>
                  <a:lnTo>
                    <a:pt x="177421" y="177421"/>
                  </a:lnTo>
                  <a:lnTo>
                    <a:pt x="150125" y="300251"/>
                  </a:lnTo>
                  <a:lnTo>
                    <a:pt x="136477" y="1037230"/>
                  </a:lnTo>
                  <a:lnTo>
                    <a:pt x="54591" y="1801504"/>
                  </a:lnTo>
                </a:path>
              </a:pathLst>
            </a:custGeom>
            <a:solidFill>
              <a:srgbClr val="FF33CC"/>
            </a:solidFill>
            <a:ln w="9525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 4">
              <a:extLst>
                <a:ext uri="{FF2B5EF4-FFF2-40B4-BE49-F238E27FC236}">
                  <a16:creationId xmlns:a16="http://schemas.microsoft.com/office/drawing/2014/main" id="{29453522-5622-4DC7-83FD-25C8ACDAC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1905000" cy="1828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8DA823E0-7822-41EE-BA3F-EB2440B5C4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6500" y="2667000"/>
              <a:ext cx="0" cy="1828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A5CB2DB0-1E3D-446E-8062-43EB3B44E0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1905000" cy="533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51B0FF-FC41-48F1-975E-C8A4B8EC6EA3}"/>
              </a:ext>
            </a:extLst>
          </p:cNvPr>
          <p:cNvSpPr/>
          <p:nvPr/>
        </p:nvSpPr>
        <p:spPr bwMode="auto">
          <a:xfrm>
            <a:off x="3510956" y="642939"/>
            <a:ext cx="2556467" cy="4953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950" dirty="0">
              <a:latin typeface="Times New Roman" panose="02020603050405020304" pitchFamily="18" charset="0"/>
            </a:endParaRPr>
          </a:p>
        </p:txBody>
      </p:sp>
      <p:sp>
        <p:nvSpPr>
          <p:cNvPr id="29698" name="Rectangle 2" descr="Horizontal brick">
            <a:extLst>
              <a:ext uri="{FF2B5EF4-FFF2-40B4-BE49-F238E27FC236}">
                <a16:creationId xmlns:a16="http://schemas.microsoft.com/office/drawing/2014/main" id="{CE76B45D-4BBA-4FEE-8E38-910A921C7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819275"/>
            <a:ext cx="8048625" cy="3962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29701" name="AutoShape 11">
            <a:extLst>
              <a:ext uri="{FF2B5EF4-FFF2-40B4-BE49-F238E27FC236}">
                <a16:creationId xmlns:a16="http://schemas.microsoft.com/office/drawing/2014/main" id="{784C3BA7-FE19-495C-8058-F4E655C3EA5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28688" y="1200150"/>
            <a:ext cx="8048625" cy="6191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29702" name="Text Box 12">
            <a:extLst>
              <a:ext uri="{FF2B5EF4-FFF2-40B4-BE49-F238E27FC236}">
                <a16:creationId xmlns:a16="http://schemas.microsoft.com/office/drawing/2014/main" id="{D915BFB4-A0CF-48C2-890E-7CD43041B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501" y="1233686"/>
            <a:ext cx="2585964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dirty="0"/>
              <a:t>Fold &amp; Stick Roof Here</a:t>
            </a:r>
          </a:p>
        </p:txBody>
      </p:sp>
      <p:sp>
        <p:nvSpPr>
          <p:cNvPr id="29703" name="Line 13">
            <a:extLst>
              <a:ext uri="{FF2B5EF4-FFF2-40B4-BE49-F238E27FC236}">
                <a16:creationId xmlns:a16="http://schemas.microsoft.com/office/drawing/2014/main" id="{17099666-01F1-4FD7-95DB-40A7EEF6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688" y="1820565"/>
            <a:ext cx="8048625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29704" name="Line 14">
            <a:extLst>
              <a:ext uri="{FF2B5EF4-FFF2-40B4-BE49-F238E27FC236}">
                <a16:creationId xmlns:a16="http://schemas.microsoft.com/office/drawing/2014/main" id="{AC4C0DFB-DC7B-4025-AE70-DFD8F351B8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1" y="1014413"/>
            <a:ext cx="1963142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29705" name="Text Box 15">
            <a:extLst>
              <a:ext uri="{FF2B5EF4-FFF2-40B4-BE49-F238E27FC236}">
                <a16:creationId xmlns:a16="http://schemas.microsoft.com/office/drawing/2014/main" id="{08F793BF-C325-4551-8BD3-1836DD2A6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825" y="642938"/>
            <a:ext cx="220329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Fold Along Dotted Blue Lines</a:t>
            </a:r>
          </a:p>
        </p:txBody>
      </p:sp>
      <p:sp>
        <p:nvSpPr>
          <p:cNvPr id="29706" name="Line 16">
            <a:extLst>
              <a:ext uri="{FF2B5EF4-FFF2-40B4-BE49-F238E27FC236}">
                <a16:creationId xmlns:a16="http://schemas.microsoft.com/office/drawing/2014/main" id="{A0EB839F-E4F4-4B4C-B34A-DD735F34C8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3500" y="1014414"/>
            <a:ext cx="1782564" cy="258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29707" name="Text Box 17">
            <a:extLst>
              <a:ext uri="{FF2B5EF4-FFF2-40B4-BE49-F238E27FC236}">
                <a16:creationId xmlns:a16="http://schemas.microsoft.com/office/drawing/2014/main" id="{8D2DBBC3-B1D7-4367-A804-51FB9CB09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9" y="721619"/>
            <a:ext cx="195322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Cut Along Full Blue Lines</a:t>
            </a:r>
          </a:p>
        </p:txBody>
      </p:sp>
      <p:sp>
        <p:nvSpPr>
          <p:cNvPr id="29709" name="Text Box 22">
            <a:extLst>
              <a:ext uri="{FF2B5EF4-FFF2-40B4-BE49-F238E27FC236}">
                <a16:creationId xmlns:a16="http://schemas.microsoft.com/office/drawing/2014/main" id="{B431A44B-3A35-43E9-A160-A353E9E17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844" y="642939"/>
            <a:ext cx="3545993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/>
              <a:t>Cut out Windows &amp; Doors and </a:t>
            </a:r>
            <a:br>
              <a:rPr lang="en-GB" altLang="en-US" sz="1300" dirty="0"/>
            </a:br>
            <a:r>
              <a:rPr lang="en-GB" altLang="en-US" sz="1300" dirty="0"/>
              <a:t>Stick Clingfilm to Represent Glass</a:t>
            </a:r>
          </a:p>
        </p:txBody>
      </p:sp>
      <p:sp>
        <p:nvSpPr>
          <p:cNvPr id="29710" name="AutoShape 23">
            <a:extLst>
              <a:ext uri="{FF2B5EF4-FFF2-40B4-BE49-F238E27FC236}">
                <a16:creationId xmlns:a16="http://schemas.microsoft.com/office/drawing/2014/main" id="{2A023BBA-3A28-459A-B424-65D983241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5781675"/>
            <a:ext cx="8048625" cy="4333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29711" name="Line 24">
            <a:extLst>
              <a:ext uri="{FF2B5EF4-FFF2-40B4-BE49-F238E27FC236}">
                <a16:creationId xmlns:a16="http://schemas.microsoft.com/office/drawing/2014/main" id="{6A6F1633-CB70-49B8-8D61-83F9FBF167CC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688" y="5781675"/>
            <a:ext cx="8048625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29712" name="Text Box 25">
            <a:extLst>
              <a:ext uri="{FF2B5EF4-FFF2-40B4-BE49-F238E27FC236}">
                <a16:creationId xmlns:a16="http://schemas.microsoft.com/office/drawing/2014/main" id="{15F70009-E15A-4058-99B9-5AA9827B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013" y="5843589"/>
            <a:ext cx="3269678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dirty="0"/>
              <a:t>Fold – </a:t>
            </a:r>
            <a:r>
              <a:rPr lang="en-GB" altLang="en-US" sz="1950" dirty="0">
                <a:solidFill>
                  <a:srgbClr val="FF0000"/>
                </a:solidFill>
              </a:rPr>
              <a:t>DO NOT </a:t>
            </a:r>
            <a:r>
              <a:rPr lang="en-GB" altLang="en-US" sz="1950" dirty="0"/>
              <a:t>Stick To Base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67FB01-8112-4FFD-82E7-F3EA780E06F8}"/>
              </a:ext>
            </a:extLst>
          </p:cNvPr>
          <p:cNvGrpSpPr/>
          <p:nvPr/>
        </p:nvGrpSpPr>
        <p:grpSpPr>
          <a:xfrm>
            <a:off x="2148456" y="2780791"/>
            <a:ext cx="1566294" cy="1514984"/>
            <a:chOff x="1501254" y="2631204"/>
            <a:chExt cx="1927746" cy="18645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3A6D38D-86DC-43EE-A175-5E7C2E7A939A}"/>
                </a:ext>
              </a:extLst>
            </p:cNvPr>
            <p:cNvSpPr/>
            <p:nvPr/>
          </p:nvSpPr>
          <p:spPr bwMode="auto">
            <a:xfrm>
              <a:off x="1505519" y="2631204"/>
              <a:ext cx="1905000" cy="1828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1E91000-FC62-4A00-8FF6-343591F0175B}"/>
                </a:ext>
              </a:extLst>
            </p:cNvPr>
            <p:cNvSpPr/>
            <p:nvPr/>
          </p:nvSpPr>
          <p:spPr bwMode="auto">
            <a:xfrm flipH="1">
              <a:off x="3242338" y="2634018"/>
              <a:ext cx="177421" cy="1828800"/>
            </a:xfrm>
            <a:custGeom>
              <a:avLst/>
              <a:gdLst>
                <a:gd name="connsiteX0" fmla="*/ 0 w 177421"/>
                <a:gd name="connsiteY0" fmla="*/ 1828800 h 1828800"/>
                <a:gd name="connsiteX1" fmla="*/ 27295 w 177421"/>
                <a:gd name="connsiteY1" fmla="*/ 0 h 1828800"/>
                <a:gd name="connsiteX2" fmla="*/ 177421 w 177421"/>
                <a:gd name="connsiteY2" fmla="*/ 40943 h 1828800"/>
                <a:gd name="connsiteX3" fmla="*/ 177421 w 177421"/>
                <a:gd name="connsiteY3" fmla="*/ 177421 h 1828800"/>
                <a:gd name="connsiteX4" fmla="*/ 150125 w 177421"/>
                <a:gd name="connsiteY4" fmla="*/ 300251 h 1828800"/>
                <a:gd name="connsiteX5" fmla="*/ 136477 w 177421"/>
                <a:gd name="connsiteY5" fmla="*/ 1037230 h 1828800"/>
                <a:gd name="connsiteX6" fmla="*/ 54591 w 177421"/>
                <a:gd name="connsiteY6" fmla="*/ 1801504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21" h="1828800">
                  <a:moveTo>
                    <a:pt x="0" y="1828800"/>
                  </a:moveTo>
                  <a:lnTo>
                    <a:pt x="27295" y="0"/>
                  </a:lnTo>
                  <a:lnTo>
                    <a:pt x="177421" y="40943"/>
                  </a:lnTo>
                  <a:lnTo>
                    <a:pt x="177421" y="177421"/>
                  </a:lnTo>
                  <a:lnTo>
                    <a:pt x="150125" y="300251"/>
                  </a:lnTo>
                  <a:lnTo>
                    <a:pt x="136477" y="1037230"/>
                  </a:lnTo>
                  <a:lnTo>
                    <a:pt x="54591" y="1801504"/>
                  </a:lnTo>
                </a:path>
              </a:pathLst>
            </a:custGeom>
            <a:solidFill>
              <a:srgbClr val="0066FF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775183-E548-47E2-AD9C-A7DD0109579A}"/>
                </a:ext>
              </a:extLst>
            </p:cNvPr>
            <p:cNvSpPr/>
            <p:nvPr/>
          </p:nvSpPr>
          <p:spPr bwMode="auto">
            <a:xfrm>
              <a:off x="1501254" y="2634018"/>
              <a:ext cx="177421" cy="1828800"/>
            </a:xfrm>
            <a:custGeom>
              <a:avLst/>
              <a:gdLst>
                <a:gd name="connsiteX0" fmla="*/ 0 w 177421"/>
                <a:gd name="connsiteY0" fmla="*/ 1828800 h 1828800"/>
                <a:gd name="connsiteX1" fmla="*/ 27295 w 177421"/>
                <a:gd name="connsiteY1" fmla="*/ 0 h 1828800"/>
                <a:gd name="connsiteX2" fmla="*/ 177421 w 177421"/>
                <a:gd name="connsiteY2" fmla="*/ 40943 h 1828800"/>
                <a:gd name="connsiteX3" fmla="*/ 177421 w 177421"/>
                <a:gd name="connsiteY3" fmla="*/ 177421 h 1828800"/>
                <a:gd name="connsiteX4" fmla="*/ 150125 w 177421"/>
                <a:gd name="connsiteY4" fmla="*/ 300251 h 1828800"/>
                <a:gd name="connsiteX5" fmla="*/ 136477 w 177421"/>
                <a:gd name="connsiteY5" fmla="*/ 1037230 h 1828800"/>
                <a:gd name="connsiteX6" fmla="*/ 54591 w 177421"/>
                <a:gd name="connsiteY6" fmla="*/ 1801504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21" h="1828800">
                  <a:moveTo>
                    <a:pt x="0" y="1828800"/>
                  </a:moveTo>
                  <a:lnTo>
                    <a:pt x="27295" y="0"/>
                  </a:lnTo>
                  <a:lnTo>
                    <a:pt x="177421" y="40943"/>
                  </a:lnTo>
                  <a:lnTo>
                    <a:pt x="177421" y="177421"/>
                  </a:lnTo>
                  <a:lnTo>
                    <a:pt x="150125" y="300251"/>
                  </a:lnTo>
                  <a:lnTo>
                    <a:pt x="136477" y="1037230"/>
                  </a:lnTo>
                  <a:lnTo>
                    <a:pt x="54591" y="1801504"/>
                  </a:lnTo>
                </a:path>
              </a:pathLst>
            </a:custGeom>
            <a:solidFill>
              <a:srgbClr val="0066FF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29719" name="Rectangle 4">
              <a:extLst>
                <a:ext uri="{FF2B5EF4-FFF2-40B4-BE49-F238E27FC236}">
                  <a16:creationId xmlns:a16="http://schemas.microsoft.com/office/drawing/2014/main" id="{449AE7F2-B85C-4200-B046-61BE9E06A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1905000" cy="1828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29721" name="Line 6">
              <a:extLst>
                <a:ext uri="{FF2B5EF4-FFF2-40B4-BE49-F238E27FC236}">
                  <a16:creationId xmlns:a16="http://schemas.microsoft.com/office/drawing/2014/main" id="{65DBF733-C75E-49D6-B84A-DC88E04C9E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6500" y="2667000"/>
              <a:ext cx="0" cy="1828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29720" name="Rectangle 5">
              <a:extLst>
                <a:ext uri="{FF2B5EF4-FFF2-40B4-BE49-F238E27FC236}">
                  <a16:creationId xmlns:a16="http://schemas.microsoft.com/office/drawing/2014/main" id="{535CDBA2-9FB6-4DAE-B722-C23100E48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1905000" cy="533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02A0044-EBFE-40AC-89E9-C2AB9935537A}"/>
              </a:ext>
            </a:extLst>
          </p:cNvPr>
          <p:cNvGrpSpPr/>
          <p:nvPr/>
        </p:nvGrpSpPr>
        <p:grpSpPr>
          <a:xfrm>
            <a:off x="5694448" y="2766246"/>
            <a:ext cx="1566294" cy="1514984"/>
            <a:chOff x="1501254" y="2631204"/>
            <a:chExt cx="1927746" cy="186459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BEFF744-42F4-47A7-8AAC-53CA525B461A}"/>
                </a:ext>
              </a:extLst>
            </p:cNvPr>
            <p:cNvSpPr/>
            <p:nvPr/>
          </p:nvSpPr>
          <p:spPr bwMode="auto">
            <a:xfrm>
              <a:off x="1505519" y="2631204"/>
              <a:ext cx="1905000" cy="1828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4CA9479-BCC7-4F10-A8E4-951E49B9A01D}"/>
                </a:ext>
              </a:extLst>
            </p:cNvPr>
            <p:cNvSpPr/>
            <p:nvPr/>
          </p:nvSpPr>
          <p:spPr bwMode="auto">
            <a:xfrm flipH="1">
              <a:off x="3242338" y="2634018"/>
              <a:ext cx="177421" cy="1828800"/>
            </a:xfrm>
            <a:custGeom>
              <a:avLst/>
              <a:gdLst>
                <a:gd name="connsiteX0" fmla="*/ 0 w 177421"/>
                <a:gd name="connsiteY0" fmla="*/ 1828800 h 1828800"/>
                <a:gd name="connsiteX1" fmla="*/ 27295 w 177421"/>
                <a:gd name="connsiteY1" fmla="*/ 0 h 1828800"/>
                <a:gd name="connsiteX2" fmla="*/ 177421 w 177421"/>
                <a:gd name="connsiteY2" fmla="*/ 40943 h 1828800"/>
                <a:gd name="connsiteX3" fmla="*/ 177421 w 177421"/>
                <a:gd name="connsiteY3" fmla="*/ 177421 h 1828800"/>
                <a:gd name="connsiteX4" fmla="*/ 150125 w 177421"/>
                <a:gd name="connsiteY4" fmla="*/ 300251 h 1828800"/>
                <a:gd name="connsiteX5" fmla="*/ 136477 w 177421"/>
                <a:gd name="connsiteY5" fmla="*/ 1037230 h 1828800"/>
                <a:gd name="connsiteX6" fmla="*/ 54591 w 177421"/>
                <a:gd name="connsiteY6" fmla="*/ 1801504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21" h="1828800">
                  <a:moveTo>
                    <a:pt x="0" y="1828800"/>
                  </a:moveTo>
                  <a:lnTo>
                    <a:pt x="27295" y="0"/>
                  </a:lnTo>
                  <a:lnTo>
                    <a:pt x="177421" y="40943"/>
                  </a:lnTo>
                  <a:lnTo>
                    <a:pt x="177421" y="177421"/>
                  </a:lnTo>
                  <a:lnTo>
                    <a:pt x="150125" y="300251"/>
                  </a:lnTo>
                  <a:lnTo>
                    <a:pt x="136477" y="1037230"/>
                  </a:lnTo>
                  <a:lnTo>
                    <a:pt x="54591" y="1801504"/>
                  </a:lnTo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CBC0602-BE1C-4929-BEB0-6EB8F286FFB1}"/>
                </a:ext>
              </a:extLst>
            </p:cNvPr>
            <p:cNvSpPr/>
            <p:nvPr/>
          </p:nvSpPr>
          <p:spPr bwMode="auto">
            <a:xfrm>
              <a:off x="1501254" y="2634018"/>
              <a:ext cx="177421" cy="1828800"/>
            </a:xfrm>
            <a:custGeom>
              <a:avLst/>
              <a:gdLst>
                <a:gd name="connsiteX0" fmla="*/ 0 w 177421"/>
                <a:gd name="connsiteY0" fmla="*/ 1828800 h 1828800"/>
                <a:gd name="connsiteX1" fmla="*/ 27295 w 177421"/>
                <a:gd name="connsiteY1" fmla="*/ 0 h 1828800"/>
                <a:gd name="connsiteX2" fmla="*/ 177421 w 177421"/>
                <a:gd name="connsiteY2" fmla="*/ 40943 h 1828800"/>
                <a:gd name="connsiteX3" fmla="*/ 177421 w 177421"/>
                <a:gd name="connsiteY3" fmla="*/ 177421 h 1828800"/>
                <a:gd name="connsiteX4" fmla="*/ 150125 w 177421"/>
                <a:gd name="connsiteY4" fmla="*/ 300251 h 1828800"/>
                <a:gd name="connsiteX5" fmla="*/ 136477 w 177421"/>
                <a:gd name="connsiteY5" fmla="*/ 1037230 h 1828800"/>
                <a:gd name="connsiteX6" fmla="*/ 54591 w 177421"/>
                <a:gd name="connsiteY6" fmla="*/ 1801504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21" h="1828800">
                  <a:moveTo>
                    <a:pt x="0" y="1828800"/>
                  </a:moveTo>
                  <a:lnTo>
                    <a:pt x="27295" y="0"/>
                  </a:lnTo>
                  <a:lnTo>
                    <a:pt x="177421" y="40943"/>
                  </a:lnTo>
                  <a:lnTo>
                    <a:pt x="177421" y="177421"/>
                  </a:lnTo>
                  <a:lnTo>
                    <a:pt x="150125" y="300251"/>
                  </a:lnTo>
                  <a:lnTo>
                    <a:pt x="136477" y="1037230"/>
                  </a:lnTo>
                  <a:lnTo>
                    <a:pt x="54591" y="1801504"/>
                  </a:lnTo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 4">
              <a:extLst>
                <a:ext uri="{FF2B5EF4-FFF2-40B4-BE49-F238E27FC236}">
                  <a16:creationId xmlns:a16="http://schemas.microsoft.com/office/drawing/2014/main" id="{29453522-5622-4DC7-83FD-25C8ACDAC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1905000" cy="1828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8DA823E0-7822-41EE-BA3F-EB2440B5C4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6500" y="2667000"/>
              <a:ext cx="0" cy="1828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A5CB2DB0-1E3D-446E-8062-43EB3B44E0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1905000" cy="533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</p:grpSp>
      <p:grpSp>
        <p:nvGrpSpPr>
          <p:cNvPr id="29708" name="Group 18">
            <a:extLst>
              <a:ext uri="{FF2B5EF4-FFF2-40B4-BE49-F238E27FC236}">
                <a16:creationId xmlns:a16="http://schemas.microsoft.com/office/drawing/2014/main" id="{B3CEB031-2FFF-476C-9FFD-6E4325579725}"/>
              </a:ext>
            </a:extLst>
          </p:cNvPr>
          <p:cNvGrpSpPr>
            <a:grpSpLocks/>
          </p:cNvGrpSpPr>
          <p:nvPr/>
        </p:nvGrpSpPr>
        <p:grpSpPr bwMode="auto">
          <a:xfrm>
            <a:off x="5712929" y="726435"/>
            <a:ext cx="309563" cy="432097"/>
            <a:chOff x="960" y="2016"/>
            <a:chExt cx="1200" cy="1152"/>
          </a:xfrm>
        </p:grpSpPr>
        <p:sp>
          <p:nvSpPr>
            <p:cNvPr id="29713" name="Rectangle 19">
              <a:extLst>
                <a:ext uri="{FF2B5EF4-FFF2-40B4-BE49-F238E27FC236}">
                  <a16:creationId xmlns:a16="http://schemas.microsoft.com/office/drawing/2014/main" id="{E848E93A-A6EC-46AE-A46B-53CABE081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11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29714" name="Rectangle 20">
              <a:extLst>
                <a:ext uri="{FF2B5EF4-FFF2-40B4-BE49-F238E27FC236}">
                  <a16:creationId xmlns:a16="http://schemas.microsoft.com/office/drawing/2014/main" id="{A11F4C68-F49C-4E8F-AB4E-D1C46F831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3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29715" name="Line 21">
              <a:extLst>
                <a:ext uri="{FF2B5EF4-FFF2-40B4-BE49-F238E27FC236}">
                  <a16:creationId xmlns:a16="http://schemas.microsoft.com/office/drawing/2014/main" id="{C6095921-F5C1-40F7-A189-75D4D5576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" y="2016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</p:spTree>
    <p:extLst>
      <p:ext uri="{BB962C8B-B14F-4D97-AF65-F5344CB8AC3E}">
        <p14:creationId xmlns:p14="http://schemas.microsoft.com/office/powerpoint/2010/main" val="630473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351F184-33C3-44E8-BA05-FADE07DE2C8D}"/>
              </a:ext>
            </a:extLst>
          </p:cNvPr>
          <p:cNvSpPr/>
          <p:nvPr/>
        </p:nvSpPr>
        <p:spPr bwMode="auto">
          <a:xfrm>
            <a:off x="2547257" y="642939"/>
            <a:ext cx="3643993" cy="4953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950" dirty="0">
              <a:latin typeface="Times New Roman" panose="02020603050405020304" pitchFamily="18" charset="0"/>
            </a:endParaRPr>
          </a:p>
        </p:txBody>
      </p:sp>
      <p:sp>
        <p:nvSpPr>
          <p:cNvPr id="31746" name="AutoShape 35">
            <a:extLst>
              <a:ext uri="{FF2B5EF4-FFF2-40B4-BE49-F238E27FC236}">
                <a16:creationId xmlns:a16="http://schemas.microsoft.com/office/drawing/2014/main" id="{C6B4DE00-F377-4F52-9675-533E0DAE13F1}"/>
              </a:ext>
            </a:extLst>
          </p:cNvPr>
          <p:cNvSpPr>
            <a:spLocks noChangeArrowheads="1"/>
          </p:cNvSpPr>
          <p:nvPr/>
        </p:nvSpPr>
        <p:spPr bwMode="auto">
          <a:xfrm rot="13153127" flipH="1">
            <a:off x="3517404" y="1006675"/>
            <a:ext cx="2662238" cy="503039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1747" name="AutoShape 36">
            <a:extLst>
              <a:ext uri="{FF2B5EF4-FFF2-40B4-BE49-F238E27FC236}">
                <a16:creationId xmlns:a16="http://schemas.microsoft.com/office/drawing/2014/main" id="{EAE685D1-E99B-40EB-8153-1C2E3FC02797}"/>
              </a:ext>
            </a:extLst>
          </p:cNvPr>
          <p:cNvSpPr>
            <a:spLocks noChangeArrowheads="1"/>
          </p:cNvSpPr>
          <p:nvPr/>
        </p:nvSpPr>
        <p:spPr bwMode="auto">
          <a:xfrm rot="8446873">
            <a:off x="1182787" y="1007964"/>
            <a:ext cx="2662238" cy="51980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1748" name="AutoShape 3" descr="Horizontal brick">
            <a:extLst>
              <a:ext uri="{FF2B5EF4-FFF2-40B4-BE49-F238E27FC236}">
                <a16:creationId xmlns:a16="http://schemas.microsoft.com/office/drawing/2014/main" id="{9F158569-BDFD-46E6-ABDF-981414559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7" y="644228"/>
            <a:ext cx="4024313" cy="1608435"/>
          </a:xfrm>
          <a:prstGeom prst="triangle">
            <a:avLst>
              <a:gd name="adj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38100">
            <a:solidFill>
              <a:schemeClr val="accent2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31749" name="AutoShape 23">
            <a:extLst>
              <a:ext uri="{FF2B5EF4-FFF2-40B4-BE49-F238E27FC236}">
                <a16:creationId xmlns:a16="http://schemas.microsoft.com/office/drawing/2014/main" id="{6B7E485B-80E4-44E7-9EDB-24FBE3FE813E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4024313" y="3924300"/>
            <a:ext cx="3962400" cy="6191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1750" name="AutoShape 24">
            <a:extLst>
              <a:ext uri="{FF2B5EF4-FFF2-40B4-BE49-F238E27FC236}">
                <a16:creationId xmlns:a16="http://schemas.microsoft.com/office/drawing/2014/main" id="{FC10580F-3B4D-45B8-9B38-618A44FD0CB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619125" y="3924300"/>
            <a:ext cx="3962400" cy="6191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1751" name="Rectangle 2" descr="Horizontal brick">
            <a:extLst>
              <a:ext uri="{FF2B5EF4-FFF2-40B4-BE49-F238E27FC236}">
                <a16:creationId xmlns:a16="http://schemas.microsoft.com/office/drawing/2014/main" id="{192E38BC-EB10-4834-B5E2-8DED86532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7" y="2252663"/>
            <a:ext cx="4024313" cy="3962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>
            <a:solidFill>
              <a:schemeClr val="accent2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31753" name="Rectangle 17">
            <a:extLst>
              <a:ext uri="{FF2B5EF4-FFF2-40B4-BE49-F238E27FC236}">
                <a16:creationId xmlns:a16="http://schemas.microsoft.com/office/drawing/2014/main" id="{E4FAEA83-A7EB-4D21-99BD-B2022B854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962" y="3244553"/>
            <a:ext cx="804863" cy="2786063"/>
          </a:xfrm>
          <a:prstGeom prst="rect">
            <a:avLst/>
          </a:prstGeom>
          <a:solidFill>
            <a:srgbClr val="FF66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31754" name="Line 26">
            <a:extLst>
              <a:ext uri="{FF2B5EF4-FFF2-40B4-BE49-F238E27FC236}">
                <a16:creationId xmlns:a16="http://schemas.microsoft.com/office/drawing/2014/main" id="{92C7D449-4B63-43DA-8A68-21C58369644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1" y="2624138"/>
            <a:ext cx="1963142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1755" name="Text Box 27">
            <a:extLst>
              <a:ext uri="{FF2B5EF4-FFF2-40B4-BE49-F238E27FC236}">
                <a16:creationId xmlns:a16="http://schemas.microsoft.com/office/drawing/2014/main" id="{EA2FC500-1CB3-4918-8F3A-7F7AD0AF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825" y="2252663"/>
            <a:ext cx="220329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Fold Along Dotted Blue Lines</a:t>
            </a:r>
          </a:p>
        </p:txBody>
      </p:sp>
      <p:sp>
        <p:nvSpPr>
          <p:cNvPr id="31756" name="Line 28">
            <a:extLst>
              <a:ext uri="{FF2B5EF4-FFF2-40B4-BE49-F238E27FC236}">
                <a16:creationId xmlns:a16="http://schemas.microsoft.com/office/drawing/2014/main" id="{D56249CA-FB2C-494D-8802-3867DB6864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9287" y="1802509"/>
            <a:ext cx="1782564" cy="258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1757" name="Text Box 29">
            <a:extLst>
              <a:ext uri="{FF2B5EF4-FFF2-40B4-BE49-F238E27FC236}">
                <a16:creationId xmlns:a16="http://schemas.microsoft.com/office/drawing/2014/main" id="{971A8FD0-CF11-4D22-8D83-01A4343AC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475" y="1509713"/>
            <a:ext cx="195322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Cut Along Full Blue Lines</a:t>
            </a:r>
          </a:p>
        </p:txBody>
      </p:sp>
      <p:grpSp>
        <p:nvGrpSpPr>
          <p:cNvPr id="31758" name="Group 30">
            <a:extLst>
              <a:ext uri="{FF2B5EF4-FFF2-40B4-BE49-F238E27FC236}">
                <a16:creationId xmlns:a16="http://schemas.microsoft.com/office/drawing/2014/main" id="{A92B2166-978C-4880-97A3-7CF3277B9A43}"/>
              </a:ext>
            </a:extLst>
          </p:cNvPr>
          <p:cNvGrpSpPr>
            <a:grpSpLocks/>
          </p:cNvGrpSpPr>
          <p:nvPr/>
        </p:nvGrpSpPr>
        <p:grpSpPr bwMode="auto">
          <a:xfrm>
            <a:off x="6686550" y="3119439"/>
            <a:ext cx="309563" cy="432098"/>
            <a:chOff x="960" y="2016"/>
            <a:chExt cx="1200" cy="1152"/>
          </a:xfrm>
        </p:grpSpPr>
        <p:sp>
          <p:nvSpPr>
            <p:cNvPr id="31765" name="Rectangle 31">
              <a:extLst>
                <a:ext uri="{FF2B5EF4-FFF2-40B4-BE49-F238E27FC236}">
                  <a16:creationId xmlns:a16="http://schemas.microsoft.com/office/drawing/2014/main" id="{1B978149-5489-4857-A4AA-EDB1E7385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11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1766" name="Rectangle 32">
              <a:extLst>
                <a:ext uri="{FF2B5EF4-FFF2-40B4-BE49-F238E27FC236}">
                  <a16:creationId xmlns:a16="http://schemas.microsoft.com/office/drawing/2014/main" id="{44F8FBAD-0DE8-4498-95C9-8D97F864F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3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1767" name="Line 33">
              <a:extLst>
                <a:ext uri="{FF2B5EF4-FFF2-40B4-BE49-F238E27FC236}">
                  <a16:creationId xmlns:a16="http://schemas.microsoft.com/office/drawing/2014/main" id="{B009E25A-03D7-4881-B9F7-F82AFF0DE5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" y="2016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  <p:sp>
        <p:nvSpPr>
          <p:cNvPr id="31759" name="Text Box 34">
            <a:extLst>
              <a:ext uri="{FF2B5EF4-FFF2-40B4-BE49-F238E27FC236}">
                <a16:creationId xmlns:a16="http://schemas.microsoft.com/office/drawing/2014/main" id="{F041F568-B352-4C3B-A5CF-A65A7A976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143" y="3119438"/>
            <a:ext cx="201202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/>
              <a:t>Cut out Windows &amp; Doors </a:t>
            </a:r>
            <a:br>
              <a:rPr lang="en-GB" altLang="en-US" sz="1300" dirty="0"/>
            </a:br>
            <a:r>
              <a:rPr lang="en-GB" altLang="en-US" sz="1300" dirty="0"/>
              <a:t>and Stick Clingfilm to</a:t>
            </a:r>
            <a:br>
              <a:rPr lang="en-GB" altLang="en-US" sz="1300" dirty="0"/>
            </a:br>
            <a:r>
              <a:rPr lang="en-GB" altLang="en-US" sz="1300" dirty="0"/>
              <a:t>Represent Glass</a:t>
            </a:r>
          </a:p>
        </p:txBody>
      </p:sp>
      <p:sp>
        <p:nvSpPr>
          <p:cNvPr id="31760" name="Text Box 37">
            <a:extLst>
              <a:ext uri="{FF2B5EF4-FFF2-40B4-BE49-F238E27FC236}">
                <a16:creationId xmlns:a16="http://schemas.microsoft.com/office/drawing/2014/main" id="{62B0737A-AD9C-4842-9E3D-14E0B796BE4F}"/>
              </a:ext>
            </a:extLst>
          </p:cNvPr>
          <p:cNvSpPr txBox="1">
            <a:spLocks noChangeArrowheads="1"/>
          </p:cNvSpPr>
          <p:nvPr/>
        </p:nvSpPr>
        <p:spPr bwMode="auto">
          <a:xfrm rot="2394165">
            <a:off x="3995977" y="1066427"/>
            <a:ext cx="1569660" cy="26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38" dirty="0"/>
              <a:t>Fold and Stick To Roof</a:t>
            </a:r>
            <a:endParaRPr lang="en-GB" altLang="en-US" sz="1138" dirty="0"/>
          </a:p>
        </p:txBody>
      </p:sp>
      <p:sp>
        <p:nvSpPr>
          <p:cNvPr id="31761" name="Text Box 38">
            <a:extLst>
              <a:ext uri="{FF2B5EF4-FFF2-40B4-BE49-F238E27FC236}">
                <a16:creationId xmlns:a16="http://schemas.microsoft.com/office/drawing/2014/main" id="{348B0C4A-3A13-4A0E-B483-ABC1B08E9B44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772386" y="4015083"/>
            <a:ext cx="246625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50" dirty="0"/>
              <a:t>Fold and Stick To Side</a:t>
            </a:r>
            <a:endParaRPr lang="en-GB" altLang="en-US" sz="1950" dirty="0"/>
          </a:p>
        </p:txBody>
      </p:sp>
      <p:sp>
        <p:nvSpPr>
          <p:cNvPr id="31762" name="Text Box 39">
            <a:extLst>
              <a:ext uri="{FF2B5EF4-FFF2-40B4-BE49-F238E27FC236}">
                <a16:creationId xmlns:a16="http://schemas.microsoft.com/office/drawing/2014/main" id="{D0E41C6A-C99F-4D14-A722-9BEFD295B834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H="1" flipV="1">
            <a:off x="190861" y="4076995"/>
            <a:ext cx="246625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50" dirty="0"/>
              <a:t>Fold and Stick To Side</a:t>
            </a:r>
            <a:endParaRPr lang="en-GB" altLang="en-US" sz="1950" dirty="0"/>
          </a:p>
        </p:txBody>
      </p:sp>
      <p:sp>
        <p:nvSpPr>
          <p:cNvPr id="31763" name="Text Box 40">
            <a:extLst>
              <a:ext uri="{FF2B5EF4-FFF2-40B4-BE49-F238E27FC236}">
                <a16:creationId xmlns:a16="http://schemas.microsoft.com/office/drawing/2014/main" id="{60D21FC6-2C06-46EC-B1EC-CF1A6516352B}"/>
              </a:ext>
            </a:extLst>
          </p:cNvPr>
          <p:cNvSpPr txBox="1">
            <a:spLocks noChangeArrowheads="1"/>
          </p:cNvSpPr>
          <p:nvPr/>
        </p:nvSpPr>
        <p:spPr bwMode="auto">
          <a:xfrm rot="19205835" flipH="1">
            <a:off x="1705214" y="1128340"/>
            <a:ext cx="1569660" cy="26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38" dirty="0"/>
              <a:t>Fold and Stick To Roof</a:t>
            </a:r>
            <a:endParaRPr lang="en-GB" altLang="en-US" sz="1138" dirty="0"/>
          </a:p>
        </p:txBody>
      </p:sp>
      <p:cxnSp>
        <p:nvCxnSpPr>
          <p:cNvPr id="31764" name="Straight Connector 25">
            <a:extLst>
              <a:ext uri="{FF2B5EF4-FFF2-40B4-BE49-F238E27FC236}">
                <a16:creationId xmlns:a16="http://schemas.microsoft.com/office/drawing/2014/main" id="{C449431A-96EB-422C-B1BC-C644EFB02D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797" y="6215063"/>
            <a:ext cx="397787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5626E8D-DE5F-46A0-BDF2-6190CBB0007A}"/>
              </a:ext>
            </a:extLst>
          </p:cNvPr>
          <p:cNvGrpSpPr/>
          <p:nvPr/>
        </p:nvGrpSpPr>
        <p:grpSpPr>
          <a:xfrm>
            <a:off x="2117500" y="3244553"/>
            <a:ext cx="1566294" cy="1514984"/>
            <a:chOff x="1501254" y="2631204"/>
            <a:chExt cx="1927746" cy="186459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AF6C859-5225-4A11-8994-AB293372B58C}"/>
                </a:ext>
              </a:extLst>
            </p:cNvPr>
            <p:cNvSpPr/>
            <p:nvPr/>
          </p:nvSpPr>
          <p:spPr bwMode="auto">
            <a:xfrm>
              <a:off x="1505519" y="2631204"/>
              <a:ext cx="1905000" cy="1828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AB23223-A9B0-4FF8-BB5C-E86C90155AA1}"/>
                </a:ext>
              </a:extLst>
            </p:cNvPr>
            <p:cNvSpPr/>
            <p:nvPr/>
          </p:nvSpPr>
          <p:spPr bwMode="auto">
            <a:xfrm flipH="1">
              <a:off x="3242338" y="2634018"/>
              <a:ext cx="177421" cy="1828800"/>
            </a:xfrm>
            <a:custGeom>
              <a:avLst/>
              <a:gdLst>
                <a:gd name="connsiteX0" fmla="*/ 0 w 177421"/>
                <a:gd name="connsiteY0" fmla="*/ 1828800 h 1828800"/>
                <a:gd name="connsiteX1" fmla="*/ 27295 w 177421"/>
                <a:gd name="connsiteY1" fmla="*/ 0 h 1828800"/>
                <a:gd name="connsiteX2" fmla="*/ 177421 w 177421"/>
                <a:gd name="connsiteY2" fmla="*/ 40943 h 1828800"/>
                <a:gd name="connsiteX3" fmla="*/ 177421 w 177421"/>
                <a:gd name="connsiteY3" fmla="*/ 177421 h 1828800"/>
                <a:gd name="connsiteX4" fmla="*/ 150125 w 177421"/>
                <a:gd name="connsiteY4" fmla="*/ 300251 h 1828800"/>
                <a:gd name="connsiteX5" fmla="*/ 136477 w 177421"/>
                <a:gd name="connsiteY5" fmla="*/ 1037230 h 1828800"/>
                <a:gd name="connsiteX6" fmla="*/ 54591 w 177421"/>
                <a:gd name="connsiteY6" fmla="*/ 1801504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21" h="1828800">
                  <a:moveTo>
                    <a:pt x="0" y="1828800"/>
                  </a:moveTo>
                  <a:lnTo>
                    <a:pt x="27295" y="0"/>
                  </a:lnTo>
                  <a:lnTo>
                    <a:pt x="177421" y="40943"/>
                  </a:lnTo>
                  <a:lnTo>
                    <a:pt x="177421" y="177421"/>
                  </a:lnTo>
                  <a:lnTo>
                    <a:pt x="150125" y="300251"/>
                  </a:lnTo>
                  <a:lnTo>
                    <a:pt x="136477" y="1037230"/>
                  </a:lnTo>
                  <a:lnTo>
                    <a:pt x="54591" y="1801504"/>
                  </a:lnTo>
                </a:path>
              </a:pathLst>
            </a:custGeom>
            <a:solidFill>
              <a:srgbClr val="00FF00"/>
            </a:solidFill>
            <a:ln w="952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625E0A5-83A0-43CD-BAE7-4D960AB378CB}"/>
                </a:ext>
              </a:extLst>
            </p:cNvPr>
            <p:cNvSpPr/>
            <p:nvPr/>
          </p:nvSpPr>
          <p:spPr bwMode="auto">
            <a:xfrm>
              <a:off x="1501254" y="2634018"/>
              <a:ext cx="177421" cy="1828800"/>
            </a:xfrm>
            <a:custGeom>
              <a:avLst/>
              <a:gdLst>
                <a:gd name="connsiteX0" fmla="*/ 0 w 177421"/>
                <a:gd name="connsiteY0" fmla="*/ 1828800 h 1828800"/>
                <a:gd name="connsiteX1" fmla="*/ 27295 w 177421"/>
                <a:gd name="connsiteY1" fmla="*/ 0 h 1828800"/>
                <a:gd name="connsiteX2" fmla="*/ 177421 w 177421"/>
                <a:gd name="connsiteY2" fmla="*/ 40943 h 1828800"/>
                <a:gd name="connsiteX3" fmla="*/ 177421 w 177421"/>
                <a:gd name="connsiteY3" fmla="*/ 177421 h 1828800"/>
                <a:gd name="connsiteX4" fmla="*/ 150125 w 177421"/>
                <a:gd name="connsiteY4" fmla="*/ 300251 h 1828800"/>
                <a:gd name="connsiteX5" fmla="*/ 136477 w 177421"/>
                <a:gd name="connsiteY5" fmla="*/ 1037230 h 1828800"/>
                <a:gd name="connsiteX6" fmla="*/ 54591 w 177421"/>
                <a:gd name="connsiteY6" fmla="*/ 1801504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21" h="1828800">
                  <a:moveTo>
                    <a:pt x="0" y="1828800"/>
                  </a:moveTo>
                  <a:lnTo>
                    <a:pt x="27295" y="0"/>
                  </a:lnTo>
                  <a:lnTo>
                    <a:pt x="177421" y="40943"/>
                  </a:lnTo>
                  <a:lnTo>
                    <a:pt x="177421" y="177421"/>
                  </a:lnTo>
                  <a:lnTo>
                    <a:pt x="150125" y="300251"/>
                  </a:lnTo>
                  <a:lnTo>
                    <a:pt x="136477" y="1037230"/>
                  </a:lnTo>
                  <a:lnTo>
                    <a:pt x="54591" y="1801504"/>
                  </a:lnTo>
                </a:path>
              </a:pathLst>
            </a:custGeom>
            <a:solidFill>
              <a:srgbClr val="00FF00"/>
            </a:solidFill>
            <a:ln w="952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E6549533-BFFD-4255-B13F-DD1573BC5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1905000" cy="1828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3" name="Line 6">
              <a:extLst>
                <a:ext uri="{FF2B5EF4-FFF2-40B4-BE49-F238E27FC236}">
                  <a16:creationId xmlns:a16="http://schemas.microsoft.com/office/drawing/2014/main" id="{81AA21B3-E582-4862-A25B-5A3C25C0D7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6500" y="2667000"/>
              <a:ext cx="0" cy="1828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34" name="Rectangle 5">
              <a:extLst>
                <a:ext uri="{FF2B5EF4-FFF2-40B4-BE49-F238E27FC236}">
                  <a16:creationId xmlns:a16="http://schemas.microsoft.com/office/drawing/2014/main" id="{9D8DE37B-3FEE-4F01-8647-9B3E7FB4D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1905000" cy="533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E115BC2-D434-41D7-A5C0-ADE59867A960}"/>
              </a:ext>
            </a:extLst>
          </p:cNvPr>
          <p:cNvSpPr/>
          <p:nvPr/>
        </p:nvSpPr>
        <p:spPr bwMode="auto">
          <a:xfrm>
            <a:off x="3035482" y="642939"/>
            <a:ext cx="3576774" cy="4953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950" dirty="0">
              <a:latin typeface="Times New Roman" panose="02020603050405020304" pitchFamily="18" charset="0"/>
            </a:endParaRPr>
          </a:p>
        </p:txBody>
      </p:sp>
      <p:sp>
        <p:nvSpPr>
          <p:cNvPr id="32770" name="AutoShape 2">
            <a:extLst>
              <a:ext uri="{FF2B5EF4-FFF2-40B4-BE49-F238E27FC236}">
                <a16:creationId xmlns:a16="http://schemas.microsoft.com/office/drawing/2014/main" id="{CE4ECB0B-CC47-48FF-A3E6-58DA2122540C}"/>
              </a:ext>
            </a:extLst>
          </p:cNvPr>
          <p:cNvSpPr>
            <a:spLocks noChangeArrowheads="1"/>
          </p:cNvSpPr>
          <p:nvPr/>
        </p:nvSpPr>
        <p:spPr bwMode="auto">
          <a:xfrm rot="13153127" flipH="1">
            <a:off x="3517404" y="1006675"/>
            <a:ext cx="2662238" cy="503039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2771" name="AutoShape 3">
            <a:extLst>
              <a:ext uri="{FF2B5EF4-FFF2-40B4-BE49-F238E27FC236}">
                <a16:creationId xmlns:a16="http://schemas.microsoft.com/office/drawing/2014/main" id="{02AEC343-6148-40E2-8290-2519A5F76CE7}"/>
              </a:ext>
            </a:extLst>
          </p:cNvPr>
          <p:cNvSpPr>
            <a:spLocks noChangeArrowheads="1"/>
          </p:cNvSpPr>
          <p:nvPr/>
        </p:nvSpPr>
        <p:spPr bwMode="auto">
          <a:xfrm rot="8446873">
            <a:off x="1182787" y="1007964"/>
            <a:ext cx="2662238" cy="51980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2772" name="AutoShape 4" descr="Horizontal brick">
            <a:extLst>
              <a:ext uri="{FF2B5EF4-FFF2-40B4-BE49-F238E27FC236}">
                <a16:creationId xmlns:a16="http://schemas.microsoft.com/office/drawing/2014/main" id="{712F5120-DDF2-47A6-B12C-55938769C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7" y="644228"/>
            <a:ext cx="4024313" cy="1608435"/>
          </a:xfrm>
          <a:prstGeom prst="triangle">
            <a:avLst>
              <a:gd name="adj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38100">
            <a:solidFill>
              <a:schemeClr val="accent2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32773" name="AutoShape 5">
            <a:extLst>
              <a:ext uri="{FF2B5EF4-FFF2-40B4-BE49-F238E27FC236}">
                <a16:creationId xmlns:a16="http://schemas.microsoft.com/office/drawing/2014/main" id="{86589C93-AA45-4F15-8811-568804CC7381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4024313" y="3924300"/>
            <a:ext cx="3962400" cy="6191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2774" name="AutoShape 6">
            <a:extLst>
              <a:ext uri="{FF2B5EF4-FFF2-40B4-BE49-F238E27FC236}">
                <a16:creationId xmlns:a16="http://schemas.microsoft.com/office/drawing/2014/main" id="{B1CF355F-3D71-4FF5-A3B3-8D84B40B276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619125" y="3924300"/>
            <a:ext cx="3962400" cy="6191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2775" name="Rectangle 7" descr="Horizontal brick">
            <a:extLst>
              <a:ext uri="{FF2B5EF4-FFF2-40B4-BE49-F238E27FC236}">
                <a16:creationId xmlns:a16="http://schemas.microsoft.com/office/drawing/2014/main" id="{BD5DA292-0C84-4339-8098-7B31FC3EB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7" y="2252663"/>
            <a:ext cx="4024313" cy="3962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>
            <a:solidFill>
              <a:schemeClr val="accent2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32777" name="Rectangle 12">
            <a:extLst>
              <a:ext uri="{FF2B5EF4-FFF2-40B4-BE49-F238E27FC236}">
                <a16:creationId xmlns:a16="http://schemas.microsoft.com/office/drawing/2014/main" id="{625909D0-6FF8-462D-87C6-E18A9FFC8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7" y="3243262"/>
            <a:ext cx="804863" cy="2786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32778" name="Line 13">
            <a:extLst>
              <a:ext uri="{FF2B5EF4-FFF2-40B4-BE49-F238E27FC236}">
                <a16:creationId xmlns:a16="http://schemas.microsoft.com/office/drawing/2014/main" id="{250105DE-109E-4AFB-BAB2-89B6C03806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1" y="2624138"/>
            <a:ext cx="1963142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2779" name="Text Box 14">
            <a:extLst>
              <a:ext uri="{FF2B5EF4-FFF2-40B4-BE49-F238E27FC236}">
                <a16:creationId xmlns:a16="http://schemas.microsoft.com/office/drawing/2014/main" id="{8DE6CA1B-978B-4C52-B4FE-FB684941D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825" y="2252663"/>
            <a:ext cx="220329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Fold Along Dotted Blue Lines</a:t>
            </a:r>
          </a:p>
        </p:txBody>
      </p:sp>
      <p:sp>
        <p:nvSpPr>
          <p:cNvPr id="32780" name="Line 15">
            <a:extLst>
              <a:ext uri="{FF2B5EF4-FFF2-40B4-BE49-F238E27FC236}">
                <a16:creationId xmlns:a16="http://schemas.microsoft.com/office/drawing/2014/main" id="{C5FAB420-CF27-40AC-9C13-0CC97268D0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9287" y="1802509"/>
            <a:ext cx="1782564" cy="258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2781" name="Text Box 16">
            <a:extLst>
              <a:ext uri="{FF2B5EF4-FFF2-40B4-BE49-F238E27FC236}">
                <a16:creationId xmlns:a16="http://schemas.microsoft.com/office/drawing/2014/main" id="{DAF51D59-3472-4DF9-861D-AFE404F12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475" y="1509713"/>
            <a:ext cx="195322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Cut Along Full Blue Lines</a:t>
            </a:r>
          </a:p>
        </p:txBody>
      </p:sp>
      <p:grpSp>
        <p:nvGrpSpPr>
          <p:cNvPr id="32782" name="Group 17">
            <a:extLst>
              <a:ext uri="{FF2B5EF4-FFF2-40B4-BE49-F238E27FC236}">
                <a16:creationId xmlns:a16="http://schemas.microsoft.com/office/drawing/2014/main" id="{28F6CBEA-BB0D-4F86-A151-8129BD552BBB}"/>
              </a:ext>
            </a:extLst>
          </p:cNvPr>
          <p:cNvGrpSpPr>
            <a:grpSpLocks/>
          </p:cNvGrpSpPr>
          <p:nvPr/>
        </p:nvGrpSpPr>
        <p:grpSpPr bwMode="auto">
          <a:xfrm>
            <a:off x="6686550" y="3119439"/>
            <a:ext cx="309563" cy="432098"/>
            <a:chOff x="960" y="2016"/>
            <a:chExt cx="1200" cy="1152"/>
          </a:xfrm>
        </p:grpSpPr>
        <p:sp>
          <p:nvSpPr>
            <p:cNvPr id="32792" name="Rectangle 18">
              <a:extLst>
                <a:ext uri="{FF2B5EF4-FFF2-40B4-BE49-F238E27FC236}">
                  <a16:creationId xmlns:a16="http://schemas.microsoft.com/office/drawing/2014/main" id="{59FC588F-9CEE-4D4E-A90A-B373D9A6E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11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2793" name="Rectangle 19">
              <a:extLst>
                <a:ext uri="{FF2B5EF4-FFF2-40B4-BE49-F238E27FC236}">
                  <a16:creationId xmlns:a16="http://schemas.microsoft.com/office/drawing/2014/main" id="{7AB9F7F8-C818-4D45-99F6-9AC1C6FA7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3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2794" name="Line 20">
              <a:extLst>
                <a:ext uri="{FF2B5EF4-FFF2-40B4-BE49-F238E27FC236}">
                  <a16:creationId xmlns:a16="http://schemas.microsoft.com/office/drawing/2014/main" id="{80D988E3-A16C-4B48-89C1-478A12BEA6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" y="2016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  <p:sp>
        <p:nvSpPr>
          <p:cNvPr id="32783" name="Text Box 21">
            <a:extLst>
              <a:ext uri="{FF2B5EF4-FFF2-40B4-BE49-F238E27FC236}">
                <a16:creationId xmlns:a16="http://schemas.microsoft.com/office/drawing/2014/main" id="{51E3B604-F645-4E51-86C7-A86390BE8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143" y="3119438"/>
            <a:ext cx="201202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/>
              <a:t>Cut out Windows &amp; Doors </a:t>
            </a:r>
            <a:br>
              <a:rPr lang="en-GB" altLang="en-US" sz="1300" dirty="0"/>
            </a:br>
            <a:r>
              <a:rPr lang="en-GB" altLang="en-US" sz="1300" dirty="0"/>
              <a:t>and Stick Clingfilm to</a:t>
            </a:r>
            <a:br>
              <a:rPr lang="en-GB" altLang="en-US" sz="1300" dirty="0"/>
            </a:br>
            <a:r>
              <a:rPr lang="en-GB" altLang="en-US" sz="1300" dirty="0"/>
              <a:t>Represent Glass</a:t>
            </a:r>
          </a:p>
        </p:txBody>
      </p:sp>
      <p:sp>
        <p:nvSpPr>
          <p:cNvPr id="32784" name="Rectangle 22">
            <a:extLst>
              <a:ext uri="{FF2B5EF4-FFF2-40B4-BE49-F238E27FC236}">
                <a16:creationId xmlns:a16="http://schemas.microsoft.com/office/drawing/2014/main" id="{86750BEE-99C9-4587-9F51-02A039BF6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3243262"/>
            <a:ext cx="804863" cy="2786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32785" name="Oval 23">
            <a:extLst>
              <a:ext uri="{FF2B5EF4-FFF2-40B4-BE49-F238E27FC236}">
                <a16:creationId xmlns:a16="http://schemas.microsoft.com/office/drawing/2014/main" id="{9FA3B460-DA07-4805-9611-37FAE2D2B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75" y="4791075"/>
            <a:ext cx="61913" cy="619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32786" name="Oval 24">
            <a:extLst>
              <a:ext uri="{FF2B5EF4-FFF2-40B4-BE49-F238E27FC236}">
                <a16:creationId xmlns:a16="http://schemas.microsoft.com/office/drawing/2014/main" id="{2070A568-33F6-48AF-BFD6-4160CBF6B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2" y="4791075"/>
            <a:ext cx="61913" cy="619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32787" name="Text Box 25">
            <a:extLst>
              <a:ext uri="{FF2B5EF4-FFF2-40B4-BE49-F238E27FC236}">
                <a16:creationId xmlns:a16="http://schemas.microsoft.com/office/drawing/2014/main" id="{8145CC56-7C24-4164-B33E-9E1F6CF1B91E}"/>
              </a:ext>
            </a:extLst>
          </p:cNvPr>
          <p:cNvSpPr txBox="1">
            <a:spLocks noChangeArrowheads="1"/>
          </p:cNvSpPr>
          <p:nvPr/>
        </p:nvSpPr>
        <p:spPr bwMode="auto">
          <a:xfrm rot="2394165">
            <a:off x="3995977" y="1066427"/>
            <a:ext cx="1569660" cy="26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38" dirty="0"/>
              <a:t>Fold and Stick To Roof</a:t>
            </a:r>
            <a:endParaRPr lang="en-GB" altLang="en-US" sz="1138" dirty="0"/>
          </a:p>
        </p:txBody>
      </p:sp>
      <p:sp>
        <p:nvSpPr>
          <p:cNvPr id="32788" name="Text Box 26">
            <a:extLst>
              <a:ext uri="{FF2B5EF4-FFF2-40B4-BE49-F238E27FC236}">
                <a16:creationId xmlns:a16="http://schemas.microsoft.com/office/drawing/2014/main" id="{A5E62C15-6686-4C32-838A-8A55B00C32B9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772386" y="4015083"/>
            <a:ext cx="246625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50" dirty="0"/>
              <a:t>Fold and Stick To Side</a:t>
            </a:r>
            <a:endParaRPr lang="en-GB" altLang="en-US" sz="1950" dirty="0"/>
          </a:p>
        </p:txBody>
      </p:sp>
      <p:sp>
        <p:nvSpPr>
          <p:cNvPr id="32789" name="Text Box 27">
            <a:extLst>
              <a:ext uri="{FF2B5EF4-FFF2-40B4-BE49-F238E27FC236}">
                <a16:creationId xmlns:a16="http://schemas.microsoft.com/office/drawing/2014/main" id="{00E8FBF9-459C-4B4A-99FA-82B8FB1D4F27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H="1" flipV="1">
            <a:off x="190861" y="4076995"/>
            <a:ext cx="246625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50" dirty="0"/>
              <a:t>Fold and Stick To Side</a:t>
            </a:r>
            <a:endParaRPr lang="en-GB" altLang="en-US" sz="1950" dirty="0"/>
          </a:p>
        </p:txBody>
      </p:sp>
      <p:sp>
        <p:nvSpPr>
          <p:cNvPr id="32790" name="Text Box 28">
            <a:extLst>
              <a:ext uri="{FF2B5EF4-FFF2-40B4-BE49-F238E27FC236}">
                <a16:creationId xmlns:a16="http://schemas.microsoft.com/office/drawing/2014/main" id="{8C39953E-8C74-43C6-8B8F-0D87F13BA9A4}"/>
              </a:ext>
            </a:extLst>
          </p:cNvPr>
          <p:cNvSpPr txBox="1">
            <a:spLocks noChangeArrowheads="1"/>
          </p:cNvSpPr>
          <p:nvPr/>
        </p:nvSpPr>
        <p:spPr bwMode="auto">
          <a:xfrm rot="19205835" flipH="1">
            <a:off x="1705214" y="1128340"/>
            <a:ext cx="1569660" cy="26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38" dirty="0"/>
              <a:t>Fold and Stick To Roof</a:t>
            </a:r>
            <a:endParaRPr lang="en-GB" altLang="en-US" sz="1138" dirty="0"/>
          </a:p>
        </p:txBody>
      </p:sp>
      <p:cxnSp>
        <p:nvCxnSpPr>
          <p:cNvPr id="32791" name="Straight Connector 28">
            <a:extLst>
              <a:ext uri="{FF2B5EF4-FFF2-40B4-BE49-F238E27FC236}">
                <a16:creationId xmlns:a16="http://schemas.microsoft.com/office/drawing/2014/main" id="{C3437581-4598-4711-82C5-A362987C2A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797" y="6215063"/>
            <a:ext cx="397787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8F7F762-B14B-42C5-A60E-2C1AD1ADD026}"/>
              </a:ext>
            </a:extLst>
          </p:cNvPr>
          <p:cNvGrpSpPr/>
          <p:nvPr/>
        </p:nvGrpSpPr>
        <p:grpSpPr>
          <a:xfrm>
            <a:off x="1972422" y="3243263"/>
            <a:ext cx="1566294" cy="1514984"/>
            <a:chOff x="1501254" y="2631204"/>
            <a:chExt cx="1927746" cy="186459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F060BE9-B3ED-481D-AD15-9C87F525AF53}"/>
                </a:ext>
              </a:extLst>
            </p:cNvPr>
            <p:cNvSpPr/>
            <p:nvPr/>
          </p:nvSpPr>
          <p:spPr bwMode="auto">
            <a:xfrm>
              <a:off x="1505519" y="2631204"/>
              <a:ext cx="1905000" cy="1828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144E556-A6CD-4618-A46A-1EA0AB8B66A5}"/>
                </a:ext>
              </a:extLst>
            </p:cNvPr>
            <p:cNvSpPr/>
            <p:nvPr/>
          </p:nvSpPr>
          <p:spPr bwMode="auto">
            <a:xfrm flipH="1">
              <a:off x="3242338" y="2634018"/>
              <a:ext cx="177421" cy="1828800"/>
            </a:xfrm>
            <a:custGeom>
              <a:avLst/>
              <a:gdLst>
                <a:gd name="connsiteX0" fmla="*/ 0 w 177421"/>
                <a:gd name="connsiteY0" fmla="*/ 1828800 h 1828800"/>
                <a:gd name="connsiteX1" fmla="*/ 27295 w 177421"/>
                <a:gd name="connsiteY1" fmla="*/ 0 h 1828800"/>
                <a:gd name="connsiteX2" fmla="*/ 177421 w 177421"/>
                <a:gd name="connsiteY2" fmla="*/ 40943 h 1828800"/>
                <a:gd name="connsiteX3" fmla="*/ 177421 w 177421"/>
                <a:gd name="connsiteY3" fmla="*/ 177421 h 1828800"/>
                <a:gd name="connsiteX4" fmla="*/ 150125 w 177421"/>
                <a:gd name="connsiteY4" fmla="*/ 300251 h 1828800"/>
                <a:gd name="connsiteX5" fmla="*/ 136477 w 177421"/>
                <a:gd name="connsiteY5" fmla="*/ 1037230 h 1828800"/>
                <a:gd name="connsiteX6" fmla="*/ 54591 w 177421"/>
                <a:gd name="connsiteY6" fmla="*/ 1801504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21" h="1828800">
                  <a:moveTo>
                    <a:pt x="0" y="1828800"/>
                  </a:moveTo>
                  <a:lnTo>
                    <a:pt x="27295" y="0"/>
                  </a:lnTo>
                  <a:lnTo>
                    <a:pt x="177421" y="40943"/>
                  </a:lnTo>
                  <a:lnTo>
                    <a:pt x="177421" y="177421"/>
                  </a:lnTo>
                  <a:lnTo>
                    <a:pt x="150125" y="300251"/>
                  </a:lnTo>
                  <a:lnTo>
                    <a:pt x="136477" y="1037230"/>
                  </a:lnTo>
                  <a:lnTo>
                    <a:pt x="54591" y="1801504"/>
                  </a:lnTo>
                </a:path>
              </a:pathLst>
            </a:custGeom>
            <a:solidFill>
              <a:srgbClr val="FF33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A8BFB0E-44D1-4424-8B20-197A749087A0}"/>
                </a:ext>
              </a:extLst>
            </p:cNvPr>
            <p:cNvSpPr/>
            <p:nvPr/>
          </p:nvSpPr>
          <p:spPr bwMode="auto">
            <a:xfrm>
              <a:off x="1501254" y="2634018"/>
              <a:ext cx="177421" cy="1828800"/>
            </a:xfrm>
            <a:custGeom>
              <a:avLst/>
              <a:gdLst>
                <a:gd name="connsiteX0" fmla="*/ 0 w 177421"/>
                <a:gd name="connsiteY0" fmla="*/ 1828800 h 1828800"/>
                <a:gd name="connsiteX1" fmla="*/ 27295 w 177421"/>
                <a:gd name="connsiteY1" fmla="*/ 0 h 1828800"/>
                <a:gd name="connsiteX2" fmla="*/ 177421 w 177421"/>
                <a:gd name="connsiteY2" fmla="*/ 40943 h 1828800"/>
                <a:gd name="connsiteX3" fmla="*/ 177421 w 177421"/>
                <a:gd name="connsiteY3" fmla="*/ 177421 h 1828800"/>
                <a:gd name="connsiteX4" fmla="*/ 150125 w 177421"/>
                <a:gd name="connsiteY4" fmla="*/ 300251 h 1828800"/>
                <a:gd name="connsiteX5" fmla="*/ 136477 w 177421"/>
                <a:gd name="connsiteY5" fmla="*/ 1037230 h 1828800"/>
                <a:gd name="connsiteX6" fmla="*/ 54591 w 177421"/>
                <a:gd name="connsiteY6" fmla="*/ 1801504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21" h="1828800">
                  <a:moveTo>
                    <a:pt x="0" y="1828800"/>
                  </a:moveTo>
                  <a:lnTo>
                    <a:pt x="27295" y="0"/>
                  </a:lnTo>
                  <a:lnTo>
                    <a:pt x="177421" y="40943"/>
                  </a:lnTo>
                  <a:lnTo>
                    <a:pt x="177421" y="177421"/>
                  </a:lnTo>
                  <a:lnTo>
                    <a:pt x="150125" y="300251"/>
                  </a:lnTo>
                  <a:lnTo>
                    <a:pt x="136477" y="1037230"/>
                  </a:lnTo>
                  <a:lnTo>
                    <a:pt x="54591" y="1801504"/>
                  </a:lnTo>
                </a:path>
              </a:pathLst>
            </a:custGeom>
            <a:solidFill>
              <a:srgbClr val="FF33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50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99569277-25A3-4C37-8840-348F0ECB8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1905000" cy="1828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AB6A9D0E-13E9-4F1D-8191-657D4E6FF3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6500" y="2667000"/>
              <a:ext cx="0" cy="1828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  <p:sp>
          <p:nvSpPr>
            <p:cNvPr id="37" name="Rectangle 5">
              <a:extLst>
                <a:ext uri="{FF2B5EF4-FFF2-40B4-BE49-F238E27FC236}">
                  <a16:creationId xmlns:a16="http://schemas.microsoft.com/office/drawing/2014/main" id="{BAFC2CE8-1540-45EC-8C9D-CA9358690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1905000" cy="533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7">
            <a:extLst>
              <a:ext uri="{FF2B5EF4-FFF2-40B4-BE49-F238E27FC236}">
                <a16:creationId xmlns:a16="http://schemas.microsoft.com/office/drawing/2014/main" id="{AC6233BE-2943-4307-B183-26FAEB8AD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079" y="642938"/>
            <a:ext cx="68480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dirty="0"/>
              <a:t>Roof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291938-4C4D-4CC7-832C-B1E6ECBCFC71}"/>
              </a:ext>
            </a:extLst>
          </p:cNvPr>
          <p:cNvSpPr/>
          <p:nvPr/>
        </p:nvSpPr>
        <p:spPr bwMode="auto">
          <a:xfrm>
            <a:off x="3120390" y="642939"/>
            <a:ext cx="3343275" cy="4953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950" dirty="0">
              <a:latin typeface="Times New Roman" panose="02020603050405020304" pitchFamily="18" charset="0"/>
            </a:endParaRPr>
          </a:p>
        </p:txBody>
      </p:sp>
      <p:grpSp>
        <p:nvGrpSpPr>
          <p:cNvPr id="33795" name="Group 3">
            <a:extLst>
              <a:ext uri="{FF2B5EF4-FFF2-40B4-BE49-F238E27FC236}">
                <a16:creationId xmlns:a16="http://schemas.microsoft.com/office/drawing/2014/main" id="{FEFBB34E-26E0-4732-880D-247D34FE66DF}"/>
              </a:ext>
            </a:extLst>
          </p:cNvPr>
          <p:cNvGrpSpPr>
            <a:grpSpLocks/>
          </p:cNvGrpSpPr>
          <p:nvPr/>
        </p:nvGrpSpPr>
        <p:grpSpPr bwMode="auto">
          <a:xfrm>
            <a:off x="975122" y="1014413"/>
            <a:ext cx="7955756" cy="5047159"/>
            <a:chOff x="0" y="457200"/>
            <a:chExt cx="9906000" cy="64509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909C5DB-178D-4E69-80D7-DCB66B0C94E1}"/>
                </a:ext>
              </a:extLst>
            </p:cNvPr>
            <p:cNvGrpSpPr/>
            <p:nvPr/>
          </p:nvGrpSpPr>
          <p:grpSpPr>
            <a:xfrm>
              <a:off x="0" y="457200"/>
              <a:ext cx="9906000" cy="3200400"/>
              <a:chOff x="0" y="457200"/>
              <a:chExt cx="9906000" cy="3200400"/>
            </a:xfrm>
            <a:solidFill>
              <a:srgbClr val="CC3300"/>
            </a:solidFill>
          </p:grpSpPr>
          <p:sp>
            <p:nvSpPr>
              <p:cNvPr id="29699" name="Rectangle 6" descr="Large grid">
                <a:extLst>
                  <a:ext uri="{FF2B5EF4-FFF2-40B4-BE49-F238E27FC236}">
                    <a16:creationId xmlns:a16="http://schemas.microsoft.com/office/drawing/2014/main" id="{DD5BF5C7-19F7-4A9C-B29C-13E7FFE23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57200"/>
                <a:ext cx="9906000" cy="3200400"/>
              </a:xfrm>
              <a:prstGeom prst="rect">
                <a:avLst/>
              </a:prstGeom>
              <a:grpFill/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950" dirty="0"/>
              </a:p>
            </p:txBody>
          </p:sp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B19602C3-725D-4477-A3FD-D12BBED6F617}"/>
                  </a:ext>
                </a:extLst>
              </p:cNvPr>
              <p:cNvCxnSpPr/>
              <p:nvPr/>
            </p:nvCxnSpPr>
            <p:spPr bwMode="auto">
              <a:xfrm>
                <a:off x="0" y="836712"/>
                <a:ext cx="9906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331944A9-567D-4B80-8BA6-9ED400804D08}"/>
                  </a:ext>
                </a:extLst>
              </p:cNvPr>
              <p:cNvCxnSpPr/>
              <p:nvPr/>
            </p:nvCxnSpPr>
            <p:spPr bwMode="auto">
              <a:xfrm>
                <a:off x="0" y="1244757"/>
                <a:ext cx="9906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B412180D-B230-4AD9-9D51-14CDDEFC6ACE}"/>
                  </a:ext>
                </a:extLst>
              </p:cNvPr>
              <p:cNvCxnSpPr/>
              <p:nvPr/>
            </p:nvCxnSpPr>
            <p:spPr bwMode="auto">
              <a:xfrm>
                <a:off x="0" y="1652802"/>
                <a:ext cx="9906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374050A-EDDF-4B95-8736-703DDB87C178}"/>
                  </a:ext>
                </a:extLst>
              </p:cNvPr>
              <p:cNvCxnSpPr/>
              <p:nvPr/>
            </p:nvCxnSpPr>
            <p:spPr bwMode="auto">
              <a:xfrm>
                <a:off x="0" y="2060847"/>
                <a:ext cx="9906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282765F-CDF8-48D6-A75F-8E8108390BD7}"/>
                  </a:ext>
                </a:extLst>
              </p:cNvPr>
              <p:cNvCxnSpPr/>
              <p:nvPr/>
            </p:nvCxnSpPr>
            <p:spPr bwMode="auto">
              <a:xfrm>
                <a:off x="0" y="2468892"/>
                <a:ext cx="9906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F4DF615-AB0F-47F3-AE56-8FA8CA1AE964}"/>
                  </a:ext>
                </a:extLst>
              </p:cNvPr>
              <p:cNvCxnSpPr/>
              <p:nvPr/>
            </p:nvCxnSpPr>
            <p:spPr bwMode="auto">
              <a:xfrm>
                <a:off x="0" y="2876937"/>
                <a:ext cx="9906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C21B3F9-9958-4373-8B73-D2015AA8850C}"/>
                  </a:ext>
                </a:extLst>
              </p:cNvPr>
              <p:cNvCxnSpPr/>
              <p:nvPr/>
            </p:nvCxnSpPr>
            <p:spPr bwMode="auto">
              <a:xfrm>
                <a:off x="0" y="3284984"/>
                <a:ext cx="9906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2996BB80-9AB4-4E7C-AC3A-D658CA8A839E}"/>
                  </a:ext>
                </a:extLst>
              </p:cNvPr>
              <p:cNvCxnSpPr/>
              <p:nvPr/>
            </p:nvCxnSpPr>
            <p:spPr bwMode="auto">
              <a:xfrm>
                <a:off x="776536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7A45BA4-9E26-4B1D-9A63-BCC9BE59A9AC}"/>
                  </a:ext>
                </a:extLst>
              </p:cNvPr>
              <p:cNvCxnSpPr/>
              <p:nvPr/>
            </p:nvCxnSpPr>
            <p:spPr bwMode="auto">
              <a:xfrm>
                <a:off x="1820652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D81AE1B-3A10-4E76-BCCD-EA545F141FDF}"/>
                  </a:ext>
                </a:extLst>
              </p:cNvPr>
              <p:cNvCxnSpPr/>
              <p:nvPr/>
            </p:nvCxnSpPr>
            <p:spPr bwMode="auto">
              <a:xfrm>
                <a:off x="2864768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262145B-F153-4ED0-8BBB-8981BD860B97}"/>
                  </a:ext>
                </a:extLst>
              </p:cNvPr>
              <p:cNvCxnSpPr/>
              <p:nvPr/>
            </p:nvCxnSpPr>
            <p:spPr bwMode="auto">
              <a:xfrm>
                <a:off x="3908884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BA439E9-E9CF-4DDA-A441-7D5B1B7F3045}"/>
                  </a:ext>
                </a:extLst>
              </p:cNvPr>
              <p:cNvCxnSpPr/>
              <p:nvPr/>
            </p:nvCxnSpPr>
            <p:spPr bwMode="auto">
              <a:xfrm>
                <a:off x="4953000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56E9344-C40D-427F-A996-918A73DBE203}"/>
                  </a:ext>
                </a:extLst>
              </p:cNvPr>
              <p:cNvCxnSpPr/>
              <p:nvPr/>
            </p:nvCxnSpPr>
            <p:spPr bwMode="auto">
              <a:xfrm>
                <a:off x="5997116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CAD97DD-2C55-4BC2-9827-EECDB1CDE9F2}"/>
                  </a:ext>
                </a:extLst>
              </p:cNvPr>
              <p:cNvCxnSpPr/>
              <p:nvPr/>
            </p:nvCxnSpPr>
            <p:spPr bwMode="auto">
              <a:xfrm>
                <a:off x="7041232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190CFEB-4440-4591-AB8A-650AA15AF90C}"/>
                  </a:ext>
                </a:extLst>
              </p:cNvPr>
              <p:cNvCxnSpPr/>
              <p:nvPr/>
            </p:nvCxnSpPr>
            <p:spPr bwMode="auto">
              <a:xfrm>
                <a:off x="8085348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79482ED-CD1A-4A0D-85D3-B83FB8C5CC73}"/>
                  </a:ext>
                </a:extLst>
              </p:cNvPr>
              <p:cNvCxnSpPr/>
              <p:nvPr/>
            </p:nvCxnSpPr>
            <p:spPr bwMode="auto">
              <a:xfrm>
                <a:off x="9129464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A176022-A07C-408B-8A3A-AAF3F85C3D32}"/>
                </a:ext>
              </a:extLst>
            </p:cNvPr>
            <p:cNvGrpSpPr/>
            <p:nvPr/>
          </p:nvGrpSpPr>
          <p:grpSpPr>
            <a:xfrm>
              <a:off x="0" y="3707791"/>
              <a:ext cx="9906000" cy="3200400"/>
              <a:chOff x="0" y="457200"/>
              <a:chExt cx="9906000" cy="3200400"/>
            </a:xfrm>
            <a:solidFill>
              <a:srgbClr val="CC3300"/>
            </a:solidFill>
          </p:grpSpPr>
          <p:sp>
            <p:nvSpPr>
              <p:cNvPr id="25" name="Rectangle 6" descr="Large grid">
                <a:extLst>
                  <a:ext uri="{FF2B5EF4-FFF2-40B4-BE49-F238E27FC236}">
                    <a16:creationId xmlns:a16="http://schemas.microsoft.com/office/drawing/2014/main" id="{3D8019BC-8801-41E5-A820-F8F9D3FFA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57200"/>
                <a:ext cx="9906000" cy="3200400"/>
              </a:xfrm>
              <a:prstGeom prst="rect">
                <a:avLst/>
              </a:prstGeom>
              <a:grpFill/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950" dirty="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BEC3292-82EF-4CA6-AA4C-A89C9B5A0A22}"/>
                  </a:ext>
                </a:extLst>
              </p:cNvPr>
              <p:cNvCxnSpPr/>
              <p:nvPr/>
            </p:nvCxnSpPr>
            <p:spPr bwMode="auto">
              <a:xfrm>
                <a:off x="0" y="836712"/>
                <a:ext cx="9906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1FD85F9-01C0-4C2C-9BCF-86693D68AA1C}"/>
                  </a:ext>
                </a:extLst>
              </p:cNvPr>
              <p:cNvCxnSpPr/>
              <p:nvPr/>
            </p:nvCxnSpPr>
            <p:spPr bwMode="auto">
              <a:xfrm>
                <a:off x="0" y="1244757"/>
                <a:ext cx="9906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C3C9D26-4FAF-4DC3-9188-789EA35683F7}"/>
                  </a:ext>
                </a:extLst>
              </p:cNvPr>
              <p:cNvCxnSpPr/>
              <p:nvPr/>
            </p:nvCxnSpPr>
            <p:spPr bwMode="auto">
              <a:xfrm>
                <a:off x="0" y="1652802"/>
                <a:ext cx="9906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0A1DFDE-8378-4F17-8E06-A327BB6436D1}"/>
                  </a:ext>
                </a:extLst>
              </p:cNvPr>
              <p:cNvCxnSpPr/>
              <p:nvPr/>
            </p:nvCxnSpPr>
            <p:spPr bwMode="auto">
              <a:xfrm>
                <a:off x="0" y="2060847"/>
                <a:ext cx="9906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065CD45-28E7-49E4-BF02-9531F9F02253}"/>
                  </a:ext>
                </a:extLst>
              </p:cNvPr>
              <p:cNvCxnSpPr/>
              <p:nvPr/>
            </p:nvCxnSpPr>
            <p:spPr bwMode="auto">
              <a:xfrm>
                <a:off x="0" y="2468892"/>
                <a:ext cx="9906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F0BB657-8A9E-44F4-A3BA-7E42A888F4F5}"/>
                  </a:ext>
                </a:extLst>
              </p:cNvPr>
              <p:cNvCxnSpPr/>
              <p:nvPr/>
            </p:nvCxnSpPr>
            <p:spPr bwMode="auto">
              <a:xfrm>
                <a:off x="0" y="2876937"/>
                <a:ext cx="9906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A2C44AC-47E3-443C-9F03-9D533EF5182C}"/>
                  </a:ext>
                </a:extLst>
              </p:cNvPr>
              <p:cNvCxnSpPr/>
              <p:nvPr/>
            </p:nvCxnSpPr>
            <p:spPr bwMode="auto">
              <a:xfrm>
                <a:off x="0" y="3284984"/>
                <a:ext cx="9906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FD43091-25B8-4F44-A745-5EC61AC7F077}"/>
                  </a:ext>
                </a:extLst>
              </p:cNvPr>
              <p:cNvCxnSpPr/>
              <p:nvPr/>
            </p:nvCxnSpPr>
            <p:spPr bwMode="auto">
              <a:xfrm>
                <a:off x="776536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05A66AC-6EF6-4744-A6EB-7582A8CC8087}"/>
                  </a:ext>
                </a:extLst>
              </p:cNvPr>
              <p:cNvCxnSpPr/>
              <p:nvPr/>
            </p:nvCxnSpPr>
            <p:spPr bwMode="auto">
              <a:xfrm>
                <a:off x="1820652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80DE520-D90A-44AE-BEBB-4BCEC5BC31DE}"/>
                  </a:ext>
                </a:extLst>
              </p:cNvPr>
              <p:cNvCxnSpPr/>
              <p:nvPr/>
            </p:nvCxnSpPr>
            <p:spPr bwMode="auto">
              <a:xfrm>
                <a:off x="2864768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09F49ED-D07F-4028-920B-77F3FCEB7A6A}"/>
                  </a:ext>
                </a:extLst>
              </p:cNvPr>
              <p:cNvCxnSpPr/>
              <p:nvPr/>
            </p:nvCxnSpPr>
            <p:spPr bwMode="auto">
              <a:xfrm>
                <a:off x="3908884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29F2641-5231-435C-AD59-06FA54213E5F}"/>
                  </a:ext>
                </a:extLst>
              </p:cNvPr>
              <p:cNvCxnSpPr/>
              <p:nvPr/>
            </p:nvCxnSpPr>
            <p:spPr bwMode="auto">
              <a:xfrm>
                <a:off x="4953000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D114C30-A186-434F-9FF6-378641F0BF64}"/>
                  </a:ext>
                </a:extLst>
              </p:cNvPr>
              <p:cNvCxnSpPr/>
              <p:nvPr/>
            </p:nvCxnSpPr>
            <p:spPr bwMode="auto">
              <a:xfrm>
                <a:off x="5997116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080012E-9CA4-4098-A816-0A078F5D688C}"/>
                  </a:ext>
                </a:extLst>
              </p:cNvPr>
              <p:cNvCxnSpPr/>
              <p:nvPr/>
            </p:nvCxnSpPr>
            <p:spPr bwMode="auto">
              <a:xfrm>
                <a:off x="7041232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51801B8-EAFA-44D1-91B3-D2F829DD62A4}"/>
                  </a:ext>
                </a:extLst>
              </p:cNvPr>
              <p:cNvCxnSpPr/>
              <p:nvPr/>
            </p:nvCxnSpPr>
            <p:spPr bwMode="auto">
              <a:xfrm>
                <a:off x="8085348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97552A0-4497-43C6-8141-B9B19ABE69D4}"/>
                  </a:ext>
                </a:extLst>
              </p:cNvPr>
              <p:cNvCxnSpPr/>
              <p:nvPr/>
            </p:nvCxnSpPr>
            <p:spPr bwMode="auto">
              <a:xfrm>
                <a:off x="9129464" y="457200"/>
                <a:ext cx="0" cy="32004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descr="Shingle">
            <a:extLst>
              <a:ext uri="{FF2B5EF4-FFF2-40B4-BE49-F238E27FC236}">
                <a16:creationId xmlns:a16="http://schemas.microsoft.com/office/drawing/2014/main" id="{74485909-43E3-443D-B44C-6403AF4D8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819275"/>
            <a:ext cx="8048625" cy="3962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34819" name="Text Box 26">
            <a:extLst>
              <a:ext uri="{FF2B5EF4-FFF2-40B4-BE49-F238E27FC236}">
                <a16:creationId xmlns:a16="http://schemas.microsoft.com/office/drawing/2014/main" id="{24D083B0-B6EC-4469-ACCB-3B15E6673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1076326"/>
            <a:ext cx="4729628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dirty="0"/>
              <a:t>Bubble Wrap Size for House Sides - Cut Two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34A2E-AE28-48A8-A837-390DAEFAD5AE}"/>
              </a:ext>
            </a:extLst>
          </p:cNvPr>
          <p:cNvSpPr/>
          <p:nvPr/>
        </p:nvSpPr>
        <p:spPr bwMode="auto">
          <a:xfrm>
            <a:off x="2971801" y="642939"/>
            <a:ext cx="3682907" cy="4953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95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DDCCF6-7AEC-491F-8BDF-4BF4717C5701}"/>
              </a:ext>
            </a:extLst>
          </p:cNvPr>
          <p:cNvSpPr/>
          <p:nvPr/>
        </p:nvSpPr>
        <p:spPr bwMode="auto">
          <a:xfrm>
            <a:off x="2780757" y="642939"/>
            <a:ext cx="3629841" cy="4953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950" dirty="0">
              <a:latin typeface="Times New Roman" panose="02020603050405020304" pitchFamily="18" charset="0"/>
            </a:endParaRPr>
          </a:p>
        </p:txBody>
      </p:sp>
      <p:sp>
        <p:nvSpPr>
          <p:cNvPr id="35842" name="Freeform 31" descr="Shingle">
            <a:extLst>
              <a:ext uri="{FF2B5EF4-FFF2-40B4-BE49-F238E27FC236}">
                <a16:creationId xmlns:a16="http://schemas.microsoft.com/office/drawing/2014/main" id="{7B832FAA-FF60-4EA1-B863-F1FA38CDF32C}"/>
              </a:ext>
            </a:extLst>
          </p:cNvPr>
          <p:cNvSpPr>
            <a:spLocks/>
          </p:cNvSpPr>
          <p:nvPr/>
        </p:nvSpPr>
        <p:spPr bwMode="auto">
          <a:xfrm>
            <a:off x="1795464" y="642939"/>
            <a:ext cx="4033342" cy="5560517"/>
          </a:xfrm>
          <a:custGeom>
            <a:avLst/>
            <a:gdLst>
              <a:gd name="T0" fmla="*/ 0 w 3127"/>
              <a:gd name="T1" fmla="*/ 2147483646 h 4311"/>
              <a:gd name="T2" fmla="*/ 2147483646 w 3127"/>
              <a:gd name="T3" fmla="*/ 2147483646 h 4311"/>
              <a:gd name="T4" fmla="*/ 2147483646 w 3127"/>
              <a:gd name="T5" fmla="*/ 0 h 4311"/>
              <a:gd name="T6" fmla="*/ 2147483646 w 3127"/>
              <a:gd name="T7" fmla="*/ 2147483646 h 4311"/>
              <a:gd name="T8" fmla="*/ 2147483646 w 3127"/>
              <a:gd name="T9" fmla="*/ 2147483646 h 4311"/>
              <a:gd name="T10" fmla="*/ 0 w 3127"/>
              <a:gd name="T11" fmla="*/ 2147483646 h 43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127" h="4311">
                <a:moveTo>
                  <a:pt x="0" y="4311"/>
                </a:moveTo>
                <a:lnTo>
                  <a:pt x="16" y="1247"/>
                </a:lnTo>
                <a:lnTo>
                  <a:pt x="1587" y="0"/>
                </a:lnTo>
                <a:lnTo>
                  <a:pt x="3127" y="1255"/>
                </a:lnTo>
                <a:lnTo>
                  <a:pt x="3119" y="4303"/>
                </a:lnTo>
                <a:lnTo>
                  <a:pt x="0" y="4311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5843" name="Text Box 32">
            <a:extLst>
              <a:ext uri="{FF2B5EF4-FFF2-40B4-BE49-F238E27FC236}">
                <a16:creationId xmlns:a16="http://schemas.microsoft.com/office/drawing/2014/main" id="{56DA47AA-8E82-45A3-8A5D-6B2410AC4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970" y="1757364"/>
            <a:ext cx="244810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dirty="0"/>
              <a:t>Bubble Wrap Size for </a:t>
            </a:r>
            <a:br>
              <a:rPr lang="en-GB" altLang="en-US" sz="1950" dirty="0"/>
            </a:br>
            <a:r>
              <a:rPr lang="en-GB" altLang="en-US" sz="1950" dirty="0"/>
              <a:t>House Front and Rear </a:t>
            </a:r>
            <a:br>
              <a:rPr lang="en-GB" altLang="en-US" sz="1950" dirty="0"/>
            </a:br>
            <a:r>
              <a:rPr lang="en-GB" altLang="en-US" sz="1950" dirty="0"/>
              <a:t>Cut Two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B9EEFD-E003-4265-9248-75B3EE26A0D4}"/>
              </a:ext>
            </a:extLst>
          </p:cNvPr>
          <p:cNvSpPr/>
          <p:nvPr/>
        </p:nvSpPr>
        <p:spPr bwMode="auto">
          <a:xfrm>
            <a:off x="3510956" y="642939"/>
            <a:ext cx="2556467" cy="4953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950" dirty="0">
              <a:latin typeface="Times New Roman" panose="02020603050405020304" pitchFamily="18" charset="0"/>
            </a:endParaRPr>
          </a:p>
        </p:txBody>
      </p:sp>
      <p:sp>
        <p:nvSpPr>
          <p:cNvPr id="36866" name="Rectangle 4" descr="Shingle">
            <a:extLst>
              <a:ext uri="{FF2B5EF4-FFF2-40B4-BE49-F238E27FC236}">
                <a16:creationId xmlns:a16="http://schemas.microsoft.com/office/drawing/2014/main" id="{E1D8590D-66A3-4BB3-AFCE-84EFC309B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138238"/>
            <a:ext cx="8048625" cy="520065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36867" name="Text Box 5">
            <a:extLst>
              <a:ext uri="{FF2B5EF4-FFF2-40B4-BE49-F238E27FC236}">
                <a16:creationId xmlns:a16="http://schemas.microsoft.com/office/drawing/2014/main" id="{B13F525C-FD00-439D-A716-C3A4916D5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382" y="702916"/>
            <a:ext cx="5237614" cy="39241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dirty="0"/>
              <a:t>Bubble Wrap Size for House Roof - Cut One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6FEBAA4-2713-D58B-A98D-A63844743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212" y="1098188"/>
            <a:ext cx="4736306" cy="701675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5721" tIns="27861" rIns="55721" bIns="27861" numCol="1" anchor="t" anchorCtr="0" compatLnSpc="1">
            <a:prstTxWarp prst="textNoShape">
              <a:avLst/>
            </a:prstTxWarp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5363" b="1" dirty="0">
                <a:solidFill>
                  <a:srgbClr val="000099"/>
                </a:solidFill>
                <a:latin typeface="Arial Black" panose="020B0A04020102020204" pitchFamily="34" charset="0"/>
              </a:rPr>
              <a:t>Welcome</a:t>
            </a:r>
          </a:p>
        </p:txBody>
      </p:sp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8A6D5233-1B4F-765E-B4AA-57ADA1EC3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414" y="3004643"/>
            <a:ext cx="1755478" cy="17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793FC1DF-3891-01F3-611D-24CBF4410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832" y="3154264"/>
            <a:ext cx="38386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b="1" dirty="0"/>
              <a:t>I very much hope that you will enjoy this fun activity to discover mathematics</a:t>
            </a:r>
          </a:p>
        </p:txBody>
      </p:sp>
    </p:spTree>
    <p:extLst>
      <p:ext uri="{BB962C8B-B14F-4D97-AF65-F5344CB8AC3E}">
        <p14:creationId xmlns:p14="http://schemas.microsoft.com/office/powerpoint/2010/main" val="1090382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79E9845-9F22-423C-9124-BBD33072C113}"/>
              </a:ext>
            </a:extLst>
          </p:cNvPr>
          <p:cNvSpPr/>
          <p:nvPr/>
        </p:nvSpPr>
        <p:spPr bwMode="auto">
          <a:xfrm>
            <a:off x="3510956" y="642939"/>
            <a:ext cx="2556467" cy="4953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950" dirty="0">
              <a:latin typeface="Times New Roman" panose="02020603050405020304" pitchFamily="18" charset="0"/>
            </a:endParaRPr>
          </a:p>
        </p:txBody>
      </p:sp>
      <p:sp>
        <p:nvSpPr>
          <p:cNvPr id="37890" name="Rectangle 2" descr="Horizontal brick">
            <a:extLst>
              <a:ext uri="{FF2B5EF4-FFF2-40B4-BE49-F238E27FC236}">
                <a16:creationId xmlns:a16="http://schemas.microsoft.com/office/drawing/2014/main" id="{8FB51BE3-EA4D-4EDB-A7B6-A21DB6AB6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819275"/>
            <a:ext cx="8048625" cy="39624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grpSp>
        <p:nvGrpSpPr>
          <p:cNvPr id="37891" name="Group 3">
            <a:extLst>
              <a:ext uri="{FF2B5EF4-FFF2-40B4-BE49-F238E27FC236}">
                <a16:creationId xmlns:a16="http://schemas.microsoft.com/office/drawing/2014/main" id="{431B67ED-3E22-4CA3-A28E-14F51951C64F}"/>
              </a:ext>
            </a:extLst>
          </p:cNvPr>
          <p:cNvGrpSpPr>
            <a:grpSpLocks/>
          </p:cNvGrpSpPr>
          <p:nvPr/>
        </p:nvGrpSpPr>
        <p:grpSpPr bwMode="auto">
          <a:xfrm>
            <a:off x="2166937" y="2809875"/>
            <a:ext cx="1547813" cy="1485900"/>
            <a:chOff x="960" y="2016"/>
            <a:chExt cx="1200" cy="1152"/>
          </a:xfrm>
        </p:grpSpPr>
        <p:sp>
          <p:nvSpPr>
            <p:cNvPr id="37912" name="Rectangle 4">
              <a:extLst>
                <a:ext uri="{FF2B5EF4-FFF2-40B4-BE49-F238E27FC236}">
                  <a16:creationId xmlns:a16="http://schemas.microsoft.com/office/drawing/2014/main" id="{C3C138E1-D67C-48E6-B815-FA08604D3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11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7913" name="Rectangle 5">
              <a:extLst>
                <a:ext uri="{FF2B5EF4-FFF2-40B4-BE49-F238E27FC236}">
                  <a16:creationId xmlns:a16="http://schemas.microsoft.com/office/drawing/2014/main" id="{F409DCDE-0AA2-4835-8EB6-5262A2F3E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3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7914" name="Line 6">
              <a:extLst>
                <a:ext uri="{FF2B5EF4-FFF2-40B4-BE49-F238E27FC236}">
                  <a16:creationId xmlns:a16="http://schemas.microsoft.com/office/drawing/2014/main" id="{35065F06-4ED0-47A5-8FF0-9F06924271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" y="2016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  <p:grpSp>
        <p:nvGrpSpPr>
          <p:cNvPr id="37892" name="Group 7">
            <a:extLst>
              <a:ext uri="{FF2B5EF4-FFF2-40B4-BE49-F238E27FC236}">
                <a16:creationId xmlns:a16="http://schemas.microsoft.com/office/drawing/2014/main" id="{04D1ABFB-825A-401E-BF6A-25D0D357628C}"/>
              </a:ext>
            </a:extLst>
          </p:cNvPr>
          <p:cNvGrpSpPr>
            <a:grpSpLocks/>
          </p:cNvGrpSpPr>
          <p:nvPr/>
        </p:nvGrpSpPr>
        <p:grpSpPr bwMode="auto">
          <a:xfrm>
            <a:off x="6067425" y="2809875"/>
            <a:ext cx="1547813" cy="1485900"/>
            <a:chOff x="960" y="2016"/>
            <a:chExt cx="1200" cy="1152"/>
          </a:xfrm>
        </p:grpSpPr>
        <p:sp>
          <p:nvSpPr>
            <p:cNvPr id="37909" name="Rectangle 8">
              <a:extLst>
                <a:ext uri="{FF2B5EF4-FFF2-40B4-BE49-F238E27FC236}">
                  <a16:creationId xmlns:a16="http://schemas.microsoft.com/office/drawing/2014/main" id="{B05F7DBB-A5A8-4BF5-AD04-0CE1BCAC7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11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7910" name="Rectangle 9">
              <a:extLst>
                <a:ext uri="{FF2B5EF4-FFF2-40B4-BE49-F238E27FC236}">
                  <a16:creationId xmlns:a16="http://schemas.microsoft.com/office/drawing/2014/main" id="{99073CD1-EB95-4538-A8DC-D6D5B19A8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3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7911" name="Line 10">
              <a:extLst>
                <a:ext uri="{FF2B5EF4-FFF2-40B4-BE49-F238E27FC236}">
                  <a16:creationId xmlns:a16="http://schemas.microsoft.com/office/drawing/2014/main" id="{07B4CA20-2B18-4E0B-A462-558FA77E1C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" y="2016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  <p:sp>
        <p:nvSpPr>
          <p:cNvPr id="37893" name="AutoShape 11">
            <a:extLst>
              <a:ext uri="{FF2B5EF4-FFF2-40B4-BE49-F238E27FC236}">
                <a16:creationId xmlns:a16="http://schemas.microsoft.com/office/drawing/2014/main" id="{71C27DEB-F01E-435C-8709-773BB565966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28688" y="1200150"/>
            <a:ext cx="8048625" cy="6191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7894" name="Text Box 12">
            <a:extLst>
              <a:ext uri="{FF2B5EF4-FFF2-40B4-BE49-F238E27FC236}">
                <a16:creationId xmlns:a16="http://schemas.microsoft.com/office/drawing/2014/main" id="{AD831360-1B4D-46D3-AF02-F2C1D6673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200151"/>
            <a:ext cx="2585964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dirty="0"/>
              <a:t>Fold &amp; Stick Roof Here</a:t>
            </a:r>
          </a:p>
        </p:txBody>
      </p:sp>
      <p:sp>
        <p:nvSpPr>
          <p:cNvPr id="37895" name="Line 13">
            <a:extLst>
              <a:ext uri="{FF2B5EF4-FFF2-40B4-BE49-F238E27FC236}">
                <a16:creationId xmlns:a16="http://schemas.microsoft.com/office/drawing/2014/main" id="{950B479C-A391-444D-9E66-C8D42442C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688" y="1820565"/>
            <a:ext cx="8048625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7896" name="Line 14">
            <a:extLst>
              <a:ext uri="{FF2B5EF4-FFF2-40B4-BE49-F238E27FC236}">
                <a16:creationId xmlns:a16="http://schemas.microsoft.com/office/drawing/2014/main" id="{0B5AAF7B-BBF5-4DEB-9DCE-2E2116BAA0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1" y="1014413"/>
            <a:ext cx="1963142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7897" name="Text Box 15">
            <a:extLst>
              <a:ext uri="{FF2B5EF4-FFF2-40B4-BE49-F238E27FC236}">
                <a16:creationId xmlns:a16="http://schemas.microsoft.com/office/drawing/2014/main" id="{7894DBF8-496E-4E21-B84F-3BFAE0DBF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825" y="642938"/>
            <a:ext cx="220329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Fold Along Dotted Blue Lines</a:t>
            </a:r>
          </a:p>
        </p:txBody>
      </p:sp>
      <p:sp>
        <p:nvSpPr>
          <p:cNvPr id="37898" name="Line 16">
            <a:extLst>
              <a:ext uri="{FF2B5EF4-FFF2-40B4-BE49-F238E27FC236}">
                <a16:creationId xmlns:a16="http://schemas.microsoft.com/office/drawing/2014/main" id="{A199593F-CF6B-4A9A-8568-1808CA7D6F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3500" y="1014414"/>
            <a:ext cx="1782564" cy="258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7899" name="Text Box 17">
            <a:extLst>
              <a:ext uri="{FF2B5EF4-FFF2-40B4-BE49-F238E27FC236}">
                <a16:creationId xmlns:a16="http://schemas.microsoft.com/office/drawing/2014/main" id="{1F6959FB-319E-48F8-BBCD-0529B93E2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9" y="721619"/>
            <a:ext cx="195322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Cut Along Full Blue Lines</a:t>
            </a:r>
          </a:p>
        </p:txBody>
      </p:sp>
      <p:grpSp>
        <p:nvGrpSpPr>
          <p:cNvPr id="37900" name="Group 18">
            <a:extLst>
              <a:ext uri="{FF2B5EF4-FFF2-40B4-BE49-F238E27FC236}">
                <a16:creationId xmlns:a16="http://schemas.microsoft.com/office/drawing/2014/main" id="{E41E64F3-5F33-480B-B630-B83EF9CCE30C}"/>
              </a:ext>
            </a:extLst>
          </p:cNvPr>
          <p:cNvGrpSpPr>
            <a:grpSpLocks/>
          </p:cNvGrpSpPr>
          <p:nvPr/>
        </p:nvGrpSpPr>
        <p:grpSpPr bwMode="auto">
          <a:xfrm>
            <a:off x="3356173" y="662286"/>
            <a:ext cx="309563" cy="432097"/>
            <a:chOff x="960" y="2016"/>
            <a:chExt cx="1200" cy="1152"/>
          </a:xfrm>
        </p:grpSpPr>
        <p:sp>
          <p:nvSpPr>
            <p:cNvPr id="37906" name="Rectangle 19">
              <a:extLst>
                <a:ext uri="{FF2B5EF4-FFF2-40B4-BE49-F238E27FC236}">
                  <a16:creationId xmlns:a16="http://schemas.microsoft.com/office/drawing/2014/main" id="{D7C144FC-BB5F-437E-8311-2C4D8007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11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7907" name="Rectangle 20">
              <a:extLst>
                <a:ext uri="{FF2B5EF4-FFF2-40B4-BE49-F238E27FC236}">
                  <a16:creationId xmlns:a16="http://schemas.microsoft.com/office/drawing/2014/main" id="{8E58B0EF-884F-4884-8F54-15DEA490B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3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7908" name="Line 21">
              <a:extLst>
                <a:ext uri="{FF2B5EF4-FFF2-40B4-BE49-F238E27FC236}">
                  <a16:creationId xmlns:a16="http://schemas.microsoft.com/office/drawing/2014/main" id="{E99BD559-569A-4D4F-8354-4853D1DD4E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" y="2016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  <p:sp>
        <p:nvSpPr>
          <p:cNvPr id="37901" name="Text Box 22">
            <a:extLst>
              <a:ext uri="{FF2B5EF4-FFF2-40B4-BE49-F238E27FC236}">
                <a16:creationId xmlns:a16="http://schemas.microsoft.com/office/drawing/2014/main" id="{2D17B221-487A-46F0-A937-332797C6A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838" y="642939"/>
            <a:ext cx="250741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/>
              <a:t>Cut out Windows &amp; Doors and </a:t>
            </a:r>
            <a:br>
              <a:rPr lang="en-GB" altLang="en-US" sz="1300" dirty="0"/>
            </a:br>
            <a:r>
              <a:rPr lang="en-GB" altLang="en-US" sz="1300" dirty="0"/>
              <a:t>Stick Clingfilm to Represent Glass</a:t>
            </a:r>
          </a:p>
        </p:txBody>
      </p:sp>
      <p:sp>
        <p:nvSpPr>
          <p:cNvPr id="37902" name="AutoShape 23">
            <a:extLst>
              <a:ext uri="{FF2B5EF4-FFF2-40B4-BE49-F238E27FC236}">
                <a16:creationId xmlns:a16="http://schemas.microsoft.com/office/drawing/2014/main" id="{090547BF-A655-48F9-B63A-D91C8A722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5781675"/>
            <a:ext cx="8048625" cy="4333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7903" name="Line 24">
            <a:extLst>
              <a:ext uri="{FF2B5EF4-FFF2-40B4-BE49-F238E27FC236}">
                <a16:creationId xmlns:a16="http://schemas.microsoft.com/office/drawing/2014/main" id="{DDDF008C-3784-4001-A9BB-F79EBE8C5508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688" y="5781675"/>
            <a:ext cx="8048625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7904" name="Text Box 26">
            <a:extLst>
              <a:ext uri="{FF2B5EF4-FFF2-40B4-BE49-F238E27FC236}">
                <a16:creationId xmlns:a16="http://schemas.microsoft.com/office/drawing/2014/main" id="{0F0A8925-D2F2-43BD-90DF-6EBD3CF1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212" y="1476177"/>
            <a:ext cx="2172582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Colour In Yourself</a:t>
            </a:r>
          </a:p>
        </p:txBody>
      </p:sp>
      <p:sp>
        <p:nvSpPr>
          <p:cNvPr id="37905" name="Text Box 25">
            <a:extLst>
              <a:ext uri="{FF2B5EF4-FFF2-40B4-BE49-F238E27FC236}">
                <a16:creationId xmlns:a16="http://schemas.microsoft.com/office/drawing/2014/main" id="{9D703CB7-5993-41B1-ADD6-ED64A5018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013" y="5843589"/>
            <a:ext cx="3269678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dirty="0"/>
              <a:t>Fold – </a:t>
            </a:r>
            <a:r>
              <a:rPr lang="en-GB" altLang="en-US" sz="1950" dirty="0">
                <a:solidFill>
                  <a:srgbClr val="FF0000"/>
                </a:solidFill>
              </a:rPr>
              <a:t>DO NOT </a:t>
            </a:r>
            <a:r>
              <a:rPr lang="en-GB" altLang="en-US" sz="1950" dirty="0"/>
              <a:t>Stick To Base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17D2472-86FF-47AD-B0C5-C94ED2523AC4}"/>
              </a:ext>
            </a:extLst>
          </p:cNvPr>
          <p:cNvSpPr/>
          <p:nvPr/>
        </p:nvSpPr>
        <p:spPr bwMode="auto">
          <a:xfrm>
            <a:off x="3510956" y="642939"/>
            <a:ext cx="2556467" cy="4953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950" dirty="0">
              <a:latin typeface="Times New Roman" panose="02020603050405020304" pitchFamily="18" charset="0"/>
            </a:endParaRPr>
          </a:p>
        </p:txBody>
      </p:sp>
      <p:sp>
        <p:nvSpPr>
          <p:cNvPr id="38914" name="Rectangle 2" descr="Horizontal brick">
            <a:extLst>
              <a:ext uri="{FF2B5EF4-FFF2-40B4-BE49-F238E27FC236}">
                <a16:creationId xmlns:a16="http://schemas.microsoft.com/office/drawing/2014/main" id="{5236B2E7-0292-473A-A7E4-C96E584B1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819275"/>
            <a:ext cx="8048625" cy="39624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grpSp>
        <p:nvGrpSpPr>
          <p:cNvPr id="38915" name="Group 3">
            <a:extLst>
              <a:ext uri="{FF2B5EF4-FFF2-40B4-BE49-F238E27FC236}">
                <a16:creationId xmlns:a16="http://schemas.microsoft.com/office/drawing/2014/main" id="{A5CB041A-2E3E-44E0-AEE5-C8A8CD1FCCE3}"/>
              </a:ext>
            </a:extLst>
          </p:cNvPr>
          <p:cNvGrpSpPr>
            <a:grpSpLocks/>
          </p:cNvGrpSpPr>
          <p:nvPr/>
        </p:nvGrpSpPr>
        <p:grpSpPr bwMode="auto">
          <a:xfrm>
            <a:off x="2166937" y="2809875"/>
            <a:ext cx="1547813" cy="1485900"/>
            <a:chOff x="960" y="2016"/>
            <a:chExt cx="1200" cy="1152"/>
          </a:xfrm>
        </p:grpSpPr>
        <p:sp>
          <p:nvSpPr>
            <p:cNvPr id="38937" name="Rectangle 4">
              <a:extLst>
                <a:ext uri="{FF2B5EF4-FFF2-40B4-BE49-F238E27FC236}">
                  <a16:creationId xmlns:a16="http://schemas.microsoft.com/office/drawing/2014/main" id="{1B40974B-80D6-4D61-81DA-14FFC88C1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11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8938" name="Rectangle 5">
              <a:extLst>
                <a:ext uri="{FF2B5EF4-FFF2-40B4-BE49-F238E27FC236}">
                  <a16:creationId xmlns:a16="http://schemas.microsoft.com/office/drawing/2014/main" id="{A90C7B94-24F1-4254-8494-A7C94E8C0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3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8939" name="Line 6">
              <a:extLst>
                <a:ext uri="{FF2B5EF4-FFF2-40B4-BE49-F238E27FC236}">
                  <a16:creationId xmlns:a16="http://schemas.microsoft.com/office/drawing/2014/main" id="{D78D1619-7436-4C42-8090-B23C9EF61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" y="2016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  <p:grpSp>
        <p:nvGrpSpPr>
          <p:cNvPr id="38916" name="Group 7">
            <a:extLst>
              <a:ext uri="{FF2B5EF4-FFF2-40B4-BE49-F238E27FC236}">
                <a16:creationId xmlns:a16="http://schemas.microsoft.com/office/drawing/2014/main" id="{CF465F3F-3490-47DF-9C8B-8D3D2D0914E5}"/>
              </a:ext>
            </a:extLst>
          </p:cNvPr>
          <p:cNvGrpSpPr>
            <a:grpSpLocks/>
          </p:cNvGrpSpPr>
          <p:nvPr/>
        </p:nvGrpSpPr>
        <p:grpSpPr bwMode="auto">
          <a:xfrm>
            <a:off x="6067425" y="2809875"/>
            <a:ext cx="1547813" cy="1485900"/>
            <a:chOff x="960" y="2016"/>
            <a:chExt cx="1200" cy="1152"/>
          </a:xfrm>
        </p:grpSpPr>
        <p:sp>
          <p:nvSpPr>
            <p:cNvPr id="38934" name="Rectangle 8">
              <a:extLst>
                <a:ext uri="{FF2B5EF4-FFF2-40B4-BE49-F238E27FC236}">
                  <a16:creationId xmlns:a16="http://schemas.microsoft.com/office/drawing/2014/main" id="{51697C8F-E8ED-4E8E-922F-52BA369A7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11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8935" name="Rectangle 9">
              <a:extLst>
                <a:ext uri="{FF2B5EF4-FFF2-40B4-BE49-F238E27FC236}">
                  <a16:creationId xmlns:a16="http://schemas.microsoft.com/office/drawing/2014/main" id="{E4C8477F-229F-4DEB-AB54-511F0D18D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3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8936" name="Line 10">
              <a:extLst>
                <a:ext uri="{FF2B5EF4-FFF2-40B4-BE49-F238E27FC236}">
                  <a16:creationId xmlns:a16="http://schemas.microsoft.com/office/drawing/2014/main" id="{69299EF1-E29C-49DB-89C2-9696493D7D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" y="2016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  <p:sp>
        <p:nvSpPr>
          <p:cNvPr id="38917" name="AutoShape 11">
            <a:extLst>
              <a:ext uri="{FF2B5EF4-FFF2-40B4-BE49-F238E27FC236}">
                <a16:creationId xmlns:a16="http://schemas.microsoft.com/office/drawing/2014/main" id="{BDA83E85-6111-46BC-A137-012993D2F5E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28688" y="1200150"/>
            <a:ext cx="8048625" cy="6191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8918" name="Text Box 12">
            <a:extLst>
              <a:ext uri="{FF2B5EF4-FFF2-40B4-BE49-F238E27FC236}">
                <a16:creationId xmlns:a16="http://schemas.microsoft.com/office/drawing/2014/main" id="{6D527BB3-E59C-4952-BE09-48C132287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501" y="1233686"/>
            <a:ext cx="2585964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dirty="0"/>
              <a:t>Fold &amp; Stick Roof Here</a:t>
            </a:r>
          </a:p>
        </p:txBody>
      </p:sp>
      <p:sp>
        <p:nvSpPr>
          <p:cNvPr id="38919" name="Line 13">
            <a:extLst>
              <a:ext uri="{FF2B5EF4-FFF2-40B4-BE49-F238E27FC236}">
                <a16:creationId xmlns:a16="http://schemas.microsoft.com/office/drawing/2014/main" id="{C5FC485F-2FB0-4A55-9D90-3858E7F54C4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688" y="1820565"/>
            <a:ext cx="8048625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8920" name="Line 14">
            <a:extLst>
              <a:ext uri="{FF2B5EF4-FFF2-40B4-BE49-F238E27FC236}">
                <a16:creationId xmlns:a16="http://schemas.microsoft.com/office/drawing/2014/main" id="{D20A4866-3453-47E6-A412-82CBCB17E7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1" y="1014413"/>
            <a:ext cx="1963142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8921" name="Text Box 15">
            <a:extLst>
              <a:ext uri="{FF2B5EF4-FFF2-40B4-BE49-F238E27FC236}">
                <a16:creationId xmlns:a16="http://schemas.microsoft.com/office/drawing/2014/main" id="{9554EB4A-8434-44B5-8C62-A4164B68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825" y="642938"/>
            <a:ext cx="220329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Fold Along Dotted Blue Lines</a:t>
            </a:r>
          </a:p>
        </p:txBody>
      </p:sp>
      <p:sp>
        <p:nvSpPr>
          <p:cNvPr id="38922" name="Line 16">
            <a:extLst>
              <a:ext uri="{FF2B5EF4-FFF2-40B4-BE49-F238E27FC236}">
                <a16:creationId xmlns:a16="http://schemas.microsoft.com/office/drawing/2014/main" id="{118CC0B6-3D0F-4C05-8287-1CC83C535B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3500" y="1014414"/>
            <a:ext cx="1782564" cy="258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8923" name="Text Box 17">
            <a:extLst>
              <a:ext uri="{FF2B5EF4-FFF2-40B4-BE49-F238E27FC236}">
                <a16:creationId xmlns:a16="http://schemas.microsoft.com/office/drawing/2014/main" id="{C8FC1DFF-B0C8-49FC-B0C1-48802D118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9" y="721619"/>
            <a:ext cx="195322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Cut Along Full Blue Lines</a:t>
            </a:r>
          </a:p>
        </p:txBody>
      </p:sp>
      <p:sp>
        <p:nvSpPr>
          <p:cNvPr id="38925" name="Text Box 22">
            <a:extLst>
              <a:ext uri="{FF2B5EF4-FFF2-40B4-BE49-F238E27FC236}">
                <a16:creationId xmlns:a16="http://schemas.microsoft.com/office/drawing/2014/main" id="{C38E52D9-B7DE-45AB-95A8-472270447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176" y="642939"/>
            <a:ext cx="3388419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/>
              <a:t>Cut out Windows &amp; Doors and </a:t>
            </a:r>
            <a:br>
              <a:rPr lang="en-GB" altLang="en-US" sz="1300" dirty="0"/>
            </a:br>
            <a:r>
              <a:rPr lang="en-GB" altLang="en-US" sz="1300" dirty="0"/>
              <a:t>Stick Clingfilm to Represent Glass</a:t>
            </a:r>
          </a:p>
        </p:txBody>
      </p:sp>
      <p:sp>
        <p:nvSpPr>
          <p:cNvPr id="38926" name="AutoShape 23">
            <a:extLst>
              <a:ext uri="{FF2B5EF4-FFF2-40B4-BE49-F238E27FC236}">
                <a16:creationId xmlns:a16="http://schemas.microsoft.com/office/drawing/2014/main" id="{C2271BED-3E67-42A1-9B06-C4D7376A7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5781675"/>
            <a:ext cx="8048625" cy="4333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8927" name="Line 24">
            <a:extLst>
              <a:ext uri="{FF2B5EF4-FFF2-40B4-BE49-F238E27FC236}">
                <a16:creationId xmlns:a16="http://schemas.microsoft.com/office/drawing/2014/main" id="{8CED65C5-9595-4EFC-98DC-FEF6E8FE153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688" y="5781675"/>
            <a:ext cx="8048625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8928" name="Text Box 26">
            <a:extLst>
              <a:ext uri="{FF2B5EF4-FFF2-40B4-BE49-F238E27FC236}">
                <a16:creationId xmlns:a16="http://schemas.microsoft.com/office/drawing/2014/main" id="{B1B3C72E-20F1-4752-883A-78E0E69FD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212" y="1476177"/>
            <a:ext cx="2172582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Colour In Yourself</a:t>
            </a:r>
          </a:p>
        </p:txBody>
      </p:sp>
      <p:sp>
        <p:nvSpPr>
          <p:cNvPr id="38929" name="Text Box 25">
            <a:extLst>
              <a:ext uri="{FF2B5EF4-FFF2-40B4-BE49-F238E27FC236}">
                <a16:creationId xmlns:a16="http://schemas.microsoft.com/office/drawing/2014/main" id="{69D0E2FF-1606-4BFA-B2FD-2DD29B36E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013" y="5843589"/>
            <a:ext cx="3269678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dirty="0"/>
              <a:t>Fold – </a:t>
            </a:r>
            <a:r>
              <a:rPr lang="en-GB" altLang="en-US" sz="1950" dirty="0">
                <a:solidFill>
                  <a:srgbClr val="FF0000"/>
                </a:solidFill>
              </a:rPr>
              <a:t>DO NOT </a:t>
            </a:r>
            <a:r>
              <a:rPr lang="en-GB" altLang="en-US" sz="1950" dirty="0"/>
              <a:t>Stick To Base</a:t>
            </a:r>
          </a:p>
        </p:txBody>
      </p:sp>
      <p:sp>
        <p:nvSpPr>
          <p:cNvPr id="38930" name="Rectangle 1">
            <a:extLst>
              <a:ext uri="{FF2B5EF4-FFF2-40B4-BE49-F238E27FC236}">
                <a16:creationId xmlns:a16="http://schemas.microsoft.com/office/drawing/2014/main" id="{CE1B43D8-3ED7-456B-91F0-423C0025F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819275"/>
            <a:ext cx="8048625" cy="39585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grpSp>
        <p:nvGrpSpPr>
          <p:cNvPr id="38924" name="Group 18">
            <a:extLst>
              <a:ext uri="{FF2B5EF4-FFF2-40B4-BE49-F238E27FC236}">
                <a16:creationId xmlns:a16="http://schemas.microsoft.com/office/drawing/2014/main" id="{7C543FDD-AEA1-4C3D-8C48-F050E766B7BD}"/>
              </a:ext>
            </a:extLst>
          </p:cNvPr>
          <p:cNvGrpSpPr>
            <a:grpSpLocks/>
          </p:cNvGrpSpPr>
          <p:nvPr/>
        </p:nvGrpSpPr>
        <p:grpSpPr bwMode="auto">
          <a:xfrm>
            <a:off x="5831381" y="690018"/>
            <a:ext cx="309563" cy="432097"/>
            <a:chOff x="960" y="2016"/>
            <a:chExt cx="1200" cy="1152"/>
          </a:xfrm>
        </p:grpSpPr>
        <p:sp>
          <p:nvSpPr>
            <p:cNvPr id="38931" name="Rectangle 19">
              <a:extLst>
                <a:ext uri="{FF2B5EF4-FFF2-40B4-BE49-F238E27FC236}">
                  <a16:creationId xmlns:a16="http://schemas.microsoft.com/office/drawing/2014/main" id="{0B0EC3BD-0AF5-4A63-B9A9-44893BBBE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11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8932" name="Rectangle 20">
              <a:extLst>
                <a:ext uri="{FF2B5EF4-FFF2-40B4-BE49-F238E27FC236}">
                  <a16:creationId xmlns:a16="http://schemas.microsoft.com/office/drawing/2014/main" id="{9AAEB3A5-D97F-4A6B-AF8A-406C5219C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3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8933" name="Line 21">
              <a:extLst>
                <a:ext uri="{FF2B5EF4-FFF2-40B4-BE49-F238E27FC236}">
                  <a16:creationId xmlns:a16="http://schemas.microsoft.com/office/drawing/2014/main" id="{EFD77ABD-FC0E-489A-A2EE-7CCB138F6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" y="2016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8FC4F0B-3A11-4CF4-BB73-909E9D526CBB}"/>
              </a:ext>
            </a:extLst>
          </p:cNvPr>
          <p:cNvSpPr/>
          <p:nvPr/>
        </p:nvSpPr>
        <p:spPr bwMode="auto">
          <a:xfrm>
            <a:off x="2165170" y="642939"/>
            <a:ext cx="4769032" cy="4953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950" dirty="0">
              <a:latin typeface="Times New Roman" panose="02020603050405020304" pitchFamily="18" charset="0"/>
            </a:endParaRPr>
          </a:p>
        </p:txBody>
      </p:sp>
      <p:sp>
        <p:nvSpPr>
          <p:cNvPr id="39938" name="AutoShape 2">
            <a:extLst>
              <a:ext uri="{FF2B5EF4-FFF2-40B4-BE49-F238E27FC236}">
                <a16:creationId xmlns:a16="http://schemas.microsoft.com/office/drawing/2014/main" id="{D33F35D3-1288-4FB6-98DE-A6E0339B0CBC}"/>
              </a:ext>
            </a:extLst>
          </p:cNvPr>
          <p:cNvSpPr>
            <a:spLocks noChangeArrowheads="1"/>
          </p:cNvSpPr>
          <p:nvPr/>
        </p:nvSpPr>
        <p:spPr bwMode="auto">
          <a:xfrm rot="13153127" flipH="1">
            <a:off x="3517404" y="1006675"/>
            <a:ext cx="2662238" cy="503039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9939" name="AutoShape 3">
            <a:extLst>
              <a:ext uri="{FF2B5EF4-FFF2-40B4-BE49-F238E27FC236}">
                <a16:creationId xmlns:a16="http://schemas.microsoft.com/office/drawing/2014/main" id="{A4B199A7-4009-487A-89C5-028C6759495D}"/>
              </a:ext>
            </a:extLst>
          </p:cNvPr>
          <p:cNvSpPr>
            <a:spLocks noChangeArrowheads="1"/>
          </p:cNvSpPr>
          <p:nvPr/>
        </p:nvSpPr>
        <p:spPr bwMode="auto">
          <a:xfrm rot="8446873">
            <a:off x="1182787" y="1007964"/>
            <a:ext cx="2662238" cy="51980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9940" name="AutoShape 4" descr="Horizontal brick">
            <a:extLst>
              <a:ext uri="{FF2B5EF4-FFF2-40B4-BE49-F238E27FC236}">
                <a16:creationId xmlns:a16="http://schemas.microsoft.com/office/drawing/2014/main" id="{76847FC8-19E6-4546-9FCE-9B4B91C6B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7" y="644228"/>
            <a:ext cx="4024313" cy="1608435"/>
          </a:xfrm>
          <a:prstGeom prst="triangle">
            <a:avLst>
              <a:gd name="adj" fmla="val 50000"/>
            </a:avLst>
          </a:prstGeom>
          <a:noFill/>
          <a:ln w="38100">
            <a:solidFill>
              <a:schemeClr val="accent2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39941" name="AutoShape 5">
            <a:extLst>
              <a:ext uri="{FF2B5EF4-FFF2-40B4-BE49-F238E27FC236}">
                <a16:creationId xmlns:a16="http://schemas.microsoft.com/office/drawing/2014/main" id="{253E799F-132F-47DC-BD41-0D80E8D6791E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4024313" y="3924300"/>
            <a:ext cx="3962400" cy="6191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9942" name="AutoShape 6">
            <a:extLst>
              <a:ext uri="{FF2B5EF4-FFF2-40B4-BE49-F238E27FC236}">
                <a16:creationId xmlns:a16="http://schemas.microsoft.com/office/drawing/2014/main" id="{D00469B9-57C5-4CF0-A206-7E8D265EB5E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619125" y="3924300"/>
            <a:ext cx="3962400" cy="6191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9943" name="Rectangle 7" descr="Horizontal brick">
            <a:extLst>
              <a:ext uri="{FF2B5EF4-FFF2-40B4-BE49-F238E27FC236}">
                <a16:creationId xmlns:a16="http://schemas.microsoft.com/office/drawing/2014/main" id="{29378F55-A618-4019-A86A-E76E4EC02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7" y="2252663"/>
            <a:ext cx="4024313" cy="3962400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grpSp>
        <p:nvGrpSpPr>
          <p:cNvPr id="39944" name="Group 8">
            <a:extLst>
              <a:ext uri="{FF2B5EF4-FFF2-40B4-BE49-F238E27FC236}">
                <a16:creationId xmlns:a16="http://schemas.microsoft.com/office/drawing/2014/main" id="{4B8F2330-1873-4D22-8E99-EDB4CDF4E987}"/>
              </a:ext>
            </a:extLst>
          </p:cNvPr>
          <p:cNvGrpSpPr>
            <a:grpSpLocks/>
          </p:cNvGrpSpPr>
          <p:nvPr/>
        </p:nvGrpSpPr>
        <p:grpSpPr bwMode="auto">
          <a:xfrm>
            <a:off x="1857375" y="3244553"/>
            <a:ext cx="1547813" cy="1485900"/>
            <a:chOff x="960" y="2016"/>
            <a:chExt cx="1200" cy="1152"/>
          </a:xfrm>
        </p:grpSpPr>
        <p:sp>
          <p:nvSpPr>
            <p:cNvPr id="39961" name="Rectangle 9">
              <a:extLst>
                <a:ext uri="{FF2B5EF4-FFF2-40B4-BE49-F238E27FC236}">
                  <a16:creationId xmlns:a16="http://schemas.microsoft.com/office/drawing/2014/main" id="{F4944E58-4E1F-418C-B0C4-D5BAF32C6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11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9962" name="Rectangle 10">
              <a:extLst>
                <a:ext uri="{FF2B5EF4-FFF2-40B4-BE49-F238E27FC236}">
                  <a16:creationId xmlns:a16="http://schemas.microsoft.com/office/drawing/2014/main" id="{2EB519EC-0FF2-4612-BBF6-4B64DE50B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3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9963" name="Line 11">
              <a:extLst>
                <a:ext uri="{FF2B5EF4-FFF2-40B4-BE49-F238E27FC236}">
                  <a16:creationId xmlns:a16="http://schemas.microsoft.com/office/drawing/2014/main" id="{B4FEBF2A-EFAA-466E-B22B-977748CA59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" y="2016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  <p:sp>
        <p:nvSpPr>
          <p:cNvPr id="39945" name="Rectangle 12">
            <a:extLst>
              <a:ext uri="{FF2B5EF4-FFF2-40B4-BE49-F238E27FC236}">
                <a16:creationId xmlns:a16="http://schemas.microsoft.com/office/drawing/2014/main" id="{A3DDED4C-61FB-482D-8FFD-BFDDA6CE7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962" y="3244553"/>
            <a:ext cx="804863" cy="27860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39946" name="Line 13">
            <a:extLst>
              <a:ext uri="{FF2B5EF4-FFF2-40B4-BE49-F238E27FC236}">
                <a16:creationId xmlns:a16="http://schemas.microsoft.com/office/drawing/2014/main" id="{EC4A05CF-D17A-4B1F-9728-FBF0E4488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1" y="2624138"/>
            <a:ext cx="1963142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9947" name="Text Box 14">
            <a:extLst>
              <a:ext uri="{FF2B5EF4-FFF2-40B4-BE49-F238E27FC236}">
                <a16:creationId xmlns:a16="http://schemas.microsoft.com/office/drawing/2014/main" id="{502174BA-85AD-4B51-B810-EEB62ABCC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825" y="2252663"/>
            <a:ext cx="220329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Fold Along Dotted Blue Lines</a:t>
            </a:r>
          </a:p>
        </p:txBody>
      </p:sp>
      <p:sp>
        <p:nvSpPr>
          <p:cNvPr id="39948" name="Line 15">
            <a:extLst>
              <a:ext uri="{FF2B5EF4-FFF2-40B4-BE49-F238E27FC236}">
                <a16:creationId xmlns:a16="http://schemas.microsoft.com/office/drawing/2014/main" id="{DED44E52-A9AA-485B-A7C9-69EE00FDC4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9287" y="1802509"/>
            <a:ext cx="1782564" cy="258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39949" name="Text Box 16">
            <a:extLst>
              <a:ext uri="{FF2B5EF4-FFF2-40B4-BE49-F238E27FC236}">
                <a16:creationId xmlns:a16="http://schemas.microsoft.com/office/drawing/2014/main" id="{AA91132B-F887-4AA4-A1EB-D4335A749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475" y="1509713"/>
            <a:ext cx="195322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Cut Along Full Blue Lines</a:t>
            </a:r>
          </a:p>
        </p:txBody>
      </p:sp>
      <p:grpSp>
        <p:nvGrpSpPr>
          <p:cNvPr id="39950" name="Group 17">
            <a:extLst>
              <a:ext uri="{FF2B5EF4-FFF2-40B4-BE49-F238E27FC236}">
                <a16:creationId xmlns:a16="http://schemas.microsoft.com/office/drawing/2014/main" id="{A9DD7A93-57F4-4782-8556-AC35B64A16B3}"/>
              </a:ext>
            </a:extLst>
          </p:cNvPr>
          <p:cNvGrpSpPr>
            <a:grpSpLocks/>
          </p:cNvGrpSpPr>
          <p:nvPr/>
        </p:nvGrpSpPr>
        <p:grpSpPr bwMode="auto">
          <a:xfrm>
            <a:off x="6686550" y="3119439"/>
            <a:ext cx="309563" cy="432098"/>
            <a:chOff x="960" y="2016"/>
            <a:chExt cx="1200" cy="1152"/>
          </a:xfrm>
        </p:grpSpPr>
        <p:sp>
          <p:nvSpPr>
            <p:cNvPr id="39958" name="Rectangle 18">
              <a:extLst>
                <a:ext uri="{FF2B5EF4-FFF2-40B4-BE49-F238E27FC236}">
                  <a16:creationId xmlns:a16="http://schemas.microsoft.com/office/drawing/2014/main" id="{1AC961EA-398C-4A8E-8377-4E206EC83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11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9959" name="Rectangle 19">
              <a:extLst>
                <a:ext uri="{FF2B5EF4-FFF2-40B4-BE49-F238E27FC236}">
                  <a16:creationId xmlns:a16="http://schemas.microsoft.com/office/drawing/2014/main" id="{7E075C73-8F9B-4C81-805A-E7662552F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3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39960" name="Line 20">
              <a:extLst>
                <a:ext uri="{FF2B5EF4-FFF2-40B4-BE49-F238E27FC236}">
                  <a16:creationId xmlns:a16="http://schemas.microsoft.com/office/drawing/2014/main" id="{BE5106D4-0FF3-4949-B7B9-AF27AEC1B6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" y="2016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  <p:sp>
        <p:nvSpPr>
          <p:cNvPr id="39951" name="Text Box 21">
            <a:extLst>
              <a:ext uri="{FF2B5EF4-FFF2-40B4-BE49-F238E27FC236}">
                <a16:creationId xmlns:a16="http://schemas.microsoft.com/office/drawing/2014/main" id="{14D92F1B-DDE1-4034-8111-1C741AB66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143" y="3119438"/>
            <a:ext cx="201202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/>
              <a:t>Cut out Windows &amp; Doors </a:t>
            </a:r>
            <a:br>
              <a:rPr lang="en-GB" altLang="en-US" sz="1300" dirty="0"/>
            </a:br>
            <a:r>
              <a:rPr lang="en-GB" altLang="en-US" sz="1300" dirty="0"/>
              <a:t>and Stick Clingfilm to</a:t>
            </a:r>
            <a:br>
              <a:rPr lang="en-GB" altLang="en-US" sz="1300" dirty="0"/>
            </a:br>
            <a:r>
              <a:rPr lang="en-GB" altLang="en-US" sz="1300" dirty="0"/>
              <a:t>Represent Glass</a:t>
            </a:r>
          </a:p>
        </p:txBody>
      </p:sp>
      <p:sp>
        <p:nvSpPr>
          <p:cNvPr id="39952" name="Text Box 22">
            <a:extLst>
              <a:ext uri="{FF2B5EF4-FFF2-40B4-BE49-F238E27FC236}">
                <a16:creationId xmlns:a16="http://schemas.microsoft.com/office/drawing/2014/main" id="{1B2D2B06-A3D8-41B5-9A58-E0DFB0D971E5}"/>
              </a:ext>
            </a:extLst>
          </p:cNvPr>
          <p:cNvSpPr txBox="1">
            <a:spLocks noChangeArrowheads="1"/>
          </p:cNvSpPr>
          <p:nvPr/>
        </p:nvSpPr>
        <p:spPr bwMode="auto">
          <a:xfrm rot="2394165">
            <a:off x="3995977" y="1066427"/>
            <a:ext cx="1569660" cy="26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38" dirty="0"/>
              <a:t>Fold and Stick To Roof</a:t>
            </a:r>
            <a:endParaRPr lang="en-GB" altLang="en-US" sz="1138" dirty="0"/>
          </a:p>
        </p:txBody>
      </p:sp>
      <p:sp>
        <p:nvSpPr>
          <p:cNvPr id="39953" name="Text Box 23">
            <a:extLst>
              <a:ext uri="{FF2B5EF4-FFF2-40B4-BE49-F238E27FC236}">
                <a16:creationId xmlns:a16="http://schemas.microsoft.com/office/drawing/2014/main" id="{2F4DB69D-19F3-40E3-A851-22F91508BBDC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772386" y="4015083"/>
            <a:ext cx="246625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50" dirty="0"/>
              <a:t>Fold and Stick To Side</a:t>
            </a:r>
            <a:endParaRPr lang="en-GB" altLang="en-US" sz="1950" dirty="0"/>
          </a:p>
        </p:txBody>
      </p:sp>
      <p:sp>
        <p:nvSpPr>
          <p:cNvPr id="39954" name="Text Box 24">
            <a:extLst>
              <a:ext uri="{FF2B5EF4-FFF2-40B4-BE49-F238E27FC236}">
                <a16:creationId xmlns:a16="http://schemas.microsoft.com/office/drawing/2014/main" id="{7C748953-6DC6-457E-BBF2-60161ECF8960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H="1" flipV="1">
            <a:off x="190861" y="4076995"/>
            <a:ext cx="246625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50" dirty="0"/>
              <a:t>Fold and Stick To Side</a:t>
            </a:r>
            <a:endParaRPr lang="en-GB" altLang="en-US" sz="1950" dirty="0"/>
          </a:p>
        </p:txBody>
      </p:sp>
      <p:sp>
        <p:nvSpPr>
          <p:cNvPr id="39955" name="Text Box 25">
            <a:extLst>
              <a:ext uri="{FF2B5EF4-FFF2-40B4-BE49-F238E27FC236}">
                <a16:creationId xmlns:a16="http://schemas.microsoft.com/office/drawing/2014/main" id="{313D3181-45D5-4D4A-9FCB-816A7CF93F9A}"/>
              </a:ext>
            </a:extLst>
          </p:cNvPr>
          <p:cNvSpPr txBox="1">
            <a:spLocks noChangeArrowheads="1"/>
          </p:cNvSpPr>
          <p:nvPr/>
        </p:nvSpPr>
        <p:spPr bwMode="auto">
          <a:xfrm rot="19205835" flipH="1">
            <a:off x="1705214" y="1128340"/>
            <a:ext cx="1569660" cy="26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38" dirty="0"/>
              <a:t>Fold and Stick To Roof</a:t>
            </a:r>
            <a:endParaRPr lang="en-GB" altLang="en-US" sz="1138" dirty="0"/>
          </a:p>
        </p:txBody>
      </p:sp>
      <p:sp>
        <p:nvSpPr>
          <p:cNvPr id="39956" name="Text Box 26">
            <a:extLst>
              <a:ext uri="{FF2B5EF4-FFF2-40B4-BE49-F238E27FC236}">
                <a16:creationId xmlns:a16="http://schemas.microsoft.com/office/drawing/2014/main" id="{235B934A-2262-41C5-B973-E651AC24B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688" y="952501"/>
            <a:ext cx="2172582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Colour In Yourself</a:t>
            </a:r>
          </a:p>
        </p:txBody>
      </p:sp>
      <p:cxnSp>
        <p:nvCxnSpPr>
          <p:cNvPr id="39957" name="Straight Connector 2">
            <a:extLst>
              <a:ext uri="{FF2B5EF4-FFF2-40B4-BE49-F238E27FC236}">
                <a16:creationId xmlns:a16="http://schemas.microsoft.com/office/drawing/2014/main" id="{2E93556D-D3E2-4F2C-A097-9B8FB97E73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797" y="6215063"/>
            <a:ext cx="397787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AB61C2A-A082-4E70-86F1-E6C51FC5B2F6}"/>
              </a:ext>
            </a:extLst>
          </p:cNvPr>
          <p:cNvSpPr/>
          <p:nvPr/>
        </p:nvSpPr>
        <p:spPr bwMode="auto">
          <a:xfrm>
            <a:off x="2080261" y="642939"/>
            <a:ext cx="4675933" cy="4953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950" dirty="0">
              <a:latin typeface="Times New Roman" panose="02020603050405020304" pitchFamily="18" charset="0"/>
            </a:endParaRPr>
          </a:p>
        </p:txBody>
      </p:sp>
      <p:sp>
        <p:nvSpPr>
          <p:cNvPr id="40962" name="AutoShape 2">
            <a:extLst>
              <a:ext uri="{FF2B5EF4-FFF2-40B4-BE49-F238E27FC236}">
                <a16:creationId xmlns:a16="http://schemas.microsoft.com/office/drawing/2014/main" id="{A3A70FBF-0225-4D6B-9041-1E502885C7FA}"/>
              </a:ext>
            </a:extLst>
          </p:cNvPr>
          <p:cNvSpPr>
            <a:spLocks noChangeArrowheads="1"/>
          </p:cNvSpPr>
          <p:nvPr/>
        </p:nvSpPr>
        <p:spPr bwMode="auto">
          <a:xfrm rot="13153127" flipH="1">
            <a:off x="3517404" y="1006675"/>
            <a:ext cx="2662238" cy="503039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40963" name="AutoShape 3">
            <a:extLst>
              <a:ext uri="{FF2B5EF4-FFF2-40B4-BE49-F238E27FC236}">
                <a16:creationId xmlns:a16="http://schemas.microsoft.com/office/drawing/2014/main" id="{B207B047-BF24-40DF-A7CF-3557A24C229F}"/>
              </a:ext>
            </a:extLst>
          </p:cNvPr>
          <p:cNvSpPr>
            <a:spLocks noChangeArrowheads="1"/>
          </p:cNvSpPr>
          <p:nvPr/>
        </p:nvSpPr>
        <p:spPr bwMode="auto">
          <a:xfrm rot="8446873">
            <a:off x="1182787" y="1007964"/>
            <a:ext cx="2662238" cy="51980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40964" name="AutoShape 4" descr="Horizontal brick">
            <a:extLst>
              <a:ext uri="{FF2B5EF4-FFF2-40B4-BE49-F238E27FC236}">
                <a16:creationId xmlns:a16="http://schemas.microsoft.com/office/drawing/2014/main" id="{0F6765E3-843F-4248-B4AC-AB60521A8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7" y="644228"/>
            <a:ext cx="4024313" cy="160843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2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40965" name="AutoShape 5">
            <a:extLst>
              <a:ext uri="{FF2B5EF4-FFF2-40B4-BE49-F238E27FC236}">
                <a16:creationId xmlns:a16="http://schemas.microsoft.com/office/drawing/2014/main" id="{3E63EB57-5DB3-472D-8C86-96515F6A30E3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4024313" y="3924300"/>
            <a:ext cx="3962400" cy="6191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40966" name="AutoShape 6">
            <a:extLst>
              <a:ext uri="{FF2B5EF4-FFF2-40B4-BE49-F238E27FC236}">
                <a16:creationId xmlns:a16="http://schemas.microsoft.com/office/drawing/2014/main" id="{9962C1AB-F370-441D-9520-8D38FAA59E6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619125" y="3924300"/>
            <a:ext cx="3962400" cy="6191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40967" name="Rectangle 7" descr="Horizontal brick">
            <a:extLst>
              <a:ext uri="{FF2B5EF4-FFF2-40B4-BE49-F238E27FC236}">
                <a16:creationId xmlns:a16="http://schemas.microsoft.com/office/drawing/2014/main" id="{A7E0926C-7F3F-4A98-A12B-651F157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7" y="2252663"/>
            <a:ext cx="4024313" cy="39624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2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grpSp>
        <p:nvGrpSpPr>
          <p:cNvPr id="40968" name="Group 8">
            <a:extLst>
              <a:ext uri="{FF2B5EF4-FFF2-40B4-BE49-F238E27FC236}">
                <a16:creationId xmlns:a16="http://schemas.microsoft.com/office/drawing/2014/main" id="{ECEDF110-A41B-4A55-9856-DE2D3B0236F9}"/>
              </a:ext>
            </a:extLst>
          </p:cNvPr>
          <p:cNvGrpSpPr>
            <a:grpSpLocks/>
          </p:cNvGrpSpPr>
          <p:nvPr/>
        </p:nvGrpSpPr>
        <p:grpSpPr bwMode="auto">
          <a:xfrm>
            <a:off x="1857375" y="3244553"/>
            <a:ext cx="1547813" cy="1485900"/>
            <a:chOff x="960" y="2016"/>
            <a:chExt cx="1200" cy="1152"/>
          </a:xfrm>
        </p:grpSpPr>
        <p:sp>
          <p:nvSpPr>
            <p:cNvPr id="40987" name="Rectangle 9">
              <a:extLst>
                <a:ext uri="{FF2B5EF4-FFF2-40B4-BE49-F238E27FC236}">
                  <a16:creationId xmlns:a16="http://schemas.microsoft.com/office/drawing/2014/main" id="{5E445AA2-E716-4E08-8DA4-17027946C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11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40988" name="Rectangle 10">
              <a:extLst>
                <a:ext uri="{FF2B5EF4-FFF2-40B4-BE49-F238E27FC236}">
                  <a16:creationId xmlns:a16="http://schemas.microsoft.com/office/drawing/2014/main" id="{C9C29913-9339-48A8-B95D-711E3FC7D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3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40989" name="Line 11">
              <a:extLst>
                <a:ext uri="{FF2B5EF4-FFF2-40B4-BE49-F238E27FC236}">
                  <a16:creationId xmlns:a16="http://schemas.microsoft.com/office/drawing/2014/main" id="{3C97A671-4C5B-44EE-B8BF-F5FB23F1DA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" y="2016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  <p:sp>
        <p:nvSpPr>
          <p:cNvPr id="40969" name="Rectangle 12">
            <a:extLst>
              <a:ext uri="{FF2B5EF4-FFF2-40B4-BE49-F238E27FC236}">
                <a16:creationId xmlns:a16="http://schemas.microsoft.com/office/drawing/2014/main" id="{47391CF7-4760-4A2F-B7F5-1CA8B8700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7" y="3243262"/>
            <a:ext cx="804863" cy="27860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40970" name="Line 13">
            <a:extLst>
              <a:ext uri="{FF2B5EF4-FFF2-40B4-BE49-F238E27FC236}">
                <a16:creationId xmlns:a16="http://schemas.microsoft.com/office/drawing/2014/main" id="{E52ACB1D-417E-4671-A2B9-6CFBC7E2D0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1" y="2624138"/>
            <a:ext cx="1963142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40971" name="Text Box 14">
            <a:extLst>
              <a:ext uri="{FF2B5EF4-FFF2-40B4-BE49-F238E27FC236}">
                <a16:creationId xmlns:a16="http://schemas.microsoft.com/office/drawing/2014/main" id="{C6DB15E5-F4A1-4F6E-8752-92612AF4E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825" y="2252663"/>
            <a:ext cx="220329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Fold Along Dotted Blue Lines</a:t>
            </a:r>
          </a:p>
        </p:txBody>
      </p:sp>
      <p:sp>
        <p:nvSpPr>
          <p:cNvPr id="40972" name="Line 15">
            <a:extLst>
              <a:ext uri="{FF2B5EF4-FFF2-40B4-BE49-F238E27FC236}">
                <a16:creationId xmlns:a16="http://schemas.microsoft.com/office/drawing/2014/main" id="{B61B63E0-7163-4032-A228-3D7890BCCD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9287" y="1802509"/>
            <a:ext cx="1782564" cy="258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sz="1463" dirty="0"/>
          </a:p>
        </p:txBody>
      </p:sp>
      <p:sp>
        <p:nvSpPr>
          <p:cNvPr id="40973" name="Text Box 16">
            <a:extLst>
              <a:ext uri="{FF2B5EF4-FFF2-40B4-BE49-F238E27FC236}">
                <a16:creationId xmlns:a16="http://schemas.microsoft.com/office/drawing/2014/main" id="{C1D2CF46-6BDC-4B2F-B844-683D8DDA7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475" y="1509713"/>
            <a:ext cx="195322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chemeClr val="accent2"/>
                </a:solidFill>
              </a:rPr>
              <a:t>Cut Along Full Blue Lines</a:t>
            </a:r>
          </a:p>
        </p:txBody>
      </p:sp>
      <p:grpSp>
        <p:nvGrpSpPr>
          <p:cNvPr id="40974" name="Group 17">
            <a:extLst>
              <a:ext uri="{FF2B5EF4-FFF2-40B4-BE49-F238E27FC236}">
                <a16:creationId xmlns:a16="http://schemas.microsoft.com/office/drawing/2014/main" id="{8ED9466E-DF03-4121-8224-3B5D62911FF0}"/>
              </a:ext>
            </a:extLst>
          </p:cNvPr>
          <p:cNvGrpSpPr>
            <a:grpSpLocks/>
          </p:cNvGrpSpPr>
          <p:nvPr/>
        </p:nvGrpSpPr>
        <p:grpSpPr bwMode="auto">
          <a:xfrm>
            <a:off x="6686550" y="3119439"/>
            <a:ext cx="309563" cy="432098"/>
            <a:chOff x="960" y="2016"/>
            <a:chExt cx="1200" cy="1152"/>
          </a:xfrm>
        </p:grpSpPr>
        <p:sp>
          <p:nvSpPr>
            <p:cNvPr id="40984" name="Rectangle 18">
              <a:extLst>
                <a:ext uri="{FF2B5EF4-FFF2-40B4-BE49-F238E27FC236}">
                  <a16:creationId xmlns:a16="http://schemas.microsoft.com/office/drawing/2014/main" id="{53D1E248-1497-4C94-A326-A98C1F218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11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40985" name="Rectangle 19">
              <a:extLst>
                <a:ext uri="{FF2B5EF4-FFF2-40B4-BE49-F238E27FC236}">
                  <a16:creationId xmlns:a16="http://schemas.microsoft.com/office/drawing/2014/main" id="{B0863324-7717-40C1-9A30-24606EABB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016"/>
              <a:ext cx="1200" cy="3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40986" name="Line 20">
              <a:extLst>
                <a:ext uri="{FF2B5EF4-FFF2-40B4-BE49-F238E27FC236}">
                  <a16:creationId xmlns:a16="http://schemas.microsoft.com/office/drawing/2014/main" id="{F4FE4424-C4BF-46D5-B399-17CD440B58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" y="2016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463" dirty="0"/>
            </a:p>
          </p:txBody>
        </p:sp>
      </p:grpSp>
      <p:sp>
        <p:nvSpPr>
          <p:cNvPr id="40975" name="Text Box 21">
            <a:extLst>
              <a:ext uri="{FF2B5EF4-FFF2-40B4-BE49-F238E27FC236}">
                <a16:creationId xmlns:a16="http://schemas.microsoft.com/office/drawing/2014/main" id="{57C1F7DA-1B82-42B3-938C-AF3221B8F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143" y="3119438"/>
            <a:ext cx="201202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dirty="0"/>
              <a:t>Cut out Windows &amp; Doors </a:t>
            </a:r>
            <a:br>
              <a:rPr lang="en-GB" altLang="en-US" sz="1300" dirty="0"/>
            </a:br>
            <a:r>
              <a:rPr lang="en-GB" altLang="en-US" sz="1300" dirty="0"/>
              <a:t>and Stick Clingfilm to</a:t>
            </a:r>
            <a:br>
              <a:rPr lang="en-GB" altLang="en-US" sz="1300" dirty="0"/>
            </a:br>
            <a:r>
              <a:rPr lang="en-GB" altLang="en-US" sz="1300" dirty="0"/>
              <a:t>Represent Glass</a:t>
            </a:r>
          </a:p>
        </p:txBody>
      </p:sp>
      <p:sp>
        <p:nvSpPr>
          <p:cNvPr id="40976" name="Rectangle 22">
            <a:extLst>
              <a:ext uri="{FF2B5EF4-FFF2-40B4-BE49-F238E27FC236}">
                <a16:creationId xmlns:a16="http://schemas.microsoft.com/office/drawing/2014/main" id="{26C5B6BE-F7AC-4AB2-BCEB-1D147590E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3243262"/>
            <a:ext cx="804863" cy="27860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40977" name="Oval 23">
            <a:extLst>
              <a:ext uri="{FF2B5EF4-FFF2-40B4-BE49-F238E27FC236}">
                <a16:creationId xmlns:a16="http://schemas.microsoft.com/office/drawing/2014/main" id="{494079B0-CA47-499E-8AB0-6ED5493A1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75" y="4791075"/>
            <a:ext cx="61913" cy="619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40978" name="Oval 24">
            <a:extLst>
              <a:ext uri="{FF2B5EF4-FFF2-40B4-BE49-F238E27FC236}">
                <a16:creationId xmlns:a16="http://schemas.microsoft.com/office/drawing/2014/main" id="{5C844BBF-665B-4240-B124-A319AF1E4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2" y="4791075"/>
            <a:ext cx="61913" cy="619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sp>
        <p:nvSpPr>
          <p:cNvPr id="40979" name="Text Box 25">
            <a:extLst>
              <a:ext uri="{FF2B5EF4-FFF2-40B4-BE49-F238E27FC236}">
                <a16:creationId xmlns:a16="http://schemas.microsoft.com/office/drawing/2014/main" id="{D0983222-5307-4117-9387-D85F98EB7B9A}"/>
              </a:ext>
            </a:extLst>
          </p:cNvPr>
          <p:cNvSpPr txBox="1">
            <a:spLocks noChangeArrowheads="1"/>
          </p:cNvSpPr>
          <p:nvPr/>
        </p:nvSpPr>
        <p:spPr bwMode="auto">
          <a:xfrm rot="2394165">
            <a:off x="3995977" y="1066427"/>
            <a:ext cx="1569660" cy="26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38" dirty="0"/>
              <a:t>Fold and Stick To Roof</a:t>
            </a:r>
            <a:endParaRPr lang="en-GB" altLang="en-US" sz="1138" dirty="0"/>
          </a:p>
        </p:txBody>
      </p:sp>
      <p:sp>
        <p:nvSpPr>
          <p:cNvPr id="40980" name="Text Box 26">
            <a:extLst>
              <a:ext uri="{FF2B5EF4-FFF2-40B4-BE49-F238E27FC236}">
                <a16:creationId xmlns:a16="http://schemas.microsoft.com/office/drawing/2014/main" id="{594D7422-4782-4B48-ABEC-CC317FE6F06C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772386" y="4015083"/>
            <a:ext cx="246625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50" dirty="0"/>
              <a:t>Fold and Stick To Side</a:t>
            </a:r>
            <a:endParaRPr lang="en-GB" altLang="en-US" sz="1950" dirty="0"/>
          </a:p>
        </p:txBody>
      </p:sp>
      <p:sp>
        <p:nvSpPr>
          <p:cNvPr id="40981" name="Text Box 27">
            <a:extLst>
              <a:ext uri="{FF2B5EF4-FFF2-40B4-BE49-F238E27FC236}">
                <a16:creationId xmlns:a16="http://schemas.microsoft.com/office/drawing/2014/main" id="{64E37A1E-8FCC-4AB5-98F0-2BAF1A121C6C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H="1" flipV="1">
            <a:off x="190861" y="4076995"/>
            <a:ext cx="246625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50" dirty="0"/>
              <a:t>Fold and Stick To Side</a:t>
            </a:r>
            <a:endParaRPr lang="en-GB" altLang="en-US" sz="1950" dirty="0"/>
          </a:p>
        </p:txBody>
      </p:sp>
      <p:sp>
        <p:nvSpPr>
          <p:cNvPr id="40982" name="Text Box 28">
            <a:extLst>
              <a:ext uri="{FF2B5EF4-FFF2-40B4-BE49-F238E27FC236}">
                <a16:creationId xmlns:a16="http://schemas.microsoft.com/office/drawing/2014/main" id="{4875A3AD-4BFC-4402-9F7B-FC4C85DDB83D}"/>
              </a:ext>
            </a:extLst>
          </p:cNvPr>
          <p:cNvSpPr txBox="1">
            <a:spLocks noChangeArrowheads="1"/>
          </p:cNvSpPr>
          <p:nvPr/>
        </p:nvSpPr>
        <p:spPr bwMode="auto">
          <a:xfrm rot="19205835" flipH="1">
            <a:off x="1705214" y="1128340"/>
            <a:ext cx="1569660" cy="26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38" dirty="0"/>
              <a:t>Fold and Stick To Roof</a:t>
            </a:r>
            <a:endParaRPr lang="en-GB" altLang="en-US" sz="1138" dirty="0"/>
          </a:p>
        </p:txBody>
      </p:sp>
      <p:cxnSp>
        <p:nvCxnSpPr>
          <p:cNvPr id="40983" name="Straight Connector 28">
            <a:extLst>
              <a:ext uri="{FF2B5EF4-FFF2-40B4-BE49-F238E27FC236}">
                <a16:creationId xmlns:a16="http://schemas.microsoft.com/office/drawing/2014/main" id="{0F0FA7AE-39D9-4D19-A70B-5ED8BBC093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797" y="6215063"/>
            <a:ext cx="397787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36C0326-960B-47FA-9F72-7C576A532A48}"/>
              </a:ext>
            </a:extLst>
          </p:cNvPr>
          <p:cNvSpPr/>
          <p:nvPr/>
        </p:nvSpPr>
        <p:spPr bwMode="auto">
          <a:xfrm>
            <a:off x="3109779" y="642939"/>
            <a:ext cx="3278815" cy="4953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950" dirty="0">
              <a:latin typeface="Times New Roman" panose="02020603050405020304" pitchFamily="18" charset="0"/>
            </a:endParaRPr>
          </a:p>
        </p:txBody>
      </p:sp>
      <p:sp>
        <p:nvSpPr>
          <p:cNvPr id="41986" name="Text Box 7">
            <a:extLst>
              <a:ext uri="{FF2B5EF4-FFF2-40B4-BE49-F238E27FC236}">
                <a16:creationId xmlns:a16="http://schemas.microsoft.com/office/drawing/2014/main" id="{60DF15DF-BBE1-40E9-A551-7FB42A0CC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079" y="642938"/>
            <a:ext cx="68480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dirty="0"/>
              <a:t>Roof</a:t>
            </a:r>
          </a:p>
        </p:txBody>
      </p:sp>
      <p:grpSp>
        <p:nvGrpSpPr>
          <p:cNvPr id="41987" name="Group 1">
            <a:extLst>
              <a:ext uri="{FF2B5EF4-FFF2-40B4-BE49-F238E27FC236}">
                <a16:creationId xmlns:a16="http://schemas.microsoft.com/office/drawing/2014/main" id="{AEF6C7FA-E369-4757-9B63-2FC6B0EE077D}"/>
              </a:ext>
            </a:extLst>
          </p:cNvPr>
          <p:cNvGrpSpPr>
            <a:grpSpLocks/>
          </p:cNvGrpSpPr>
          <p:nvPr/>
        </p:nvGrpSpPr>
        <p:grpSpPr bwMode="auto">
          <a:xfrm>
            <a:off x="971253" y="1014413"/>
            <a:ext cx="7959625" cy="5164534"/>
            <a:chOff x="0" y="457200"/>
            <a:chExt cx="9906000" cy="6400800"/>
          </a:xfrm>
        </p:grpSpPr>
        <p:grpSp>
          <p:nvGrpSpPr>
            <p:cNvPr id="41989" name="Group 5">
              <a:extLst>
                <a:ext uri="{FF2B5EF4-FFF2-40B4-BE49-F238E27FC236}">
                  <a16:creationId xmlns:a16="http://schemas.microsoft.com/office/drawing/2014/main" id="{988D7900-A2F9-4FE5-B1E3-B4E7584B6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57200"/>
              <a:ext cx="9906000" cy="3200400"/>
              <a:chOff x="0" y="457200"/>
              <a:chExt cx="9906000" cy="3200400"/>
            </a:xfrm>
          </p:grpSpPr>
          <p:sp>
            <p:nvSpPr>
              <p:cNvPr id="42008" name="Rectangle 6" descr="Large grid">
                <a:extLst>
                  <a:ext uri="{FF2B5EF4-FFF2-40B4-BE49-F238E27FC236}">
                    <a16:creationId xmlns:a16="http://schemas.microsoft.com/office/drawing/2014/main" id="{7CC8A4D2-62FD-4EF7-91A1-D737F8EF4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57200"/>
                <a:ext cx="9906000" cy="3200400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571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950" dirty="0"/>
              </a:p>
            </p:txBody>
          </p:sp>
          <p:cxnSp>
            <p:nvCxnSpPr>
              <p:cNvPr id="42009" name="Straight Connector 2">
                <a:extLst>
                  <a:ext uri="{FF2B5EF4-FFF2-40B4-BE49-F238E27FC236}">
                    <a16:creationId xmlns:a16="http://schemas.microsoft.com/office/drawing/2014/main" id="{10EA6581-241D-4C71-A3A0-874AE5F53F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836069"/>
                <a:ext cx="990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10" name="Straight Connector 6">
                <a:extLst>
                  <a:ext uri="{FF2B5EF4-FFF2-40B4-BE49-F238E27FC236}">
                    <a16:creationId xmlns:a16="http://schemas.microsoft.com/office/drawing/2014/main" id="{BE0AAD6F-A54E-4793-9B69-79AC2A56FE7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1245311"/>
                <a:ext cx="990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11" name="Straight Connector 7">
                <a:extLst>
                  <a:ext uri="{FF2B5EF4-FFF2-40B4-BE49-F238E27FC236}">
                    <a16:creationId xmlns:a16="http://schemas.microsoft.com/office/drawing/2014/main" id="{6373C9D7-88BD-4394-9F0A-2040634223A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1652954"/>
                <a:ext cx="990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12" name="Straight Connector 8">
                <a:extLst>
                  <a:ext uri="{FF2B5EF4-FFF2-40B4-BE49-F238E27FC236}">
                    <a16:creationId xmlns:a16="http://schemas.microsoft.com/office/drawing/2014/main" id="{02284085-3B64-4F22-9639-A9CF2F36A73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2060598"/>
                <a:ext cx="990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13" name="Straight Connector 9">
                <a:extLst>
                  <a:ext uri="{FF2B5EF4-FFF2-40B4-BE49-F238E27FC236}">
                    <a16:creationId xmlns:a16="http://schemas.microsoft.com/office/drawing/2014/main" id="{4F3AC979-A50A-42B4-AF63-B58D9DBFE40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2468241"/>
                <a:ext cx="990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14" name="Straight Connector 10">
                <a:extLst>
                  <a:ext uri="{FF2B5EF4-FFF2-40B4-BE49-F238E27FC236}">
                    <a16:creationId xmlns:a16="http://schemas.microsoft.com/office/drawing/2014/main" id="{23E4A7A4-C90F-4566-AD96-6C7A8D49DD4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2877483"/>
                <a:ext cx="990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15" name="Straight Connector 11">
                <a:extLst>
                  <a:ext uri="{FF2B5EF4-FFF2-40B4-BE49-F238E27FC236}">
                    <a16:creationId xmlns:a16="http://schemas.microsoft.com/office/drawing/2014/main" id="{AE119275-E28D-4F10-808F-ADA987C7160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3285126"/>
                <a:ext cx="990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16" name="Straight Connector 4">
                <a:extLst>
                  <a:ext uri="{FF2B5EF4-FFF2-40B4-BE49-F238E27FC236}">
                    <a16:creationId xmlns:a16="http://schemas.microsoft.com/office/drawing/2014/main" id="{19F6ACC5-E732-491E-A839-998C784BF7D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76941" y="457200"/>
                <a:ext cx="0" cy="3200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17" name="Straight Connector 14">
                <a:extLst>
                  <a:ext uri="{FF2B5EF4-FFF2-40B4-BE49-F238E27FC236}">
                    <a16:creationId xmlns:a16="http://schemas.microsoft.com/office/drawing/2014/main" id="{978B3F5C-E4FB-4676-BE33-39DA34D2771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820354" y="457200"/>
                <a:ext cx="0" cy="3200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18" name="Straight Connector 15">
                <a:extLst>
                  <a:ext uri="{FF2B5EF4-FFF2-40B4-BE49-F238E27FC236}">
                    <a16:creationId xmlns:a16="http://schemas.microsoft.com/office/drawing/2014/main" id="{B6792DAF-45C7-41DC-85FC-11F1C89584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65372" y="457200"/>
                <a:ext cx="0" cy="3200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19" name="Straight Connector 16">
                <a:extLst>
                  <a:ext uri="{FF2B5EF4-FFF2-40B4-BE49-F238E27FC236}">
                    <a16:creationId xmlns:a16="http://schemas.microsoft.com/office/drawing/2014/main" id="{37145424-FAD2-409E-A1E6-F520ADEF8E3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8784" y="457200"/>
                <a:ext cx="0" cy="3200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20" name="Straight Connector 17">
                <a:extLst>
                  <a:ext uri="{FF2B5EF4-FFF2-40B4-BE49-F238E27FC236}">
                    <a16:creationId xmlns:a16="http://schemas.microsoft.com/office/drawing/2014/main" id="{7DF51DFD-FF42-4B94-850C-F7E9B3BF06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953803" y="457200"/>
                <a:ext cx="0" cy="3200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21" name="Straight Connector 18">
                <a:extLst>
                  <a:ext uri="{FF2B5EF4-FFF2-40B4-BE49-F238E27FC236}">
                    <a16:creationId xmlns:a16="http://schemas.microsoft.com/office/drawing/2014/main" id="{556E1AF6-7AAC-4643-ACE0-62157E67C9D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997216" y="457200"/>
                <a:ext cx="0" cy="3200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22" name="Straight Connector 19">
                <a:extLst>
                  <a:ext uri="{FF2B5EF4-FFF2-40B4-BE49-F238E27FC236}">
                    <a16:creationId xmlns:a16="http://schemas.microsoft.com/office/drawing/2014/main" id="{254FF00F-E05B-4D77-8299-F7405984613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040628" y="457200"/>
                <a:ext cx="0" cy="3200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23" name="Straight Connector 20">
                <a:extLst>
                  <a:ext uri="{FF2B5EF4-FFF2-40B4-BE49-F238E27FC236}">
                    <a16:creationId xmlns:a16="http://schemas.microsoft.com/office/drawing/2014/main" id="{03DF418A-894B-4F9A-B4CC-A1F92B1896F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085646" y="457200"/>
                <a:ext cx="0" cy="3200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24" name="Straight Connector 21">
                <a:extLst>
                  <a:ext uri="{FF2B5EF4-FFF2-40B4-BE49-F238E27FC236}">
                    <a16:creationId xmlns:a16="http://schemas.microsoft.com/office/drawing/2014/main" id="{BF159F8A-5524-4A84-9E9B-3C708D6C434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29059" y="457200"/>
                <a:ext cx="0" cy="3200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41990" name="Group 23">
              <a:extLst>
                <a:ext uri="{FF2B5EF4-FFF2-40B4-BE49-F238E27FC236}">
                  <a16:creationId xmlns:a16="http://schemas.microsoft.com/office/drawing/2014/main" id="{F4DBFFE0-EA0B-49AD-812E-E78927214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708400"/>
              <a:ext cx="9906000" cy="3149600"/>
              <a:chOff x="0" y="457200"/>
              <a:chExt cx="9906000" cy="3200400"/>
            </a:xfrm>
          </p:grpSpPr>
          <p:sp>
            <p:nvSpPr>
              <p:cNvPr id="41991" name="Rectangle 6" descr="Large grid">
                <a:extLst>
                  <a:ext uri="{FF2B5EF4-FFF2-40B4-BE49-F238E27FC236}">
                    <a16:creationId xmlns:a16="http://schemas.microsoft.com/office/drawing/2014/main" id="{1146FC5D-9037-4F60-A998-1A19941F0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57200"/>
                <a:ext cx="9906000" cy="3200400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571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950" dirty="0"/>
              </a:p>
            </p:txBody>
          </p:sp>
          <p:cxnSp>
            <p:nvCxnSpPr>
              <p:cNvPr id="41992" name="Straight Connector 25">
                <a:extLst>
                  <a:ext uri="{FF2B5EF4-FFF2-40B4-BE49-F238E27FC236}">
                    <a16:creationId xmlns:a16="http://schemas.microsoft.com/office/drawing/2014/main" id="{B1C04AAF-BA9A-4ECA-912D-43CF069487C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837667"/>
                <a:ext cx="990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1993" name="Straight Connector 26">
                <a:extLst>
                  <a:ext uri="{FF2B5EF4-FFF2-40B4-BE49-F238E27FC236}">
                    <a16:creationId xmlns:a16="http://schemas.microsoft.com/office/drawing/2014/main" id="{E1534882-4FC9-41E0-8F8F-AD65EC09389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1245389"/>
                <a:ext cx="990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1994" name="Straight Connector 27">
                <a:extLst>
                  <a:ext uri="{FF2B5EF4-FFF2-40B4-BE49-F238E27FC236}">
                    <a16:creationId xmlns:a16="http://schemas.microsoft.com/office/drawing/2014/main" id="{1BDB9A7D-1E70-48A1-9E91-8A73A681B68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1653109"/>
                <a:ext cx="990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1995" name="Straight Connector 28">
                <a:extLst>
                  <a:ext uri="{FF2B5EF4-FFF2-40B4-BE49-F238E27FC236}">
                    <a16:creationId xmlns:a16="http://schemas.microsoft.com/office/drawing/2014/main" id="{2C4DFE1C-A58C-4D91-8FA0-D20381FFF09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2060830"/>
                <a:ext cx="990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1996" name="Straight Connector 29">
                <a:extLst>
                  <a:ext uri="{FF2B5EF4-FFF2-40B4-BE49-F238E27FC236}">
                    <a16:creationId xmlns:a16="http://schemas.microsoft.com/office/drawing/2014/main" id="{7D029B00-7864-4AC6-A6A4-651120BBCDA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2468550"/>
                <a:ext cx="990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1997" name="Straight Connector 30">
                <a:extLst>
                  <a:ext uri="{FF2B5EF4-FFF2-40B4-BE49-F238E27FC236}">
                    <a16:creationId xmlns:a16="http://schemas.microsoft.com/office/drawing/2014/main" id="{FB9FCAD0-EE66-45D4-87F2-8512310E4C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2876271"/>
                <a:ext cx="990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1998" name="Straight Connector 31">
                <a:extLst>
                  <a:ext uri="{FF2B5EF4-FFF2-40B4-BE49-F238E27FC236}">
                    <a16:creationId xmlns:a16="http://schemas.microsoft.com/office/drawing/2014/main" id="{EAE30B4C-87EA-465F-BA6B-DF7064ABF75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3285616"/>
                <a:ext cx="990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1999" name="Straight Connector 32">
                <a:extLst>
                  <a:ext uri="{FF2B5EF4-FFF2-40B4-BE49-F238E27FC236}">
                    <a16:creationId xmlns:a16="http://schemas.microsoft.com/office/drawing/2014/main" id="{CBC4002C-7E5F-4DF1-B5DB-0DA6F8DC88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76941" y="457561"/>
                <a:ext cx="0" cy="32000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00" name="Straight Connector 33">
                <a:extLst>
                  <a:ext uri="{FF2B5EF4-FFF2-40B4-BE49-F238E27FC236}">
                    <a16:creationId xmlns:a16="http://schemas.microsoft.com/office/drawing/2014/main" id="{71C80CBE-8E77-4AE8-8698-F57F5D70F89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820354" y="457561"/>
                <a:ext cx="0" cy="32000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01" name="Straight Connector 34">
                <a:extLst>
                  <a:ext uri="{FF2B5EF4-FFF2-40B4-BE49-F238E27FC236}">
                    <a16:creationId xmlns:a16="http://schemas.microsoft.com/office/drawing/2014/main" id="{C243514C-AEA9-41B6-B9C2-9C4835597B0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65372" y="457561"/>
                <a:ext cx="0" cy="32000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02" name="Straight Connector 35">
                <a:extLst>
                  <a:ext uri="{FF2B5EF4-FFF2-40B4-BE49-F238E27FC236}">
                    <a16:creationId xmlns:a16="http://schemas.microsoft.com/office/drawing/2014/main" id="{2FFA3791-B414-4635-9EB7-7960022F69B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8784" y="457561"/>
                <a:ext cx="0" cy="32000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03" name="Straight Connector 36">
                <a:extLst>
                  <a:ext uri="{FF2B5EF4-FFF2-40B4-BE49-F238E27FC236}">
                    <a16:creationId xmlns:a16="http://schemas.microsoft.com/office/drawing/2014/main" id="{90F5726C-C34D-4C5F-99CC-6DFF3E9870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953803" y="457561"/>
                <a:ext cx="0" cy="32000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04" name="Straight Connector 37">
                <a:extLst>
                  <a:ext uri="{FF2B5EF4-FFF2-40B4-BE49-F238E27FC236}">
                    <a16:creationId xmlns:a16="http://schemas.microsoft.com/office/drawing/2014/main" id="{6FECEAF4-2AAC-40F6-8B40-C9E095D398B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997216" y="457561"/>
                <a:ext cx="0" cy="32000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05" name="Straight Connector 38">
                <a:extLst>
                  <a:ext uri="{FF2B5EF4-FFF2-40B4-BE49-F238E27FC236}">
                    <a16:creationId xmlns:a16="http://schemas.microsoft.com/office/drawing/2014/main" id="{6261DE1B-1335-424D-9414-127CE5B82F3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040628" y="457561"/>
                <a:ext cx="0" cy="32000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06" name="Straight Connector 39">
                <a:extLst>
                  <a:ext uri="{FF2B5EF4-FFF2-40B4-BE49-F238E27FC236}">
                    <a16:creationId xmlns:a16="http://schemas.microsoft.com/office/drawing/2014/main" id="{758498D8-B739-4D62-B523-2AD20F3730D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085646" y="457561"/>
                <a:ext cx="0" cy="32000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007" name="Straight Connector 40">
                <a:extLst>
                  <a:ext uri="{FF2B5EF4-FFF2-40B4-BE49-F238E27FC236}">
                    <a16:creationId xmlns:a16="http://schemas.microsoft.com/office/drawing/2014/main" id="{85A8261C-BAA1-42A7-A46B-CF7C40AB89D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29059" y="457561"/>
                <a:ext cx="0" cy="32000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sp>
        <p:nvSpPr>
          <p:cNvPr id="41988" name="Rectangle 12">
            <a:extLst>
              <a:ext uri="{FF2B5EF4-FFF2-40B4-BE49-F238E27FC236}">
                <a16:creationId xmlns:a16="http://schemas.microsoft.com/office/drawing/2014/main" id="{EA0BB63B-467D-4F70-92CF-AED66359E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008" y="636488"/>
            <a:ext cx="2172582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Colour In Yourself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4ED9930-2DE3-5385-1288-EE465B964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29134"/>
            <a:ext cx="5572125" cy="699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 a Box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9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Bridges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9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9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9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9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permission to copy for use in schools and for instructing children of school age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for use by children of school age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9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195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1997, Updated 2021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950" b="1" u="sng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altLang="en-US" sz="1950" b="1" dirty="0">
              <a:solidFill>
                <a:srgbClr val="4B1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id="{B43FA570-0BAE-DFA6-1B37-92D99C684D30}"/>
              </a:ext>
            </a:extLst>
          </p:cNvPr>
          <p:cNvGrpSpPr>
            <a:grpSpLocks/>
          </p:cNvGrpSpPr>
          <p:nvPr/>
        </p:nvGrpSpPr>
        <p:grpSpPr bwMode="auto">
          <a:xfrm>
            <a:off x="1919250" y="3948928"/>
            <a:ext cx="6592834" cy="1437240"/>
            <a:chOff x="575320" y="2582006"/>
            <a:chExt cx="5860826" cy="1290874"/>
          </a:xfrm>
        </p:grpSpPr>
        <p:grpSp>
          <p:nvGrpSpPr>
            <p:cNvPr id="4" name="Group 22">
              <a:extLst>
                <a:ext uri="{FF2B5EF4-FFF2-40B4-BE49-F238E27FC236}">
                  <a16:creationId xmlns:a16="http://schemas.microsoft.com/office/drawing/2014/main" id="{875E22BB-725B-0095-F4C7-10E7EF82C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95986" y="3080792"/>
              <a:ext cx="1440160" cy="792088"/>
              <a:chOff x="4509120" y="1208584"/>
              <a:chExt cx="1440160" cy="792088"/>
            </a:xfrm>
          </p:grpSpPr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A407ABF5-1657-4950-1FB1-924522FC84E0}"/>
                  </a:ext>
                </a:extLst>
              </p:cNvPr>
              <p:cNvSpPr/>
              <p:nvPr/>
            </p:nvSpPr>
            <p:spPr bwMode="auto">
              <a:xfrm>
                <a:off x="5230170" y="1208365"/>
                <a:ext cx="719110" cy="792307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sz="1463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7BAE250-18DC-0F44-5760-50ADFD1B6239}"/>
                  </a:ext>
                </a:extLst>
              </p:cNvPr>
              <p:cNvSpPr/>
              <p:nvPr/>
            </p:nvSpPr>
            <p:spPr bwMode="auto">
              <a:xfrm>
                <a:off x="4509473" y="1208365"/>
                <a:ext cx="720697" cy="79230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sz="1463" dirty="0"/>
              </a:p>
            </p:txBody>
          </p:sp>
        </p:grpSp>
        <p:grpSp>
          <p:nvGrpSpPr>
            <p:cNvPr id="5" name="Group 25">
              <a:extLst>
                <a:ext uri="{FF2B5EF4-FFF2-40B4-BE49-F238E27FC236}">
                  <a16:creationId xmlns:a16="http://schemas.microsoft.com/office/drawing/2014/main" id="{536726F3-C2DA-D4CF-BDDA-30F2ADB2825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75320" y="3080792"/>
              <a:ext cx="1440160" cy="792088"/>
              <a:chOff x="4509120" y="1208584"/>
              <a:chExt cx="1440160" cy="79208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244DF169-E048-627A-E036-1FEEB0E48727}"/>
                  </a:ext>
                </a:extLst>
              </p:cNvPr>
              <p:cNvSpPr/>
              <p:nvPr/>
            </p:nvSpPr>
            <p:spPr bwMode="auto">
              <a:xfrm>
                <a:off x="5228583" y="1208365"/>
                <a:ext cx="720697" cy="792307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sz="1463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D7F7AFC-1EA1-0732-5482-955B09558322}"/>
                  </a:ext>
                </a:extLst>
              </p:cNvPr>
              <p:cNvSpPr/>
              <p:nvPr/>
            </p:nvSpPr>
            <p:spPr bwMode="auto">
              <a:xfrm>
                <a:off x="4509472" y="1208365"/>
                <a:ext cx="719111" cy="79230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sz="1463" dirty="0"/>
              </a:p>
            </p:txBody>
          </p:sp>
        </p:grpSp>
        <p:cxnSp>
          <p:nvCxnSpPr>
            <p:cNvPr id="6" name="Straight Connector 28">
              <a:extLst>
                <a:ext uri="{FF2B5EF4-FFF2-40B4-BE49-F238E27FC236}">
                  <a16:creationId xmlns:a16="http://schemas.microsoft.com/office/drawing/2014/main" id="{D24AF0C4-AA77-BF99-C051-1EF25E47A061}"/>
                </a:ext>
              </a:extLst>
            </p:cNvPr>
            <p:cNvCxnSpPr>
              <a:cxnSpLocks/>
              <a:stCxn id="10" idx="0"/>
              <a:endCxn id="12" idx="0"/>
            </p:cNvCxnSpPr>
            <p:nvPr/>
          </p:nvCxnSpPr>
          <p:spPr bwMode="auto">
            <a:xfrm>
              <a:off x="1295400" y="3080792"/>
              <a:ext cx="4420666" cy="0"/>
            </a:xfrm>
            <a:prstGeom prst="line">
              <a:avLst/>
            </a:prstGeom>
            <a:noFill/>
            <a:ln w="304800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7" name="Picture 33">
              <a:extLst>
                <a:ext uri="{FF2B5EF4-FFF2-40B4-BE49-F238E27FC236}">
                  <a16:creationId xmlns:a16="http://schemas.microsoft.com/office/drawing/2014/main" id="{C7310F64-1BE6-0434-C2E9-79BF94AB8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1183" y="2598668"/>
              <a:ext cx="952602" cy="32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4">
              <a:extLst>
                <a:ext uri="{FF2B5EF4-FFF2-40B4-BE49-F238E27FC236}">
                  <a16:creationId xmlns:a16="http://schemas.microsoft.com/office/drawing/2014/main" id="{FE690621-4D59-B8AC-007D-AA8A15D29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7826" y="2582007"/>
              <a:ext cx="952602" cy="32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5">
              <a:extLst>
                <a:ext uri="{FF2B5EF4-FFF2-40B4-BE49-F238E27FC236}">
                  <a16:creationId xmlns:a16="http://schemas.microsoft.com/office/drawing/2014/main" id="{DA635264-493F-514C-614F-9711D2F760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469" y="2582006"/>
              <a:ext cx="952602" cy="32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4D5999D-A8EE-7A9A-0219-C309DED90443}"/>
              </a:ext>
            </a:extLst>
          </p:cNvPr>
          <p:cNvSpPr/>
          <p:nvPr/>
        </p:nvSpPr>
        <p:spPr>
          <a:xfrm>
            <a:off x="161181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388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Paper Bridges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F127FE-1D2A-DA84-D8DD-998A279410F6}"/>
              </a:ext>
            </a:extLst>
          </p:cNvPr>
          <p:cNvSpPr txBox="1"/>
          <p:nvPr/>
        </p:nvSpPr>
        <p:spPr>
          <a:xfrm>
            <a:off x="1240183" y="1747837"/>
            <a:ext cx="7950968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75"/>
              </a:spcBef>
            </a:pPr>
            <a:r>
              <a:rPr lang="en-GB" sz="2400" b="1" dirty="0">
                <a:solidFill>
                  <a:srgbClr val="008000"/>
                </a:solidFill>
              </a:rPr>
              <a:t>Here you make a bridge out of A4 paper</a:t>
            </a:r>
          </a:p>
          <a:p>
            <a:pPr>
              <a:spcBef>
                <a:spcPts val="975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Then you make the top of the bridge as a U shape with different depths</a:t>
            </a:r>
          </a:p>
          <a:p>
            <a:pPr>
              <a:spcBef>
                <a:spcPts val="975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Then see how much weight it will hold (use cars, coins, etc.)</a:t>
            </a:r>
          </a:p>
        </p:txBody>
      </p:sp>
    </p:spTree>
    <p:extLst>
      <p:ext uri="{BB962C8B-B14F-4D97-AF65-F5344CB8AC3E}">
        <p14:creationId xmlns:p14="http://schemas.microsoft.com/office/powerpoint/2010/main" val="3627047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A334B3-6DDF-8FC9-5213-7C03FC95A4E9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6D9EB2-3CBF-F31A-CCD1-E03BE286413E}"/>
              </a:ext>
            </a:extLst>
          </p:cNvPr>
          <p:cNvSpPr/>
          <p:nvPr/>
        </p:nvSpPr>
        <p:spPr>
          <a:xfrm>
            <a:off x="2949949" y="555533"/>
            <a:ext cx="3270437" cy="568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3DF3D23-4098-D9C5-90F6-334E320853AB}"/>
              </a:ext>
            </a:extLst>
          </p:cNvPr>
          <p:cNvSpPr/>
          <p:nvPr/>
        </p:nvSpPr>
        <p:spPr>
          <a:xfrm>
            <a:off x="156602" y="5646925"/>
            <a:ext cx="9239531" cy="568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32DE1E-1DC6-F439-2A81-39B0DE023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95942" y="-1469813"/>
            <a:ext cx="6935894" cy="98493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DD0A0B-C385-3CEE-6902-475296AEEC2B}"/>
              </a:ext>
            </a:extLst>
          </p:cNvPr>
          <p:cNvSpPr/>
          <p:nvPr/>
        </p:nvSpPr>
        <p:spPr>
          <a:xfrm>
            <a:off x="2396163" y="5234512"/>
            <a:ext cx="1679553" cy="13929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ButtonPour">
              <a:avLst/>
            </a:prstTxWarp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Schools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Liaison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Community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D91226-2B91-7360-AAF4-62D684753FF2}"/>
              </a:ext>
            </a:extLst>
          </p:cNvPr>
          <p:cNvSpPr/>
          <p:nvPr/>
        </p:nvSpPr>
        <p:spPr>
          <a:xfrm>
            <a:off x="5380609" y="5093343"/>
            <a:ext cx="1679553" cy="13929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ButtonPour">
              <a:avLst/>
            </a:prstTxWarp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Schools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Liaison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Community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4794C-4CA0-559E-E167-E8F7686C01BB}"/>
              </a:ext>
            </a:extLst>
          </p:cNvPr>
          <p:cNvSpPr/>
          <p:nvPr/>
        </p:nvSpPr>
        <p:spPr>
          <a:xfrm rot="10800000">
            <a:off x="2905614" y="3138535"/>
            <a:ext cx="1679553" cy="13929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ButtonPour">
              <a:avLst/>
            </a:prstTxWarp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Schools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Liaison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Community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A63D13-9F1B-2874-FB9E-730611C20367}"/>
              </a:ext>
            </a:extLst>
          </p:cNvPr>
          <p:cNvSpPr/>
          <p:nvPr/>
        </p:nvSpPr>
        <p:spPr>
          <a:xfrm rot="10800000">
            <a:off x="5881896" y="3138535"/>
            <a:ext cx="1679553" cy="13929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ButtonPour">
              <a:avLst/>
            </a:prstTxWarp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Schools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Liaison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CAC25-CF21-F7E4-5700-CA7D0E09A53F}"/>
              </a:ext>
            </a:extLst>
          </p:cNvPr>
          <p:cNvSpPr txBox="1"/>
          <p:nvPr/>
        </p:nvSpPr>
        <p:spPr>
          <a:xfrm>
            <a:off x="289112" y="3138535"/>
            <a:ext cx="611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Cut This Out</a:t>
            </a:r>
          </a:p>
        </p:txBody>
      </p:sp>
    </p:spTree>
    <p:extLst>
      <p:ext uri="{BB962C8B-B14F-4D97-AF65-F5344CB8AC3E}">
        <p14:creationId xmlns:p14="http://schemas.microsoft.com/office/powerpoint/2010/main" val="39553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5B1B90-8F56-5994-5058-4737F7DC1E2A}"/>
              </a:ext>
            </a:extLst>
          </p:cNvPr>
          <p:cNvSpPr txBox="1"/>
          <p:nvPr/>
        </p:nvSpPr>
        <p:spPr>
          <a:xfrm>
            <a:off x="1341151" y="1692751"/>
            <a:ext cx="77114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Cut out the bridge supports and glue them together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 </a:t>
            </a:r>
            <a:r>
              <a:rPr lang="en-GB" sz="2400" b="1" dirty="0">
                <a:solidFill>
                  <a:srgbClr val="002060"/>
                </a:solidFill>
              </a:rPr>
              <a:t>Place the bridge paper onto the two supports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BB744D-8EEA-12DE-2DD4-85FCDEF0846C}"/>
              </a:ext>
            </a:extLst>
          </p:cNvPr>
          <p:cNvSpPr/>
          <p:nvPr/>
        </p:nvSpPr>
        <p:spPr>
          <a:xfrm>
            <a:off x="161181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388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Paper Bridges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4682684-CD19-ECD5-C684-ABDB10CDBF51}"/>
              </a:ext>
            </a:extLst>
          </p:cNvPr>
          <p:cNvGrpSpPr/>
          <p:nvPr/>
        </p:nvGrpSpPr>
        <p:grpSpPr>
          <a:xfrm>
            <a:off x="1341151" y="3392183"/>
            <a:ext cx="6531705" cy="1076877"/>
            <a:chOff x="1341151" y="3392183"/>
            <a:chExt cx="6531705" cy="1076877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3B994C1-0EEF-101D-CD9F-C4931E436E25}"/>
                </a:ext>
              </a:extLst>
            </p:cNvPr>
            <p:cNvSpPr/>
            <p:nvPr/>
          </p:nvSpPr>
          <p:spPr>
            <a:xfrm rot="21420000">
              <a:off x="6848479" y="3397922"/>
              <a:ext cx="1024377" cy="1071138"/>
            </a:xfrm>
            <a:custGeom>
              <a:avLst/>
              <a:gdLst>
                <a:gd name="connsiteX0" fmla="*/ 627017 w 927463"/>
                <a:gd name="connsiteY0" fmla="*/ 1031965 h 1031965"/>
                <a:gd name="connsiteX1" fmla="*/ 927463 w 927463"/>
                <a:gd name="connsiteY1" fmla="*/ 692331 h 1031965"/>
                <a:gd name="connsiteX2" fmla="*/ 313509 w 927463"/>
                <a:gd name="connsiteY2" fmla="*/ 0 h 1031965"/>
                <a:gd name="connsiteX3" fmla="*/ 0 w 927463"/>
                <a:gd name="connsiteY3" fmla="*/ 300445 h 1031965"/>
                <a:gd name="connsiteX4" fmla="*/ 627017 w 927463"/>
                <a:gd name="connsiteY4" fmla="*/ 1031965 h 103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7463" h="1031965">
                  <a:moveTo>
                    <a:pt x="627017" y="1031965"/>
                  </a:moveTo>
                  <a:lnTo>
                    <a:pt x="927463" y="692331"/>
                  </a:lnTo>
                  <a:lnTo>
                    <a:pt x="313509" y="0"/>
                  </a:lnTo>
                  <a:lnTo>
                    <a:pt x="0" y="300445"/>
                  </a:lnTo>
                  <a:lnTo>
                    <a:pt x="627017" y="1031965"/>
                  </a:lnTo>
                  <a:close/>
                </a:path>
              </a:pathLst>
            </a:custGeom>
            <a:solidFill>
              <a:srgbClr val="548235"/>
            </a:solidFill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630947ED-79A2-0AF0-7261-F63770DCE8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15035" y="3662278"/>
              <a:ext cx="1439863" cy="792163"/>
              <a:chOff x="4509120" y="1208584"/>
              <a:chExt cx="1440160" cy="79208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E4FF95A2-12A8-7150-F775-4EA02F2CE8D4}"/>
                  </a:ext>
                </a:extLst>
              </p:cNvPr>
              <p:cNvSpPr/>
              <p:nvPr/>
            </p:nvSpPr>
            <p:spPr bwMode="auto">
              <a:xfrm>
                <a:off x="5229994" y="1208584"/>
                <a:ext cx="719286" cy="792088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rgbClr val="CC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768DF65-450E-D06E-19A6-3C3FFE180BF7}"/>
                  </a:ext>
                </a:extLst>
              </p:cNvPr>
              <p:cNvSpPr/>
              <p:nvPr/>
            </p:nvSpPr>
            <p:spPr bwMode="auto">
              <a:xfrm>
                <a:off x="4509120" y="1208584"/>
                <a:ext cx="720874" cy="79208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rgbClr val="CC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E4F70-293C-7B41-FCDE-1AAAAF70861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341151" y="3607883"/>
              <a:ext cx="1439862" cy="792163"/>
              <a:chOff x="4509120" y="1208584"/>
              <a:chExt cx="1440160" cy="792088"/>
            </a:xfrm>
          </p:grpSpPr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72490DF5-9378-4CC5-F998-5278298D2531}"/>
                  </a:ext>
                </a:extLst>
              </p:cNvPr>
              <p:cNvSpPr/>
              <p:nvPr/>
            </p:nvSpPr>
            <p:spPr bwMode="auto">
              <a:xfrm>
                <a:off x="5228406" y="1208584"/>
                <a:ext cx="720874" cy="792088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rgbClr val="CC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1E25399-9A22-306B-2CB8-EC7FE1FC393A}"/>
                  </a:ext>
                </a:extLst>
              </p:cNvPr>
              <p:cNvSpPr/>
              <p:nvPr/>
            </p:nvSpPr>
            <p:spPr bwMode="auto">
              <a:xfrm>
                <a:off x="4509120" y="1208584"/>
                <a:ext cx="719286" cy="79208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rgbClr val="CC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B4A247E-9FF7-62E4-30AE-3BC7258F8B8A}"/>
                </a:ext>
              </a:extLst>
            </p:cNvPr>
            <p:cNvSpPr/>
            <p:nvPr/>
          </p:nvSpPr>
          <p:spPr bwMode="auto">
            <a:xfrm>
              <a:off x="1954317" y="3392183"/>
              <a:ext cx="5214156" cy="324490"/>
            </a:xfrm>
            <a:prstGeom prst="parallelogram">
              <a:avLst>
                <a:gd name="adj" fmla="val 92795"/>
              </a:avLst>
            </a:prstGeom>
            <a:blipFill>
              <a:blip r:embed="rId2"/>
              <a:tile tx="0" ty="0" sx="100000" sy="100000" flip="none" algn="tl"/>
            </a:blip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F5E1E74-481B-F6C1-4B4C-2D2B29D6AEE6}"/>
                </a:ext>
              </a:extLst>
            </p:cNvPr>
            <p:cNvCxnSpPr>
              <a:cxnSpLocks/>
            </p:cNvCxnSpPr>
            <p:nvPr/>
          </p:nvCxnSpPr>
          <p:spPr>
            <a:xfrm>
              <a:off x="2061876" y="3728808"/>
              <a:ext cx="0" cy="659102"/>
            </a:xfrm>
            <a:prstGeom prst="line">
              <a:avLst/>
            </a:prstGeom>
            <a:ln w="28575">
              <a:solidFill>
                <a:srgbClr val="54823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A995362-4F19-1E0F-B9B3-D6D1DF8CDD64}"/>
                </a:ext>
              </a:extLst>
            </p:cNvPr>
            <p:cNvCxnSpPr/>
            <p:nvPr/>
          </p:nvCxnSpPr>
          <p:spPr>
            <a:xfrm>
              <a:off x="6835760" y="3740944"/>
              <a:ext cx="0" cy="695325"/>
            </a:xfrm>
            <a:prstGeom prst="line">
              <a:avLst/>
            </a:prstGeom>
            <a:ln w="38100">
              <a:solidFill>
                <a:srgbClr val="5482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C361563-2A44-A794-6D1D-0F9D7827CAC9}"/>
              </a:ext>
            </a:extLst>
          </p:cNvPr>
          <p:cNvSpPr txBox="1"/>
          <p:nvPr/>
        </p:nvSpPr>
        <p:spPr>
          <a:xfrm>
            <a:off x="2450626" y="5764756"/>
            <a:ext cx="467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Now see how many cars it will hold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587951-1425-7BBA-C8EE-7B4CD74CF06C}"/>
              </a:ext>
            </a:extLst>
          </p:cNvPr>
          <p:cNvGrpSpPr/>
          <p:nvPr/>
        </p:nvGrpSpPr>
        <p:grpSpPr>
          <a:xfrm>
            <a:off x="1190665" y="3041340"/>
            <a:ext cx="6761018" cy="2123909"/>
            <a:chOff x="997527" y="2729345"/>
            <a:chExt cx="6761018" cy="212390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2DCEE79-8DE6-7955-BC93-EFBE1300B2D7}"/>
                </a:ext>
              </a:extLst>
            </p:cNvPr>
            <p:cNvSpPr/>
            <p:nvPr/>
          </p:nvSpPr>
          <p:spPr>
            <a:xfrm>
              <a:off x="997527" y="2729345"/>
              <a:ext cx="6761018" cy="21239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419800A-C95B-3ABF-9990-CBC8911BBF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15035" y="3662278"/>
              <a:ext cx="1439863" cy="792163"/>
              <a:chOff x="4509120" y="1208584"/>
              <a:chExt cx="1440160" cy="792088"/>
            </a:xfrm>
          </p:grpSpPr>
          <p:sp>
            <p:nvSpPr>
              <p:cNvPr id="42" name="Right Triangle 41">
                <a:extLst>
                  <a:ext uri="{FF2B5EF4-FFF2-40B4-BE49-F238E27FC236}">
                    <a16:creationId xmlns:a16="http://schemas.microsoft.com/office/drawing/2014/main" id="{C02BADCB-2636-9FBB-FEF0-6BE9941D4E4E}"/>
                  </a:ext>
                </a:extLst>
              </p:cNvPr>
              <p:cNvSpPr/>
              <p:nvPr/>
            </p:nvSpPr>
            <p:spPr bwMode="auto">
              <a:xfrm>
                <a:off x="5229994" y="1208584"/>
                <a:ext cx="719286" cy="792088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rgbClr val="CC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24F98D-EA6E-BC5B-EC06-6B1992682330}"/>
                  </a:ext>
                </a:extLst>
              </p:cNvPr>
              <p:cNvSpPr/>
              <p:nvPr/>
            </p:nvSpPr>
            <p:spPr bwMode="auto">
              <a:xfrm>
                <a:off x="4509120" y="1208584"/>
                <a:ext cx="720874" cy="79208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rgbClr val="CC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36D3519-11BD-3810-3ABC-ECCBA8FACBE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341151" y="3607883"/>
              <a:ext cx="1439862" cy="792163"/>
              <a:chOff x="4509120" y="1208584"/>
              <a:chExt cx="1440160" cy="792088"/>
            </a:xfrm>
          </p:grpSpPr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00A047BC-BACC-7FB9-1C2F-10D36D2F4F2B}"/>
                  </a:ext>
                </a:extLst>
              </p:cNvPr>
              <p:cNvSpPr/>
              <p:nvPr/>
            </p:nvSpPr>
            <p:spPr bwMode="auto">
              <a:xfrm>
                <a:off x="5228406" y="1208584"/>
                <a:ext cx="720874" cy="792088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rgbClr val="CC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04BA0C4-EFE0-9323-E187-DE1956366058}"/>
                  </a:ext>
                </a:extLst>
              </p:cNvPr>
              <p:cNvSpPr/>
              <p:nvPr/>
            </p:nvSpPr>
            <p:spPr bwMode="auto">
              <a:xfrm>
                <a:off x="4509120" y="1208584"/>
                <a:ext cx="719286" cy="79208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rgbClr val="CC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2572F2-039D-9F74-7FBF-E55A66EFE68F}"/>
                </a:ext>
              </a:extLst>
            </p:cNvPr>
            <p:cNvCxnSpPr>
              <a:cxnSpLocks/>
            </p:cNvCxnSpPr>
            <p:nvPr/>
          </p:nvCxnSpPr>
          <p:spPr>
            <a:xfrm>
              <a:off x="2061876" y="3728808"/>
              <a:ext cx="0" cy="659102"/>
            </a:xfrm>
            <a:prstGeom prst="line">
              <a:avLst/>
            </a:prstGeom>
            <a:ln w="28575">
              <a:solidFill>
                <a:srgbClr val="54823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E0FB6FB-DB7F-89EF-FBC8-8AD4993541B7}"/>
                </a:ext>
              </a:extLst>
            </p:cNvPr>
            <p:cNvCxnSpPr/>
            <p:nvPr/>
          </p:nvCxnSpPr>
          <p:spPr>
            <a:xfrm>
              <a:off x="6835760" y="3740944"/>
              <a:ext cx="0" cy="695325"/>
            </a:xfrm>
            <a:prstGeom prst="line">
              <a:avLst/>
            </a:prstGeom>
            <a:ln w="38100">
              <a:solidFill>
                <a:srgbClr val="5482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1">
              <a:extLst>
                <a:ext uri="{FF2B5EF4-FFF2-40B4-BE49-F238E27FC236}">
                  <a16:creationId xmlns:a16="http://schemas.microsoft.com/office/drawing/2014/main" id="{5955EA3F-6195-BE0C-B0AA-483221FF9F83}"/>
                </a:ext>
              </a:extLst>
            </p:cNvPr>
            <p:cNvCxnSpPr>
              <a:cxnSpLocks noChangeShapeType="1"/>
              <a:stCxn id="38" idx="0"/>
            </p:cNvCxnSpPr>
            <p:nvPr/>
          </p:nvCxnSpPr>
          <p:spPr bwMode="auto">
            <a:xfrm flipV="1">
              <a:off x="5029035" y="3256527"/>
              <a:ext cx="1704274" cy="996679"/>
            </a:xfrm>
            <a:prstGeom prst="line">
              <a:avLst/>
            </a:prstGeom>
            <a:noFill/>
            <a:ln w="38100" algn="ctr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12">
              <a:extLst>
                <a:ext uri="{FF2B5EF4-FFF2-40B4-BE49-F238E27FC236}">
                  <a16:creationId xmlns:a16="http://schemas.microsoft.com/office/drawing/2014/main" id="{44D58DEC-9547-FC17-C0E2-D7408A4FEBF4}"/>
                </a:ext>
              </a:extLst>
            </p:cNvPr>
            <p:cNvCxnSpPr>
              <a:cxnSpLocks/>
              <a:stCxn id="39" idx="0"/>
            </p:cNvCxnSpPr>
            <p:nvPr/>
          </p:nvCxnSpPr>
          <p:spPr bwMode="auto">
            <a:xfrm flipH="1" flipV="1">
              <a:off x="2351103" y="3256527"/>
              <a:ext cx="1247231" cy="989997"/>
            </a:xfrm>
            <a:prstGeom prst="line">
              <a:avLst/>
            </a:prstGeom>
            <a:noFill/>
            <a:ln w="38100" algn="ctr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18">
              <a:extLst>
                <a:ext uri="{FF2B5EF4-FFF2-40B4-BE49-F238E27FC236}">
                  <a16:creationId xmlns:a16="http://schemas.microsoft.com/office/drawing/2014/main" id="{FB896329-2F8C-0D15-4EF7-9F73C64EAB81}"/>
                </a:ext>
              </a:extLst>
            </p:cNvPr>
            <p:cNvCxnSpPr>
              <a:cxnSpLocks noChangeShapeType="1"/>
              <a:endCxn id="38" idx="2"/>
            </p:cNvCxnSpPr>
            <p:nvPr/>
          </p:nvCxnSpPr>
          <p:spPr bwMode="auto">
            <a:xfrm>
              <a:off x="4014521" y="4385239"/>
              <a:ext cx="582967" cy="7156"/>
            </a:xfrm>
            <a:prstGeom prst="line">
              <a:avLst/>
            </a:prstGeom>
            <a:noFill/>
            <a:ln w="38100" algn="ctr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FEA10FF-9370-D0CB-893D-F52BDD940C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542" y="3962066"/>
              <a:ext cx="1161875" cy="32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36E51EBC-77FD-4CC6-28F3-0EFA3AAA9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6563" y="4391589"/>
              <a:ext cx="17035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alt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Whoops</a:t>
              </a: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C9100B3C-DB1C-5F81-C2E1-E56593346886}"/>
                </a:ext>
              </a:extLst>
            </p:cNvPr>
            <p:cNvSpPr/>
            <p:nvPr/>
          </p:nvSpPr>
          <p:spPr bwMode="auto">
            <a:xfrm rot="9000000">
              <a:off x="4159755" y="3521639"/>
              <a:ext cx="1316792" cy="792163"/>
            </a:xfrm>
            <a:prstGeom prst="arc">
              <a:avLst>
                <a:gd name="adj1" fmla="val 16070813"/>
                <a:gd name="adj2" fmla="val 19495942"/>
              </a:avLst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4A245968-56C7-E388-3E2B-553C16D5E405}"/>
                </a:ext>
              </a:extLst>
            </p:cNvPr>
            <p:cNvSpPr/>
            <p:nvPr/>
          </p:nvSpPr>
          <p:spPr bwMode="auto">
            <a:xfrm rot="12600000" flipH="1">
              <a:off x="3150822" y="3514957"/>
              <a:ext cx="1316792" cy="792163"/>
            </a:xfrm>
            <a:prstGeom prst="arc">
              <a:avLst>
                <a:gd name="adj1" fmla="val 16070813"/>
                <a:gd name="adj2" fmla="val 19495942"/>
              </a:avLst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29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1A29B-05FD-5655-94D4-B7927477BC7A}"/>
              </a:ext>
            </a:extLst>
          </p:cNvPr>
          <p:cNvSpPr/>
          <p:nvPr/>
        </p:nvSpPr>
        <p:spPr>
          <a:xfrm>
            <a:off x="161181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388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Paper Bridges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ECE294-A568-ACD0-A022-B8E0E0BC38A9}"/>
              </a:ext>
            </a:extLst>
          </p:cNvPr>
          <p:cNvSpPr txBox="1"/>
          <p:nvPr/>
        </p:nvSpPr>
        <p:spPr>
          <a:xfrm>
            <a:off x="581102" y="1936169"/>
            <a:ext cx="582532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Now fold down one section of the U on each side of the bridge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How many cars will it hold before it collapses?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A4BEC3-0780-47E5-9211-7E3EEF9FDDD6}"/>
              </a:ext>
            </a:extLst>
          </p:cNvPr>
          <p:cNvGrpSpPr/>
          <p:nvPr/>
        </p:nvGrpSpPr>
        <p:grpSpPr>
          <a:xfrm>
            <a:off x="1709548" y="3476933"/>
            <a:ext cx="2849752" cy="1964604"/>
            <a:chOff x="3592610" y="2248247"/>
            <a:chExt cx="2849752" cy="19646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534D6B-F91A-9D77-0C0B-4E4AE7BB82EC}"/>
                </a:ext>
              </a:extLst>
            </p:cNvPr>
            <p:cNvGrpSpPr/>
            <p:nvPr/>
          </p:nvGrpSpPr>
          <p:grpSpPr>
            <a:xfrm>
              <a:off x="3592610" y="3176627"/>
              <a:ext cx="1808781" cy="1036224"/>
              <a:chOff x="2472272" y="3158773"/>
              <a:chExt cx="1808781" cy="1036224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492B6E0-4EA5-DA53-CC4C-6747592FD1FF}"/>
                  </a:ext>
                </a:extLst>
              </p:cNvPr>
              <p:cNvSpPr/>
              <p:nvPr/>
            </p:nvSpPr>
            <p:spPr>
              <a:xfrm>
                <a:off x="2784763" y="3158773"/>
                <a:ext cx="1108364" cy="789709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B184622-08A0-131E-C377-3619C6A7EA8B}"/>
                  </a:ext>
                </a:extLst>
              </p:cNvPr>
              <p:cNvSpPr/>
              <p:nvPr/>
            </p:nvSpPr>
            <p:spPr>
              <a:xfrm>
                <a:off x="2472272" y="3405288"/>
                <a:ext cx="1808781" cy="7897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021AABE-016E-AA21-4CA8-F171DEAE7D31}"/>
                </a:ext>
              </a:extLst>
            </p:cNvPr>
            <p:cNvGrpSpPr/>
            <p:nvPr/>
          </p:nvGrpSpPr>
          <p:grpSpPr>
            <a:xfrm>
              <a:off x="3893127" y="2248247"/>
              <a:ext cx="2549235" cy="1180753"/>
              <a:chOff x="3893127" y="2248247"/>
              <a:chExt cx="2549235" cy="1180753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136E6A9-2EA2-F30E-5FCA-F92D85B47186}"/>
                  </a:ext>
                </a:extLst>
              </p:cNvPr>
              <p:cNvGrpSpPr/>
              <p:nvPr/>
            </p:nvGrpSpPr>
            <p:grpSpPr>
              <a:xfrm>
                <a:off x="3893127" y="2248247"/>
                <a:ext cx="2549235" cy="1180753"/>
                <a:chOff x="3893127" y="2248247"/>
                <a:chExt cx="2549235" cy="118075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E51193AA-306F-A1B5-BD8D-9CF430FAEE0A}"/>
                    </a:ext>
                  </a:extLst>
                </p:cNvPr>
                <p:cNvGrpSpPr/>
                <p:nvPr/>
              </p:nvGrpSpPr>
              <p:grpSpPr>
                <a:xfrm>
                  <a:off x="4633581" y="2253175"/>
                  <a:ext cx="1808781" cy="1017566"/>
                  <a:chOff x="2472272" y="3177431"/>
                  <a:chExt cx="1808781" cy="1017566"/>
                </a:xfrm>
              </p:grpSpPr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AE814ABA-7E6D-635E-7068-E6228275604E}"/>
                      </a:ext>
                    </a:extLst>
                  </p:cNvPr>
                  <p:cNvSpPr/>
                  <p:nvPr/>
                </p:nvSpPr>
                <p:spPr>
                  <a:xfrm>
                    <a:off x="2784763" y="3177431"/>
                    <a:ext cx="1108364" cy="789709"/>
                  </a:xfrm>
                  <a:prstGeom prst="rect">
                    <a:avLst/>
                  </a:prstGeom>
                  <a:noFill/>
                  <a:ln w="381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B5A4CA3A-AC77-5AF0-523F-9450E01D98FA}"/>
                      </a:ext>
                    </a:extLst>
                  </p:cNvPr>
                  <p:cNvSpPr/>
                  <p:nvPr/>
                </p:nvSpPr>
                <p:spPr>
                  <a:xfrm>
                    <a:off x="2472272" y="3405288"/>
                    <a:ext cx="1808781" cy="78970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sp>
              <p:nvSpPr>
                <p:cNvPr id="11" name="Parallelogram 10">
                  <a:extLst>
                    <a:ext uri="{FF2B5EF4-FFF2-40B4-BE49-F238E27FC236}">
                      <a16:creationId xmlns:a16="http://schemas.microsoft.com/office/drawing/2014/main" id="{9D1D5457-768A-B804-AE25-F25CE627BE9B}"/>
                    </a:ext>
                  </a:extLst>
                </p:cNvPr>
                <p:cNvSpPr/>
                <p:nvPr/>
              </p:nvSpPr>
              <p:spPr>
                <a:xfrm>
                  <a:off x="3893127" y="2253175"/>
                  <a:ext cx="2161309" cy="924256"/>
                </a:xfrm>
                <a:prstGeom prst="parallelogram">
                  <a:avLst>
                    <a:gd name="adj" fmla="val 113441"/>
                  </a:avLst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204D57FE-2C08-E82F-936F-D637D8344EFA}"/>
                    </a:ext>
                  </a:extLst>
                </p:cNvPr>
                <p:cNvCxnSpPr/>
                <p:nvPr/>
              </p:nvCxnSpPr>
              <p:spPr>
                <a:xfrm flipH="1">
                  <a:off x="4953000" y="2285976"/>
                  <a:ext cx="6928" cy="227857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0C250580-78FA-8167-66AB-D314E884BB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95738" y="2248247"/>
                  <a:ext cx="1044000" cy="9242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5A82843-A357-2210-AA41-A3D350DDE2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60899" y="2248247"/>
                  <a:ext cx="1044000" cy="9242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516BE27F-0489-D0F9-F8D4-808DF1553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47377" y="2248247"/>
                  <a:ext cx="1044000" cy="9242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D793BECC-F91D-8CB0-AA62-1DA5B02FD1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33855" y="2248247"/>
                  <a:ext cx="1044000" cy="9242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10DDB13-55D1-B2AE-DDB1-07C02B8DF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42281" y="2262102"/>
                  <a:ext cx="1044000" cy="9242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4DAB507-CF90-6951-6C0A-AD63192D3F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07442" y="2262102"/>
                  <a:ext cx="1044000" cy="9242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368FE055-BFEE-F285-C939-523C4B758D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93920" y="2262102"/>
                  <a:ext cx="1044000" cy="9242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AE5DA6B-4C0C-A0BD-C541-6AEBAF0E36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80398" y="2262102"/>
                  <a:ext cx="1044000" cy="9242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38F18A5-7709-853E-D8EC-6DE2B9D81C56}"/>
                    </a:ext>
                  </a:extLst>
                </p:cNvPr>
                <p:cNvCxnSpPr/>
                <p:nvPr/>
              </p:nvCxnSpPr>
              <p:spPr>
                <a:xfrm flipH="1">
                  <a:off x="5001490" y="2481032"/>
                  <a:ext cx="1052946" cy="947968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4DD54FE-F86E-0DE6-E2F2-259F670596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3465" y="3172503"/>
                <a:ext cx="0" cy="1080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C02A636D-E7BE-F130-4ACB-CEDEAA9EC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31" y="5379440"/>
            <a:ext cx="3789385" cy="87352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8512D21-92CD-FD65-DA59-A1A5F3B01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569" y="5575139"/>
            <a:ext cx="3904810" cy="67193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E470541-A662-8B62-8612-59EEEA0E2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217" y="3444646"/>
            <a:ext cx="4268560" cy="154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1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1A29B-05FD-5655-94D4-B7927477BC7A}"/>
              </a:ext>
            </a:extLst>
          </p:cNvPr>
          <p:cNvSpPr/>
          <p:nvPr/>
        </p:nvSpPr>
        <p:spPr>
          <a:xfrm>
            <a:off x="161181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388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Paper Bridges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79C36-310C-DDA6-A4AD-615756BCE23D}"/>
              </a:ext>
            </a:extLst>
          </p:cNvPr>
          <p:cNvSpPr txBox="1"/>
          <p:nvPr/>
        </p:nvSpPr>
        <p:spPr>
          <a:xfrm>
            <a:off x="1371599" y="1399310"/>
            <a:ext cx="7587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Please do the same five times and record the results    e.g.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3F744E-8D69-B843-259C-020C3988D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2389588"/>
            <a:ext cx="6564702" cy="33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87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B5F766-7C5D-0C67-F9F7-2267A33E2C9E}"/>
              </a:ext>
            </a:extLst>
          </p:cNvPr>
          <p:cNvSpPr txBox="1"/>
          <p:nvPr/>
        </p:nvSpPr>
        <p:spPr>
          <a:xfrm>
            <a:off x="742950" y="1304244"/>
            <a:ext cx="1267335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75" b="1" dirty="0">
                <a:solidFill>
                  <a:srgbClr val="FF0000"/>
                </a:solidFill>
              </a:rPr>
              <a:t>Contents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B4F5D77-FD13-BC14-18D3-C43774E69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333481"/>
              </p:ext>
            </p:extLst>
          </p:nvPr>
        </p:nvGraphicFramePr>
        <p:xfrm>
          <a:off x="829859" y="1912245"/>
          <a:ext cx="8387618" cy="3043230"/>
        </p:xfrm>
        <a:graphic>
          <a:graphicData uri="http://schemas.openxmlformats.org/drawingml/2006/table">
            <a:tbl>
              <a:tblPr firstRow="1" firstCol="1" bandRow="1"/>
              <a:tblGrid>
                <a:gridCol w="5115884">
                  <a:extLst>
                    <a:ext uri="{9D8B030D-6E8A-4147-A177-3AD203B41FA5}">
                      <a16:colId xmlns:a16="http://schemas.microsoft.com/office/drawing/2014/main" val="3265735841"/>
                    </a:ext>
                  </a:extLst>
                </a:gridCol>
                <a:gridCol w="1157132">
                  <a:extLst>
                    <a:ext uri="{9D8B030D-6E8A-4147-A177-3AD203B41FA5}">
                      <a16:colId xmlns:a16="http://schemas.microsoft.com/office/drawing/2014/main" val="2632201185"/>
                    </a:ext>
                  </a:extLst>
                </a:gridCol>
                <a:gridCol w="2114602">
                  <a:extLst>
                    <a:ext uri="{9D8B030D-6E8A-4147-A177-3AD203B41FA5}">
                      <a16:colId xmlns:a16="http://schemas.microsoft.com/office/drawing/2014/main" val="1768171123"/>
                    </a:ext>
                  </a:extLst>
                </a:gridCol>
              </a:tblGrid>
              <a:tr h="51339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Topic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Slide Number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Link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04313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Lag Your House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hlinkClick r:id="rId2" action="ppaction://hlinksldjump"/>
                        </a:rPr>
                        <a:t>Slide 5</a:t>
                      </a:r>
                      <a:endParaRPr lang="en-GB" sz="1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004705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Paper Bridges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35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hlinkClick r:id="rId3" action="ppaction://hlinksldjump"/>
                        </a:rPr>
                        <a:t>Slide 35</a:t>
                      </a:r>
                      <a:endParaRPr lang="en-GB" sz="1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8034933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 Racquet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42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hlinkClick r:id="rId4" action="ppaction://hlinksldjump"/>
                        </a:rPr>
                        <a:t>Slide 42</a:t>
                      </a:r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hlinkClick r:id="rId5" action="ppaction://hlinksldjump"/>
                        </a:rPr>
                        <a:t> </a:t>
                      </a:r>
                      <a:endParaRPr lang="en-GB" sz="1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877415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divided by 5 and -40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45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hlinkClick r:id="rId6" action="ppaction://hlinksldjump"/>
                        </a:rPr>
                        <a:t>Slide 45</a:t>
                      </a:r>
                      <a:endParaRPr lang="en-GB" sz="1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95956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 Dice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48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hlinkClick r:id="rId7" action="ppaction://hlinksldjump"/>
                        </a:rPr>
                        <a:t>Slide 48</a:t>
                      </a:r>
                      <a:endParaRPr lang="en-GB" sz="1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68722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Square A Two Digit Number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51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hlinkClick r:id="rId8" action="ppaction://hlinksldjump"/>
                        </a:rPr>
                        <a:t>Slide 51</a:t>
                      </a:r>
                      <a:endParaRPr lang="en-GB" sz="1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98040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Three Balls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55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Slide 55</a:t>
                      </a:r>
                      <a:endParaRPr lang="en-GB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9052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(N+1) x (N-1) = Geometry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58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hlinkClick r:id="rId10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Slide 58</a:t>
                      </a:r>
                      <a:endParaRPr lang="en-GB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70528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Water Bottle Challenge</a:t>
                      </a:r>
                      <a:endParaRPr lang="en-GB" sz="1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61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hlinkClick r:id="rId11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Slide 61</a:t>
                      </a:r>
                      <a:endParaRPr lang="en-GB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227755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Fake Coin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65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hlinkClick r:id="rId12" action="ppaction://hlinksldjump"/>
                        </a:rPr>
                        <a:t>Slide 65</a:t>
                      </a:r>
                      <a:endParaRPr lang="en-GB" sz="1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19688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Train and The Tunnel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70</a:t>
                      </a: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hlinkClick r:id="rId13" action="ppaction://hlinksldjump"/>
                        </a:rPr>
                        <a:t>Slide 70</a:t>
                      </a:r>
                      <a:endParaRPr lang="en-GB" sz="1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55721" marR="55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2470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193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1A29B-05FD-5655-94D4-B7927477BC7A}"/>
              </a:ext>
            </a:extLst>
          </p:cNvPr>
          <p:cNvSpPr/>
          <p:nvPr/>
        </p:nvSpPr>
        <p:spPr>
          <a:xfrm>
            <a:off x="161181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388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Paper Bridges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C5BF3-B651-105E-613B-2BEA7506BB4A}"/>
              </a:ext>
            </a:extLst>
          </p:cNvPr>
          <p:cNvSpPr txBox="1"/>
          <p:nvPr/>
        </p:nvSpPr>
        <p:spPr>
          <a:xfrm>
            <a:off x="2039028" y="1348190"/>
            <a:ext cx="463575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Please draw the following graphs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C00000"/>
                </a:solidFill>
              </a:rPr>
              <a:t>Depth of U against Width of Bridge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Depth of U against No Of Cars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91D391-F141-C1AD-DFD1-46CF220B1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526524"/>
              </p:ext>
            </p:extLst>
          </p:nvPr>
        </p:nvGraphicFramePr>
        <p:xfrm>
          <a:off x="2238375" y="3226227"/>
          <a:ext cx="5429250" cy="2638992"/>
        </p:xfrm>
        <a:graphic>
          <a:graphicData uri="http://schemas.openxmlformats.org/drawingml/2006/table">
            <a:tbl>
              <a:tblPr firstRow="1" firstCol="1" bandRow="1"/>
              <a:tblGrid>
                <a:gridCol w="361950">
                  <a:extLst>
                    <a:ext uri="{9D8B030D-6E8A-4147-A177-3AD203B41FA5}">
                      <a16:colId xmlns:a16="http://schemas.microsoft.com/office/drawing/2014/main" val="1799718266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828994197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4240177020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1364309799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366908558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561861761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563799022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537409945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444990060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3894236098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414510101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1600104762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992203650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4159807109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3824321808"/>
                    </a:ext>
                  </a:extLst>
                </a:gridCol>
              </a:tblGrid>
              <a:tr h="329874"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315159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000202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270829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707692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520819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554203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3728122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06499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15C05B0-CB47-83E6-3A3A-B69ACEF8A7A7}"/>
              </a:ext>
            </a:extLst>
          </p:cNvPr>
          <p:cNvSpPr txBox="1"/>
          <p:nvPr/>
        </p:nvSpPr>
        <p:spPr>
          <a:xfrm>
            <a:off x="527411" y="4267976"/>
            <a:ext cx="126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Height of U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310179-36E5-F9AF-0F86-AAB1AE847049}"/>
              </a:ext>
            </a:extLst>
          </p:cNvPr>
          <p:cNvCxnSpPr/>
          <p:nvPr/>
        </p:nvCxnSpPr>
        <p:spPr>
          <a:xfrm flipV="1">
            <a:off x="2238375" y="3226227"/>
            <a:ext cx="0" cy="26389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2B8319-DB06-DF58-0C09-1676197B214B}"/>
              </a:ext>
            </a:extLst>
          </p:cNvPr>
          <p:cNvCxnSpPr>
            <a:cxnSpLocks/>
          </p:cNvCxnSpPr>
          <p:nvPr/>
        </p:nvCxnSpPr>
        <p:spPr>
          <a:xfrm>
            <a:off x="2238374" y="5865219"/>
            <a:ext cx="542925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EF7848-8442-CE7F-2CF7-5B57DEA40266}"/>
              </a:ext>
            </a:extLst>
          </p:cNvPr>
          <p:cNvSpPr txBox="1"/>
          <p:nvPr/>
        </p:nvSpPr>
        <p:spPr>
          <a:xfrm>
            <a:off x="3001277" y="6270590"/>
            <a:ext cx="31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Width of Bridge and No Of Cars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28C609-15E0-EDD8-A9E4-7BAFD9C5DC9B}"/>
              </a:ext>
            </a:extLst>
          </p:cNvPr>
          <p:cNvSpPr>
            <a:spLocks noChangeAspect="1"/>
          </p:cNvSpPr>
          <p:nvPr/>
        </p:nvSpPr>
        <p:spPr>
          <a:xfrm>
            <a:off x="7250311" y="5811219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56FF2F-14F6-A58C-C496-8869ACD8BD33}"/>
              </a:ext>
            </a:extLst>
          </p:cNvPr>
          <p:cNvSpPr>
            <a:spLocks noChangeAspect="1"/>
          </p:cNvSpPr>
          <p:nvPr/>
        </p:nvSpPr>
        <p:spPr>
          <a:xfrm>
            <a:off x="6521648" y="548465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6D34B0-05A1-136C-0B23-F14AED0AFB35}"/>
              </a:ext>
            </a:extLst>
          </p:cNvPr>
          <p:cNvSpPr>
            <a:spLocks noChangeAspect="1"/>
          </p:cNvSpPr>
          <p:nvPr/>
        </p:nvSpPr>
        <p:spPr>
          <a:xfrm>
            <a:off x="5804892" y="5144133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0D6B7F-3962-F8B3-2C4E-052AF0533FFC}"/>
              </a:ext>
            </a:extLst>
          </p:cNvPr>
          <p:cNvSpPr>
            <a:spLocks noChangeAspect="1"/>
          </p:cNvSpPr>
          <p:nvPr/>
        </p:nvSpPr>
        <p:spPr>
          <a:xfrm>
            <a:off x="5080991" y="481552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DA5CFF9-5638-1619-7985-2330F980122F}"/>
              </a:ext>
            </a:extLst>
          </p:cNvPr>
          <p:cNvSpPr>
            <a:spLocks noChangeAspect="1"/>
          </p:cNvSpPr>
          <p:nvPr/>
        </p:nvSpPr>
        <p:spPr>
          <a:xfrm>
            <a:off x="4360063" y="4491723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0482B6-1B80-CC94-8EDC-BA5107D62DD3}"/>
              </a:ext>
            </a:extLst>
          </p:cNvPr>
          <p:cNvSpPr>
            <a:spLocks noChangeAspect="1"/>
          </p:cNvSpPr>
          <p:nvPr/>
        </p:nvSpPr>
        <p:spPr>
          <a:xfrm>
            <a:off x="3628653" y="415997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554FF5-E3E9-A609-C39A-621008F853AF}"/>
              </a:ext>
            </a:extLst>
          </p:cNvPr>
          <p:cNvSpPr txBox="1"/>
          <p:nvPr/>
        </p:nvSpPr>
        <p:spPr>
          <a:xfrm>
            <a:off x="1852315" y="3257548"/>
            <a:ext cx="32733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7</a:t>
            </a:r>
          </a:p>
          <a:p>
            <a:r>
              <a:rPr lang="en-GB" sz="2200" b="1" dirty="0"/>
              <a:t>6</a:t>
            </a:r>
          </a:p>
          <a:p>
            <a:r>
              <a:rPr lang="en-GB" sz="2200" b="1" dirty="0"/>
              <a:t>5</a:t>
            </a:r>
          </a:p>
          <a:p>
            <a:r>
              <a:rPr lang="en-GB" sz="2200" b="1" dirty="0"/>
              <a:t>4</a:t>
            </a:r>
          </a:p>
          <a:p>
            <a:r>
              <a:rPr lang="en-GB" sz="2200" b="1" dirty="0"/>
              <a:t>3</a:t>
            </a:r>
          </a:p>
          <a:p>
            <a:r>
              <a:rPr lang="en-GB" sz="2200" b="1" dirty="0"/>
              <a:t>2</a:t>
            </a:r>
          </a:p>
          <a:p>
            <a:r>
              <a:rPr lang="en-GB" sz="2200" b="1" dirty="0"/>
              <a:t>1</a:t>
            </a:r>
          </a:p>
          <a:p>
            <a:r>
              <a:rPr lang="en-GB" sz="2200" b="1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B7D014-74D0-9E3E-78CB-F520875D347E}"/>
              </a:ext>
            </a:extLst>
          </p:cNvPr>
          <p:cNvSpPr txBox="1"/>
          <p:nvPr/>
        </p:nvSpPr>
        <p:spPr>
          <a:xfrm>
            <a:off x="2179649" y="5817383"/>
            <a:ext cx="5472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0        2         4         6         8         10       12      14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B954DA-2B32-A92E-FB8E-ECA80C6E1708}"/>
              </a:ext>
            </a:extLst>
          </p:cNvPr>
          <p:cNvCxnSpPr>
            <a:cxnSpLocks/>
            <a:endCxn id="17" idx="1"/>
          </p:cNvCxnSpPr>
          <p:nvPr/>
        </p:nvCxnSpPr>
        <p:spPr>
          <a:xfrm flipH="1" flipV="1">
            <a:off x="3644469" y="4175792"/>
            <a:ext cx="3677875" cy="1711747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2837D1C-6F25-7E90-AEAC-964736392A0B}"/>
              </a:ext>
            </a:extLst>
          </p:cNvPr>
          <p:cNvSpPr>
            <a:spLocks noChangeAspect="1"/>
          </p:cNvSpPr>
          <p:nvPr/>
        </p:nvSpPr>
        <p:spPr>
          <a:xfrm>
            <a:off x="2190289" y="5795820"/>
            <a:ext cx="108000" cy="108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FF5287C-625B-3E7A-41E6-E50B871CF68D}"/>
              </a:ext>
            </a:extLst>
          </p:cNvPr>
          <p:cNvSpPr>
            <a:spLocks noChangeAspect="1"/>
          </p:cNvSpPr>
          <p:nvPr/>
        </p:nvSpPr>
        <p:spPr>
          <a:xfrm>
            <a:off x="2547477" y="5484652"/>
            <a:ext cx="108000" cy="108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DFA7553-8B45-5A3E-60F2-90E41F78B471}"/>
              </a:ext>
            </a:extLst>
          </p:cNvPr>
          <p:cNvSpPr>
            <a:spLocks noChangeAspect="1"/>
          </p:cNvSpPr>
          <p:nvPr/>
        </p:nvSpPr>
        <p:spPr>
          <a:xfrm>
            <a:off x="2917379" y="5154553"/>
            <a:ext cx="108000" cy="108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0E4F353-D1DE-1D2F-7E69-A7D6997710B6}"/>
              </a:ext>
            </a:extLst>
          </p:cNvPr>
          <p:cNvSpPr>
            <a:spLocks noChangeAspect="1"/>
          </p:cNvSpPr>
          <p:nvPr/>
        </p:nvSpPr>
        <p:spPr>
          <a:xfrm>
            <a:off x="3628653" y="4815520"/>
            <a:ext cx="108000" cy="108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9EE9C94-62C6-4BD2-6AC4-479000ABE47A}"/>
              </a:ext>
            </a:extLst>
          </p:cNvPr>
          <p:cNvSpPr>
            <a:spLocks noChangeAspect="1"/>
          </p:cNvSpPr>
          <p:nvPr/>
        </p:nvSpPr>
        <p:spPr>
          <a:xfrm>
            <a:off x="4356906" y="4491722"/>
            <a:ext cx="108000" cy="108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80889A5-E330-D004-F6A2-611D4F9929E4}"/>
              </a:ext>
            </a:extLst>
          </p:cNvPr>
          <p:cNvSpPr>
            <a:spLocks noChangeAspect="1"/>
          </p:cNvSpPr>
          <p:nvPr/>
        </p:nvSpPr>
        <p:spPr>
          <a:xfrm>
            <a:off x="5429406" y="4175791"/>
            <a:ext cx="108000" cy="108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Free-form: Shape 32">
            <a:extLst>
              <a:ext uri="{FF2B5EF4-FFF2-40B4-BE49-F238E27FC236}">
                <a16:creationId xmlns:a16="http://schemas.microsoft.com/office/drawing/2014/main" id="{661B1501-3485-41B1-43C1-1B521B7FDA89}"/>
              </a:ext>
            </a:extLst>
          </p:cNvPr>
          <p:cNvSpPr/>
          <p:nvPr/>
        </p:nvSpPr>
        <p:spPr>
          <a:xfrm>
            <a:off x="2258291" y="4239491"/>
            <a:ext cx="3228109" cy="1593273"/>
          </a:xfrm>
          <a:custGeom>
            <a:avLst/>
            <a:gdLst>
              <a:gd name="connsiteX0" fmla="*/ 0 w 3228109"/>
              <a:gd name="connsiteY0" fmla="*/ 1593273 h 1593273"/>
              <a:gd name="connsiteX1" fmla="*/ 401782 w 3228109"/>
              <a:gd name="connsiteY1" fmla="*/ 1302327 h 1593273"/>
              <a:gd name="connsiteX2" fmla="*/ 734291 w 3228109"/>
              <a:gd name="connsiteY2" fmla="*/ 983673 h 1593273"/>
              <a:gd name="connsiteX3" fmla="*/ 1427018 w 3228109"/>
              <a:gd name="connsiteY3" fmla="*/ 637309 h 1593273"/>
              <a:gd name="connsiteX4" fmla="*/ 2161309 w 3228109"/>
              <a:gd name="connsiteY4" fmla="*/ 318654 h 1593273"/>
              <a:gd name="connsiteX5" fmla="*/ 3228109 w 3228109"/>
              <a:gd name="connsiteY5" fmla="*/ 0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8109" h="1593273">
                <a:moveTo>
                  <a:pt x="0" y="1593273"/>
                </a:moveTo>
                <a:cubicBezTo>
                  <a:pt x="139700" y="1498600"/>
                  <a:pt x="279400" y="1403927"/>
                  <a:pt x="401782" y="1302327"/>
                </a:cubicBezTo>
                <a:cubicBezTo>
                  <a:pt x="524164" y="1200727"/>
                  <a:pt x="563418" y="1094509"/>
                  <a:pt x="734291" y="983673"/>
                </a:cubicBezTo>
                <a:cubicBezTo>
                  <a:pt x="905164" y="872837"/>
                  <a:pt x="1189182" y="748145"/>
                  <a:pt x="1427018" y="637309"/>
                </a:cubicBezTo>
                <a:cubicBezTo>
                  <a:pt x="1664854" y="526472"/>
                  <a:pt x="1861127" y="424872"/>
                  <a:pt x="2161309" y="318654"/>
                </a:cubicBezTo>
                <a:cubicBezTo>
                  <a:pt x="2461491" y="212436"/>
                  <a:pt x="2844800" y="106218"/>
                  <a:pt x="3228109" y="0"/>
                </a:cubicBezTo>
              </a:path>
            </a:pathLst>
          </a:custGeom>
          <a:noFill/>
          <a:ln w="38100"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3A30F4-70CB-6EC7-0E1C-E379DE4FA83D}"/>
              </a:ext>
            </a:extLst>
          </p:cNvPr>
          <p:cNvSpPr txBox="1"/>
          <p:nvPr/>
        </p:nvSpPr>
        <p:spPr>
          <a:xfrm>
            <a:off x="6300888" y="4143941"/>
            <a:ext cx="278448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One is a straight line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The other is a curve</a:t>
            </a:r>
          </a:p>
        </p:txBody>
      </p:sp>
    </p:spTree>
    <p:extLst>
      <p:ext uri="{BB962C8B-B14F-4D97-AF65-F5344CB8AC3E}">
        <p14:creationId xmlns:p14="http://schemas.microsoft.com/office/powerpoint/2010/main" val="39830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1A29B-05FD-5655-94D4-B7927477BC7A}"/>
              </a:ext>
            </a:extLst>
          </p:cNvPr>
          <p:cNvSpPr/>
          <p:nvPr/>
        </p:nvSpPr>
        <p:spPr>
          <a:xfrm>
            <a:off x="161181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388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Paper Bridges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17EAE-C545-F9B7-EF5F-925653E3D7D3}"/>
              </a:ext>
            </a:extLst>
          </p:cNvPr>
          <p:cNvSpPr txBox="1"/>
          <p:nvPr/>
        </p:nvSpPr>
        <p:spPr>
          <a:xfrm>
            <a:off x="1094509" y="1704109"/>
            <a:ext cx="489153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We have leant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To make a bridge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That U shapes make bridges stronger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To graph our results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To use Maths</a:t>
            </a:r>
          </a:p>
        </p:txBody>
      </p:sp>
    </p:spTree>
    <p:extLst>
      <p:ext uri="{BB962C8B-B14F-4D97-AF65-F5344CB8AC3E}">
        <p14:creationId xmlns:p14="http://schemas.microsoft.com/office/powerpoint/2010/main" val="1216172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1A29B-05FD-5655-94D4-B7927477BC7A}"/>
              </a:ext>
            </a:extLst>
          </p:cNvPr>
          <p:cNvSpPr/>
          <p:nvPr/>
        </p:nvSpPr>
        <p:spPr>
          <a:xfrm>
            <a:off x="299727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What a Racquet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8BC15-5652-1375-2730-D43931C30A28}"/>
              </a:ext>
            </a:extLst>
          </p:cNvPr>
          <p:cNvSpPr txBox="1"/>
          <p:nvPr/>
        </p:nvSpPr>
        <p:spPr>
          <a:xfrm>
            <a:off x="312517" y="1608881"/>
            <a:ext cx="52543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I want to buy a tennis racquet  but I do not have any money.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So I borrow £10 from Dad and £10 from Mum.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racquet cost me £17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I gave Dad £1 and Mum £1 and keep £1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So I owe each of them £9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2 X £9 = £18, plus the £1 that I have equals £19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Where has the other £1 gone?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6D3DB36-ED34-C2CC-BF25-E8249974C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725346"/>
              </p:ext>
            </p:extLst>
          </p:nvPr>
        </p:nvGraphicFramePr>
        <p:xfrm>
          <a:off x="5719292" y="1768811"/>
          <a:ext cx="3726180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3096260">
                  <a:extLst>
                    <a:ext uri="{9D8B030D-6E8A-4147-A177-3AD203B41FA5}">
                      <a16:colId xmlns:a16="http://schemas.microsoft.com/office/drawing/2014/main" val="599227933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495745731"/>
                    </a:ext>
                  </a:extLst>
                </a:gridCol>
              </a:tblGrid>
              <a:tr h="36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 kern="12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Still owed to Mum</a:t>
                      </a:r>
                      <a:endParaRPr lang="en-GB" sz="2400" b="1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8000"/>
                          </a:solidFill>
                        </a:rPr>
                        <a:t>£9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948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Still owed to Dad</a:t>
                      </a:r>
                      <a:endParaRPr lang="en-GB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£9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53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 kern="12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Amount I have</a:t>
                      </a:r>
                      <a:endParaRPr lang="en-GB" sz="2400" b="1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8000"/>
                          </a:solidFill>
                        </a:rPr>
                        <a:t>£1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123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GB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£19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72983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Where has the £1 gone?</a:t>
                      </a:r>
                      <a:endParaRPr lang="en-GB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215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27135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1A29B-05FD-5655-94D4-B7927477BC7A}"/>
              </a:ext>
            </a:extLst>
          </p:cNvPr>
          <p:cNvSpPr/>
          <p:nvPr/>
        </p:nvSpPr>
        <p:spPr>
          <a:xfrm>
            <a:off x="299727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What a Racquet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86C15F-E9D3-F6C0-4E03-068F1B48BD1C}"/>
              </a:ext>
            </a:extLst>
          </p:cNvPr>
          <p:cNvSpPr txBox="1"/>
          <p:nvPr/>
        </p:nvSpPr>
        <p:spPr>
          <a:xfrm>
            <a:off x="299727" y="1577298"/>
            <a:ext cx="55418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The concept for the sum is wrong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are what you owe 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let’s call this a group of pears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is what you still have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let’s call this a group of apple 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not the same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you cannot add apples to pears and get a total number of pears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1631ADE-D29B-2200-A8F4-B1C80BD20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857405"/>
              </p:ext>
            </p:extLst>
          </p:nvPr>
        </p:nvGraphicFramePr>
        <p:xfrm>
          <a:off x="5970086" y="1782800"/>
          <a:ext cx="3507669" cy="2133600"/>
        </p:xfrm>
        <a:graphic>
          <a:graphicData uri="http://schemas.openxmlformats.org/drawingml/2006/table">
            <a:tbl>
              <a:tblPr firstRow="1" firstCol="1" bandRow="1"/>
              <a:tblGrid>
                <a:gridCol w="2709777">
                  <a:extLst>
                    <a:ext uri="{9D8B030D-6E8A-4147-A177-3AD203B41FA5}">
                      <a16:colId xmlns:a16="http://schemas.microsoft.com/office/drawing/2014/main" val="512763201"/>
                    </a:ext>
                  </a:extLst>
                </a:gridCol>
                <a:gridCol w="797892">
                  <a:extLst>
                    <a:ext uri="{9D8B030D-6E8A-4147-A177-3AD203B41FA5}">
                      <a16:colId xmlns:a16="http://schemas.microsoft.com/office/drawing/2014/main" val="4193703092"/>
                    </a:ext>
                  </a:extLst>
                </a:gridCol>
              </a:tblGrid>
              <a:tr h="49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Correct Sum Is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2000" b="1" kern="1200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 of Racquet 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2000" b="1" kern="1200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en-GB" sz="2000" b="1" kern="1200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£17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16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Returned to Mum 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432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Returned to Dad 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747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still have 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055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£20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12728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C66D53C-97CF-679E-EE31-064C77928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918000"/>
              </p:ext>
            </p:extLst>
          </p:nvPr>
        </p:nvGraphicFramePr>
        <p:xfrm>
          <a:off x="5970086" y="1782800"/>
          <a:ext cx="3769362" cy="2438400"/>
        </p:xfrm>
        <a:graphic>
          <a:graphicData uri="http://schemas.openxmlformats.org/drawingml/2006/table">
            <a:tbl>
              <a:tblPr firstRow="1" firstCol="1" bandRow="1"/>
              <a:tblGrid>
                <a:gridCol w="3132142">
                  <a:extLst>
                    <a:ext uri="{9D8B030D-6E8A-4147-A177-3AD203B41FA5}">
                      <a16:colId xmlns:a16="http://schemas.microsoft.com/office/drawing/2014/main" val="1288607568"/>
                    </a:ext>
                  </a:extLst>
                </a:gridCol>
                <a:gridCol w="637220">
                  <a:extLst>
                    <a:ext uri="{9D8B030D-6E8A-4147-A177-3AD203B41FA5}">
                      <a16:colId xmlns:a16="http://schemas.microsoft.com/office/drawing/2014/main" val="8703914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Also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2000" b="1" kern="1200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Still owed to Mum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2000" b="1" kern="1200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en-GB" sz="2000" b="1" kern="1200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£9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5023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Still owed to Dad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£9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81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Less cost of Racquet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-£17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764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£1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93501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This is the amount I still have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677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12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1A29B-05FD-5655-94D4-B7927477BC7A}"/>
              </a:ext>
            </a:extLst>
          </p:cNvPr>
          <p:cNvSpPr/>
          <p:nvPr/>
        </p:nvSpPr>
        <p:spPr>
          <a:xfrm>
            <a:off x="299727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What a Racquet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034A35-505E-0703-A3CA-023CD7A1046A}"/>
              </a:ext>
            </a:extLst>
          </p:cNvPr>
          <p:cNvSpPr txBox="1"/>
          <p:nvPr/>
        </p:nvSpPr>
        <p:spPr>
          <a:xfrm>
            <a:off x="1144854" y="1686994"/>
            <a:ext cx="705703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have learnt</a:t>
            </a:r>
          </a:p>
          <a:p>
            <a:endParaRPr lang="en-GB" sz="2400" b="1" dirty="0"/>
          </a:p>
          <a:p>
            <a:r>
              <a:rPr lang="en-GB" sz="2400" b="1" dirty="0">
                <a:solidFill>
                  <a:srgbClr val="008000"/>
                </a:solidFill>
              </a:rPr>
              <a:t>To add money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That apples and pears cannot be added together to get a number of apples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That what I owe has nothing to do with what I own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And to use Maths</a:t>
            </a:r>
          </a:p>
        </p:txBody>
      </p:sp>
    </p:spTree>
    <p:extLst>
      <p:ext uri="{BB962C8B-B14F-4D97-AF65-F5344CB8AC3E}">
        <p14:creationId xmlns:p14="http://schemas.microsoft.com/office/powerpoint/2010/main" val="2555379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1A29B-05FD-5655-94D4-B7927477BC7A}"/>
              </a:ext>
            </a:extLst>
          </p:cNvPr>
          <p:cNvSpPr/>
          <p:nvPr/>
        </p:nvSpPr>
        <p:spPr>
          <a:xfrm>
            <a:off x="299727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9 divided by 5 and -40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10488-32D9-5C3E-6FDB-20256FEF9711}"/>
              </a:ext>
            </a:extLst>
          </p:cNvPr>
          <p:cNvSpPr txBox="1"/>
          <p:nvPr/>
        </p:nvSpPr>
        <p:spPr>
          <a:xfrm>
            <a:off x="299727" y="1607127"/>
            <a:ext cx="8735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Are you able to connect the above to make sense?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027A2-CA74-F0D7-900B-CC6C2DB41EFA}"/>
              </a:ext>
            </a:extLst>
          </p:cNvPr>
          <p:cNvSpPr txBox="1"/>
          <p:nvPr/>
        </p:nvSpPr>
        <p:spPr>
          <a:xfrm>
            <a:off x="382755" y="2572756"/>
            <a:ext cx="565802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Suppose we do the sum 40 x 9 divided by 5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We get 360/5 = 72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2A79AF-0011-65B6-84DC-62613955FD80}"/>
              </a:ext>
            </a:extLst>
          </p:cNvPr>
          <p:cNvSpPr txBox="1"/>
          <p:nvPr/>
        </p:nvSpPr>
        <p:spPr>
          <a:xfrm>
            <a:off x="382755" y="3988897"/>
            <a:ext cx="382803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Now add 72 to -40 we get 32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Does 32 help?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D643A2-0CE6-66AA-9F83-7A9DED51C9B8}"/>
              </a:ext>
            </a:extLst>
          </p:cNvPr>
          <p:cNvGrpSpPr/>
          <p:nvPr/>
        </p:nvGrpSpPr>
        <p:grpSpPr>
          <a:xfrm>
            <a:off x="6733309" y="2690290"/>
            <a:ext cx="2215094" cy="2560583"/>
            <a:chOff x="6733309" y="2690290"/>
            <a:chExt cx="2215094" cy="25605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A066A6-2AC2-0407-09BB-41B4840988D8}"/>
                </a:ext>
              </a:extLst>
            </p:cNvPr>
            <p:cNvSpPr txBox="1"/>
            <p:nvPr/>
          </p:nvSpPr>
          <p:spPr>
            <a:xfrm>
              <a:off x="6733309" y="2690290"/>
              <a:ext cx="22150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How About This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7387D4-91C5-0129-BBD8-F4828C3A1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9162" y="3183948"/>
              <a:ext cx="603388" cy="206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25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1A29B-05FD-5655-94D4-B7927477BC7A}"/>
              </a:ext>
            </a:extLst>
          </p:cNvPr>
          <p:cNvSpPr/>
          <p:nvPr/>
        </p:nvSpPr>
        <p:spPr>
          <a:xfrm>
            <a:off x="299727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9 divided by 5 and -40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10488-32D9-5C3E-6FDB-20256FEF9711}"/>
              </a:ext>
            </a:extLst>
          </p:cNvPr>
          <p:cNvSpPr txBox="1"/>
          <p:nvPr/>
        </p:nvSpPr>
        <p:spPr>
          <a:xfrm>
            <a:off x="299727" y="1607127"/>
            <a:ext cx="8735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Are you able to connect the above to make sense?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027A2-CA74-F0D7-900B-CC6C2DB41EFA}"/>
              </a:ext>
            </a:extLst>
          </p:cNvPr>
          <p:cNvSpPr txBox="1"/>
          <p:nvPr/>
        </p:nvSpPr>
        <p:spPr>
          <a:xfrm>
            <a:off x="402808" y="2486560"/>
            <a:ext cx="3860929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Centigrade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O Deg C. – 40 - -40 Deg C.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Fahrenheit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32 Deg F – 72 = -40 DegF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So -40 DegC = -40 Deg F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C00000"/>
                </a:solidFill>
              </a:rPr>
              <a:t>Which give us a new formula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74571-6E25-365D-4572-50E5CB98DFDB}"/>
              </a:ext>
            </a:extLst>
          </p:cNvPr>
          <p:cNvSpPr txBox="1"/>
          <p:nvPr/>
        </p:nvSpPr>
        <p:spPr>
          <a:xfrm>
            <a:off x="3948546" y="2929906"/>
            <a:ext cx="5818909" cy="2800767"/>
          </a:xfrm>
          <a:prstGeom prst="rect">
            <a:avLst/>
          </a:prstGeom>
          <a:solidFill>
            <a:srgbClr val="FFFF00"/>
          </a:solidFill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(DegF +40) X 5 = (DegC +40) X 9</a:t>
            </a:r>
          </a:p>
          <a:p>
            <a:pPr algn="ctr"/>
            <a:endParaRPr lang="en-GB" sz="3200" b="1" dirty="0">
              <a:solidFill>
                <a:srgbClr val="FF0000"/>
              </a:solidFill>
            </a:endParaRPr>
          </a:p>
          <a:p>
            <a:pPr algn="ctr"/>
            <a:r>
              <a:rPr lang="en-GB" sz="3200" b="1" dirty="0">
                <a:solidFill>
                  <a:srgbClr val="008000"/>
                </a:solidFill>
              </a:rPr>
              <a:t>Which is much easier to remember</a:t>
            </a:r>
            <a:endParaRPr lang="en-GB" sz="3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1A29B-05FD-5655-94D4-B7927477BC7A}"/>
              </a:ext>
            </a:extLst>
          </p:cNvPr>
          <p:cNvSpPr/>
          <p:nvPr/>
        </p:nvSpPr>
        <p:spPr>
          <a:xfrm>
            <a:off x="299727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9 divided by 5 and -40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10488-32D9-5C3E-6FDB-20256FEF9711}"/>
              </a:ext>
            </a:extLst>
          </p:cNvPr>
          <p:cNvSpPr txBox="1"/>
          <p:nvPr/>
        </p:nvSpPr>
        <p:spPr>
          <a:xfrm>
            <a:off x="299727" y="1607127"/>
            <a:ext cx="2761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have learnt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027A2-CA74-F0D7-900B-CC6C2DB41EFA}"/>
              </a:ext>
            </a:extLst>
          </p:cNvPr>
          <p:cNvSpPr txBox="1"/>
          <p:nvPr/>
        </p:nvSpPr>
        <p:spPr>
          <a:xfrm>
            <a:off x="498762" y="2444996"/>
            <a:ext cx="445423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A new and very easy way to convert temperature from Fahrenheit to Centigrade and visa-versa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And we used Maths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74571-6E25-365D-4572-50E5CB98DFDB}"/>
              </a:ext>
            </a:extLst>
          </p:cNvPr>
          <p:cNvSpPr txBox="1"/>
          <p:nvPr/>
        </p:nvSpPr>
        <p:spPr>
          <a:xfrm>
            <a:off x="4087091" y="2645050"/>
            <a:ext cx="5818909" cy="2800767"/>
          </a:xfrm>
          <a:prstGeom prst="rect">
            <a:avLst/>
          </a:prstGeom>
          <a:solidFill>
            <a:srgbClr val="FFFF00"/>
          </a:solidFill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(DegF +40) X 5 = (DegC +40) X 9</a:t>
            </a:r>
          </a:p>
          <a:p>
            <a:pPr algn="ctr"/>
            <a:endParaRPr lang="en-GB" sz="3200" b="1" dirty="0">
              <a:solidFill>
                <a:srgbClr val="FF0000"/>
              </a:solidFill>
            </a:endParaRPr>
          </a:p>
          <a:p>
            <a:pPr algn="ctr"/>
            <a:r>
              <a:rPr lang="en-GB" sz="3200" b="1" dirty="0">
                <a:solidFill>
                  <a:srgbClr val="008000"/>
                </a:solidFill>
              </a:rPr>
              <a:t>Which is much easier to remember</a:t>
            </a:r>
            <a:endParaRPr lang="en-GB" sz="3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5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FB4E52-02FB-B19A-B434-4E7B03CD93CF}"/>
              </a:ext>
            </a:extLst>
          </p:cNvPr>
          <p:cNvSpPr/>
          <p:nvPr/>
        </p:nvSpPr>
        <p:spPr>
          <a:xfrm>
            <a:off x="299727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Sum Dice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727F2-2BEE-82A2-BD31-198A6F4DE2F2}"/>
              </a:ext>
            </a:extLst>
          </p:cNvPr>
          <p:cNvSpPr txBox="1"/>
          <p:nvPr/>
        </p:nvSpPr>
        <p:spPr>
          <a:xfrm>
            <a:off x="720437" y="1704109"/>
            <a:ext cx="49707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8000"/>
                </a:solidFill>
              </a:rPr>
              <a:t>The dealer has two dice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Which number should you bet on to maximise the chances of winning?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B349755-D71D-A6E2-DD7D-E3888568C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303" y="619238"/>
            <a:ext cx="2446915" cy="175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073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FB4E52-02FB-B19A-B434-4E7B03CD93CF}"/>
              </a:ext>
            </a:extLst>
          </p:cNvPr>
          <p:cNvSpPr/>
          <p:nvPr/>
        </p:nvSpPr>
        <p:spPr>
          <a:xfrm>
            <a:off x="299727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Sum Dice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727F2-2BEE-82A2-BD31-198A6F4DE2F2}"/>
              </a:ext>
            </a:extLst>
          </p:cNvPr>
          <p:cNvSpPr txBox="1"/>
          <p:nvPr/>
        </p:nvSpPr>
        <p:spPr>
          <a:xfrm>
            <a:off x="720437" y="1704109"/>
            <a:ext cx="49707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What are the combinations that can happen?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Can you work this out?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F8E949-2BD8-4E2F-EC2A-46A188FA4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303" y="619238"/>
            <a:ext cx="2446915" cy="175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4EBB06-26AA-88E3-2071-C7D71F8915B0}"/>
              </a:ext>
            </a:extLst>
          </p:cNvPr>
          <p:cNvGrpSpPr/>
          <p:nvPr/>
        </p:nvGrpSpPr>
        <p:grpSpPr>
          <a:xfrm>
            <a:off x="720437" y="2861256"/>
            <a:ext cx="9185563" cy="2771775"/>
            <a:chOff x="720437" y="2861256"/>
            <a:chExt cx="9185563" cy="27717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34514-BBAA-7F2D-ED09-7FD869672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9025" y="2861256"/>
              <a:ext cx="6276975" cy="27717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C81384-7F97-FF4C-8D0C-1B9365AFBB2B}"/>
                </a:ext>
              </a:extLst>
            </p:cNvPr>
            <p:cNvSpPr txBox="1"/>
            <p:nvPr/>
          </p:nvSpPr>
          <p:spPr>
            <a:xfrm>
              <a:off x="720437" y="3338010"/>
              <a:ext cx="37822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The possible results are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55FC998-F9F3-E4DD-C98A-00DFDC664672}"/>
              </a:ext>
            </a:extLst>
          </p:cNvPr>
          <p:cNvSpPr txBox="1"/>
          <p:nvPr/>
        </p:nvSpPr>
        <p:spPr>
          <a:xfrm>
            <a:off x="343510" y="2208414"/>
            <a:ext cx="9562490" cy="2769989"/>
          </a:xfrm>
          <a:prstGeom prst="rect">
            <a:avLst/>
          </a:prstGeom>
          <a:solidFill>
            <a:srgbClr val="FFFF00"/>
          </a:solidFill>
          <a:scene3d>
            <a:camera prst="perspectiveContrastingLeftFacing"/>
            <a:lightRig rig="threePt" dir="t"/>
          </a:scene3d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3600" b="1" dirty="0">
                <a:solidFill>
                  <a:srgbClr val="008000"/>
                </a:solidFill>
              </a:rPr>
              <a:t>So the 7 is the best number to bet on</a:t>
            </a:r>
          </a:p>
          <a:p>
            <a:pPr algn="ctr">
              <a:spcBef>
                <a:spcPts val="1200"/>
              </a:spcBef>
            </a:pPr>
            <a:r>
              <a:rPr lang="en-GB" sz="3600" b="1" dirty="0">
                <a:solidFill>
                  <a:srgbClr val="002060"/>
                </a:solidFill>
              </a:rPr>
              <a:t>But you only have 7 out of 36 chances of winning</a:t>
            </a:r>
          </a:p>
          <a:p>
            <a:pPr algn="ctr">
              <a:spcBef>
                <a:spcPts val="1200"/>
              </a:spcBef>
            </a:pPr>
            <a:r>
              <a:rPr lang="en-GB" sz="3600" b="1" dirty="0">
                <a:solidFill>
                  <a:srgbClr val="008000"/>
                </a:solidFill>
              </a:rPr>
              <a:t>That is just 19.44%</a:t>
            </a:r>
          </a:p>
          <a:p>
            <a:pPr algn="ctr">
              <a:spcBef>
                <a:spcPts val="1200"/>
              </a:spcBef>
            </a:pPr>
            <a:r>
              <a:rPr lang="en-GB" sz="3600" b="1" dirty="0">
                <a:solidFill>
                  <a:srgbClr val="FF0000"/>
                </a:solidFill>
              </a:rPr>
              <a:t>So you are almost bound to lose</a:t>
            </a:r>
          </a:p>
        </p:txBody>
      </p:sp>
    </p:spTree>
    <p:extLst>
      <p:ext uri="{BB962C8B-B14F-4D97-AF65-F5344CB8AC3E}">
        <p14:creationId xmlns:p14="http://schemas.microsoft.com/office/powerpoint/2010/main" val="73752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44E87A3B-3BAF-4E56-9C32-C76F07DF2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833" y="2160258"/>
            <a:ext cx="3196709" cy="5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925" b="1" dirty="0"/>
              <a:t>Heat Conservation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7D11596F-4E14-480D-9676-8B96E003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917" y="2809876"/>
            <a:ext cx="431740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chemeClr val="accent2"/>
                </a:solidFill>
              </a:rPr>
              <a:t>How Effective Is Lagging Your House?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331F441F-73DC-4C4B-9549-B91D8B31B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254" y="3591403"/>
            <a:ext cx="523289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An exercise to show how household bills can be reduced by proper lagging.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5E53DD84-2FD7-EA35-9832-4DE387FB2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94" y="707434"/>
            <a:ext cx="348832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FB4E52-02FB-B19A-B434-4E7B03CD93CF}"/>
              </a:ext>
            </a:extLst>
          </p:cNvPr>
          <p:cNvSpPr/>
          <p:nvPr/>
        </p:nvSpPr>
        <p:spPr>
          <a:xfrm>
            <a:off x="299727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Sum Dice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727F2-2BEE-82A2-BD31-198A6F4DE2F2}"/>
              </a:ext>
            </a:extLst>
          </p:cNvPr>
          <p:cNvSpPr txBox="1"/>
          <p:nvPr/>
        </p:nvSpPr>
        <p:spPr>
          <a:xfrm>
            <a:off x="720437" y="1958904"/>
            <a:ext cx="66224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We have learnt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That 7 is the best number to bet on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But it only has 19.44% of winning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So it is better not to bet!</a:t>
            </a:r>
          </a:p>
          <a:p>
            <a:pPr>
              <a:spcBef>
                <a:spcPts val="1200"/>
              </a:spcBef>
            </a:pPr>
            <a:r>
              <a:rPr lang="en-GB" sz="3600" b="1" dirty="0">
                <a:solidFill>
                  <a:srgbClr val="C00000"/>
                </a:solidFill>
              </a:rPr>
              <a:t>And we used Maths again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8C06D-F553-BEC0-D745-BD36BCA37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303" y="619238"/>
            <a:ext cx="2446915" cy="175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4669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FB4E52-02FB-B19A-B434-4E7B03CD93CF}"/>
              </a:ext>
            </a:extLst>
          </p:cNvPr>
          <p:cNvSpPr/>
          <p:nvPr/>
        </p:nvSpPr>
        <p:spPr>
          <a:xfrm>
            <a:off x="299727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Square a Two Digit Number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DDB42-477E-C8B0-5424-89E729BFC161}"/>
              </a:ext>
            </a:extLst>
          </p:cNvPr>
          <p:cNvSpPr txBox="1"/>
          <p:nvPr/>
        </p:nvSpPr>
        <p:spPr>
          <a:xfrm>
            <a:off x="299727" y="1591336"/>
            <a:ext cx="7918771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Here is an example of an unusual method that always works</a:t>
            </a:r>
          </a:p>
          <a:p>
            <a:pPr>
              <a:spcBef>
                <a:spcPts val="12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e.g. 37</a:t>
            </a: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US" altLang="en-US" sz="2400" b="1" dirty="0">
                <a:solidFill>
                  <a:srgbClr val="008000"/>
                </a:solidFill>
              </a:rPr>
              <a:t>What is next higher multiple of 10 = 40</a:t>
            </a: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US" altLang="en-US" sz="2400" b="1" dirty="0">
                <a:solidFill>
                  <a:srgbClr val="0000FF"/>
                </a:solidFill>
              </a:rPr>
              <a:t>What is the difference between 40 ad 37 = 3</a:t>
            </a: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US" altLang="en-US" sz="2400" b="1" dirty="0">
                <a:solidFill>
                  <a:srgbClr val="008000"/>
                </a:solidFill>
              </a:rPr>
              <a:t>Choose 40 – 3 – 3 = 34</a:t>
            </a: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US" altLang="en-US" sz="2400" b="1" dirty="0">
                <a:solidFill>
                  <a:srgbClr val="0000FF"/>
                </a:solidFill>
              </a:rPr>
              <a:t>Multiply 34 x 40 (easier) = 1360</a:t>
            </a: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US" altLang="en-US" sz="2400" b="1" dirty="0">
                <a:solidFill>
                  <a:srgbClr val="008000"/>
                </a:solidFill>
              </a:rPr>
              <a:t>Square the difference in step 2 = 3 x 3 = 9</a:t>
            </a: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US" altLang="en-US" sz="2400" b="1" dirty="0">
                <a:solidFill>
                  <a:srgbClr val="0000FF"/>
                </a:solidFill>
              </a:rPr>
              <a:t>Add step 4 to step 5 = 1360 + 9 = 1369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The result is correct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C589E-D3DC-2E23-9096-5E9D51B15A0F}"/>
              </a:ext>
            </a:extLst>
          </p:cNvPr>
          <p:cNvSpPr txBox="1"/>
          <p:nvPr/>
        </p:nvSpPr>
        <p:spPr>
          <a:xfrm>
            <a:off x="6655255" y="2341419"/>
            <a:ext cx="2798618" cy="2585323"/>
          </a:xfrm>
          <a:prstGeom prst="rect">
            <a:avLst/>
          </a:prstGeom>
          <a:solidFill>
            <a:srgbClr val="FFFF00"/>
          </a:solidFill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FF0000"/>
                </a:solidFill>
              </a:rPr>
              <a:t>Can You Prove This?</a:t>
            </a:r>
          </a:p>
        </p:txBody>
      </p:sp>
    </p:spTree>
    <p:extLst>
      <p:ext uri="{BB962C8B-B14F-4D97-AF65-F5344CB8AC3E}">
        <p14:creationId xmlns:p14="http://schemas.microsoft.com/office/powerpoint/2010/main" val="70934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FB4E52-02FB-B19A-B434-4E7B03CD93CF}"/>
              </a:ext>
            </a:extLst>
          </p:cNvPr>
          <p:cNvSpPr/>
          <p:nvPr/>
        </p:nvSpPr>
        <p:spPr>
          <a:xfrm>
            <a:off x="299727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Square a Two Digit Number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DDB42-477E-C8B0-5424-89E729BFC161}"/>
              </a:ext>
            </a:extLst>
          </p:cNvPr>
          <p:cNvSpPr txBox="1"/>
          <p:nvPr/>
        </p:nvSpPr>
        <p:spPr>
          <a:xfrm>
            <a:off x="472991" y="1438936"/>
            <a:ext cx="854631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If we use A and B as the tens and units digit and follow the same procedure</a:t>
            </a:r>
          </a:p>
          <a:p>
            <a:pPr>
              <a:spcBef>
                <a:spcPts val="12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e.g. 37</a:t>
            </a: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US" altLang="en-US" sz="2400" b="1" dirty="0">
                <a:solidFill>
                  <a:srgbClr val="008000"/>
                </a:solidFill>
              </a:rPr>
              <a:t>Next higher multiple of 10 = 40</a:t>
            </a: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US" altLang="en-US" sz="2400" b="1" dirty="0">
                <a:solidFill>
                  <a:srgbClr val="0000FF"/>
                </a:solidFill>
              </a:rPr>
              <a:t>Difference between 40 ad 37 = 3</a:t>
            </a: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US" altLang="en-US" sz="2400" b="1" dirty="0">
                <a:solidFill>
                  <a:srgbClr val="008000"/>
                </a:solidFill>
              </a:rPr>
              <a:t>40 – 3 – 3 = 34</a:t>
            </a: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US" altLang="en-US" sz="2400" b="1" dirty="0">
                <a:solidFill>
                  <a:srgbClr val="0000FF"/>
                </a:solidFill>
              </a:rPr>
              <a:t>Multiply 34 x 40 = 1360</a:t>
            </a:r>
            <a:endParaRPr lang="en-US" altLang="en-US" sz="2400" b="1" dirty="0">
              <a:solidFill>
                <a:srgbClr val="008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C96C8-FBBA-2D52-581A-91A52155E725}"/>
              </a:ext>
            </a:extLst>
          </p:cNvPr>
          <p:cNvSpPr txBox="1"/>
          <p:nvPr/>
        </p:nvSpPr>
        <p:spPr>
          <a:xfrm>
            <a:off x="5264727" y="2833539"/>
            <a:ext cx="451758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10A+10</a:t>
            </a:r>
            <a:br>
              <a:rPr lang="en-GB" sz="800" b="1" dirty="0">
                <a:solidFill>
                  <a:srgbClr val="008000"/>
                </a:solidFill>
              </a:rPr>
            </a:br>
            <a:endParaRPr lang="en-GB" sz="8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10-B</a:t>
            </a:r>
            <a:endParaRPr lang="en-GB" sz="800" b="1" dirty="0">
              <a:solidFill>
                <a:srgbClr val="002060"/>
              </a:solidFill>
            </a:endParaRPr>
          </a:p>
          <a:p>
            <a:endParaRPr lang="en-GB" sz="8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10A+10-20+2B = 10A-10+2B</a:t>
            </a:r>
            <a:endParaRPr lang="en-GB" sz="800" b="1" dirty="0">
              <a:solidFill>
                <a:srgbClr val="008000"/>
              </a:solidFill>
            </a:endParaRPr>
          </a:p>
          <a:p>
            <a:endParaRPr lang="en-GB" sz="8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(10A-10+2B) (10A+10) x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100A</a:t>
            </a:r>
            <a:r>
              <a:rPr lang="en-GB" sz="2400" b="1" baseline="30000" dirty="0">
                <a:solidFill>
                  <a:srgbClr val="002060"/>
                </a:solidFill>
              </a:rPr>
              <a:t>2</a:t>
            </a:r>
            <a:r>
              <a:rPr lang="en-GB" sz="2400" b="1" dirty="0">
                <a:solidFill>
                  <a:srgbClr val="002060"/>
                </a:solidFill>
              </a:rPr>
              <a:t>+100A-100A-100+20AB+20B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100A2+20AB-100+20B</a:t>
            </a:r>
          </a:p>
          <a:p>
            <a:endParaRPr lang="en-GB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150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FB4E52-02FB-B19A-B434-4E7B03CD93CF}"/>
              </a:ext>
            </a:extLst>
          </p:cNvPr>
          <p:cNvSpPr/>
          <p:nvPr/>
        </p:nvSpPr>
        <p:spPr>
          <a:xfrm>
            <a:off x="299727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Square a Two Digit Number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DDB42-477E-C8B0-5424-89E729BFC161}"/>
              </a:ext>
            </a:extLst>
          </p:cNvPr>
          <p:cNvSpPr txBox="1"/>
          <p:nvPr/>
        </p:nvSpPr>
        <p:spPr>
          <a:xfrm>
            <a:off x="472991" y="1438936"/>
            <a:ext cx="8960017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If we use A and B as the tens and units digit and follow the procedure</a:t>
            </a:r>
          </a:p>
          <a:p>
            <a:pPr>
              <a:spcBef>
                <a:spcPts val="12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e.g. 37</a:t>
            </a:r>
          </a:p>
          <a:p>
            <a:pPr>
              <a:spcBef>
                <a:spcPts val="12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4. Multiply 34 x 40 = 1360</a:t>
            </a:r>
          </a:p>
          <a:p>
            <a:pPr>
              <a:spcBef>
                <a:spcPts val="12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5. </a:t>
            </a:r>
            <a:r>
              <a:rPr lang="en-US" altLang="en-US" sz="2400" b="1" dirty="0">
                <a:solidFill>
                  <a:srgbClr val="008000"/>
                </a:solidFill>
              </a:rPr>
              <a:t>Square the difference = 3 x 3 = 9</a:t>
            </a:r>
          </a:p>
          <a:p>
            <a:pPr>
              <a:spcBef>
                <a:spcPts val="1200"/>
              </a:spcBef>
            </a:pPr>
            <a:r>
              <a:rPr lang="en-US" altLang="en-US" sz="2400" b="1" dirty="0">
                <a:solidFill>
                  <a:srgbClr val="002060"/>
                </a:solidFill>
              </a:rPr>
              <a:t>6. </a:t>
            </a:r>
            <a:r>
              <a:rPr lang="en-US" altLang="en-US" sz="2400" b="1" dirty="0">
                <a:solidFill>
                  <a:srgbClr val="0000FF"/>
                </a:solidFill>
              </a:rPr>
              <a:t>Add step 4 to step 5 </a:t>
            </a:r>
          </a:p>
          <a:p>
            <a:pPr>
              <a:spcBef>
                <a:spcPts val="12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= 1360 + 9 = 1369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The result is correct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C96C8-FBBA-2D52-581A-91A52155E725}"/>
              </a:ext>
            </a:extLst>
          </p:cNvPr>
          <p:cNvSpPr txBox="1"/>
          <p:nvPr/>
        </p:nvSpPr>
        <p:spPr>
          <a:xfrm>
            <a:off x="5140037" y="2467478"/>
            <a:ext cx="4543231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100A</a:t>
            </a:r>
            <a:r>
              <a:rPr lang="en-GB" sz="2400" b="1" baseline="30000" dirty="0">
                <a:solidFill>
                  <a:srgbClr val="002060"/>
                </a:solidFill>
              </a:rPr>
              <a:t>2</a:t>
            </a:r>
            <a:r>
              <a:rPr lang="en-GB" sz="2400" b="1" dirty="0">
                <a:solidFill>
                  <a:srgbClr val="002060"/>
                </a:solidFill>
              </a:rPr>
              <a:t>+20AB-100+20B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(10-B)</a:t>
            </a:r>
            <a:r>
              <a:rPr lang="en-GB" sz="2400" b="1" baseline="30000" dirty="0">
                <a:solidFill>
                  <a:srgbClr val="008000"/>
                </a:solidFill>
              </a:rPr>
              <a:t>2</a:t>
            </a:r>
            <a:r>
              <a:rPr lang="en-GB" sz="2400" b="1" dirty="0">
                <a:solidFill>
                  <a:srgbClr val="008000"/>
                </a:solidFill>
              </a:rPr>
              <a:t> = 100-20B+B</a:t>
            </a:r>
            <a:r>
              <a:rPr lang="en-GB" sz="2400" b="1" baseline="30000" dirty="0">
                <a:solidFill>
                  <a:srgbClr val="008000"/>
                </a:solidFill>
              </a:rPr>
              <a:t>2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100A</a:t>
            </a:r>
            <a:r>
              <a:rPr lang="en-GB" sz="2400" b="1" baseline="30000" dirty="0">
                <a:solidFill>
                  <a:srgbClr val="002060"/>
                </a:solidFill>
              </a:rPr>
              <a:t>2+</a:t>
            </a:r>
            <a:r>
              <a:rPr lang="en-GB" sz="2400" b="1" dirty="0">
                <a:solidFill>
                  <a:srgbClr val="002060"/>
                </a:solidFill>
              </a:rPr>
              <a:t>20AB-100-20B+100+20B+B</a:t>
            </a:r>
            <a:r>
              <a:rPr lang="en-GB" sz="2400" b="1" baseline="30000" dirty="0">
                <a:solidFill>
                  <a:srgbClr val="002060"/>
                </a:solidFill>
              </a:rPr>
              <a:t>2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100A</a:t>
            </a:r>
            <a:r>
              <a:rPr lang="en-GB" sz="2400" b="1" baseline="30000" dirty="0">
                <a:solidFill>
                  <a:srgbClr val="008000"/>
                </a:solidFill>
              </a:rPr>
              <a:t>2</a:t>
            </a:r>
            <a:r>
              <a:rPr lang="en-GB" sz="2400" b="1" dirty="0">
                <a:solidFill>
                  <a:srgbClr val="008000"/>
                </a:solidFill>
              </a:rPr>
              <a:t>+20AB+B</a:t>
            </a:r>
            <a:r>
              <a:rPr lang="en-GB" sz="2400" b="1" baseline="30000" dirty="0">
                <a:solidFill>
                  <a:srgbClr val="008000"/>
                </a:solidFill>
              </a:rPr>
              <a:t>2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(10A+B)</a:t>
            </a:r>
            <a:r>
              <a:rPr lang="en-GB" sz="2400" b="1" baseline="30000" dirty="0">
                <a:solidFill>
                  <a:srgbClr val="FF0000"/>
                </a:solidFill>
              </a:rPr>
              <a:t>2</a:t>
            </a:r>
            <a:r>
              <a:rPr lang="en-GB" sz="2400" b="1" dirty="0">
                <a:solidFill>
                  <a:srgbClr val="FF0000"/>
                </a:solidFill>
              </a:rPr>
              <a:t> = 100A</a:t>
            </a:r>
            <a:r>
              <a:rPr lang="en-GB" sz="2400" b="1" baseline="30000" dirty="0">
                <a:solidFill>
                  <a:srgbClr val="FF0000"/>
                </a:solidFill>
              </a:rPr>
              <a:t>2</a:t>
            </a:r>
            <a:r>
              <a:rPr lang="en-GB" sz="2400" b="1" dirty="0">
                <a:solidFill>
                  <a:srgbClr val="FF0000"/>
                </a:solidFill>
              </a:rPr>
              <a:t>+20AB+B</a:t>
            </a:r>
            <a:r>
              <a:rPr lang="en-GB" sz="2400" b="1" baseline="30000" dirty="0">
                <a:solidFill>
                  <a:srgbClr val="FF0000"/>
                </a:solidFill>
              </a:rPr>
              <a:t>2</a:t>
            </a:r>
          </a:p>
          <a:p>
            <a:pPr>
              <a:spcBef>
                <a:spcPts val="1200"/>
              </a:spcBef>
            </a:pPr>
            <a:endParaRPr lang="en-GB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378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FB4E52-02FB-B19A-B434-4E7B03CD93CF}"/>
              </a:ext>
            </a:extLst>
          </p:cNvPr>
          <p:cNvSpPr/>
          <p:nvPr/>
        </p:nvSpPr>
        <p:spPr>
          <a:xfrm>
            <a:off x="299727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Square a Two Digit Number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9641C5-4DEA-AB87-052F-0162F756ED67}"/>
              </a:ext>
            </a:extLst>
          </p:cNvPr>
          <p:cNvSpPr txBox="1"/>
          <p:nvPr/>
        </p:nvSpPr>
        <p:spPr>
          <a:xfrm>
            <a:off x="548092" y="1330037"/>
            <a:ext cx="847730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We have leant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A new way to square a number that make is easier to do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We proved it works with the number 10A+B 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Which means it will work for any number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even 4539 where A=453 and B=9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But over 100 the arithmetic becomes difficult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So we used two unknowns A and B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So we used Algebra again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And Maths</a:t>
            </a:r>
          </a:p>
        </p:txBody>
      </p:sp>
    </p:spTree>
    <p:extLst>
      <p:ext uri="{BB962C8B-B14F-4D97-AF65-F5344CB8AC3E}">
        <p14:creationId xmlns:p14="http://schemas.microsoft.com/office/powerpoint/2010/main" val="6337973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0BA68D-C1B8-21B3-0441-F09CBE06FD7D}"/>
              </a:ext>
            </a:extLst>
          </p:cNvPr>
          <p:cNvSpPr/>
          <p:nvPr/>
        </p:nvSpPr>
        <p:spPr>
          <a:xfrm>
            <a:off x="583152" y="570499"/>
            <a:ext cx="2298593" cy="4270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>
                <a:gd name="adj" fmla="val 2629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Three Balls</a:t>
            </a:r>
            <a:endParaRPr lang="en-GB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BA54F0-7ADF-6A2C-BE86-9BA4C1523DC9}"/>
              </a:ext>
            </a:extLst>
          </p:cNvPr>
          <p:cNvSpPr txBox="1"/>
          <p:nvPr/>
        </p:nvSpPr>
        <p:spPr>
          <a:xfrm flipH="1">
            <a:off x="780008" y="1690255"/>
            <a:ext cx="52051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8000"/>
                </a:solidFill>
              </a:rPr>
              <a:t>You have three balls</a:t>
            </a:r>
          </a:p>
          <a:p>
            <a:endParaRPr lang="en-GB" sz="3200" b="1" dirty="0">
              <a:solidFill>
                <a:srgbClr val="008000"/>
              </a:solidFill>
            </a:endParaRPr>
          </a:p>
          <a:p>
            <a:r>
              <a:rPr lang="en-GB" sz="3200" b="1" dirty="0">
                <a:solidFill>
                  <a:srgbClr val="002060"/>
                </a:solidFill>
              </a:rPr>
              <a:t>Please place them so that they are the same distance from each other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BCD8D3-1AF5-E697-92CD-F9094AA7EDB9}"/>
              </a:ext>
            </a:extLst>
          </p:cNvPr>
          <p:cNvSpPr/>
          <p:nvPr/>
        </p:nvSpPr>
        <p:spPr>
          <a:xfrm>
            <a:off x="6345381" y="2427527"/>
            <a:ext cx="1080000" cy="10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9FABC93-60CC-E198-5475-0E5ED1E9EC24}"/>
              </a:ext>
            </a:extLst>
          </p:cNvPr>
          <p:cNvSpPr/>
          <p:nvPr/>
        </p:nvSpPr>
        <p:spPr>
          <a:xfrm>
            <a:off x="7425381" y="2427527"/>
            <a:ext cx="1080000" cy="10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023723-F7C7-6FF5-1D24-6EEA3A3F00D8}"/>
              </a:ext>
            </a:extLst>
          </p:cNvPr>
          <p:cNvSpPr/>
          <p:nvPr/>
        </p:nvSpPr>
        <p:spPr>
          <a:xfrm>
            <a:off x="6345381" y="3507527"/>
            <a:ext cx="1080000" cy="108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D7651A-76DD-F842-586E-9A602550B300}"/>
              </a:ext>
            </a:extLst>
          </p:cNvPr>
          <p:cNvSpPr/>
          <p:nvPr/>
        </p:nvSpPr>
        <p:spPr>
          <a:xfrm>
            <a:off x="7425381" y="3507527"/>
            <a:ext cx="1080000" cy="1080000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11330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0BA68D-C1B8-21B3-0441-F09CBE06FD7D}"/>
              </a:ext>
            </a:extLst>
          </p:cNvPr>
          <p:cNvSpPr/>
          <p:nvPr/>
        </p:nvSpPr>
        <p:spPr>
          <a:xfrm>
            <a:off x="583152" y="570499"/>
            <a:ext cx="2298593" cy="4270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>
                <a:gd name="adj" fmla="val 2629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Three Balls</a:t>
            </a:r>
            <a:endParaRPr lang="en-GB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BA54F0-7ADF-6A2C-BE86-9BA4C1523DC9}"/>
              </a:ext>
            </a:extLst>
          </p:cNvPr>
          <p:cNvSpPr txBox="1"/>
          <p:nvPr/>
        </p:nvSpPr>
        <p:spPr>
          <a:xfrm flipH="1">
            <a:off x="780008" y="1690255"/>
            <a:ext cx="52051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8000"/>
                </a:solidFill>
              </a:rPr>
              <a:t>You have three balls</a:t>
            </a:r>
          </a:p>
          <a:p>
            <a:endParaRPr lang="en-GB" sz="3200" b="1" dirty="0">
              <a:solidFill>
                <a:srgbClr val="008000"/>
              </a:solidFill>
            </a:endParaRPr>
          </a:p>
          <a:p>
            <a:r>
              <a:rPr lang="en-GB" sz="3200" b="1" dirty="0">
                <a:solidFill>
                  <a:srgbClr val="002060"/>
                </a:solidFill>
              </a:rPr>
              <a:t>Please place them so that they are the same distance from each other</a:t>
            </a:r>
          </a:p>
          <a:p>
            <a:endParaRPr lang="en-GB" sz="3200" b="1" dirty="0">
              <a:solidFill>
                <a:srgbClr val="002060"/>
              </a:solidFill>
            </a:endParaRPr>
          </a:p>
          <a:p>
            <a:r>
              <a:rPr lang="en-GB" sz="3200" b="1" dirty="0">
                <a:solidFill>
                  <a:srgbClr val="FF0000"/>
                </a:solidFill>
              </a:rPr>
              <a:t>Three is a triangle touching each other and one on top touching the others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BCD8D3-1AF5-E697-92CD-F9094AA7EDB9}"/>
              </a:ext>
            </a:extLst>
          </p:cNvPr>
          <p:cNvSpPr/>
          <p:nvPr/>
        </p:nvSpPr>
        <p:spPr>
          <a:xfrm>
            <a:off x="6345381" y="2427527"/>
            <a:ext cx="1080000" cy="10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9FABC93-60CC-E198-5475-0E5ED1E9EC24}"/>
              </a:ext>
            </a:extLst>
          </p:cNvPr>
          <p:cNvSpPr/>
          <p:nvPr/>
        </p:nvSpPr>
        <p:spPr>
          <a:xfrm>
            <a:off x="7425381" y="2427527"/>
            <a:ext cx="1080000" cy="10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D7651A-76DD-F842-586E-9A602550B300}"/>
              </a:ext>
            </a:extLst>
          </p:cNvPr>
          <p:cNvSpPr/>
          <p:nvPr/>
        </p:nvSpPr>
        <p:spPr>
          <a:xfrm>
            <a:off x="6899235" y="3334019"/>
            <a:ext cx="1080000" cy="1080000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023723-F7C7-6FF5-1D24-6EEA3A3F00D8}"/>
              </a:ext>
            </a:extLst>
          </p:cNvPr>
          <p:cNvSpPr/>
          <p:nvPr/>
        </p:nvSpPr>
        <p:spPr>
          <a:xfrm>
            <a:off x="6899235" y="2794019"/>
            <a:ext cx="1080000" cy="108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0556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0BA68D-C1B8-21B3-0441-F09CBE06FD7D}"/>
              </a:ext>
            </a:extLst>
          </p:cNvPr>
          <p:cNvSpPr/>
          <p:nvPr/>
        </p:nvSpPr>
        <p:spPr>
          <a:xfrm>
            <a:off x="583152" y="570499"/>
            <a:ext cx="2298593" cy="4270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>
                <a:gd name="adj" fmla="val 2629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Three Balls</a:t>
            </a:r>
            <a:endParaRPr lang="en-GB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46E26-A16B-FAED-5EBE-7495BF93FB16}"/>
              </a:ext>
            </a:extLst>
          </p:cNvPr>
          <p:cNvSpPr txBox="1"/>
          <p:nvPr/>
        </p:nvSpPr>
        <p:spPr>
          <a:xfrm>
            <a:off x="583152" y="1491590"/>
            <a:ext cx="5638799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GB" sz="3200" b="1" dirty="0">
                <a:solidFill>
                  <a:srgbClr val="FF0000"/>
                </a:solidFill>
              </a:rPr>
              <a:t>We have learnt</a:t>
            </a:r>
          </a:p>
          <a:p>
            <a:pPr>
              <a:spcBef>
                <a:spcPts val="1800"/>
              </a:spcBef>
            </a:pPr>
            <a:r>
              <a:rPr lang="en-GB" sz="3200" b="1" dirty="0">
                <a:solidFill>
                  <a:srgbClr val="008000"/>
                </a:solidFill>
              </a:rPr>
              <a:t>To think in three dimensions</a:t>
            </a:r>
          </a:p>
          <a:p>
            <a:pPr>
              <a:spcBef>
                <a:spcPts val="1800"/>
              </a:spcBef>
            </a:pPr>
            <a:r>
              <a:rPr lang="en-GB" sz="3200" b="1" dirty="0">
                <a:solidFill>
                  <a:srgbClr val="002060"/>
                </a:solidFill>
              </a:rPr>
              <a:t>And we used 3D geometry to solve the puzzle</a:t>
            </a:r>
          </a:p>
          <a:p>
            <a:pPr>
              <a:spcBef>
                <a:spcPts val="1800"/>
              </a:spcBef>
            </a:pPr>
            <a:r>
              <a:rPr lang="en-GB" sz="3200" b="1" dirty="0">
                <a:solidFill>
                  <a:srgbClr val="008000"/>
                </a:solidFill>
              </a:rPr>
              <a:t>And Maths again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5B649AC-21D0-CB39-CEE8-DF5B9F5E6AF5}"/>
              </a:ext>
            </a:extLst>
          </p:cNvPr>
          <p:cNvSpPr/>
          <p:nvPr/>
        </p:nvSpPr>
        <p:spPr>
          <a:xfrm>
            <a:off x="6345381" y="2427527"/>
            <a:ext cx="1080000" cy="10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826B3A-E68C-D895-749C-1DAD09A7E365}"/>
              </a:ext>
            </a:extLst>
          </p:cNvPr>
          <p:cNvSpPr/>
          <p:nvPr/>
        </p:nvSpPr>
        <p:spPr>
          <a:xfrm>
            <a:off x="7425381" y="2427527"/>
            <a:ext cx="1080000" cy="10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1035E6-991B-DF1D-401A-E03D72147106}"/>
              </a:ext>
            </a:extLst>
          </p:cNvPr>
          <p:cNvSpPr/>
          <p:nvPr/>
        </p:nvSpPr>
        <p:spPr>
          <a:xfrm>
            <a:off x="6899235" y="3334019"/>
            <a:ext cx="1080000" cy="1080000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4A28ED-A681-DFE3-9710-043818E0A87A}"/>
              </a:ext>
            </a:extLst>
          </p:cNvPr>
          <p:cNvSpPr/>
          <p:nvPr/>
        </p:nvSpPr>
        <p:spPr>
          <a:xfrm>
            <a:off x="6899235" y="2794019"/>
            <a:ext cx="1080000" cy="108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71561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D4892C-ECA9-C037-80BD-B64171B840C0}"/>
              </a:ext>
            </a:extLst>
          </p:cNvPr>
          <p:cNvSpPr/>
          <p:nvPr/>
        </p:nvSpPr>
        <p:spPr>
          <a:xfrm>
            <a:off x="372941" y="718628"/>
            <a:ext cx="4240623" cy="431299"/>
          </a:xfrm>
          <a:prstGeom prst="rect">
            <a:avLst/>
          </a:prstGeom>
          <a:noFill/>
        </p:spPr>
        <p:txBody>
          <a:bodyPr>
            <a:prstTxWarp prst="textInflat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(N+1)x(N-1) = N</a:t>
            </a:r>
            <a:r>
              <a:rPr lang="en-GB" sz="3600" b="1" baseline="30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GB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-1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28C8AD4-9CBF-C0FF-8E74-587A97A66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969" y="1828800"/>
            <a:ext cx="5834062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all do the algebra </a:t>
            </a:r>
          </a:p>
          <a:p>
            <a:pPr algn="ctr"/>
            <a:endParaRPr lang="en-US" alt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(N+1) x (N-1)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N</a:t>
            </a:r>
            <a:r>
              <a:rPr lang="en-US" altLang="en-US" sz="3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N – N – 1 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N</a:t>
            </a:r>
            <a:r>
              <a:rPr lang="en-US" altLang="en-US" sz="3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pPr algn="ctr"/>
            <a:endParaRPr lang="en-US" alt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can you prove this using just geometry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46496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2D7580E-B30E-45F8-A9D2-AAE28EE3E22A}"/>
              </a:ext>
            </a:extLst>
          </p:cNvPr>
          <p:cNvSpPr/>
          <p:nvPr/>
        </p:nvSpPr>
        <p:spPr bwMode="auto">
          <a:xfrm>
            <a:off x="1497014" y="2420939"/>
            <a:ext cx="287337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913C17-548D-4606-AD17-5FA025B583E8}"/>
              </a:ext>
            </a:extLst>
          </p:cNvPr>
          <p:cNvSpPr/>
          <p:nvPr/>
        </p:nvSpPr>
        <p:spPr bwMode="auto">
          <a:xfrm>
            <a:off x="1784351" y="2420939"/>
            <a:ext cx="288925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598A3A-875A-49E0-84B0-8BB6B2409970}"/>
              </a:ext>
            </a:extLst>
          </p:cNvPr>
          <p:cNvSpPr/>
          <p:nvPr/>
        </p:nvSpPr>
        <p:spPr bwMode="auto">
          <a:xfrm>
            <a:off x="2073275" y="2420939"/>
            <a:ext cx="287338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BA61CC-29DC-41F7-98CE-F150E6B41792}"/>
              </a:ext>
            </a:extLst>
          </p:cNvPr>
          <p:cNvSpPr/>
          <p:nvPr/>
        </p:nvSpPr>
        <p:spPr bwMode="auto">
          <a:xfrm>
            <a:off x="2360614" y="2420939"/>
            <a:ext cx="288925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814410-BB66-4943-9EFA-7919B68C6382}"/>
              </a:ext>
            </a:extLst>
          </p:cNvPr>
          <p:cNvSpPr/>
          <p:nvPr/>
        </p:nvSpPr>
        <p:spPr bwMode="auto">
          <a:xfrm>
            <a:off x="2649539" y="2420939"/>
            <a:ext cx="287337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21A997-6491-4BA6-AA9D-C62808626B87}"/>
              </a:ext>
            </a:extLst>
          </p:cNvPr>
          <p:cNvSpPr/>
          <p:nvPr/>
        </p:nvSpPr>
        <p:spPr bwMode="auto">
          <a:xfrm>
            <a:off x="2936875" y="2420939"/>
            <a:ext cx="287338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8F8AB1-5EB6-4372-8DAB-D9BC846C45DC}"/>
              </a:ext>
            </a:extLst>
          </p:cNvPr>
          <p:cNvSpPr/>
          <p:nvPr/>
        </p:nvSpPr>
        <p:spPr bwMode="auto">
          <a:xfrm>
            <a:off x="3224214" y="2420939"/>
            <a:ext cx="288925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EB9E89-8DA9-492F-BD94-DB478E67A3A3}"/>
              </a:ext>
            </a:extLst>
          </p:cNvPr>
          <p:cNvSpPr/>
          <p:nvPr/>
        </p:nvSpPr>
        <p:spPr bwMode="auto">
          <a:xfrm>
            <a:off x="3513139" y="2420939"/>
            <a:ext cx="287337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CEBF7D-DF10-4009-8102-4D3580312878}"/>
              </a:ext>
            </a:extLst>
          </p:cNvPr>
          <p:cNvSpPr/>
          <p:nvPr/>
        </p:nvSpPr>
        <p:spPr bwMode="auto">
          <a:xfrm>
            <a:off x="1497014" y="2708276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5D2007-2483-4138-90C1-6047948CF0EE}"/>
              </a:ext>
            </a:extLst>
          </p:cNvPr>
          <p:cNvSpPr/>
          <p:nvPr/>
        </p:nvSpPr>
        <p:spPr bwMode="auto">
          <a:xfrm>
            <a:off x="1784351" y="2708276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60276D-ECE6-461D-B0CD-9FB257D8ADFF}"/>
              </a:ext>
            </a:extLst>
          </p:cNvPr>
          <p:cNvSpPr/>
          <p:nvPr/>
        </p:nvSpPr>
        <p:spPr bwMode="auto">
          <a:xfrm>
            <a:off x="2073275" y="2708276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61DACB-316F-47A5-BCC9-2DEEAC9DE5E1}"/>
              </a:ext>
            </a:extLst>
          </p:cNvPr>
          <p:cNvSpPr/>
          <p:nvPr/>
        </p:nvSpPr>
        <p:spPr bwMode="auto">
          <a:xfrm>
            <a:off x="2360614" y="2708276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55239C-0F23-4EC3-B185-E8A8E0C1EB46}"/>
              </a:ext>
            </a:extLst>
          </p:cNvPr>
          <p:cNvSpPr/>
          <p:nvPr/>
        </p:nvSpPr>
        <p:spPr bwMode="auto">
          <a:xfrm>
            <a:off x="2649539" y="2708276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BC0B94-1856-41FF-AF5C-782729B73239}"/>
              </a:ext>
            </a:extLst>
          </p:cNvPr>
          <p:cNvSpPr/>
          <p:nvPr/>
        </p:nvSpPr>
        <p:spPr bwMode="auto">
          <a:xfrm>
            <a:off x="2936875" y="2708276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11778F-1368-4420-B067-973608D7EA82}"/>
              </a:ext>
            </a:extLst>
          </p:cNvPr>
          <p:cNvSpPr/>
          <p:nvPr/>
        </p:nvSpPr>
        <p:spPr bwMode="auto">
          <a:xfrm>
            <a:off x="3224214" y="2708276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3E9844-F442-4FAC-8C0F-B10147465878}"/>
              </a:ext>
            </a:extLst>
          </p:cNvPr>
          <p:cNvSpPr/>
          <p:nvPr/>
        </p:nvSpPr>
        <p:spPr bwMode="auto">
          <a:xfrm>
            <a:off x="3513139" y="2708276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301860-C522-4922-AA3C-7143D6809FD0}"/>
              </a:ext>
            </a:extLst>
          </p:cNvPr>
          <p:cNvSpPr/>
          <p:nvPr/>
        </p:nvSpPr>
        <p:spPr bwMode="auto">
          <a:xfrm>
            <a:off x="1497014" y="2997200"/>
            <a:ext cx="287337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0683A4-9ABD-48F5-993F-211F8320BF08}"/>
              </a:ext>
            </a:extLst>
          </p:cNvPr>
          <p:cNvSpPr/>
          <p:nvPr/>
        </p:nvSpPr>
        <p:spPr bwMode="auto">
          <a:xfrm>
            <a:off x="1784351" y="2997200"/>
            <a:ext cx="288925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4C1B19-986D-42C1-ACB7-7EE3E3B17C1C}"/>
              </a:ext>
            </a:extLst>
          </p:cNvPr>
          <p:cNvSpPr/>
          <p:nvPr/>
        </p:nvSpPr>
        <p:spPr bwMode="auto">
          <a:xfrm>
            <a:off x="2073275" y="2997200"/>
            <a:ext cx="287338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CE9A50-1643-48CF-B816-019F2B978765}"/>
              </a:ext>
            </a:extLst>
          </p:cNvPr>
          <p:cNvSpPr/>
          <p:nvPr/>
        </p:nvSpPr>
        <p:spPr bwMode="auto">
          <a:xfrm>
            <a:off x="2360614" y="2997200"/>
            <a:ext cx="288925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80B28B-A7AA-4934-9018-7DEF721E830D}"/>
              </a:ext>
            </a:extLst>
          </p:cNvPr>
          <p:cNvSpPr/>
          <p:nvPr/>
        </p:nvSpPr>
        <p:spPr bwMode="auto">
          <a:xfrm>
            <a:off x="2649539" y="2997200"/>
            <a:ext cx="287337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CFE746-C7B5-4C5A-88B0-54F361CCB540}"/>
              </a:ext>
            </a:extLst>
          </p:cNvPr>
          <p:cNvSpPr/>
          <p:nvPr/>
        </p:nvSpPr>
        <p:spPr bwMode="auto">
          <a:xfrm>
            <a:off x="2936875" y="2997200"/>
            <a:ext cx="287338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BE3193-6ECD-4E0C-94CF-857390960EBF}"/>
              </a:ext>
            </a:extLst>
          </p:cNvPr>
          <p:cNvSpPr/>
          <p:nvPr/>
        </p:nvSpPr>
        <p:spPr bwMode="auto">
          <a:xfrm>
            <a:off x="3224214" y="2997200"/>
            <a:ext cx="288925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42DF9C-120B-4BD5-9905-0EEC1EE0830A}"/>
              </a:ext>
            </a:extLst>
          </p:cNvPr>
          <p:cNvSpPr/>
          <p:nvPr/>
        </p:nvSpPr>
        <p:spPr bwMode="auto">
          <a:xfrm>
            <a:off x="3513139" y="2997200"/>
            <a:ext cx="287337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BC5E4B-6C25-48B1-A7AF-0AF52BDA7DFB}"/>
              </a:ext>
            </a:extLst>
          </p:cNvPr>
          <p:cNvSpPr/>
          <p:nvPr/>
        </p:nvSpPr>
        <p:spPr bwMode="auto">
          <a:xfrm>
            <a:off x="1497014" y="3284539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DAABE9-7DB1-4ADF-8806-552183A58CE6}"/>
              </a:ext>
            </a:extLst>
          </p:cNvPr>
          <p:cNvSpPr/>
          <p:nvPr/>
        </p:nvSpPr>
        <p:spPr bwMode="auto">
          <a:xfrm>
            <a:off x="1784351" y="3284539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FA0155A-E982-4567-AD8C-B385C65AE326}"/>
              </a:ext>
            </a:extLst>
          </p:cNvPr>
          <p:cNvSpPr/>
          <p:nvPr/>
        </p:nvSpPr>
        <p:spPr bwMode="auto">
          <a:xfrm>
            <a:off x="2073275" y="3284539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2BB224E-4D1E-454F-8275-0A83B34E03E1}"/>
              </a:ext>
            </a:extLst>
          </p:cNvPr>
          <p:cNvSpPr/>
          <p:nvPr/>
        </p:nvSpPr>
        <p:spPr bwMode="auto">
          <a:xfrm>
            <a:off x="2360614" y="3284539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57346B-33F1-42EF-A620-EA00BCE23268}"/>
              </a:ext>
            </a:extLst>
          </p:cNvPr>
          <p:cNvSpPr/>
          <p:nvPr/>
        </p:nvSpPr>
        <p:spPr bwMode="auto">
          <a:xfrm>
            <a:off x="2649539" y="3284539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3141C6C-8005-45A6-A266-459691F8CF2C}"/>
              </a:ext>
            </a:extLst>
          </p:cNvPr>
          <p:cNvSpPr/>
          <p:nvPr/>
        </p:nvSpPr>
        <p:spPr bwMode="auto">
          <a:xfrm>
            <a:off x="2936875" y="3284539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8DF5A0-9B7C-4131-9604-9808785E6853}"/>
              </a:ext>
            </a:extLst>
          </p:cNvPr>
          <p:cNvSpPr/>
          <p:nvPr/>
        </p:nvSpPr>
        <p:spPr bwMode="auto">
          <a:xfrm>
            <a:off x="3224214" y="3284539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D32DDB-CA77-4695-9135-F6BAEBDEB1D6}"/>
              </a:ext>
            </a:extLst>
          </p:cNvPr>
          <p:cNvSpPr/>
          <p:nvPr/>
        </p:nvSpPr>
        <p:spPr bwMode="auto">
          <a:xfrm>
            <a:off x="3513139" y="3284539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83B1830-E137-4795-B635-F1BBDBC1B473}"/>
              </a:ext>
            </a:extLst>
          </p:cNvPr>
          <p:cNvSpPr/>
          <p:nvPr/>
        </p:nvSpPr>
        <p:spPr bwMode="auto">
          <a:xfrm>
            <a:off x="1497014" y="3573464"/>
            <a:ext cx="287337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8DA651B-31AE-4AC6-BB30-3DAD69AB8389}"/>
              </a:ext>
            </a:extLst>
          </p:cNvPr>
          <p:cNvSpPr/>
          <p:nvPr/>
        </p:nvSpPr>
        <p:spPr bwMode="auto">
          <a:xfrm>
            <a:off x="1784351" y="3573464"/>
            <a:ext cx="288925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A4E3A2B-7F2B-4608-A033-42FD3985AE0A}"/>
              </a:ext>
            </a:extLst>
          </p:cNvPr>
          <p:cNvSpPr/>
          <p:nvPr/>
        </p:nvSpPr>
        <p:spPr bwMode="auto">
          <a:xfrm>
            <a:off x="2073275" y="3573464"/>
            <a:ext cx="287338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54B978C-783E-40E0-9E5B-EEBDE31BECCE}"/>
              </a:ext>
            </a:extLst>
          </p:cNvPr>
          <p:cNvSpPr/>
          <p:nvPr/>
        </p:nvSpPr>
        <p:spPr bwMode="auto">
          <a:xfrm>
            <a:off x="2360614" y="3573464"/>
            <a:ext cx="288925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CECC50E-3774-4DE8-B3C9-A4566272FECC}"/>
              </a:ext>
            </a:extLst>
          </p:cNvPr>
          <p:cNvSpPr/>
          <p:nvPr/>
        </p:nvSpPr>
        <p:spPr bwMode="auto">
          <a:xfrm>
            <a:off x="2649539" y="3573464"/>
            <a:ext cx="287337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8F40A12-7DE7-40B8-BA6D-1CB514316AEB}"/>
              </a:ext>
            </a:extLst>
          </p:cNvPr>
          <p:cNvSpPr/>
          <p:nvPr/>
        </p:nvSpPr>
        <p:spPr bwMode="auto">
          <a:xfrm>
            <a:off x="2936875" y="3573464"/>
            <a:ext cx="287338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868C0D9-9381-4D3C-8394-4970A74356B3}"/>
              </a:ext>
            </a:extLst>
          </p:cNvPr>
          <p:cNvSpPr/>
          <p:nvPr/>
        </p:nvSpPr>
        <p:spPr bwMode="auto">
          <a:xfrm>
            <a:off x="3224214" y="3573464"/>
            <a:ext cx="288925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82A1817-3DDB-4A3E-B3BD-1EE8291A4D3C}"/>
              </a:ext>
            </a:extLst>
          </p:cNvPr>
          <p:cNvSpPr/>
          <p:nvPr/>
        </p:nvSpPr>
        <p:spPr bwMode="auto">
          <a:xfrm>
            <a:off x="3513139" y="3573464"/>
            <a:ext cx="287337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B6E3F81-2392-417C-B1B0-5620B7831CC7}"/>
              </a:ext>
            </a:extLst>
          </p:cNvPr>
          <p:cNvSpPr/>
          <p:nvPr/>
        </p:nvSpPr>
        <p:spPr bwMode="auto">
          <a:xfrm>
            <a:off x="1497014" y="3860801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907A3FC-2474-4888-890B-D21CAC922107}"/>
              </a:ext>
            </a:extLst>
          </p:cNvPr>
          <p:cNvSpPr/>
          <p:nvPr/>
        </p:nvSpPr>
        <p:spPr bwMode="auto">
          <a:xfrm>
            <a:off x="1784351" y="3860801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772E304-C276-46F8-9E51-5753BB5FC953}"/>
              </a:ext>
            </a:extLst>
          </p:cNvPr>
          <p:cNvSpPr/>
          <p:nvPr/>
        </p:nvSpPr>
        <p:spPr bwMode="auto">
          <a:xfrm>
            <a:off x="2073275" y="3860801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EA3E7B0-02F6-44C3-BE5D-44A3EBFE2F85}"/>
              </a:ext>
            </a:extLst>
          </p:cNvPr>
          <p:cNvSpPr/>
          <p:nvPr/>
        </p:nvSpPr>
        <p:spPr bwMode="auto">
          <a:xfrm>
            <a:off x="2360614" y="3860801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5E5099A-8E2F-413B-8DDD-913FB4F84CC3}"/>
              </a:ext>
            </a:extLst>
          </p:cNvPr>
          <p:cNvSpPr/>
          <p:nvPr/>
        </p:nvSpPr>
        <p:spPr bwMode="auto">
          <a:xfrm>
            <a:off x="2649539" y="3860801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2CF7EA8-E619-41BA-B5C9-679C7DE41A3F}"/>
              </a:ext>
            </a:extLst>
          </p:cNvPr>
          <p:cNvSpPr/>
          <p:nvPr/>
        </p:nvSpPr>
        <p:spPr bwMode="auto">
          <a:xfrm>
            <a:off x="2936875" y="3860801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E699E14-FD2F-4F11-9903-BDEEF19124DB}"/>
              </a:ext>
            </a:extLst>
          </p:cNvPr>
          <p:cNvSpPr/>
          <p:nvPr/>
        </p:nvSpPr>
        <p:spPr bwMode="auto">
          <a:xfrm>
            <a:off x="3224214" y="3860801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6903B35-9386-46C7-A812-97BC41A127EF}"/>
              </a:ext>
            </a:extLst>
          </p:cNvPr>
          <p:cNvSpPr/>
          <p:nvPr/>
        </p:nvSpPr>
        <p:spPr bwMode="auto">
          <a:xfrm>
            <a:off x="3513139" y="3860801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7698" name="Group 65">
            <a:extLst>
              <a:ext uri="{FF2B5EF4-FFF2-40B4-BE49-F238E27FC236}">
                <a16:creationId xmlns:a16="http://schemas.microsoft.com/office/drawing/2014/main" id="{EA617141-58FF-4C1E-A36D-5D8BFFEE95CE}"/>
              </a:ext>
            </a:extLst>
          </p:cNvPr>
          <p:cNvGrpSpPr>
            <a:grpSpLocks/>
          </p:cNvGrpSpPr>
          <p:nvPr/>
        </p:nvGrpSpPr>
        <p:grpSpPr bwMode="auto">
          <a:xfrm rot="4265155">
            <a:off x="2343151" y="1758951"/>
            <a:ext cx="504825" cy="3527425"/>
            <a:chOff x="1835696" y="1944133"/>
            <a:chExt cx="898707" cy="2709004"/>
          </a:xfrm>
        </p:grpSpPr>
        <p:sp>
          <p:nvSpPr>
            <p:cNvPr id="27804" name="Right Triangle 66">
              <a:extLst>
                <a:ext uri="{FF2B5EF4-FFF2-40B4-BE49-F238E27FC236}">
                  <a16:creationId xmlns:a16="http://schemas.microsoft.com/office/drawing/2014/main" id="{C6E555FA-9578-417F-BD5A-40D65AFAD3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413">
              <a:off x="2302355" y="1944133"/>
              <a:ext cx="432048" cy="165618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27805" name="Right Triangle 67">
              <a:extLst>
                <a:ext uri="{FF2B5EF4-FFF2-40B4-BE49-F238E27FC236}">
                  <a16:creationId xmlns:a16="http://schemas.microsoft.com/office/drawing/2014/main" id="{B522907C-22CE-4A1E-9A6C-3123F0AF44C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35696" y="2996953"/>
              <a:ext cx="432048" cy="165618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63043711-01BA-46F1-BB77-E56EECD163FC}"/>
              </a:ext>
            </a:extLst>
          </p:cNvPr>
          <p:cNvSpPr/>
          <p:nvPr/>
        </p:nvSpPr>
        <p:spPr bwMode="auto">
          <a:xfrm>
            <a:off x="1497014" y="4149725"/>
            <a:ext cx="287337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9202AB0-B199-4DAE-A88F-7C978D5509EF}"/>
              </a:ext>
            </a:extLst>
          </p:cNvPr>
          <p:cNvSpPr/>
          <p:nvPr/>
        </p:nvSpPr>
        <p:spPr bwMode="auto">
          <a:xfrm>
            <a:off x="1784351" y="4149725"/>
            <a:ext cx="288925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D130D91-AA08-499E-9036-08C431050608}"/>
              </a:ext>
            </a:extLst>
          </p:cNvPr>
          <p:cNvSpPr/>
          <p:nvPr/>
        </p:nvSpPr>
        <p:spPr bwMode="auto">
          <a:xfrm>
            <a:off x="2073275" y="4149725"/>
            <a:ext cx="287338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A8D41FD-1A1A-4999-8324-B0405CA62143}"/>
              </a:ext>
            </a:extLst>
          </p:cNvPr>
          <p:cNvSpPr/>
          <p:nvPr/>
        </p:nvSpPr>
        <p:spPr bwMode="auto">
          <a:xfrm>
            <a:off x="2360614" y="4149725"/>
            <a:ext cx="288925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8885D1C-090E-4A57-8A51-00A369EF698A}"/>
              </a:ext>
            </a:extLst>
          </p:cNvPr>
          <p:cNvSpPr/>
          <p:nvPr/>
        </p:nvSpPr>
        <p:spPr bwMode="auto">
          <a:xfrm>
            <a:off x="2649539" y="4149725"/>
            <a:ext cx="287337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EBA245B-F932-4AF1-B3FB-925AD0F9AA7D}"/>
              </a:ext>
            </a:extLst>
          </p:cNvPr>
          <p:cNvSpPr/>
          <p:nvPr/>
        </p:nvSpPr>
        <p:spPr bwMode="auto">
          <a:xfrm>
            <a:off x="2936875" y="4149725"/>
            <a:ext cx="287338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96990F6-F142-48CE-AA3F-4900DD17FB0A}"/>
              </a:ext>
            </a:extLst>
          </p:cNvPr>
          <p:cNvSpPr/>
          <p:nvPr/>
        </p:nvSpPr>
        <p:spPr bwMode="auto">
          <a:xfrm>
            <a:off x="3224214" y="4149725"/>
            <a:ext cx="288925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B6366C1-3AB9-431B-A6CE-EEAF3CB28B31}"/>
              </a:ext>
            </a:extLst>
          </p:cNvPr>
          <p:cNvSpPr/>
          <p:nvPr/>
        </p:nvSpPr>
        <p:spPr bwMode="auto">
          <a:xfrm>
            <a:off x="3513139" y="4149725"/>
            <a:ext cx="287337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707" name="Rectangle 78">
            <a:extLst>
              <a:ext uri="{FF2B5EF4-FFF2-40B4-BE49-F238E27FC236}">
                <a16:creationId xmlns:a16="http://schemas.microsoft.com/office/drawing/2014/main" id="{A53F7D5F-EE1A-44CA-893E-B0563ACDD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3" y="2781301"/>
            <a:ext cx="520700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C0BD9A5-0807-4C73-ACAC-6804F43C4FFE}"/>
              </a:ext>
            </a:extLst>
          </p:cNvPr>
          <p:cNvSpPr/>
          <p:nvPr/>
        </p:nvSpPr>
        <p:spPr bwMode="auto">
          <a:xfrm>
            <a:off x="5546725" y="2420939"/>
            <a:ext cx="287338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51B2E02-8EDF-4A84-AB21-DC5C699EE436}"/>
              </a:ext>
            </a:extLst>
          </p:cNvPr>
          <p:cNvSpPr/>
          <p:nvPr/>
        </p:nvSpPr>
        <p:spPr bwMode="auto">
          <a:xfrm>
            <a:off x="5834064" y="2420939"/>
            <a:ext cx="288925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F9C2AEA-9DD4-45F2-ABBC-FCCF7709467B}"/>
              </a:ext>
            </a:extLst>
          </p:cNvPr>
          <p:cNvSpPr/>
          <p:nvPr/>
        </p:nvSpPr>
        <p:spPr bwMode="auto">
          <a:xfrm>
            <a:off x="6122989" y="2420939"/>
            <a:ext cx="287337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6D1F00F-369E-43C1-8141-58BEC02DD7E8}"/>
              </a:ext>
            </a:extLst>
          </p:cNvPr>
          <p:cNvSpPr/>
          <p:nvPr/>
        </p:nvSpPr>
        <p:spPr bwMode="auto">
          <a:xfrm>
            <a:off x="6410326" y="2420939"/>
            <a:ext cx="288925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C23E5DE-8301-42FB-ACAE-38632476B365}"/>
              </a:ext>
            </a:extLst>
          </p:cNvPr>
          <p:cNvSpPr/>
          <p:nvPr/>
        </p:nvSpPr>
        <p:spPr bwMode="auto">
          <a:xfrm>
            <a:off x="6699250" y="2420939"/>
            <a:ext cx="287338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4D49F2D-72EC-402A-B4DC-F4E279D5E644}"/>
              </a:ext>
            </a:extLst>
          </p:cNvPr>
          <p:cNvSpPr/>
          <p:nvPr/>
        </p:nvSpPr>
        <p:spPr bwMode="auto">
          <a:xfrm>
            <a:off x="6986589" y="2420939"/>
            <a:ext cx="287337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0082A96-47A2-4517-9100-5AA3BEE44175}"/>
              </a:ext>
            </a:extLst>
          </p:cNvPr>
          <p:cNvSpPr/>
          <p:nvPr/>
        </p:nvSpPr>
        <p:spPr bwMode="auto">
          <a:xfrm>
            <a:off x="7273926" y="2420939"/>
            <a:ext cx="288925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C6FEDD5-7632-4BAB-B0F7-E0F438A716E3}"/>
              </a:ext>
            </a:extLst>
          </p:cNvPr>
          <p:cNvSpPr/>
          <p:nvPr/>
        </p:nvSpPr>
        <p:spPr bwMode="auto">
          <a:xfrm>
            <a:off x="7562850" y="2420939"/>
            <a:ext cx="287338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DFB8CCD-7093-484D-AD43-5B4B451EC9E6}"/>
              </a:ext>
            </a:extLst>
          </p:cNvPr>
          <p:cNvSpPr/>
          <p:nvPr/>
        </p:nvSpPr>
        <p:spPr bwMode="auto">
          <a:xfrm>
            <a:off x="5546725" y="2708276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15217A9-408F-48F4-91FC-1060BDC94A59}"/>
              </a:ext>
            </a:extLst>
          </p:cNvPr>
          <p:cNvSpPr/>
          <p:nvPr/>
        </p:nvSpPr>
        <p:spPr bwMode="auto">
          <a:xfrm>
            <a:off x="5834064" y="2708276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DAE89E6-14EA-4761-80A8-3A686170E8C0}"/>
              </a:ext>
            </a:extLst>
          </p:cNvPr>
          <p:cNvSpPr/>
          <p:nvPr/>
        </p:nvSpPr>
        <p:spPr bwMode="auto">
          <a:xfrm>
            <a:off x="6122989" y="2708276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14D1F3B-4C6C-4656-8309-E40C21864EDD}"/>
              </a:ext>
            </a:extLst>
          </p:cNvPr>
          <p:cNvSpPr/>
          <p:nvPr/>
        </p:nvSpPr>
        <p:spPr bwMode="auto">
          <a:xfrm>
            <a:off x="6410326" y="2708276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373B5C1-892B-47E0-9686-B08B9632D5DF}"/>
              </a:ext>
            </a:extLst>
          </p:cNvPr>
          <p:cNvSpPr/>
          <p:nvPr/>
        </p:nvSpPr>
        <p:spPr bwMode="auto">
          <a:xfrm>
            <a:off x="6699250" y="2708276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78C090D-A425-4D0D-934D-3C9436F5EBAA}"/>
              </a:ext>
            </a:extLst>
          </p:cNvPr>
          <p:cNvSpPr/>
          <p:nvPr/>
        </p:nvSpPr>
        <p:spPr bwMode="auto">
          <a:xfrm>
            <a:off x="6986589" y="2708276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0D561C3-451E-48BD-AFB9-DD40035C71DF}"/>
              </a:ext>
            </a:extLst>
          </p:cNvPr>
          <p:cNvSpPr/>
          <p:nvPr/>
        </p:nvSpPr>
        <p:spPr bwMode="auto">
          <a:xfrm>
            <a:off x="7273926" y="2708276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8BA0740-CC30-4310-A919-70ED88BA694A}"/>
              </a:ext>
            </a:extLst>
          </p:cNvPr>
          <p:cNvSpPr/>
          <p:nvPr/>
        </p:nvSpPr>
        <p:spPr bwMode="auto">
          <a:xfrm>
            <a:off x="7562850" y="2708276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DD324C7-0A0F-4486-B2FD-A523111F58D3}"/>
              </a:ext>
            </a:extLst>
          </p:cNvPr>
          <p:cNvSpPr/>
          <p:nvPr/>
        </p:nvSpPr>
        <p:spPr bwMode="auto">
          <a:xfrm>
            <a:off x="5546725" y="2997200"/>
            <a:ext cx="287338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7726275-99BD-497F-80B0-B3A26089E32C}"/>
              </a:ext>
            </a:extLst>
          </p:cNvPr>
          <p:cNvSpPr/>
          <p:nvPr/>
        </p:nvSpPr>
        <p:spPr bwMode="auto">
          <a:xfrm>
            <a:off x="5834064" y="2997200"/>
            <a:ext cx="288925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E6826ED-55ED-4B25-B411-60A2545D08DE}"/>
              </a:ext>
            </a:extLst>
          </p:cNvPr>
          <p:cNvSpPr/>
          <p:nvPr/>
        </p:nvSpPr>
        <p:spPr bwMode="auto">
          <a:xfrm>
            <a:off x="6122989" y="2997200"/>
            <a:ext cx="287337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16A25F7-26CA-4EF3-9691-7D3E3E12E059}"/>
              </a:ext>
            </a:extLst>
          </p:cNvPr>
          <p:cNvSpPr/>
          <p:nvPr/>
        </p:nvSpPr>
        <p:spPr bwMode="auto">
          <a:xfrm>
            <a:off x="6410326" y="2997200"/>
            <a:ext cx="288925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AF469D1-0DCF-48DF-98B7-2DDC55B58BA3}"/>
              </a:ext>
            </a:extLst>
          </p:cNvPr>
          <p:cNvSpPr/>
          <p:nvPr/>
        </p:nvSpPr>
        <p:spPr bwMode="auto">
          <a:xfrm>
            <a:off x="6699250" y="2997200"/>
            <a:ext cx="287338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4C000D5-383C-4980-82F3-F04AEBAA0974}"/>
              </a:ext>
            </a:extLst>
          </p:cNvPr>
          <p:cNvSpPr/>
          <p:nvPr/>
        </p:nvSpPr>
        <p:spPr bwMode="auto">
          <a:xfrm>
            <a:off x="6986589" y="2997200"/>
            <a:ext cx="287337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9143E79-CC41-481A-A7C6-17934C8315A0}"/>
              </a:ext>
            </a:extLst>
          </p:cNvPr>
          <p:cNvSpPr/>
          <p:nvPr/>
        </p:nvSpPr>
        <p:spPr bwMode="auto">
          <a:xfrm>
            <a:off x="7273926" y="2997200"/>
            <a:ext cx="288925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20D630C-6EA0-4A9A-BEA2-D2FB8178233A}"/>
              </a:ext>
            </a:extLst>
          </p:cNvPr>
          <p:cNvSpPr/>
          <p:nvPr/>
        </p:nvSpPr>
        <p:spPr bwMode="auto">
          <a:xfrm>
            <a:off x="7562850" y="2997200"/>
            <a:ext cx="287338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F02F26C9-F150-4652-AA32-BC69099FCCB3}"/>
              </a:ext>
            </a:extLst>
          </p:cNvPr>
          <p:cNvSpPr/>
          <p:nvPr/>
        </p:nvSpPr>
        <p:spPr bwMode="auto">
          <a:xfrm>
            <a:off x="5546725" y="3284539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68BBD1F-C9DC-42B0-A92C-196C7EBC30F9}"/>
              </a:ext>
            </a:extLst>
          </p:cNvPr>
          <p:cNvSpPr/>
          <p:nvPr/>
        </p:nvSpPr>
        <p:spPr bwMode="auto">
          <a:xfrm>
            <a:off x="5834064" y="3284539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CABDF3C7-3C5F-4F76-B054-2AAD4EDD9387}"/>
              </a:ext>
            </a:extLst>
          </p:cNvPr>
          <p:cNvSpPr/>
          <p:nvPr/>
        </p:nvSpPr>
        <p:spPr bwMode="auto">
          <a:xfrm>
            <a:off x="6122989" y="3284539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4C37558-5468-452A-9A1D-13ABDF64E9A6}"/>
              </a:ext>
            </a:extLst>
          </p:cNvPr>
          <p:cNvSpPr/>
          <p:nvPr/>
        </p:nvSpPr>
        <p:spPr bwMode="auto">
          <a:xfrm>
            <a:off x="6410326" y="3284539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79985CD-8832-4131-B74F-1425F0175AF4}"/>
              </a:ext>
            </a:extLst>
          </p:cNvPr>
          <p:cNvSpPr/>
          <p:nvPr/>
        </p:nvSpPr>
        <p:spPr bwMode="auto">
          <a:xfrm>
            <a:off x="6699250" y="3284539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B616F00-8EB9-4826-9171-008624466BEB}"/>
              </a:ext>
            </a:extLst>
          </p:cNvPr>
          <p:cNvSpPr/>
          <p:nvPr/>
        </p:nvSpPr>
        <p:spPr bwMode="auto">
          <a:xfrm>
            <a:off x="6986589" y="3284539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6824DAC-03BE-4FE6-A18A-AC74C89D4F79}"/>
              </a:ext>
            </a:extLst>
          </p:cNvPr>
          <p:cNvSpPr/>
          <p:nvPr/>
        </p:nvSpPr>
        <p:spPr bwMode="auto">
          <a:xfrm>
            <a:off x="7273926" y="3284539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D7004F8-0A4E-436A-B262-632FB1959DF8}"/>
              </a:ext>
            </a:extLst>
          </p:cNvPr>
          <p:cNvSpPr/>
          <p:nvPr/>
        </p:nvSpPr>
        <p:spPr bwMode="auto">
          <a:xfrm>
            <a:off x="7562850" y="3284539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0B0B54D-DC7D-4298-8B08-3174390BA1EA}"/>
              </a:ext>
            </a:extLst>
          </p:cNvPr>
          <p:cNvSpPr/>
          <p:nvPr/>
        </p:nvSpPr>
        <p:spPr bwMode="auto">
          <a:xfrm>
            <a:off x="5546725" y="3573464"/>
            <a:ext cx="287338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0133E91-BA7B-4F31-B0E7-9F9833F4569B}"/>
              </a:ext>
            </a:extLst>
          </p:cNvPr>
          <p:cNvSpPr/>
          <p:nvPr/>
        </p:nvSpPr>
        <p:spPr bwMode="auto">
          <a:xfrm>
            <a:off x="5834064" y="3573464"/>
            <a:ext cx="288925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415318D-37F5-450D-A3FE-64F362034613}"/>
              </a:ext>
            </a:extLst>
          </p:cNvPr>
          <p:cNvSpPr/>
          <p:nvPr/>
        </p:nvSpPr>
        <p:spPr bwMode="auto">
          <a:xfrm>
            <a:off x="6122989" y="3573464"/>
            <a:ext cx="287337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DDE599D-CCB3-4239-B18B-474571419BB9}"/>
              </a:ext>
            </a:extLst>
          </p:cNvPr>
          <p:cNvSpPr/>
          <p:nvPr/>
        </p:nvSpPr>
        <p:spPr bwMode="auto">
          <a:xfrm>
            <a:off x="6410326" y="3573464"/>
            <a:ext cx="288925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691D1D4-4CF8-4FBC-A02D-2AC14D09CC5B}"/>
              </a:ext>
            </a:extLst>
          </p:cNvPr>
          <p:cNvSpPr/>
          <p:nvPr/>
        </p:nvSpPr>
        <p:spPr bwMode="auto">
          <a:xfrm>
            <a:off x="6699250" y="3573464"/>
            <a:ext cx="287338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4C1467C-099B-41C9-83EC-6FE19491F4F2}"/>
              </a:ext>
            </a:extLst>
          </p:cNvPr>
          <p:cNvSpPr/>
          <p:nvPr/>
        </p:nvSpPr>
        <p:spPr bwMode="auto">
          <a:xfrm>
            <a:off x="6986589" y="3573464"/>
            <a:ext cx="287337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96C05B6-CCDA-42BB-8B58-89C6AB24E3C8}"/>
              </a:ext>
            </a:extLst>
          </p:cNvPr>
          <p:cNvSpPr/>
          <p:nvPr/>
        </p:nvSpPr>
        <p:spPr bwMode="auto">
          <a:xfrm>
            <a:off x="7273926" y="3573464"/>
            <a:ext cx="288925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A144C2D7-CD41-4B97-A2A8-E1726DF64C18}"/>
              </a:ext>
            </a:extLst>
          </p:cNvPr>
          <p:cNvSpPr/>
          <p:nvPr/>
        </p:nvSpPr>
        <p:spPr bwMode="auto">
          <a:xfrm>
            <a:off x="7562850" y="3573464"/>
            <a:ext cx="287338" cy="2873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6DB9BE2-4420-437B-A102-F0F40AE76789}"/>
              </a:ext>
            </a:extLst>
          </p:cNvPr>
          <p:cNvSpPr/>
          <p:nvPr/>
        </p:nvSpPr>
        <p:spPr bwMode="auto">
          <a:xfrm>
            <a:off x="5546725" y="3860801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4061EB8-21DC-40BA-B041-D98D33B03192}"/>
              </a:ext>
            </a:extLst>
          </p:cNvPr>
          <p:cNvSpPr/>
          <p:nvPr/>
        </p:nvSpPr>
        <p:spPr bwMode="auto">
          <a:xfrm>
            <a:off x="5834064" y="3860801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6ED58AB-D765-44A2-8A0C-53C6A0EB60B5}"/>
              </a:ext>
            </a:extLst>
          </p:cNvPr>
          <p:cNvSpPr/>
          <p:nvPr/>
        </p:nvSpPr>
        <p:spPr bwMode="auto">
          <a:xfrm>
            <a:off x="6122989" y="3860801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7F1AB75-A1CB-4E72-A7E4-5C92A5280FAD}"/>
              </a:ext>
            </a:extLst>
          </p:cNvPr>
          <p:cNvSpPr/>
          <p:nvPr/>
        </p:nvSpPr>
        <p:spPr bwMode="auto">
          <a:xfrm>
            <a:off x="6410326" y="3860801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A09E27A-60A3-4848-8EB6-C8B6F5FB684A}"/>
              </a:ext>
            </a:extLst>
          </p:cNvPr>
          <p:cNvSpPr/>
          <p:nvPr/>
        </p:nvSpPr>
        <p:spPr bwMode="auto">
          <a:xfrm>
            <a:off x="6699250" y="3860801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D9D96BA-E3F8-433E-8B06-271BFAAF0CEE}"/>
              </a:ext>
            </a:extLst>
          </p:cNvPr>
          <p:cNvSpPr/>
          <p:nvPr/>
        </p:nvSpPr>
        <p:spPr bwMode="auto">
          <a:xfrm>
            <a:off x="6986589" y="3860801"/>
            <a:ext cx="287337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9A039C0-CFC4-447E-91AD-2927FC95B48B}"/>
              </a:ext>
            </a:extLst>
          </p:cNvPr>
          <p:cNvSpPr/>
          <p:nvPr/>
        </p:nvSpPr>
        <p:spPr bwMode="auto">
          <a:xfrm>
            <a:off x="7273926" y="3860801"/>
            <a:ext cx="288925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D2FA1194-17E0-45B1-A640-91F9CD78D0E0}"/>
              </a:ext>
            </a:extLst>
          </p:cNvPr>
          <p:cNvSpPr/>
          <p:nvPr/>
        </p:nvSpPr>
        <p:spPr bwMode="auto">
          <a:xfrm>
            <a:off x="7562850" y="3860801"/>
            <a:ext cx="287338" cy="288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D16C7702-4B1D-48DC-B75E-1D8D46B4C12E}"/>
              </a:ext>
            </a:extLst>
          </p:cNvPr>
          <p:cNvSpPr/>
          <p:nvPr/>
        </p:nvSpPr>
        <p:spPr bwMode="auto">
          <a:xfrm>
            <a:off x="5546725" y="4149725"/>
            <a:ext cx="287338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362F1761-BCC6-413E-8F20-1A647C90BC06}"/>
              </a:ext>
            </a:extLst>
          </p:cNvPr>
          <p:cNvSpPr/>
          <p:nvPr/>
        </p:nvSpPr>
        <p:spPr bwMode="auto">
          <a:xfrm>
            <a:off x="5834064" y="4149725"/>
            <a:ext cx="288925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8AE68E0-AC62-4609-A638-D507BB5B65B0}"/>
              </a:ext>
            </a:extLst>
          </p:cNvPr>
          <p:cNvSpPr/>
          <p:nvPr/>
        </p:nvSpPr>
        <p:spPr bwMode="auto">
          <a:xfrm>
            <a:off x="6122989" y="4149725"/>
            <a:ext cx="287337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FEBC0E5-2F37-46B1-ACF7-A04981C459FF}"/>
              </a:ext>
            </a:extLst>
          </p:cNvPr>
          <p:cNvSpPr/>
          <p:nvPr/>
        </p:nvSpPr>
        <p:spPr bwMode="auto">
          <a:xfrm>
            <a:off x="6410326" y="4149725"/>
            <a:ext cx="288925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747B8D7-7D04-405F-A521-A7748E0F31B3}"/>
              </a:ext>
            </a:extLst>
          </p:cNvPr>
          <p:cNvSpPr/>
          <p:nvPr/>
        </p:nvSpPr>
        <p:spPr bwMode="auto">
          <a:xfrm>
            <a:off x="6699250" y="4149725"/>
            <a:ext cx="287338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6641FE1-4FA4-4F5F-861D-358D42EC94B2}"/>
              </a:ext>
            </a:extLst>
          </p:cNvPr>
          <p:cNvSpPr/>
          <p:nvPr/>
        </p:nvSpPr>
        <p:spPr bwMode="auto">
          <a:xfrm>
            <a:off x="6986589" y="4149725"/>
            <a:ext cx="287337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D68CC87-EBAE-4D4E-B897-3CF5D112BB0D}"/>
              </a:ext>
            </a:extLst>
          </p:cNvPr>
          <p:cNvSpPr/>
          <p:nvPr/>
        </p:nvSpPr>
        <p:spPr bwMode="auto">
          <a:xfrm>
            <a:off x="7273926" y="4149725"/>
            <a:ext cx="288925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1D10CBE6-68F0-4AF3-8033-17A8BACD0E09}"/>
              </a:ext>
            </a:extLst>
          </p:cNvPr>
          <p:cNvSpPr/>
          <p:nvPr/>
        </p:nvSpPr>
        <p:spPr bwMode="auto">
          <a:xfrm>
            <a:off x="7562850" y="4149725"/>
            <a:ext cx="287338" cy="287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7764" name="Group 140">
            <a:extLst>
              <a:ext uri="{FF2B5EF4-FFF2-40B4-BE49-F238E27FC236}">
                <a16:creationId xmlns:a16="http://schemas.microsoft.com/office/drawing/2014/main" id="{A37D6E3F-EF5C-497D-A93B-8A8D7C9DA700}"/>
              </a:ext>
            </a:extLst>
          </p:cNvPr>
          <p:cNvGrpSpPr>
            <a:grpSpLocks/>
          </p:cNvGrpSpPr>
          <p:nvPr/>
        </p:nvGrpSpPr>
        <p:grpSpPr bwMode="auto">
          <a:xfrm rot="444057">
            <a:off x="6461125" y="1987551"/>
            <a:ext cx="503238" cy="3052763"/>
            <a:chOff x="1835696" y="1944133"/>
            <a:chExt cx="898707" cy="2709004"/>
          </a:xfrm>
        </p:grpSpPr>
        <p:sp>
          <p:nvSpPr>
            <p:cNvPr id="27802" name="Right Triangle 142">
              <a:extLst>
                <a:ext uri="{FF2B5EF4-FFF2-40B4-BE49-F238E27FC236}">
                  <a16:creationId xmlns:a16="http://schemas.microsoft.com/office/drawing/2014/main" id="{6F198BD9-9CEE-478D-B376-B34C370C29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413">
              <a:off x="2302355" y="1944133"/>
              <a:ext cx="432048" cy="165618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27803" name="Right Triangle 143">
              <a:extLst>
                <a:ext uri="{FF2B5EF4-FFF2-40B4-BE49-F238E27FC236}">
                  <a16:creationId xmlns:a16="http://schemas.microsoft.com/office/drawing/2014/main" id="{51316728-7CD6-4602-837D-9827B9F55A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35696" y="2996953"/>
              <a:ext cx="432048" cy="165618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</p:grpSp>
      <p:sp>
        <p:nvSpPr>
          <p:cNvPr id="27765" name="Rectangle 146">
            <a:extLst>
              <a:ext uri="{FF2B5EF4-FFF2-40B4-BE49-F238E27FC236}">
                <a16:creationId xmlns:a16="http://schemas.microsoft.com/office/drawing/2014/main" id="{CB06A3A2-02DB-42D9-B5C2-43B6D48DE8F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33520" y="2420145"/>
            <a:ext cx="287337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27766" name="Rectangle 147">
            <a:extLst>
              <a:ext uri="{FF2B5EF4-FFF2-40B4-BE49-F238E27FC236}">
                <a16:creationId xmlns:a16="http://schemas.microsoft.com/office/drawing/2014/main" id="{7B61E68B-1DCE-4AE8-928F-481C5DFCF99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32726" y="2708276"/>
            <a:ext cx="288925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27767" name="Rectangle 148">
            <a:extLst>
              <a:ext uri="{FF2B5EF4-FFF2-40B4-BE49-F238E27FC236}">
                <a16:creationId xmlns:a16="http://schemas.microsoft.com/office/drawing/2014/main" id="{AB7A62E0-CB4A-440B-952E-47557547564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33519" y="2996407"/>
            <a:ext cx="287338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27768" name="Rectangle 149">
            <a:extLst>
              <a:ext uri="{FF2B5EF4-FFF2-40B4-BE49-F238E27FC236}">
                <a16:creationId xmlns:a16="http://schemas.microsoft.com/office/drawing/2014/main" id="{DD9396AA-1F36-48BC-B03D-078DBCC10D3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32726" y="3284539"/>
            <a:ext cx="288925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27769" name="Rectangle 150">
            <a:extLst>
              <a:ext uri="{FF2B5EF4-FFF2-40B4-BE49-F238E27FC236}">
                <a16:creationId xmlns:a16="http://schemas.microsoft.com/office/drawing/2014/main" id="{62ABEEBE-053E-4354-BB0A-298CC83B328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33520" y="3572670"/>
            <a:ext cx="287337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27770" name="Rectangle 151">
            <a:extLst>
              <a:ext uri="{FF2B5EF4-FFF2-40B4-BE49-F238E27FC236}">
                <a16:creationId xmlns:a16="http://schemas.microsoft.com/office/drawing/2014/main" id="{492B4834-859A-4C81-8FCD-CBE61394485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32726" y="3860801"/>
            <a:ext cx="288925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27771" name="Rectangle 152">
            <a:extLst>
              <a:ext uri="{FF2B5EF4-FFF2-40B4-BE49-F238E27FC236}">
                <a16:creationId xmlns:a16="http://schemas.microsoft.com/office/drawing/2014/main" id="{CC15C209-92AA-4FA6-98CC-115AD84B4F0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33519" y="4148932"/>
            <a:ext cx="287338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27772" name="Rectangle 153">
            <a:extLst>
              <a:ext uri="{FF2B5EF4-FFF2-40B4-BE49-F238E27FC236}">
                <a16:creationId xmlns:a16="http://schemas.microsoft.com/office/drawing/2014/main" id="{E310B8C3-1D42-4372-B78C-A9112D69B6B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33520" y="4436270"/>
            <a:ext cx="287337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grpSp>
        <p:nvGrpSpPr>
          <p:cNvPr id="27773" name="Group 129">
            <a:extLst>
              <a:ext uri="{FF2B5EF4-FFF2-40B4-BE49-F238E27FC236}">
                <a16:creationId xmlns:a16="http://schemas.microsoft.com/office/drawing/2014/main" id="{DB38D0DA-F374-4081-A02C-C04030458DBE}"/>
              </a:ext>
            </a:extLst>
          </p:cNvPr>
          <p:cNvGrpSpPr>
            <a:grpSpLocks/>
          </p:cNvGrpSpPr>
          <p:nvPr/>
        </p:nvGrpSpPr>
        <p:grpSpPr bwMode="auto">
          <a:xfrm rot="4265155">
            <a:off x="6392864" y="1758951"/>
            <a:ext cx="504825" cy="3527425"/>
            <a:chOff x="1835696" y="1944133"/>
            <a:chExt cx="898707" cy="2709004"/>
          </a:xfrm>
        </p:grpSpPr>
        <p:sp>
          <p:nvSpPr>
            <p:cNvPr id="27800" name="Right Triangle 144">
              <a:extLst>
                <a:ext uri="{FF2B5EF4-FFF2-40B4-BE49-F238E27FC236}">
                  <a16:creationId xmlns:a16="http://schemas.microsoft.com/office/drawing/2014/main" id="{412484EA-16F6-4D12-BA39-133468BBDC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413">
              <a:off x="2302355" y="1944133"/>
              <a:ext cx="432048" cy="165618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27801" name="Right Triangle 145">
              <a:extLst>
                <a:ext uri="{FF2B5EF4-FFF2-40B4-BE49-F238E27FC236}">
                  <a16:creationId xmlns:a16="http://schemas.microsoft.com/office/drawing/2014/main" id="{EF129C01-FDA4-4893-998E-90544B6B1C8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35696" y="2996953"/>
              <a:ext cx="432048" cy="165618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</p:grpSp>
      <p:sp>
        <p:nvSpPr>
          <p:cNvPr id="27774" name="TextBox 155">
            <a:extLst>
              <a:ext uri="{FF2B5EF4-FFF2-40B4-BE49-F238E27FC236}">
                <a16:creationId xmlns:a16="http://schemas.microsoft.com/office/drawing/2014/main" id="{99725788-3417-426B-BE54-51DA6875D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5300663"/>
            <a:ext cx="27606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Move bottom row </a:t>
            </a:r>
          </a:p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but turn 90</a:t>
            </a:r>
            <a:r>
              <a:rPr lang="en-US" altLang="en-US" b="1" baseline="30000" dirty="0">
                <a:solidFill>
                  <a:srgbClr val="FF0000"/>
                </a:solidFill>
              </a:rPr>
              <a:t>o</a:t>
            </a:r>
            <a:r>
              <a:rPr lang="en-US" altLang="en-US" b="1" dirty="0">
                <a:solidFill>
                  <a:srgbClr val="FF0000"/>
                </a:solidFill>
              </a:rPr>
              <a:t> to here</a:t>
            </a: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CEF77F76-F2A7-48BF-B57D-0D08A89AB27C}"/>
              </a:ext>
            </a:extLst>
          </p:cNvPr>
          <p:cNvCxnSpPr/>
          <p:nvPr/>
        </p:nvCxnSpPr>
        <p:spPr bwMode="auto">
          <a:xfrm flipV="1">
            <a:off x="7977188" y="4797425"/>
            <a:ext cx="0" cy="7191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B5F1F070-1600-4F50-AAFA-E4AF898F95B3}"/>
              </a:ext>
            </a:extLst>
          </p:cNvPr>
          <p:cNvCxnSpPr/>
          <p:nvPr/>
        </p:nvCxnSpPr>
        <p:spPr bwMode="auto">
          <a:xfrm>
            <a:off x="2720976" y="5516563"/>
            <a:ext cx="1008063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36FE59DE-3825-4778-BD50-5E2AB1966023}"/>
              </a:ext>
            </a:extLst>
          </p:cNvPr>
          <p:cNvCxnSpPr/>
          <p:nvPr/>
        </p:nvCxnSpPr>
        <p:spPr bwMode="auto">
          <a:xfrm>
            <a:off x="2720975" y="4437063"/>
            <a:ext cx="0" cy="10795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E74FC66D-17CC-4525-AC00-FF82542B8E21}"/>
              </a:ext>
            </a:extLst>
          </p:cNvPr>
          <p:cNvCxnSpPr>
            <a:endCxn id="27774" idx="3"/>
          </p:cNvCxnSpPr>
          <p:nvPr/>
        </p:nvCxnSpPr>
        <p:spPr bwMode="auto">
          <a:xfrm flipH="1">
            <a:off x="6369050" y="5516564"/>
            <a:ext cx="1600200" cy="20002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6F9243D7-6D07-4FD3-AE5F-E7FC2A30B030}"/>
              </a:ext>
            </a:extLst>
          </p:cNvPr>
          <p:cNvCxnSpPr/>
          <p:nvPr/>
        </p:nvCxnSpPr>
        <p:spPr bwMode="auto">
          <a:xfrm>
            <a:off x="1136650" y="2349501"/>
            <a:ext cx="0" cy="230346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780" name="Rectangle 178">
            <a:extLst>
              <a:ext uri="{FF2B5EF4-FFF2-40B4-BE49-F238E27FC236}">
                <a16:creationId xmlns:a16="http://schemas.microsoft.com/office/drawing/2014/main" id="{6986533D-8181-4CC9-9CAA-C17B4718B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014" y="4437064"/>
            <a:ext cx="287337" cy="2873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27781" name="Rectangle 179">
            <a:extLst>
              <a:ext uri="{FF2B5EF4-FFF2-40B4-BE49-F238E27FC236}">
                <a16:creationId xmlns:a16="http://schemas.microsoft.com/office/drawing/2014/main" id="{E48C9D95-F324-42EE-9835-6DC977229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1" y="4437064"/>
            <a:ext cx="288925" cy="2873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27782" name="Rectangle 180">
            <a:extLst>
              <a:ext uri="{FF2B5EF4-FFF2-40B4-BE49-F238E27FC236}">
                <a16:creationId xmlns:a16="http://schemas.microsoft.com/office/drawing/2014/main" id="{026E69BC-4826-4E26-A9FF-A64C3CD23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275" y="4437064"/>
            <a:ext cx="287338" cy="2873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27783" name="Rectangle 181">
            <a:extLst>
              <a:ext uri="{FF2B5EF4-FFF2-40B4-BE49-F238E27FC236}">
                <a16:creationId xmlns:a16="http://schemas.microsoft.com/office/drawing/2014/main" id="{BC2890AC-FC73-4CEF-A749-564D71AFF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4" y="4437064"/>
            <a:ext cx="288925" cy="2873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27784" name="Rectangle 182">
            <a:extLst>
              <a:ext uri="{FF2B5EF4-FFF2-40B4-BE49-F238E27FC236}">
                <a16:creationId xmlns:a16="http://schemas.microsoft.com/office/drawing/2014/main" id="{FDCE9788-3A85-4B21-B092-E3FBAD335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9" y="4437064"/>
            <a:ext cx="287337" cy="2873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27785" name="Rectangle 183">
            <a:extLst>
              <a:ext uri="{FF2B5EF4-FFF2-40B4-BE49-F238E27FC236}">
                <a16:creationId xmlns:a16="http://schemas.microsoft.com/office/drawing/2014/main" id="{C8A48889-1A11-4499-9739-DA82D5CB5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75" y="4437064"/>
            <a:ext cx="287338" cy="2873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27786" name="Rectangle 184">
            <a:extLst>
              <a:ext uri="{FF2B5EF4-FFF2-40B4-BE49-F238E27FC236}">
                <a16:creationId xmlns:a16="http://schemas.microsoft.com/office/drawing/2014/main" id="{BA06AD39-C31F-4417-9630-E4B89D066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4" y="4437064"/>
            <a:ext cx="288925" cy="2873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27787" name="Rectangle 185">
            <a:extLst>
              <a:ext uri="{FF2B5EF4-FFF2-40B4-BE49-F238E27FC236}">
                <a16:creationId xmlns:a16="http://schemas.microsoft.com/office/drawing/2014/main" id="{9E591C38-5592-4620-9ED3-5F4D806AE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3139" y="4437064"/>
            <a:ext cx="287337" cy="2873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grpSp>
        <p:nvGrpSpPr>
          <p:cNvPr id="27788" name="Group 64">
            <a:extLst>
              <a:ext uri="{FF2B5EF4-FFF2-40B4-BE49-F238E27FC236}">
                <a16:creationId xmlns:a16="http://schemas.microsoft.com/office/drawing/2014/main" id="{E262A2C3-834F-4320-84DD-1A6AB90B84D2}"/>
              </a:ext>
            </a:extLst>
          </p:cNvPr>
          <p:cNvGrpSpPr>
            <a:grpSpLocks/>
          </p:cNvGrpSpPr>
          <p:nvPr/>
        </p:nvGrpSpPr>
        <p:grpSpPr bwMode="auto">
          <a:xfrm rot="444057">
            <a:off x="2411414" y="1681163"/>
            <a:ext cx="504825" cy="3644900"/>
            <a:chOff x="1835696" y="1944133"/>
            <a:chExt cx="898707" cy="2709004"/>
          </a:xfrm>
        </p:grpSpPr>
        <p:sp>
          <p:nvSpPr>
            <p:cNvPr id="27798" name="Right Triangle 62">
              <a:extLst>
                <a:ext uri="{FF2B5EF4-FFF2-40B4-BE49-F238E27FC236}">
                  <a16:creationId xmlns:a16="http://schemas.microsoft.com/office/drawing/2014/main" id="{BAF442D2-A6D3-4C91-8719-9BE92E254E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413">
              <a:off x="2302355" y="1944133"/>
              <a:ext cx="432048" cy="165618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27799" name="Right Triangle 63">
              <a:extLst>
                <a:ext uri="{FF2B5EF4-FFF2-40B4-BE49-F238E27FC236}">
                  <a16:creationId xmlns:a16="http://schemas.microsoft.com/office/drawing/2014/main" id="{D2C4AEA9-CEF9-42CF-ADBA-1CA3ADC5027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35696" y="2996953"/>
              <a:ext cx="432048" cy="165618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</p:grp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0A29547A-4B62-4D22-AD48-F28115939F47}"/>
              </a:ext>
            </a:extLst>
          </p:cNvPr>
          <p:cNvCxnSpPr/>
          <p:nvPr/>
        </p:nvCxnSpPr>
        <p:spPr bwMode="auto">
          <a:xfrm>
            <a:off x="1497013" y="2205038"/>
            <a:ext cx="230346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790" name="TextBox 68">
            <a:extLst>
              <a:ext uri="{FF2B5EF4-FFF2-40B4-BE49-F238E27FC236}">
                <a16:creationId xmlns:a16="http://schemas.microsoft.com/office/drawing/2014/main" id="{1102802D-B36F-477B-B8F6-C4214FAED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613" y="1916113"/>
            <a:ext cx="419100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27791" name="TextBox 69">
            <a:extLst>
              <a:ext uri="{FF2B5EF4-FFF2-40B4-BE49-F238E27FC236}">
                <a16:creationId xmlns:a16="http://schemas.microsoft.com/office/drawing/2014/main" id="{2AAA7352-F5AB-40CF-9E1F-D097ECE45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0" y="3141664"/>
            <a:ext cx="419100" cy="460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</a:rPr>
              <a:t>N</a:t>
            </a:r>
          </a:p>
        </p:txBody>
      </p: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1AC3E394-8A1D-4A3F-8390-E8C8C075E2D7}"/>
              </a:ext>
            </a:extLst>
          </p:cNvPr>
          <p:cNvCxnSpPr/>
          <p:nvPr/>
        </p:nvCxnSpPr>
        <p:spPr bwMode="auto">
          <a:xfrm>
            <a:off x="5529264" y="2205038"/>
            <a:ext cx="259238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5490FB80-DF62-4391-83ED-60C511C3B620}"/>
              </a:ext>
            </a:extLst>
          </p:cNvPr>
          <p:cNvCxnSpPr/>
          <p:nvPr/>
        </p:nvCxnSpPr>
        <p:spPr bwMode="auto">
          <a:xfrm>
            <a:off x="5168900" y="2420938"/>
            <a:ext cx="0" cy="20875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794" name="TextBox 130">
            <a:extLst>
              <a:ext uri="{FF2B5EF4-FFF2-40B4-BE49-F238E27FC236}">
                <a16:creationId xmlns:a16="http://schemas.microsoft.com/office/drawing/2014/main" id="{ECE17FEE-A3CF-4F91-8075-93A57735B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326" y="1916113"/>
            <a:ext cx="747713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</a:rPr>
              <a:t>N+1</a:t>
            </a:r>
          </a:p>
        </p:txBody>
      </p:sp>
      <p:sp>
        <p:nvSpPr>
          <p:cNvPr id="27795" name="TextBox 131">
            <a:extLst>
              <a:ext uri="{FF2B5EF4-FFF2-40B4-BE49-F238E27FC236}">
                <a16:creationId xmlns:a16="http://schemas.microsoft.com/office/drawing/2014/main" id="{F977B26B-12E9-4ED4-BC42-D24B4081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8539" y="3141664"/>
            <a:ext cx="676275" cy="460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</a:rPr>
              <a:t>N-1</a:t>
            </a:r>
          </a:p>
        </p:txBody>
      </p:sp>
      <p:sp>
        <p:nvSpPr>
          <p:cNvPr id="27796" name="Rectangle 191">
            <a:extLst>
              <a:ext uri="{FF2B5EF4-FFF2-40B4-BE49-F238E27FC236}">
                <a16:creationId xmlns:a16="http://schemas.microsoft.com/office/drawing/2014/main" id="{B543E454-618F-42E8-8BF2-1E7FD305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725" y="2636838"/>
            <a:ext cx="793750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27797" name="TextBox 192">
            <a:extLst>
              <a:ext uri="{FF2B5EF4-FFF2-40B4-BE49-F238E27FC236}">
                <a16:creationId xmlns:a16="http://schemas.microsoft.com/office/drawing/2014/main" id="{5AA74719-E220-450C-8287-8F7790AD9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651" y="4365626"/>
            <a:ext cx="511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</a:rPr>
              <a:t>+1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D3397-8D58-11FD-B00B-F22D81A5095A}"/>
              </a:ext>
            </a:extLst>
          </p:cNvPr>
          <p:cNvSpPr/>
          <p:nvPr/>
        </p:nvSpPr>
        <p:spPr>
          <a:xfrm>
            <a:off x="372941" y="718628"/>
            <a:ext cx="4240623" cy="431299"/>
          </a:xfrm>
          <a:prstGeom prst="rect">
            <a:avLst/>
          </a:prstGeom>
          <a:noFill/>
        </p:spPr>
        <p:txBody>
          <a:bodyPr>
            <a:prstTxWarp prst="textInflat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(N+1)x(N-1) = N</a:t>
            </a:r>
            <a:r>
              <a:rPr lang="en-GB" sz="3600" b="1" baseline="30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GB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-1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>
            <a:extLst>
              <a:ext uri="{FF2B5EF4-FFF2-40B4-BE49-F238E27FC236}">
                <a16:creationId xmlns:a16="http://schemas.microsoft.com/office/drawing/2014/main" id="{5585A21B-53EF-4DDA-BE28-FA63A0141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711" y="1689666"/>
            <a:ext cx="4170052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50" b="1" dirty="0"/>
              <a:t>First Build A House Without Lagging</a:t>
            </a: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7A08E9C6-BDFD-4826-8C7C-9F8FC8F04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128" y="2192199"/>
            <a:ext cx="6103706" cy="356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975"/>
              </a:spcBef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Use the slides below </a:t>
            </a:r>
            <a:r>
              <a:rPr lang="en-GB" altLang="en-US" sz="1950" b="1" dirty="0">
                <a:solidFill>
                  <a:srgbClr val="008000"/>
                </a:solidFill>
                <a:hlinkClick r:id="rId2" action="ppaction://hlinksldjump"/>
              </a:rPr>
              <a:t>(</a:t>
            </a:r>
            <a:r>
              <a:rPr lang="en-GB" altLang="en-US" sz="1950" b="1" dirty="0">
                <a:solidFill>
                  <a:srgbClr val="008000"/>
                </a:solidFill>
                <a:hlinkClick r:id="rId3" action="ppaction://hlinksldjump"/>
              </a:rPr>
              <a:t>Click Here)</a:t>
            </a:r>
            <a:endParaRPr lang="en-GB" altLang="en-US" sz="1950" b="1" dirty="0">
              <a:solidFill>
                <a:srgbClr val="008000"/>
              </a:solidFill>
            </a:endParaRPr>
          </a:p>
          <a:p>
            <a:pPr algn="ctr">
              <a:spcBef>
                <a:spcPts val="975"/>
              </a:spcBef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Cut out each side, base and roof of your house</a:t>
            </a:r>
          </a:p>
          <a:p>
            <a:pPr algn="ctr">
              <a:spcBef>
                <a:spcPts val="975"/>
              </a:spcBef>
              <a:buNone/>
            </a:pPr>
            <a:r>
              <a:rPr lang="en-GB" altLang="en-US" sz="1950" b="1" dirty="0">
                <a:solidFill>
                  <a:srgbClr val="002060"/>
                </a:solidFill>
              </a:rPr>
              <a:t>Optionally, Cut out each Window and Door, </a:t>
            </a:r>
          </a:p>
          <a:p>
            <a:pPr algn="ctr">
              <a:spcBef>
                <a:spcPts val="975"/>
              </a:spcBef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Use Clingfilm to represent Glass</a:t>
            </a:r>
            <a:br>
              <a:rPr lang="en-GB" altLang="en-US" sz="1950" b="1" dirty="0">
                <a:solidFill>
                  <a:srgbClr val="008000"/>
                </a:solidFill>
              </a:rPr>
            </a:br>
            <a:r>
              <a:rPr lang="en-GB" altLang="en-US" sz="1950" b="1" dirty="0">
                <a:solidFill>
                  <a:srgbClr val="008000"/>
                </a:solidFill>
              </a:rPr>
              <a:t>(Put Clingfilm on before you glue the parts together)</a:t>
            </a:r>
          </a:p>
          <a:p>
            <a:pPr algn="ctr">
              <a:spcBef>
                <a:spcPts val="975"/>
              </a:spcBef>
              <a:buNone/>
            </a:pPr>
            <a:r>
              <a:rPr lang="en-GB" altLang="en-US" sz="1950" b="1" dirty="0">
                <a:solidFill>
                  <a:srgbClr val="002060"/>
                </a:solidFill>
              </a:rPr>
              <a:t>Put the lamp into the house with wires coming out to the battery pack</a:t>
            </a:r>
          </a:p>
          <a:p>
            <a:pPr algn="ctr">
              <a:spcBef>
                <a:spcPts val="975"/>
              </a:spcBef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Insert the thermometer where you can read it</a:t>
            </a:r>
          </a:p>
          <a:p>
            <a:pPr algn="ctr">
              <a:spcBef>
                <a:spcPts val="975"/>
              </a:spcBef>
              <a:buNone/>
            </a:pPr>
            <a:r>
              <a:rPr lang="en-GB" altLang="en-US" sz="1950" b="1" dirty="0">
                <a:solidFill>
                  <a:srgbClr val="002060"/>
                </a:solidFill>
              </a:rPr>
              <a:t>Glue the base, sides and roof together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38FF2820-1900-7E0F-86D4-48CE95434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47" y="673353"/>
            <a:ext cx="3604854" cy="47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D4892C-ECA9-C037-80BD-B64171B840C0}"/>
              </a:ext>
            </a:extLst>
          </p:cNvPr>
          <p:cNvSpPr/>
          <p:nvPr/>
        </p:nvSpPr>
        <p:spPr>
          <a:xfrm>
            <a:off x="372941" y="718628"/>
            <a:ext cx="4240623" cy="431299"/>
          </a:xfrm>
          <a:prstGeom prst="rect">
            <a:avLst/>
          </a:prstGeom>
          <a:noFill/>
        </p:spPr>
        <p:txBody>
          <a:bodyPr>
            <a:prstTxWarp prst="textInflat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(N+1)x(N-1) = N</a:t>
            </a:r>
            <a:r>
              <a:rPr lang="en-GB" sz="3600" b="1" baseline="30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GB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-1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28C8AD4-9CBF-C0FF-8E74-587A97A66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260" y="1856509"/>
            <a:ext cx="5834062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learnt</a:t>
            </a:r>
          </a:p>
          <a:p>
            <a:pPr>
              <a:spcBef>
                <a:spcPts val="1200"/>
              </a:spcBef>
            </a:pP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use geometry to prove the result </a:t>
            </a:r>
          </a:p>
          <a:p>
            <a:pPr>
              <a:spcBef>
                <a:spcPts val="12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we used Maths again</a:t>
            </a:r>
          </a:p>
        </p:txBody>
      </p:sp>
    </p:spTree>
    <p:extLst>
      <p:ext uri="{BB962C8B-B14F-4D97-AF65-F5344CB8AC3E}">
        <p14:creationId xmlns:p14="http://schemas.microsoft.com/office/powerpoint/2010/main" val="26845864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83E7C136-88C5-5762-B657-C4574FF6F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72" y="1289953"/>
            <a:ext cx="8382000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GB" altLang="en-US" b="1" dirty="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r>
              <a:rPr lang="en-GB" altLang="en-US" b="1" dirty="0">
                <a:solidFill>
                  <a:srgbClr val="000099"/>
                </a:solidFill>
                <a:latin typeface="Arial" panose="020B0604020202020204" pitchFamily="34" charset="0"/>
              </a:rPr>
              <a:t>You have a small bottle of water, sheets of A4 recycled/used paper, sticky tape. </a:t>
            </a:r>
          </a:p>
          <a:p>
            <a:r>
              <a:rPr lang="en-GB" altLang="en-US" b="1" dirty="0">
                <a:solidFill>
                  <a:srgbClr val="000099"/>
                </a:solidFill>
                <a:latin typeface="Arial" panose="020B0604020202020204" pitchFamily="34" charset="0"/>
              </a:rPr>
              <a:t>A4 is 29.7cm x 21.0cm.</a:t>
            </a:r>
          </a:p>
          <a:p>
            <a:endParaRPr lang="en-GB" altLang="en-US" sz="14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en-GB" altLang="en-US" b="1" dirty="0">
                <a:solidFill>
                  <a:srgbClr val="008000"/>
                </a:solidFill>
                <a:latin typeface="Arial" panose="020B0604020202020204" pitchFamily="34" charset="0"/>
              </a:rPr>
              <a:t>You must support the bottle at least 10cm above the table using paper and/or sticky tape.</a:t>
            </a:r>
          </a:p>
          <a:p>
            <a:endParaRPr lang="en-GB" altLang="en-US" sz="14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en-GB" altLang="en-US" b="1" dirty="0">
                <a:solidFill>
                  <a:srgbClr val="000099"/>
                </a:solidFill>
                <a:latin typeface="Arial" panose="020B0604020202020204" pitchFamily="34" charset="0"/>
              </a:rPr>
              <a:t>Each sheet of paper costs £1. </a:t>
            </a:r>
          </a:p>
          <a:p>
            <a:r>
              <a:rPr lang="en-GB" altLang="en-US" b="1" dirty="0">
                <a:solidFill>
                  <a:srgbClr val="000099"/>
                </a:solidFill>
                <a:latin typeface="Arial" panose="020B0604020202020204" pitchFamily="34" charset="0"/>
              </a:rPr>
              <a:t>Sticky tape costs £0.50p per cm.</a:t>
            </a:r>
          </a:p>
          <a:p>
            <a:endParaRPr lang="en-GB" altLang="en-US" sz="14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en-GB" altLang="en-US" b="1" dirty="0">
                <a:solidFill>
                  <a:srgbClr val="008000"/>
                </a:solidFill>
                <a:latin typeface="Arial" panose="020B0604020202020204" pitchFamily="34" charset="0"/>
              </a:rPr>
              <a:t>What is the lowest cost to complete the challenge?</a:t>
            </a:r>
          </a:p>
          <a:p>
            <a:endParaRPr lang="en-GB" altLang="en-US" sz="14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en-GB" altLang="en-US" b="1" dirty="0">
                <a:solidFill>
                  <a:srgbClr val="000099"/>
                </a:solidFill>
                <a:latin typeface="Arial" panose="020B0604020202020204" pitchFamily="34" charset="0"/>
              </a:rPr>
              <a:t>How can you do this?</a:t>
            </a:r>
            <a:endParaRPr lang="en-GB" altLang="en-US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6A158D-51E5-3B73-0812-8BFBC3CBACB4}"/>
              </a:ext>
            </a:extLst>
          </p:cNvPr>
          <p:cNvSpPr/>
          <p:nvPr/>
        </p:nvSpPr>
        <p:spPr>
          <a:xfrm>
            <a:off x="771936" y="705178"/>
            <a:ext cx="6339364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GB" altLang="en-US" sz="3200" b="1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Water Bottle 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22C10A-5264-6CCF-7930-3ECD23A05AA5}"/>
              </a:ext>
            </a:extLst>
          </p:cNvPr>
          <p:cNvSpPr txBox="1"/>
          <p:nvPr/>
        </p:nvSpPr>
        <p:spPr>
          <a:xfrm>
            <a:off x="5583382" y="2228671"/>
            <a:ext cx="3654591" cy="1754326"/>
          </a:xfrm>
          <a:prstGeom prst="rect">
            <a:avLst/>
          </a:prstGeom>
          <a:solidFill>
            <a:srgbClr val="FF0000"/>
          </a:solidFill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FF00"/>
                </a:solidFill>
              </a:rPr>
              <a:t>How would you do this?</a:t>
            </a:r>
          </a:p>
        </p:txBody>
      </p:sp>
    </p:spTree>
    <p:extLst>
      <p:ext uri="{BB962C8B-B14F-4D97-AF65-F5344CB8AC3E}">
        <p14:creationId xmlns:p14="http://schemas.microsoft.com/office/powerpoint/2010/main" val="347494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E42C2F-1D4F-1BC9-4CDD-51F96B5F3C08}"/>
              </a:ext>
            </a:extLst>
          </p:cNvPr>
          <p:cNvSpPr>
            <a:spLocks noChangeAspect="1"/>
          </p:cNvSpPr>
          <p:nvPr/>
        </p:nvSpPr>
        <p:spPr>
          <a:xfrm>
            <a:off x="1066850" y="1512000"/>
            <a:ext cx="3156358" cy="4464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CC600C-7C73-64FF-65A2-F4718899EC20}"/>
              </a:ext>
            </a:extLst>
          </p:cNvPr>
          <p:cNvCxnSpPr>
            <a:stCxn id="3" idx="0"/>
            <a:endCxn id="3" idx="2"/>
          </p:cNvCxnSpPr>
          <p:nvPr/>
        </p:nvCxnSpPr>
        <p:spPr>
          <a:xfrm>
            <a:off x="2645029" y="1512000"/>
            <a:ext cx="0" cy="44640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CF0BCB2-CA52-2EFE-BC00-357498224D03}"/>
              </a:ext>
            </a:extLst>
          </p:cNvPr>
          <p:cNvSpPr txBox="1"/>
          <p:nvPr/>
        </p:nvSpPr>
        <p:spPr>
          <a:xfrm>
            <a:off x="1744483" y="2590800"/>
            <a:ext cx="180109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8000"/>
                </a:solidFill>
              </a:rPr>
              <a:t>Fold the paper in half longways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D684F-BC7A-DC47-BA9D-DA2970387775}"/>
              </a:ext>
            </a:extLst>
          </p:cNvPr>
          <p:cNvSpPr>
            <a:spLocks/>
          </p:cNvSpPr>
          <p:nvPr/>
        </p:nvSpPr>
        <p:spPr>
          <a:xfrm rot="16200000">
            <a:off x="6344441" y="68400"/>
            <a:ext cx="1576800" cy="4464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2E2334-36E7-B3A7-B61F-26456AD3DCF8}"/>
              </a:ext>
            </a:extLst>
          </p:cNvPr>
          <p:cNvCxnSpPr>
            <a:cxnSpLocks/>
          </p:cNvCxnSpPr>
          <p:nvPr/>
        </p:nvCxnSpPr>
        <p:spPr>
          <a:xfrm>
            <a:off x="6016841" y="1511999"/>
            <a:ext cx="0" cy="157680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5446D0-0D74-8BB0-73A7-890017E53351}"/>
              </a:ext>
            </a:extLst>
          </p:cNvPr>
          <p:cNvCxnSpPr>
            <a:cxnSpLocks/>
          </p:cNvCxnSpPr>
          <p:nvPr/>
        </p:nvCxnSpPr>
        <p:spPr>
          <a:xfrm>
            <a:off x="7132841" y="1561799"/>
            <a:ext cx="0" cy="157680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82B032-436E-AC50-05B3-12923C4B32E5}"/>
              </a:ext>
            </a:extLst>
          </p:cNvPr>
          <p:cNvCxnSpPr>
            <a:cxnSpLocks/>
          </p:cNvCxnSpPr>
          <p:nvPr/>
        </p:nvCxnSpPr>
        <p:spPr>
          <a:xfrm>
            <a:off x="8248841" y="1561799"/>
            <a:ext cx="0" cy="157680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9EB306-60EA-89EE-928D-476D68BE063D}"/>
              </a:ext>
            </a:extLst>
          </p:cNvPr>
          <p:cNvCxnSpPr/>
          <p:nvPr/>
        </p:nvCxnSpPr>
        <p:spPr>
          <a:xfrm>
            <a:off x="6630359" y="3429000"/>
            <a:ext cx="0" cy="1690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3DC6539-060F-F2A2-AD21-3D40791FDCE0}"/>
              </a:ext>
            </a:extLst>
          </p:cNvPr>
          <p:cNvSpPr/>
          <p:nvPr/>
        </p:nvSpPr>
        <p:spPr>
          <a:xfrm>
            <a:off x="6016841" y="3791129"/>
            <a:ext cx="1153835" cy="169025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C7BF6A9-6FF6-F1BB-BACC-084D232D8C8E}"/>
              </a:ext>
            </a:extLst>
          </p:cNvPr>
          <p:cNvCxnSpPr/>
          <p:nvPr/>
        </p:nvCxnSpPr>
        <p:spPr>
          <a:xfrm flipH="1">
            <a:off x="6016841" y="3429000"/>
            <a:ext cx="613518" cy="3621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3CEF7A-9AD5-5731-6273-12C1607AFDC1}"/>
              </a:ext>
            </a:extLst>
          </p:cNvPr>
          <p:cNvCxnSpPr/>
          <p:nvPr/>
        </p:nvCxnSpPr>
        <p:spPr>
          <a:xfrm>
            <a:off x="6630359" y="3429000"/>
            <a:ext cx="502482" cy="3621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6BA38F6-C663-89D5-2D3D-1E4DDA66CCE9}"/>
              </a:ext>
            </a:extLst>
          </p:cNvPr>
          <p:cNvSpPr txBox="1"/>
          <p:nvPr/>
        </p:nvSpPr>
        <p:spPr>
          <a:xfrm>
            <a:off x="5553448" y="1867205"/>
            <a:ext cx="31587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Mark this in four equal parts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91782E-9FD2-6558-68BC-857B7F4A188D}"/>
              </a:ext>
            </a:extLst>
          </p:cNvPr>
          <p:cNvSpPr txBox="1"/>
          <p:nvPr/>
        </p:nvSpPr>
        <p:spPr>
          <a:xfrm>
            <a:off x="5123754" y="4145672"/>
            <a:ext cx="3158786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Now fold in to four and interlace the ends into a triangle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2611BA-A8A5-11A8-DB9C-660A5FBA8E47}"/>
              </a:ext>
            </a:extLst>
          </p:cNvPr>
          <p:cNvSpPr/>
          <p:nvPr/>
        </p:nvSpPr>
        <p:spPr>
          <a:xfrm>
            <a:off x="771936" y="705178"/>
            <a:ext cx="6339364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GB" altLang="en-US" sz="3200" b="1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Water Bottle Challenge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FD75884-4C57-F67F-10D2-0DFEA46DA43F}"/>
              </a:ext>
            </a:extLst>
          </p:cNvPr>
          <p:cNvGrpSpPr/>
          <p:nvPr/>
        </p:nvGrpSpPr>
        <p:grpSpPr>
          <a:xfrm>
            <a:off x="5434185" y="1552360"/>
            <a:ext cx="3141782" cy="4012152"/>
            <a:chOff x="3674658" y="2203524"/>
            <a:chExt cx="3141782" cy="401215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20B4254-AC1F-902F-65B8-AAA30B7D77DF}"/>
                </a:ext>
              </a:extLst>
            </p:cNvPr>
            <p:cNvCxnSpPr/>
            <p:nvPr/>
          </p:nvCxnSpPr>
          <p:spPr>
            <a:xfrm>
              <a:off x="5449162" y="2604656"/>
              <a:ext cx="0" cy="29738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67BC352-5114-4B12-BDA1-0961D261BC31}"/>
                </a:ext>
              </a:extLst>
            </p:cNvPr>
            <p:cNvSpPr/>
            <p:nvPr/>
          </p:nvSpPr>
          <p:spPr>
            <a:xfrm>
              <a:off x="4132624" y="3241796"/>
              <a:ext cx="2475995" cy="297388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0878454-0C98-9388-D88D-D7E47C7AD686}"/>
                </a:ext>
              </a:extLst>
            </p:cNvPr>
            <p:cNvCxnSpPr/>
            <p:nvPr/>
          </p:nvCxnSpPr>
          <p:spPr>
            <a:xfrm flipH="1">
              <a:off x="4132624" y="2604656"/>
              <a:ext cx="1316538" cy="6371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19DDDB6-EC94-97AE-A753-7ABB4532962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162" y="2604656"/>
              <a:ext cx="1159457" cy="6371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711CEE-78ED-295F-A7FD-E84499E6B756}"/>
                </a:ext>
              </a:extLst>
            </p:cNvPr>
            <p:cNvSpPr/>
            <p:nvPr/>
          </p:nvSpPr>
          <p:spPr>
            <a:xfrm>
              <a:off x="4457999" y="2514757"/>
              <a:ext cx="1790401" cy="526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1135BA8-5FD5-E59F-EE2D-09C6C31D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726413" y="1151769"/>
              <a:ext cx="1038271" cy="314178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5941CB7-4C44-F844-B723-5DBEA560B1A1}"/>
              </a:ext>
            </a:extLst>
          </p:cNvPr>
          <p:cNvSpPr txBox="1"/>
          <p:nvPr/>
        </p:nvSpPr>
        <p:spPr>
          <a:xfrm>
            <a:off x="872836" y="1552360"/>
            <a:ext cx="42200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Place the bottle onto the support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We asked you to support the bottle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So it is a good ideal to drink the water in the bottle to make it lighter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And we used just one sheet of paper costing £1 only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5D3C3-8501-4448-2DD0-DA8E1559AB8A}"/>
              </a:ext>
            </a:extLst>
          </p:cNvPr>
          <p:cNvSpPr/>
          <p:nvPr/>
        </p:nvSpPr>
        <p:spPr>
          <a:xfrm>
            <a:off x="771936" y="705178"/>
            <a:ext cx="6339364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GB" altLang="en-US" sz="3200" b="1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Water Bottle Challenge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8099B7-8CD1-90E9-1EE6-3B9D8478215B}"/>
              </a:ext>
            </a:extLst>
          </p:cNvPr>
          <p:cNvSpPr txBox="1"/>
          <p:nvPr/>
        </p:nvSpPr>
        <p:spPr>
          <a:xfrm rot="1061042">
            <a:off x="6285792" y="3169631"/>
            <a:ext cx="2484903" cy="181588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But it works even if the bottle ifs full of water</a:t>
            </a:r>
          </a:p>
        </p:txBody>
      </p:sp>
    </p:spTree>
    <p:extLst>
      <p:ext uri="{BB962C8B-B14F-4D97-AF65-F5344CB8AC3E}">
        <p14:creationId xmlns:p14="http://schemas.microsoft.com/office/powerpoint/2010/main" val="230138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C2D191-8FD4-CC8B-FF23-9874622DDE45}"/>
              </a:ext>
            </a:extLst>
          </p:cNvPr>
          <p:cNvSpPr/>
          <p:nvPr/>
        </p:nvSpPr>
        <p:spPr>
          <a:xfrm>
            <a:off x="771936" y="705178"/>
            <a:ext cx="6339364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GB" altLang="en-US" sz="3200" b="1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Water Bottle Challenge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896B42-9324-B119-5362-AB6A04ACA28B}"/>
              </a:ext>
            </a:extLst>
          </p:cNvPr>
          <p:cNvSpPr txBox="1"/>
          <p:nvPr/>
        </p:nvSpPr>
        <p:spPr>
          <a:xfrm>
            <a:off x="630382" y="1659285"/>
            <a:ext cx="57011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have learnt</a:t>
            </a:r>
          </a:p>
          <a:p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>
                <a:solidFill>
                  <a:srgbClr val="008000"/>
                </a:solidFill>
              </a:rPr>
              <a:t>To think outside the box</a:t>
            </a:r>
          </a:p>
          <a:p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>
                <a:solidFill>
                  <a:srgbClr val="002060"/>
                </a:solidFill>
              </a:rPr>
              <a:t>To use 3D geometry again</a:t>
            </a:r>
          </a:p>
          <a:p>
            <a:endParaRPr lang="en-GB" sz="3200" b="1" dirty="0">
              <a:solidFill>
                <a:srgbClr val="002060"/>
              </a:solidFill>
            </a:endParaRPr>
          </a:p>
          <a:p>
            <a:r>
              <a:rPr lang="en-GB" sz="3200" b="1" dirty="0">
                <a:solidFill>
                  <a:srgbClr val="008000"/>
                </a:solidFill>
              </a:rPr>
              <a:t>And used Maths yet again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6A7DB2-47E3-720F-971A-839FA4322053}"/>
              </a:ext>
            </a:extLst>
          </p:cNvPr>
          <p:cNvGrpSpPr/>
          <p:nvPr/>
        </p:nvGrpSpPr>
        <p:grpSpPr>
          <a:xfrm>
            <a:off x="5974512" y="2112818"/>
            <a:ext cx="2449052" cy="2930238"/>
            <a:chOff x="3674658" y="2203524"/>
            <a:chExt cx="3141782" cy="40121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869B904-B8D0-30BD-F159-AF4E388DE757}"/>
                </a:ext>
              </a:extLst>
            </p:cNvPr>
            <p:cNvCxnSpPr/>
            <p:nvPr/>
          </p:nvCxnSpPr>
          <p:spPr>
            <a:xfrm>
              <a:off x="5449162" y="2604656"/>
              <a:ext cx="0" cy="29738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D3762A-B933-9FB4-CC97-41EE74587499}"/>
                </a:ext>
              </a:extLst>
            </p:cNvPr>
            <p:cNvSpPr/>
            <p:nvPr/>
          </p:nvSpPr>
          <p:spPr>
            <a:xfrm>
              <a:off x="4132624" y="3241796"/>
              <a:ext cx="2475995" cy="297388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rgbClr val="FF0000"/>
                  </a:solidFill>
                </a:rPr>
                <a:t>Well</a:t>
              </a:r>
              <a:br>
                <a:rPr lang="en-GB" sz="3200" b="1" dirty="0">
                  <a:solidFill>
                    <a:srgbClr val="FF0000"/>
                  </a:solidFill>
                </a:rPr>
              </a:br>
              <a:r>
                <a:rPr lang="en-GB" sz="3200" b="1" dirty="0">
                  <a:solidFill>
                    <a:srgbClr val="FF0000"/>
                  </a:solidFill>
                </a:rPr>
                <a:t>Done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96AA73B-F881-686E-0CF4-68179DDDB1C5}"/>
                </a:ext>
              </a:extLst>
            </p:cNvPr>
            <p:cNvCxnSpPr/>
            <p:nvPr/>
          </p:nvCxnSpPr>
          <p:spPr>
            <a:xfrm flipH="1">
              <a:off x="4132624" y="2604656"/>
              <a:ext cx="1316538" cy="6371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B5CA951-0B0F-7FEC-6ED0-632A38A72C0B}"/>
                </a:ext>
              </a:extLst>
            </p:cNvPr>
            <p:cNvCxnSpPr>
              <a:cxnSpLocks/>
            </p:cNvCxnSpPr>
            <p:nvPr/>
          </p:nvCxnSpPr>
          <p:spPr>
            <a:xfrm>
              <a:off x="5449162" y="2604656"/>
              <a:ext cx="1159457" cy="6371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4F6C2B-7F73-998C-7BCB-48BD0207CF41}"/>
                </a:ext>
              </a:extLst>
            </p:cNvPr>
            <p:cNvSpPr/>
            <p:nvPr/>
          </p:nvSpPr>
          <p:spPr>
            <a:xfrm>
              <a:off x="4457999" y="2514757"/>
              <a:ext cx="1790401" cy="526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C6B4029-D4CC-709D-CD15-D9903D1E8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726413" y="1151769"/>
              <a:ext cx="1038271" cy="31417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53ACD3-FBD0-F14A-7FDC-94F2122899C9}"/>
              </a:ext>
            </a:extLst>
          </p:cNvPr>
          <p:cNvSpPr/>
          <p:nvPr/>
        </p:nvSpPr>
        <p:spPr>
          <a:xfrm>
            <a:off x="512656" y="374072"/>
            <a:ext cx="2923237" cy="620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Fake Coin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FD152-A310-7480-737F-018C5CF322A3}"/>
              </a:ext>
            </a:extLst>
          </p:cNvPr>
          <p:cNvSpPr txBox="1"/>
          <p:nvPr/>
        </p:nvSpPr>
        <p:spPr>
          <a:xfrm>
            <a:off x="512656" y="1681655"/>
            <a:ext cx="626221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There are nine coins but one is a fake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You can weigh the cons on the kitchen scales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What is the minimum number of times you nut weigh them to find the fake?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B08F7-E6AF-A6A8-E3F0-FE17ACCDC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873" y="1202315"/>
            <a:ext cx="2901662" cy="290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454334-F479-972D-4864-7AC8C6796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991" y="4103977"/>
            <a:ext cx="22574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10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53ACD3-FBD0-F14A-7FDC-94F2122899C9}"/>
              </a:ext>
            </a:extLst>
          </p:cNvPr>
          <p:cNvSpPr/>
          <p:nvPr/>
        </p:nvSpPr>
        <p:spPr>
          <a:xfrm>
            <a:off x="512656" y="377031"/>
            <a:ext cx="2923237" cy="620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Fake Coin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B47D-923C-1BE9-5DA4-7052BA7416EE}"/>
              </a:ext>
            </a:extLst>
          </p:cNvPr>
          <p:cNvSpPr txBox="1"/>
          <p:nvPr/>
        </p:nvSpPr>
        <p:spPr>
          <a:xfrm>
            <a:off x="720474" y="1949256"/>
            <a:ext cx="8756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1. Weigh three against three</a:t>
            </a:r>
          </a:p>
          <a:p>
            <a:endParaRPr lang="en-GB" sz="2400" b="1" dirty="0"/>
          </a:p>
          <a:p>
            <a:r>
              <a:rPr lang="en-GB" sz="2400" b="1" dirty="0">
                <a:solidFill>
                  <a:srgbClr val="008000"/>
                </a:solidFill>
              </a:rPr>
              <a:t>If they are the same then these  are good coins</a:t>
            </a:r>
            <a:endParaRPr lang="en-GB" sz="2400" b="1" dirty="0">
              <a:solidFill>
                <a:srgbClr val="C00000"/>
              </a:solidFill>
            </a:endParaRP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If not then the last three are good, go to the next slide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B548A-EC7A-1702-5EB5-A817C77E258F}"/>
              </a:ext>
            </a:extLst>
          </p:cNvPr>
          <p:cNvSpPr txBox="1"/>
          <p:nvPr/>
        </p:nvSpPr>
        <p:spPr>
          <a:xfrm>
            <a:off x="1149965" y="1259175"/>
            <a:ext cx="8756035" cy="43396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</a:t>
            </a:r>
            <a:r>
              <a:rPr lang="en-GB" sz="2400" b="1" dirty="0">
                <a:solidFill>
                  <a:srgbClr val="FF0000"/>
                </a:solidFill>
              </a:rPr>
              <a:t>If they are the same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2. Weigh two good ones against two of the other three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If equal then the last coin of set three is the bad  one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	3. If not equal weigh one of each against two</a:t>
            </a:r>
            <a:r>
              <a:rPr lang="en-GB" sz="2400" b="1" dirty="0">
                <a:solidFill>
                  <a:srgbClr val="008000"/>
                </a:solidFill>
              </a:rPr>
              <a:t> </a:t>
            </a:r>
            <a:r>
              <a:rPr lang="en-GB" sz="2400" b="1" dirty="0">
                <a:solidFill>
                  <a:srgbClr val="002060"/>
                </a:solidFill>
              </a:rPr>
              <a:t> good coins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	If equal the last coin is the bad one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4. If not weigh one of the two which were bad  against one 	of the good ones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	If unequal the coin on the scales is bad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If equal the other of the last three is bad</a:t>
            </a:r>
          </a:p>
        </p:txBody>
      </p:sp>
    </p:spTree>
    <p:extLst>
      <p:ext uri="{BB962C8B-B14F-4D97-AF65-F5344CB8AC3E}">
        <p14:creationId xmlns:p14="http://schemas.microsoft.com/office/powerpoint/2010/main" val="33498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53ACD3-FBD0-F14A-7FDC-94F2122899C9}"/>
              </a:ext>
            </a:extLst>
          </p:cNvPr>
          <p:cNvSpPr/>
          <p:nvPr/>
        </p:nvSpPr>
        <p:spPr>
          <a:xfrm>
            <a:off x="484947" y="401781"/>
            <a:ext cx="2923237" cy="620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Fake Coin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A912A-9B3F-A1B7-4D94-AD0D2EDC0CC8}"/>
              </a:ext>
            </a:extLst>
          </p:cNvPr>
          <p:cNvSpPr txBox="1"/>
          <p:nvPr/>
        </p:nvSpPr>
        <p:spPr>
          <a:xfrm>
            <a:off x="339438" y="1332407"/>
            <a:ext cx="922712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200" b="1" dirty="0">
                <a:solidFill>
                  <a:srgbClr val="FF0000"/>
                </a:solidFill>
              </a:rPr>
              <a:t>If not then the last three are good</a:t>
            </a:r>
          </a:p>
          <a:p>
            <a:pPr>
              <a:spcBef>
                <a:spcPts val="1200"/>
              </a:spcBef>
            </a:pPr>
            <a:r>
              <a:rPr lang="en-GB" sz="2200" b="1" dirty="0">
                <a:solidFill>
                  <a:srgbClr val="008000"/>
                </a:solidFill>
              </a:rPr>
              <a:t>2. Weigh three good ones against one of the other sets of three</a:t>
            </a:r>
          </a:p>
          <a:p>
            <a:pPr>
              <a:spcBef>
                <a:spcPts val="1200"/>
              </a:spcBef>
            </a:pPr>
            <a:r>
              <a:rPr lang="en-GB" sz="2200" b="1" dirty="0">
                <a:solidFill>
                  <a:srgbClr val="002060"/>
                </a:solidFill>
              </a:rPr>
              <a:t>If the same then the bad coin is in the third set, otherwise it is in the first set</a:t>
            </a:r>
          </a:p>
          <a:p>
            <a:pPr>
              <a:spcBef>
                <a:spcPts val="1200"/>
              </a:spcBef>
            </a:pPr>
            <a:r>
              <a:rPr lang="en-GB" sz="2200" b="1" dirty="0">
                <a:solidFill>
                  <a:srgbClr val="008000"/>
                </a:solidFill>
              </a:rPr>
              <a:t>3. Weigh two good coins against two of the three with the bad coin</a:t>
            </a:r>
          </a:p>
          <a:p>
            <a:pPr>
              <a:spcBef>
                <a:spcPts val="1200"/>
              </a:spcBef>
            </a:pPr>
            <a:r>
              <a:rPr lang="en-GB" sz="2200" b="1" dirty="0">
                <a:solidFill>
                  <a:srgbClr val="002060"/>
                </a:solidFill>
              </a:rPr>
              <a:t>If equal the bad coin is the coin remining in the bad set of three</a:t>
            </a:r>
          </a:p>
          <a:p>
            <a:pPr>
              <a:spcBef>
                <a:spcPts val="1200"/>
              </a:spcBef>
            </a:pPr>
            <a:r>
              <a:rPr lang="en-GB" sz="2200" b="1" dirty="0">
                <a:solidFill>
                  <a:srgbClr val="008000"/>
                </a:solidFill>
              </a:rPr>
              <a:t>4. If not equal one of the two coins from the bad set is bad.</a:t>
            </a:r>
          </a:p>
          <a:p>
            <a:pPr>
              <a:spcBef>
                <a:spcPts val="1200"/>
              </a:spcBef>
            </a:pPr>
            <a:r>
              <a:rPr lang="en-GB" sz="2200" b="1" dirty="0">
                <a:solidFill>
                  <a:srgbClr val="002060"/>
                </a:solidFill>
              </a:rPr>
              <a:t>5. Weigh a good coin against one of the remaining two where there is a bad coin</a:t>
            </a:r>
          </a:p>
          <a:p>
            <a:pPr>
              <a:spcBef>
                <a:spcPts val="1200"/>
              </a:spcBef>
            </a:pPr>
            <a:r>
              <a:rPr lang="en-GB" sz="2200" b="1" dirty="0">
                <a:solidFill>
                  <a:srgbClr val="008000"/>
                </a:solidFill>
              </a:rPr>
              <a:t>If equal the bad coin is the one remaining    </a:t>
            </a:r>
          </a:p>
          <a:p>
            <a:pPr>
              <a:spcBef>
                <a:spcPts val="1200"/>
              </a:spcBef>
            </a:pPr>
            <a:r>
              <a:rPr lang="en-GB" sz="2200" b="1" dirty="0">
                <a:solidFill>
                  <a:srgbClr val="002060"/>
                </a:solidFill>
              </a:rPr>
              <a:t>If  unequal you have found the bad coin</a:t>
            </a:r>
          </a:p>
        </p:txBody>
      </p:sp>
    </p:spTree>
    <p:extLst>
      <p:ext uri="{BB962C8B-B14F-4D97-AF65-F5344CB8AC3E}">
        <p14:creationId xmlns:p14="http://schemas.microsoft.com/office/powerpoint/2010/main" val="33576259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53ACD3-FBD0-F14A-7FDC-94F2122899C9}"/>
              </a:ext>
            </a:extLst>
          </p:cNvPr>
          <p:cNvSpPr/>
          <p:nvPr/>
        </p:nvSpPr>
        <p:spPr>
          <a:xfrm>
            <a:off x="720474" y="775854"/>
            <a:ext cx="2923237" cy="620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Fake Coin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02FD5-7FD7-64E4-2965-22FDE9FC5E23}"/>
              </a:ext>
            </a:extLst>
          </p:cNvPr>
          <p:cNvSpPr txBox="1"/>
          <p:nvPr/>
        </p:nvSpPr>
        <p:spPr>
          <a:xfrm>
            <a:off x="899410" y="1938728"/>
            <a:ext cx="78563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8000"/>
                </a:solidFill>
              </a:rPr>
              <a:t>For my method the minimum number of times you need to weigh coins to guarantee a result is five</a:t>
            </a:r>
          </a:p>
          <a:p>
            <a:endParaRPr lang="en-GB" sz="3200" b="1" dirty="0">
              <a:solidFill>
                <a:srgbClr val="008000"/>
              </a:solidFill>
            </a:endParaRPr>
          </a:p>
          <a:p>
            <a:r>
              <a:rPr lang="en-GB" sz="3200" b="1" dirty="0">
                <a:solidFill>
                  <a:srgbClr val="002060"/>
                </a:solidFill>
              </a:rPr>
              <a:t>Do you have abetter method?</a:t>
            </a:r>
          </a:p>
        </p:txBody>
      </p:sp>
    </p:spTree>
    <p:extLst>
      <p:ext uri="{BB962C8B-B14F-4D97-AF65-F5344CB8AC3E}">
        <p14:creationId xmlns:p14="http://schemas.microsoft.com/office/powerpoint/2010/main" val="28986348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53ACD3-FBD0-F14A-7FDC-94F2122899C9}"/>
              </a:ext>
            </a:extLst>
          </p:cNvPr>
          <p:cNvSpPr/>
          <p:nvPr/>
        </p:nvSpPr>
        <p:spPr>
          <a:xfrm>
            <a:off x="720474" y="775854"/>
            <a:ext cx="2923237" cy="620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Fake Coin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02FD5-7FD7-64E4-2965-22FDE9FC5E23}"/>
              </a:ext>
            </a:extLst>
          </p:cNvPr>
          <p:cNvSpPr txBox="1"/>
          <p:nvPr/>
        </p:nvSpPr>
        <p:spPr>
          <a:xfrm>
            <a:off x="899410" y="1938728"/>
            <a:ext cx="78563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have learnt</a:t>
            </a:r>
          </a:p>
          <a:p>
            <a:endParaRPr lang="en-GB" sz="3200" b="1" dirty="0">
              <a:solidFill>
                <a:srgbClr val="008000"/>
              </a:solidFill>
            </a:endParaRPr>
          </a:p>
          <a:p>
            <a:r>
              <a:rPr lang="en-GB" sz="3200" b="1" dirty="0">
                <a:solidFill>
                  <a:srgbClr val="008000"/>
                </a:solidFill>
              </a:rPr>
              <a:t>To simulate different scenarios for weighing the coins</a:t>
            </a:r>
          </a:p>
          <a:p>
            <a:endParaRPr lang="en-GB" sz="3200" b="1" dirty="0">
              <a:solidFill>
                <a:srgbClr val="008000"/>
              </a:solidFill>
            </a:endParaRPr>
          </a:p>
          <a:p>
            <a:r>
              <a:rPr lang="en-GB" sz="3200" b="1" dirty="0">
                <a:solidFill>
                  <a:srgbClr val="002060"/>
                </a:solidFill>
              </a:rPr>
              <a:t>We used logic</a:t>
            </a:r>
          </a:p>
          <a:p>
            <a:endParaRPr lang="en-GB" sz="3200" b="1" dirty="0">
              <a:solidFill>
                <a:srgbClr val="008000"/>
              </a:solidFill>
            </a:endParaRPr>
          </a:p>
          <a:p>
            <a:r>
              <a:rPr lang="en-GB" sz="3200" b="1" dirty="0">
                <a:solidFill>
                  <a:srgbClr val="008000"/>
                </a:solidFill>
              </a:rPr>
              <a:t>Logic is part of Maths</a:t>
            </a:r>
          </a:p>
        </p:txBody>
      </p:sp>
    </p:spTree>
    <p:extLst>
      <p:ext uri="{BB962C8B-B14F-4D97-AF65-F5344CB8AC3E}">
        <p14:creationId xmlns:p14="http://schemas.microsoft.com/office/powerpoint/2010/main" val="3052498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E0B2A2-7611-47F4-851A-15B3BD0DFF84}"/>
              </a:ext>
            </a:extLst>
          </p:cNvPr>
          <p:cNvSpPr txBox="1"/>
          <p:nvPr/>
        </p:nvSpPr>
        <p:spPr>
          <a:xfrm>
            <a:off x="1476873" y="1743176"/>
            <a:ext cx="2351669" cy="4343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25" b="1" dirty="0">
                <a:solidFill>
                  <a:srgbClr val="008000"/>
                </a:solidFill>
              </a:rPr>
              <a:t>What you need:</a:t>
            </a:r>
          </a:p>
          <a:p>
            <a:pPr marL="278606" indent="-278606">
              <a:buFontTx/>
              <a:buChar char="-"/>
              <a:defRPr/>
            </a:pPr>
            <a:r>
              <a:rPr lang="en-GB" sz="1625" b="1" dirty="0">
                <a:solidFill>
                  <a:srgbClr val="008000"/>
                </a:solidFill>
              </a:rPr>
              <a:t>Two 1.5V Batteries</a:t>
            </a:r>
          </a:p>
          <a:p>
            <a:pPr marL="278606" indent="-278606">
              <a:buFontTx/>
              <a:buChar char="-"/>
              <a:defRPr/>
            </a:pPr>
            <a:r>
              <a:rPr lang="en-GB" sz="1625" b="1" dirty="0">
                <a:solidFill>
                  <a:srgbClr val="008000"/>
                </a:solidFill>
              </a:rPr>
              <a:t>Battery Holder</a:t>
            </a:r>
          </a:p>
          <a:p>
            <a:pPr marL="278606" indent="-278606">
              <a:buFontTx/>
              <a:buChar char="-"/>
              <a:defRPr/>
            </a:pPr>
            <a:r>
              <a:rPr lang="en-GB" sz="1625" b="1" dirty="0">
                <a:solidFill>
                  <a:srgbClr val="008000"/>
                </a:solidFill>
              </a:rPr>
              <a:t>Switch</a:t>
            </a:r>
          </a:p>
          <a:p>
            <a:pPr marL="278606" indent="-278606">
              <a:buFontTx/>
              <a:buChar char="-"/>
              <a:defRPr/>
            </a:pPr>
            <a:r>
              <a:rPr lang="en-GB" sz="1625" b="1" dirty="0">
                <a:solidFill>
                  <a:srgbClr val="008000"/>
                </a:solidFill>
              </a:rPr>
              <a:t>Three Lamp Holders</a:t>
            </a:r>
          </a:p>
          <a:p>
            <a:pPr marL="278606" indent="-278606">
              <a:buFontTx/>
              <a:buChar char="-"/>
              <a:defRPr/>
            </a:pPr>
            <a:r>
              <a:rPr lang="en-GB" sz="1625" b="1" dirty="0">
                <a:solidFill>
                  <a:srgbClr val="008000"/>
                </a:solidFill>
              </a:rPr>
              <a:t>Three 3V Bulbs</a:t>
            </a:r>
          </a:p>
          <a:p>
            <a:pPr marL="278606" indent="-278606">
              <a:buFontTx/>
              <a:buChar char="-"/>
              <a:defRPr/>
            </a:pPr>
            <a:r>
              <a:rPr lang="en-GB" sz="1625" b="1" dirty="0">
                <a:solidFill>
                  <a:srgbClr val="008000"/>
                </a:solidFill>
              </a:rPr>
              <a:t>Wire</a:t>
            </a:r>
          </a:p>
          <a:p>
            <a:pPr marL="278606" indent="-278606">
              <a:buFontTx/>
              <a:buChar char="-"/>
              <a:defRPr/>
            </a:pPr>
            <a:r>
              <a:rPr lang="en-GB" sz="1625" b="1" dirty="0">
                <a:solidFill>
                  <a:srgbClr val="008000"/>
                </a:solidFill>
              </a:rPr>
              <a:t>Three Terminal Blocks</a:t>
            </a:r>
          </a:p>
          <a:p>
            <a:pPr marL="278606" indent="-278606">
              <a:buFontTx/>
              <a:buChar char="-"/>
              <a:defRPr/>
            </a:pPr>
            <a:r>
              <a:rPr lang="en-GB" sz="1625" b="1" dirty="0">
                <a:solidFill>
                  <a:srgbClr val="008000"/>
                </a:solidFill>
              </a:rPr>
              <a:t>Screwdriver</a:t>
            </a:r>
          </a:p>
          <a:p>
            <a:pPr marL="278606" indent="-278606">
              <a:buFontTx/>
              <a:buChar char="-"/>
              <a:defRPr/>
            </a:pPr>
            <a:r>
              <a:rPr lang="en-GB" sz="1625" b="1" dirty="0">
                <a:solidFill>
                  <a:srgbClr val="008000"/>
                </a:solidFill>
              </a:rPr>
              <a:t>Scissors</a:t>
            </a:r>
          </a:p>
          <a:p>
            <a:pPr marL="278606" indent="-278606">
              <a:buFontTx/>
              <a:buChar char="-"/>
              <a:defRPr/>
            </a:pPr>
            <a:r>
              <a:rPr lang="en-GB" sz="1625" b="1" dirty="0">
                <a:solidFill>
                  <a:srgbClr val="008000"/>
                </a:solidFill>
              </a:rPr>
              <a:t>Paper</a:t>
            </a:r>
          </a:p>
          <a:p>
            <a:pPr marL="278606" indent="-278606">
              <a:buFontTx/>
              <a:buChar char="-"/>
              <a:defRPr/>
            </a:pPr>
            <a:r>
              <a:rPr lang="en-GB" sz="1625" b="1" dirty="0">
                <a:solidFill>
                  <a:srgbClr val="008000"/>
                </a:solidFill>
              </a:rPr>
              <a:t>Bubble-wrap</a:t>
            </a:r>
          </a:p>
          <a:p>
            <a:pPr marL="278606" indent="-278606">
              <a:buFontTx/>
              <a:buChar char="-"/>
              <a:defRPr/>
            </a:pPr>
            <a:r>
              <a:rPr lang="en-GB" sz="1625" b="1" dirty="0">
                <a:solidFill>
                  <a:srgbClr val="008000"/>
                </a:solidFill>
              </a:rPr>
              <a:t>Clingfilm (optional)</a:t>
            </a:r>
          </a:p>
          <a:p>
            <a:pPr marL="278606" indent="-278606">
              <a:buFontTx/>
              <a:buChar char="-"/>
              <a:defRPr/>
            </a:pPr>
            <a:r>
              <a:rPr lang="en-GB" sz="1625" b="1" dirty="0">
                <a:solidFill>
                  <a:srgbClr val="008000"/>
                </a:solidFill>
              </a:rPr>
              <a:t>Sticky Tape</a:t>
            </a:r>
          </a:p>
          <a:p>
            <a:pPr marL="278606" indent="-278606">
              <a:buFontTx/>
              <a:buChar char="-"/>
              <a:defRPr/>
            </a:pPr>
            <a:endParaRPr lang="en-GB" sz="1625" b="1" dirty="0">
              <a:solidFill>
                <a:srgbClr val="008000"/>
              </a:solidFill>
            </a:endParaRPr>
          </a:p>
          <a:p>
            <a:pPr marL="278606" indent="-278606">
              <a:buFontTx/>
              <a:buChar char="-"/>
              <a:defRPr/>
            </a:pPr>
            <a:endParaRPr lang="en-GB" sz="1625" b="1" dirty="0">
              <a:solidFill>
                <a:srgbClr val="008000"/>
              </a:solidFill>
            </a:endParaRPr>
          </a:p>
          <a:p>
            <a:pPr marL="278606" indent="-278606">
              <a:buFontTx/>
              <a:buChar char="-"/>
              <a:defRPr/>
            </a:pPr>
            <a:endParaRPr lang="en-GB" sz="1625" b="1" dirty="0">
              <a:solidFill>
                <a:srgbClr val="008000"/>
              </a:solidFill>
            </a:endParaRPr>
          </a:p>
        </p:txBody>
      </p:sp>
      <p:grpSp>
        <p:nvGrpSpPr>
          <p:cNvPr id="8201" name="Group 22">
            <a:extLst>
              <a:ext uri="{FF2B5EF4-FFF2-40B4-BE49-F238E27FC236}">
                <a16:creationId xmlns:a16="http://schemas.microsoft.com/office/drawing/2014/main" id="{576C6512-91FD-42B7-B147-6ABE6991A16F}"/>
              </a:ext>
            </a:extLst>
          </p:cNvPr>
          <p:cNvGrpSpPr>
            <a:grpSpLocks/>
          </p:cNvGrpSpPr>
          <p:nvPr/>
        </p:nvGrpSpPr>
        <p:grpSpPr bwMode="auto">
          <a:xfrm>
            <a:off x="6396335" y="2598340"/>
            <a:ext cx="366316" cy="557213"/>
            <a:chOff x="1230804" y="3284984"/>
            <a:chExt cx="787901" cy="1152128"/>
          </a:xfrm>
        </p:grpSpPr>
        <p:pic>
          <p:nvPicPr>
            <p:cNvPr id="8218" name="Picture 23" descr="A picture containing object&#10;&#10;Description generated with high confidence">
              <a:extLst>
                <a:ext uri="{FF2B5EF4-FFF2-40B4-BE49-F238E27FC236}">
                  <a16:creationId xmlns:a16="http://schemas.microsoft.com/office/drawing/2014/main" id="{DB535C51-FBF9-4A31-A2C5-EBB9E4CBA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804" y="3284984"/>
              <a:ext cx="787901" cy="9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9" name="Rectangle 24">
              <a:extLst>
                <a:ext uri="{FF2B5EF4-FFF2-40B4-BE49-F238E27FC236}">
                  <a16:creationId xmlns:a16="http://schemas.microsoft.com/office/drawing/2014/main" id="{E1D16F24-FBBC-409B-B230-7F4D81442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804" y="4149080"/>
              <a:ext cx="787901" cy="2880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</p:grpSp>
      <p:pic>
        <p:nvPicPr>
          <p:cNvPr id="8202" name="Picture 6173">
            <a:extLst>
              <a:ext uri="{FF2B5EF4-FFF2-40B4-BE49-F238E27FC236}">
                <a16:creationId xmlns:a16="http://schemas.microsoft.com/office/drawing/2014/main" id="{1E3BDE0E-B51B-4763-9E19-07F8F9599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8640">
            <a:off x="6347323" y="1823146"/>
            <a:ext cx="611386" cy="6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53">
            <a:extLst>
              <a:ext uri="{FF2B5EF4-FFF2-40B4-BE49-F238E27FC236}">
                <a16:creationId xmlns:a16="http://schemas.microsoft.com/office/drawing/2014/main" id="{69A75618-8C44-4B04-8099-61FC12426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968" y="1821855"/>
            <a:ext cx="221853" cy="64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06">
            <a:extLst>
              <a:ext uri="{FF2B5EF4-FFF2-40B4-BE49-F238E27FC236}">
                <a16:creationId xmlns:a16="http://schemas.microsoft.com/office/drawing/2014/main" id="{9AB3B8A0-2E04-43E1-AF87-73DE1C743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87" y="1833465"/>
            <a:ext cx="221853" cy="64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6160">
            <a:extLst>
              <a:ext uri="{FF2B5EF4-FFF2-40B4-BE49-F238E27FC236}">
                <a16:creationId xmlns:a16="http://schemas.microsoft.com/office/drawing/2014/main" id="{D9A4D608-F69E-4C18-8C7D-CC71731A0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14" y="2626718"/>
            <a:ext cx="419200" cy="54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7">
            <a:extLst>
              <a:ext uri="{FF2B5EF4-FFF2-40B4-BE49-F238E27FC236}">
                <a16:creationId xmlns:a16="http://schemas.microsoft.com/office/drawing/2014/main" id="{5C131CAF-1E45-4ED5-9FCA-162B63F73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09" y="3320654"/>
            <a:ext cx="567531" cy="3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8">
            <a:extLst>
              <a:ext uri="{FF2B5EF4-FFF2-40B4-BE49-F238E27FC236}">
                <a16:creationId xmlns:a16="http://schemas.microsoft.com/office/drawing/2014/main" id="{4204212D-47CA-4996-9015-37AA1857C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135" y="4017170"/>
            <a:ext cx="1142802" cy="54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40">
            <a:extLst>
              <a:ext uri="{FF2B5EF4-FFF2-40B4-BE49-F238E27FC236}">
                <a16:creationId xmlns:a16="http://schemas.microsoft.com/office/drawing/2014/main" id="{BC698FE4-7395-4507-98A1-C8BBA9AF3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70" y="3368378"/>
            <a:ext cx="270867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8">
            <a:extLst>
              <a:ext uri="{FF2B5EF4-FFF2-40B4-BE49-F238E27FC236}">
                <a16:creationId xmlns:a16="http://schemas.microsoft.com/office/drawing/2014/main" id="{003BD7C1-5F9D-414A-8F0B-026038922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007" y="4182270"/>
            <a:ext cx="1221482" cy="109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D72E4227-1F26-419F-B1F0-35861505E861}"/>
              </a:ext>
            </a:extLst>
          </p:cNvPr>
          <p:cNvSpPr/>
          <p:nvPr/>
        </p:nvSpPr>
        <p:spPr bwMode="auto">
          <a:xfrm>
            <a:off x="7491414" y="2117229"/>
            <a:ext cx="1184077" cy="1917997"/>
          </a:xfrm>
          <a:prstGeom prst="snip1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 sz="1463" dirty="0"/>
          </a:p>
        </p:txBody>
      </p:sp>
      <p:sp>
        <p:nvSpPr>
          <p:cNvPr id="8211" name="TextBox 4">
            <a:extLst>
              <a:ext uri="{FF2B5EF4-FFF2-40B4-BE49-F238E27FC236}">
                <a16:creationId xmlns:a16="http://schemas.microsoft.com/office/drawing/2014/main" id="{28B17EF5-C054-4671-B2EE-7EA4F28F2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5303" y="2450009"/>
            <a:ext cx="75373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dirty="0"/>
              <a:t>A4 </a:t>
            </a:r>
            <a:br>
              <a:rPr lang="en-GB" altLang="en-US" sz="1950" dirty="0"/>
            </a:br>
            <a:r>
              <a:rPr lang="en-GB" altLang="en-US" sz="1950" dirty="0"/>
              <a:t>Paper</a:t>
            </a:r>
          </a:p>
        </p:txBody>
      </p:sp>
      <p:grpSp>
        <p:nvGrpSpPr>
          <p:cNvPr id="8212" name="Group 5">
            <a:extLst>
              <a:ext uri="{FF2B5EF4-FFF2-40B4-BE49-F238E27FC236}">
                <a16:creationId xmlns:a16="http://schemas.microsoft.com/office/drawing/2014/main" id="{205CFF81-1698-4790-9C9D-392ADE08F954}"/>
              </a:ext>
            </a:extLst>
          </p:cNvPr>
          <p:cNvGrpSpPr>
            <a:grpSpLocks/>
          </p:cNvGrpSpPr>
          <p:nvPr/>
        </p:nvGrpSpPr>
        <p:grpSpPr bwMode="auto">
          <a:xfrm>
            <a:off x="5092303" y="3791448"/>
            <a:ext cx="986731" cy="951905"/>
            <a:chOff x="5026025" y="4702175"/>
            <a:chExt cx="1214438" cy="1171575"/>
          </a:xfrm>
        </p:grpSpPr>
        <p:pic>
          <p:nvPicPr>
            <p:cNvPr id="8215" name="Picture 37">
              <a:extLst>
                <a:ext uri="{FF2B5EF4-FFF2-40B4-BE49-F238E27FC236}">
                  <a16:creationId xmlns:a16="http://schemas.microsoft.com/office/drawing/2014/main" id="{668F4C71-AAC6-464E-95DB-612261C9D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294252">
              <a:off x="5026025" y="4702175"/>
              <a:ext cx="927100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216" name="Straight Connector 20">
              <a:extLst>
                <a:ext uri="{FF2B5EF4-FFF2-40B4-BE49-F238E27FC236}">
                  <a16:creationId xmlns:a16="http://schemas.microsoft.com/office/drawing/2014/main" id="{6A8EE668-3A80-431C-9C41-A4F9C865C4C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76875" y="5194300"/>
              <a:ext cx="676275" cy="68263"/>
            </a:xfrm>
            <a:prstGeom prst="line">
              <a:avLst/>
            </a:prstGeom>
            <a:noFill/>
            <a:ln w="76200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17" name="Straight Connector 20">
              <a:extLst>
                <a:ext uri="{FF2B5EF4-FFF2-40B4-BE49-F238E27FC236}">
                  <a16:creationId xmlns:a16="http://schemas.microsoft.com/office/drawing/2014/main" id="{2FD41C8A-AC42-4209-9915-CF5ECD9C928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53150" y="5184775"/>
              <a:ext cx="87313" cy="793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213" name="TextBox 4">
            <a:extLst>
              <a:ext uri="{FF2B5EF4-FFF2-40B4-BE49-F238E27FC236}">
                <a16:creationId xmlns:a16="http://schemas.microsoft.com/office/drawing/2014/main" id="{D45F332E-73A9-48A1-8E73-6AEB1FA76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223" y="5283795"/>
            <a:ext cx="3334246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25" b="1" dirty="0">
                <a:solidFill>
                  <a:srgbClr val="FF0000"/>
                </a:solidFill>
              </a:rPr>
              <a:t>Please ensure the batteries are kept separately to avoid short-circuiting</a:t>
            </a:r>
          </a:p>
        </p:txBody>
      </p:sp>
      <p:pic>
        <p:nvPicPr>
          <p:cNvPr id="8214" name="Picture 2">
            <a:extLst>
              <a:ext uri="{FF2B5EF4-FFF2-40B4-BE49-F238E27FC236}">
                <a16:creationId xmlns:a16="http://schemas.microsoft.com/office/drawing/2014/main" id="{0A261336-70D4-48BC-AD2D-290B9E280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391" y="4580832"/>
            <a:ext cx="761008" cy="76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0BC467A2-2DA4-5950-30EA-37857DB64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10" y="669326"/>
            <a:ext cx="3604854" cy="47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52C161A-CCF9-DAF7-A61B-9C31F7612267}"/>
              </a:ext>
            </a:extLst>
          </p:cNvPr>
          <p:cNvSpPr/>
          <p:nvPr/>
        </p:nvSpPr>
        <p:spPr>
          <a:xfrm>
            <a:off x="7012112" y="2122712"/>
            <a:ext cx="1711465" cy="432000"/>
          </a:xfrm>
          <a:prstGeom prst="rect">
            <a:avLst/>
          </a:prstGeom>
          <a:blipFill>
            <a:blip r:embed="rId2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316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09BBD4-9A15-0DF0-947B-68062200D0DE}"/>
              </a:ext>
            </a:extLst>
          </p:cNvPr>
          <p:cNvSpPr txBox="1"/>
          <p:nvPr/>
        </p:nvSpPr>
        <p:spPr>
          <a:xfrm>
            <a:off x="692332" y="1580606"/>
            <a:ext cx="796128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The train is 100 metres long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There is a tunnel 1Km long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If the train is going at 60Km per hour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 </a:t>
            </a:r>
            <a:r>
              <a:rPr lang="en-GB" sz="2400" b="1" dirty="0">
                <a:solidFill>
                  <a:srgbClr val="002060"/>
                </a:solidFill>
              </a:rPr>
              <a:t>How long does it take for the train to go through the tunnel?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59124-498A-41E7-F8CF-DB6C0778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21" y="1902295"/>
            <a:ext cx="1389180" cy="6857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964AD0-1A54-CD95-E19B-A112F9716AEC}"/>
              </a:ext>
            </a:extLst>
          </p:cNvPr>
          <p:cNvGrpSpPr/>
          <p:nvPr/>
        </p:nvGrpSpPr>
        <p:grpSpPr>
          <a:xfrm>
            <a:off x="6930698" y="2122714"/>
            <a:ext cx="162829" cy="391886"/>
            <a:chOff x="6930698" y="2122714"/>
            <a:chExt cx="252000" cy="391886"/>
          </a:xfrm>
        </p:grpSpPr>
        <p:sp>
          <p:nvSpPr>
            <p:cNvPr id="4" name="Partial Circle 3">
              <a:extLst>
                <a:ext uri="{FF2B5EF4-FFF2-40B4-BE49-F238E27FC236}">
                  <a16:creationId xmlns:a16="http://schemas.microsoft.com/office/drawing/2014/main" id="{A6BE8738-C9C5-7F29-8823-D61F89C31C91}"/>
                </a:ext>
              </a:extLst>
            </p:cNvPr>
            <p:cNvSpPr/>
            <p:nvPr/>
          </p:nvSpPr>
          <p:spPr>
            <a:xfrm rot="5400000">
              <a:off x="6860755" y="2192657"/>
              <a:ext cx="391886" cy="25200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0EA9CD-1E29-2C95-3CED-42CE0F466E6D}"/>
                </a:ext>
              </a:extLst>
            </p:cNvPr>
            <p:cNvSpPr/>
            <p:nvPr/>
          </p:nvSpPr>
          <p:spPr>
            <a:xfrm>
              <a:off x="6930698" y="2312194"/>
              <a:ext cx="252000" cy="2024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938F093-C31D-1B6F-37DE-F9C9BB12E0FC}"/>
                </a:ext>
              </a:extLst>
            </p:cNvPr>
            <p:cNvCxnSpPr>
              <a:cxnSpLocks/>
            </p:cNvCxnSpPr>
            <p:nvPr/>
          </p:nvCxnSpPr>
          <p:spPr>
            <a:xfrm>
              <a:off x="6948420" y="2302328"/>
              <a:ext cx="219143" cy="272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BEDA6075-217B-2D88-9C5D-FFBF7D8DD66F}"/>
              </a:ext>
            </a:extLst>
          </p:cNvPr>
          <p:cNvSpPr/>
          <p:nvPr/>
        </p:nvSpPr>
        <p:spPr>
          <a:xfrm rot="60000">
            <a:off x="6996545" y="1911927"/>
            <a:ext cx="1717964" cy="221673"/>
          </a:xfrm>
          <a:custGeom>
            <a:avLst/>
            <a:gdLst>
              <a:gd name="connsiteX0" fmla="*/ 1717964 w 1717964"/>
              <a:gd name="connsiteY0" fmla="*/ 193964 h 221673"/>
              <a:gd name="connsiteX1" fmla="*/ 0 w 1717964"/>
              <a:gd name="connsiteY1" fmla="*/ 221673 h 221673"/>
              <a:gd name="connsiteX2" fmla="*/ 318655 w 1717964"/>
              <a:gd name="connsiteY2" fmla="*/ 138546 h 221673"/>
              <a:gd name="connsiteX3" fmla="*/ 858982 w 1717964"/>
              <a:gd name="connsiteY3" fmla="*/ 0 h 221673"/>
              <a:gd name="connsiteX4" fmla="*/ 1288473 w 1717964"/>
              <a:gd name="connsiteY4" fmla="*/ 0 h 221673"/>
              <a:gd name="connsiteX5" fmla="*/ 1593273 w 1717964"/>
              <a:gd name="connsiteY5" fmla="*/ 41564 h 221673"/>
              <a:gd name="connsiteX6" fmla="*/ 1717964 w 1717964"/>
              <a:gd name="connsiteY6" fmla="*/ 193964 h 2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7964" h="221673">
                <a:moveTo>
                  <a:pt x="1717964" y="193964"/>
                </a:moveTo>
                <a:lnTo>
                  <a:pt x="0" y="221673"/>
                </a:lnTo>
                <a:lnTo>
                  <a:pt x="318655" y="138546"/>
                </a:lnTo>
                <a:lnTo>
                  <a:pt x="858982" y="0"/>
                </a:lnTo>
                <a:lnTo>
                  <a:pt x="1288473" y="0"/>
                </a:lnTo>
                <a:lnTo>
                  <a:pt x="1593273" y="41564"/>
                </a:lnTo>
                <a:lnTo>
                  <a:pt x="1717964" y="193964"/>
                </a:lnTo>
                <a:close/>
              </a:path>
            </a:pathLst>
          </a:custGeom>
          <a:blipFill>
            <a:blip r:embed="rId5">
              <a:alphaModFix amt="5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48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14F7F29-CD80-52C2-25A3-8D69878F3D7B}"/>
              </a:ext>
            </a:extLst>
          </p:cNvPr>
          <p:cNvSpPr/>
          <p:nvPr/>
        </p:nvSpPr>
        <p:spPr>
          <a:xfrm rot="1886922">
            <a:off x="7911527" y="1596549"/>
            <a:ext cx="295712" cy="60643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DDE1618-CBC3-6171-BDB2-E2231BCAC312}"/>
              </a:ext>
            </a:extLst>
          </p:cNvPr>
          <p:cNvSpPr/>
          <p:nvPr/>
        </p:nvSpPr>
        <p:spPr>
          <a:xfrm rot="17880642">
            <a:off x="7713070" y="2017358"/>
            <a:ext cx="471054" cy="36021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10B5EC-AF92-5DFE-79F2-BF7B310AB82F}"/>
              </a:ext>
            </a:extLst>
          </p:cNvPr>
          <p:cNvCxnSpPr>
            <a:cxnSpLocks/>
          </p:cNvCxnSpPr>
          <p:nvPr/>
        </p:nvCxnSpPr>
        <p:spPr>
          <a:xfrm flipH="1">
            <a:off x="4953000" y="2554712"/>
            <a:ext cx="442652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27E7AFED-1498-A712-291C-96D5AF40ED73}"/>
              </a:ext>
            </a:extLst>
          </p:cNvPr>
          <p:cNvSpPr/>
          <p:nvPr/>
        </p:nvSpPr>
        <p:spPr>
          <a:xfrm rot="2088227">
            <a:off x="7841175" y="2155646"/>
            <a:ext cx="214846" cy="60643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C2CD8C-F8FC-0524-0C81-C8C89C54BAE3}"/>
              </a:ext>
            </a:extLst>
          </p:cNvPr>
          <p:cNvSpPr txBox="1"/>
          <p:nvPr/>
        </p:nvSpPr>
        <p:spPr>
          <a:xfrm>
            <a:off x="840481" y="4740542"/>
            <a:ext cx="7664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Answer 1Km divided by 60Km per hour = 1 minute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F5D753-3A5A-5135-27D6-DDAE890EC85A}"/>
              </a:ext>
            </a:extLst>
          </p:cNvPr>
          <p:cNvSpPr txBox="1"/>
          <p:nvPr/>
        </p:nvSpPr>
        <p:spPr>
          <a:xfrm>
            <a:off x="6123364" y="3421568"/>
            <a:ext cx="2561599" cy="923330"/>
          </a:xfrm>
          <a:prstGeom prst="rect">
            <a:avLst/>
          </a:prstGeom>
          <a:solidFill>
            <a:srgbClr val="FF0000"/>
          </a:solidFill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FF00"/>
                </a:solidFill>
              </a:rPr>
              <a:t>WRONG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B0B7DE8-5415-4504-910B-32D5650EF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654">
            <a:off x="414338" y="372464"/>
            <a:ext cx="3007735" cy="5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1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52C161A-CCF9-DAF7-A61B-9C31F7612267}"/>
              </a:ext>
            </a:extLst>
          </p:cNvPr>
          <p:cNvSpPr/>
          <p:nvPr/>
        </p:nvSpPr>
        <p:spPr>
          <a:xfrm>
            <a:off x="7012112" y="2122712"/>
            <a:ext cx="1711465" cy="432000"/>
          </a:xfrm>
          <a:prstGeom prst="rect">
            <a:avLst/>
          </a:prstGeom>
          <a:blipFill>
            <a:blip r:embed="rId2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316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09BBD4-9A15-0DF0-947B-68062200D0DE}"/>
              </a:ext>
            </a:extLst>
          </p:cNvPr>
          <p:cNvSpPr txBox="1"/>
          <p:nvPr/>
        </p:nvSpPr>
        <p:spPr>
          <a:xfrm>
            <a:off x="702108" y="1226018"/>
            <a:ext cx="793326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You forgot that the train is 100 metres long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There is a tunnel 1Km long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So it has to go </a:t>
            </a:r>
            <a:r>
              <a:rPr lang="en-GB" sz="2400" b="1" dirty="0" err="1">
                <a:solidFill>
                  <a:srgbClr val="002060"/>
                </a:solidFill>
              </a:rPr>
              <a:t>IKm</a:t>
            </a:r>
            <a:r>
              <a:rPr lang="en-GB" sz="2400" b="1" dirty="0">
                <a:solidFill>
                  <a:srgbClr val="002060"/>
                </a:solidFill>
              </a:rPr>
              <a:t> + 100M for all of the train to pass through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And the train is going at 60Km per hour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59124-498A-41E7-F8CF-DB6C0778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21" y="1902295"/>
            <a:ext cx="1389180" cy="6857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964AD0-1A54-CD95-E19B-A112F9716AEC}"/>
              </a:ext>
            </a:extLst>
          </p:cNvPr>
          <p:cNvGrpSpPr/>
          <p:nvPr/>
        </p:nvGrpSpPr>
        <p:grpSpPr>
          <a:xfrm>
            <a:off x="6930698" y="2122714"/>
            <a:ext cx="162829" cy="391886"/>
            <a:chOff x="6930698" y="2122714"/>
            <a:chExt cx="252000" cy="391886"/>
          </a:xfrm>
        </p:grpSpPr>
        <p:sp>
          <p:nvSpPr>
            <p:cNvPr id="4" name="Partial Circle 3">
              <a:extLst>
                <a:ext uri="{FF2B5EF4-FFF2-40B4-BE49-F238E27FC236}">
                  <a16:creationId xmlns:a16="http://schemas.microsoft.com/office/drawing/2014/main" id="{A6BE8738-C9C5-7F29-8823-D61F89C31C91}"/>
                </a:ext>
              </a:extLst>
            </p:cNvPr>
            <p:cNvSpPr/>
            <p:nvPr/>
          </p:nvSpPr>
          <p:spPr>
            <a:xfrm rot="5400000">
              <a:off x="6860755" y="2192657"/>
              <a:ext cx="391886" cy="25200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0EA9CD-1E29-2C95-3CED-42CE0F466E6D}"/>
                </a:ext>
              </a:extLst>
            </p:cNvPr>
            <p:cNvSpPr/>
            <p:nvPr/>
          </p:nvSpPr>
          <p:spPr>
            <a:xfrm>
              <a:off x="6930698" y="2312194"/>
              <a:ext cx="252000" cy="2024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938F093-C31D-1B6F-37DE-F9C9BB12E0FC}"/>
                </a:ext>
              </a:extLst>
            </p:cNvPr>
            <p:cNvCxnSpPr>
              <a:cxnSpLocks/>
            </p:cNvCxnSpPr>
            <p:nvPr/>
          </p:nvCxnSpPr>
          <p:spPr>
            <a:xfrm>
              <a:off x="6948420" y="2302328"/>
              <a:ext cx="219143" cy="272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BEDA6075-217B-2D88-9C5D-FFBF7D8DD66F}"/>
              </a:ext>
            </a:extLst>
          </p:cNvPr>
          <p:cNvSpPr/>
          <p:nvPr/>
        </p:nvSpPr>
        <p:spPr>
          <a:xfrm rot="60000">
            <a:off x="6996545" y="1911927"/>
            <a:ext cx="1717964" cy="221673"/>
          </a:xfrm>
          <a:custGeom>
            <a:avLst/>
            <a:gdLst>
              <a:gd name="connsiteX0" fmla="*/ 1717964 w 1717964"/>
              <a:gd name="connsiteY0" fmla="*/ 193964 h 221673"/>
              <a:gd name="connsiteX1" fmla="*/ 0 w 1717964"/>
              <a:gd name="connsiteY1" fmla="*/ 221673 h 221673"/>
              <a:gd name="connsiteX2" fmla="*/ 318655 w 1717964"/>
              <a:gd name="connsiteY2" fmla="*/ 138546 h 221673"/>
              <a:gd name="connsiteX3" fmla="*/ 858982 w 1717964"/>
              <a:gd name="connsiteY3" fmla="*/ 0 h 221673"/>
              <a:gd name="connsiteX4" fmla="*/ 1288473 w 1717964"/>
              <a:gd name="connsiteY4" fmla="*/ 0 h 221673"/>
              <a:gd name="connsiteX5" fmla="*/ 1593273 w 1717964"/>
              <a:gd name="connsiteY5" fmla="*/ 41564 h 221673"/>
              <a:gd name="connsiteX6" fmla="*/ 1717964 w 1717964"/>
              <a:gd name="connsiteY6" fmla="*/ 193964 h 2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7964" h="221673">
                <a:moveTo>
                  <a:pt x="1717964" y="193964"/>
                </a:moveTo>
                <a:lnTo>
                  <a:pt x="0" y="221673"/>
                </a:lnTo>
                <a:lnTo>
                  <a:pt x="318655" y="138546"/>
                </a:lnTo>
                <a:lnTo>
                  <a:pt x="858982" y="0"/>
                </a:lnTo>
                <a:lnTo>
                  <a:pt x="1288473" y="0"/>
                </a:lnTo>
                <a:lnTo>
                  <a:pt x="1593273" y="41564"/>
                </a:lnTo>
                <a:lnTo>
                  <a:pt x="1717964" y="193964"/>
                </a:lnTo>
                <a:close/>
              </a:path>
            </a:pathLst>
          </a:custGeom>
          <a:blipFill>
            <a:blip r:embed="rId5">
              <a:alphaModFix amt="5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48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14F7F29-CD80-52C2-25A3-8D69878F3D7B}"/>
              </a:ext>
            </a:extLst>
          </p:cNvPr>
          <p:cNvSpPr/>
          <p:nvPr/>
        </p:nvSpPr>
        <p:spPr>
          <a:xfrm rot="1689983">
            <a:off x="7876781" y="1593735"/>
            <a:ext cx="288455" cy="60643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DDE1618-CBC3-6171-BDB2-E2231BCAC312}"/>
              </a:ext>
            </a:extLst>
          </p:cNvPr>
          <p:cNvSpPr/>
          <p:nvPr/>
        </p:nvSpPr>
        <p:spPr>
          <a:xfrm rot="17880642">
            <a:off x="7713070" y="2017358"/>
            <a:ext cx="471054" cy="36021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10B5EC-AF92-5DFE-79F2-BF7B310AB82F}"/>
              </a:ext>
            </a:extLst>
          </p:cNvPr>
          <p:cNvCxnSpPr>
            <a:cxnSpLocks/>
          </p:cNvCxnSpPr>
          <p:nvPr/>
        </p:nvCxnSpPr>
        <p:spPr>
          <a:xfrm flipH="1">
            <a:off x="4953000" y="2554712"/>
            <a:ext cx="442652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27E7AFED-1498-A712-291C-96D5AF40ED73}"/>
              </a:ext>
            </a:extLst>
          </p:cNvPr>
          <p:cNvSpPr/>
          <p:nvPr/>
        </p:nvSpPr>
        <p:spPr>
          <a:xfrm rot="2088227">
            <a:off x="7841175" y="2155646"/>
            <a:ext cx="214846" cy="60643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C2CD8C-F8FC-0524-0C81-C8C89C54BAE3}"/>
              </a:ext>
            </a:extLst>
          </p:cNvPr>
          <p:cNvSpPr txBox="1"/>
          <p:nvPr/>
        </p:nvSpPr>
        <p:spPr>
          <a:xfrm>
            <a:off x="815329" y="4162277"/>
            <a:ext cx="71581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Answer</a:t>
            </a:r>
          </a:p>
          <a:p>
            <a:r>
              <a:rPr lang="en-GB" sz="2800" b="1" dirty="0">
                <a:solidFill>
                  <a:srgbClr val="008000"/>
                </a:solidFill>
              </a:rPr>
              <a:t>1.1Km divided by 60Km per hour = 1.1 minutes</a:t>
            </a:r>
          </a:p>
          <a:p>
            <a:r>
              <a:rPr lang="en-GB" sz="2800" b="1" dirty="0">
                <a:solidFill>
                  <a:srgbClr val="008000"/>
                </a:solidFill>
              </a:rPr>
              <a:t>or 1 minute and 6 seconds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3F71C7-F1DA-390B-F88E-B1F525575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654">
            <a:off x="414338" y="372464"/>
            <a:ext cx="3007735" cy="5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6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52C161A-CCF9-DAF7-A61B-9C31F7612267}"/>
              </a:ext>
            </a:extLst>
          </p:cNvPr>
          <p:cNvSpPr/>
          <p:nvPr/>
        </p:nvSpPr>
        <p:spPr>
          <a:xfrm>
            <a:off x="7012112" y="2122712"/>
            <a:ext cx="1711465" cy="432000"/>
          </a:xfrm>
          <a:prstGeom prst="rect">
            <a:avLst/>
          </a:prstGeom>
          <a:blipFill>
            <a:blip r:embed="rId2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316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09BBD4-9A15-0DF0-947B-68062200D0DE}"/>
              </a:ext>
            </a:extLst>
          </p:cNvPr>
          <p:cNvSpPr txBox="1"/>
          <p:nvPr/>
        </p:nvSpPr>
        <p:spPr>
          <a:xfrm>
            <a:off x="623918" y="1844529"/>
            <a:ext cx="73600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have learnt</a:t>
            </a:r>
          </a:p>
          <a:p>
            <a:endParaRPr lang="en-GB" sz="3200" b="1" dirty="0">
              <a:solidFill>
                <a:srgbClr val="008000"/>
              </a:solidFill>
            </a:endParaRPr>
          </a:p>
          <a:p>
            <a:r>
              <a:rPr lang="en-GB" sz="3200" b="1" dirty="0">
                <a:solidFill>
                  <a:srgbClr val="008000"/>
                </a:solidFill>
              </a:rPr>
              <a:t>To work out time from distance and speed</a:t>
            </a:r>
          </a:p>
          <a:p>
            <a:endParaRPr lang="en-GB" sz="3200" b="1" dirty="0">
              <a:solidFill>
                <a:srgbClr val="002060"/>
              </a:solidFill>
            </a:endParaRPr>
          </a:p>
          <a:p>
            <a:r>
              <a:rPr lang="en-GB" sz="3200" b="1" dirty="0">
                <a:solidFill>
                  <a:srgbClr val="002060"/>
                </a:solidFill>
              </a:rPr>
              <a:t>And used Maths again</a:t>
            </a:r>
            <a:endParaRPr lang="en-GB" sz="3200" b="1" dirty="0">
              <a:solidFill>
                <a:srgbClr val="008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59124-498A-41E7-F8CF-DB6C0778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21" y="1902295"/>
            <a:ext cx="1389180" cy="6857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964AD0-1A54-CD95-E19B-A112F9716AEC}"/>
              </a:ext>
            </a:extLst>
          </p:cNvPr>
          <p:cNvGrpSpPr/>
          <p:nvPr/>
        </p:nvGrpSpPr>
        <p:grpSpPr>
          <a:xfrm>
            <a:off x="6930698" y="2122714"/>
            <a:ext cx="162829" cy="391886"/>
            <a:chOff x="6930698" y="2122714"/>
            <a:chExt cx="252000" cy="391886"/>
          </a:xfrm>
        </p:grpSpPr>
        <p:sp>
          <p:nvSpPr>
            <p:cNvPr id="4" name="Partial Circle 3">
              <a:extLst>
                <a:ext uri="{FF2B5EF4-FFF2-40B4-BE49-F238E27FC236}">
                  <a16:creationId xmlns:a16="http://schemas.microsoft.com/office/drawing/2014/main" id="{A6BE8738-C9C5-7F29-8823-D61F89C31C91}"/>
                </a:ext>
              </a:extLst>
            </p:cNvPr>
            <p:cNvSpPr/>
            <p:nvPr/>
          </p:nvSpPr>
          <p:spPr>
            <a:xfrm rot="5400000">
              <a:off x="6860755" y="2192657"/>
              <a:ext cx="391886" cy="25200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0EA9CD-1E29-2C95-3CED-42CE0F466E6D}"/>
                </a:ext>
              </a:extLst>
            </p:cNvPr>
            <p:cNvSpPr/>
            <p:nvPr/>
          </p:nvSpPr>
          <p:spPr>
            <a:xfrm>
              <a:off x="6930698" y="2312194"/>
              <a:ext cx="252000" cy="2024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938F093-C31D-1B6F-37DE-F9C9BB12E0FC}"/>
                </a:ext>
              </a:extLst>
            </p:cNvPr>
            <p:cNvCxnSpPr>
              <a:cxnSpLocks/>
            </p:cNvCxnSpPr>
            <p:nvPr/>
          </p:nvCxnSpPr>
          <p:spPr>
            <a:xfrm>
              <a:off x="6948420" y="2302328"/>
              <a:ext cx="219143" cy="272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BEDA6075-217B-2D88-9C5D-FFBF7D8DD66F}"/>
              </a:ext>
            </a:extLst>
          </p:cNvPr>
          <p:cNvSpPr/>
          <p:nvPr/>
        </p:nvSpPr>
        <p:spPr>
          <a:xfrm rot="60000">
            <a:off x="6996545" y="1911927"/>
            <a:ext cx="1717964" cy="221673"/>
          </a:xfrm>
          <a:custGeom>
            <a:avLst/>
            <a:gdLst>
              <a:gd name="connsiteX0" fmla="*/ 1717964 w 1717964"/>
              <a:gd name="connsiteY0" fmla="*/ 193964 h 221673"/>
              <a:gd name="connsiteX1" fmla="*/ 0 w 1717964"/>
              <a:gd name="connsiteY1" fmla="*/ 221673 h 221673"/>
              <a:gd name="connsiteX2" fmla="*/ 318655 w 1717964"/>
              <a:gd name="connsiteY2" fmla="*/ 138546 h 221673"/>
              <a:gd name="connsiteX3" fmla="*/ 858982 w 1717964"/>
              <a:gd name="connsiteY3" fmla="*/ 0 h 221673"/>
              <a:gd name="connsiteX4" fmla="*/ 1288473 w 1717964"/>
              <a:gd name="connsiteY4" fmla="*/ 0 h 221673"/>
              <a:gd name="connsiteX5" fmla="*/ 1593273 w 1717964"/>
              <a:gd name="connsiteY5" fmla="*/ 41564 h 221673"/>
              <a:gd name="connsiteX6" fmla="*/ 1717964 w 1717964"/>
              <a:gd name="connsiteY6" fmla="*/ 193964 h 2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7964" h="221673">
                <a:moveTo>
                  <a:pt x="1717964" y="193964"/>
                </a:moveTo>
                <a:lnTo>
                  <a:pt x="0" y="221673"/>
                </a:lnTo>
                <a:lnTo>
                  <a:pt x="318655" y="138546"/>
                </a:lnTo>
                <a:lnTo>
                  <a:pt x="858982" y="0"/>
                </a:lnTo>
                <a:lnTo>
                  <a:pt x="1288473" y="0"/>
                </a:lnTo>
                <a:lnTo>
                  <a:pt x="1593273" y="41564"/>
                </a:lnTo>
                <a:lnTo>
                  <a:pt x="1717964" y="193964"/>
                </a:lnTo>
                <a:close/>
              </a:path>
            </a:pathLst>
          </a:custGeom>
          <a:blipFill>
            <a:blip r:embed="rId5">
              <a:alphaModFix amt="5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48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14F7F29-CD80-52C2-25A3-8D69878F3D7B}"/>
              </a:ext>
            </a:extLst>
          </p:cNvPr>
          <p:cNvSpPr/>
          <p:nvPr/>
        </p:nvSpPr>
        <p:spPr>
          <a:xfrm rot="1689983">
            <a:off x="7876781" y="1593735"/>
            <a:ext cx="288455" cy="60643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DDE1618-CBC3-6171-BDB2-E2231BCAC312}"/>
              </a:ext>
            </a:extLst>
          </p:cNvPr>
          <p:cNvSpPr/>
          <p:nvPr/>
        </p:nvSpPr>
        <p:spPr>
          <a:xfrm rot="17880642">
            <a:off x="7713070" y="2017358"/>
            <a:ext cx="471054" cy="36021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10B5EC-AF92-5DFE-79F2-BF7B310AB82F}"/>
              </a:ext>
            </a:extLst>
          </p:cNvPr>
          <p:cNvCxnSpPr>
            <a:cxnSpLocks/>
          </p:cNvCxnSpPr>
          <p:nvPr/>
        </p:nvCxnSpPr>
        <p:spPr>
          <a:xfrm flipH="1">
            <a:off x="4953000" y="2554712"/>
            <a:ext cx="442652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27E7AFED-1498-A712-291C-96D5AF40ED73}"/>
              </a:ext>
            </a:extLst>
          </p:cNvPr>
          <p:cNvSpPr/>
          <p:nvPr/>
        </p:nvSpPr>
        <p:spPr>
          <a:xfrm rot="2088227">
            <a:off x="7841175" y="2155646"/>
            <a:ext cx="214846" cy="60643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3F71C7-F1DA-390B-F88E-B1F525575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654">
            <a:off x="414338" y="372464"/>
            <a:ext cx="3007735" cy="5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510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nservation,environmental conservation,environmental issues,environments,faces,gardeners,gardening,green thumbs,greens,nature,smiles,smiley,smiley face,smiley faces,smileys,smilie,smilie face,smilie faces,smilies,smiling,smily,smily face,smily faces,smilys,symbols,thumbs">
            <a:extLst>
              <a:ext uri="{FF2B5EF4-FFF2-40B4-BE49-F238E27FC236}">
                <a16:creationId xmlns:a16="http://schemas.microsoft.com/office/drawing/2014/main" id="{588699DB-E09A-7A1A-CB62-5698B43F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1" y="1757362"/>
            <a:ext cx="33432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A68091D2-3DE8-45D2-7770-A94E6C67B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827" y="2977882"/>
            <a:ext cx="2081147" cy="54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925" b="1" i="1" dirty="0">
                <a:solidFill>
                  <a:srgbClr val="FF0000"/>
                </a:solidFill>
                <a:latin typeface="Arial" panose="020B0604020202020204" pitchFamily="34" charset="0"/>
              </a:rPr>
              <a:t>Thank You</a:t>
            </a:r>
            <a:endParaRPr lang="en-GB" altLang="en-US" sz="13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496D03-5F2D-4CF4-0D2D-7ED50D8AF05B}"/>
              </a:ext>
            </a:extLst>
          </p:cNvPr>
          <p:cNvGrpSpPr/>
          <p:nvPr/>
        </p:nvGrpSpPr>
        <p:grpSpPr>
          <a:xfrm>
            <a:off x="6169584" y="1040839"/>
            <a:ext cx="3050306" cy="4776322"/>
            <a:chOff x="6169584" y="1040839"/>
            <a:chExt cx="3050306" cy="4776322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B9CA6C66-DA74-DFD8-5D4A-6E89A7058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385" y="2473886"/>
              <a:ext cx="3019505" cy="33432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1CDAED-5486-BC6F-3CB3-4E82952BC0DF}"/>
                </a:ext>
              </a:extLst>
            </p:cNvPr>
            <p:cNvSpPr txBox="1"/>
            <p:nvPr/>
          </p:nvSpPr>
          <p:spPr>
            <a:xfrm>
              <a:off x="6169584" y="1040839"/>
              <a:ext cx="3019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8000"/>
                  </a:solidFill>
                </a:rPr>
                <a:t>For more fun with maths please see my new book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566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CAE68-73FA-2245-9D4B-9E3887EC5A94}"/>
              </a:ext>
            </a:extLst>
          </p:cNvPr>
          <p:cNvSpPr/>
          <p:nvPr/>
        </p:nvSpPr>
        <p:spPr>
          <a:xfrm>
            <a:off x="643721" y="571697"/>
            <a:ext cx="8477772" cy="5750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 dirty="0"/>
          </a:p>
        </p:txBody>
      </p:sp>
    </p:spTree>
    <p:extLst>
      <p:ext uri="{BB962C8B-B14F-4D97-AF65-F5344CB8AC3E}">
        <p14:creationId xmlns:p14="http://schemas.microsoft.com/office/powerpoint/2010/main" val="2863203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1A29B-05FD-5655-94D4-B7927477BC7A}"/>
              </a:ext>
            </a:extLst>
          </p:cNvPr>
          <p:cNvSpPr/>
          <p:nvPr/>
        </p:nvSpPr>
        <p:spPr>
          <a:xfrm>
            <a:off x="161181" y="619238"/>
            <a:ext cx="2973243" cy="489501"/>
          </a:xfrm>
          <a:prstGeom prst="rect">
            <a:avLst/>
          </a:prstGeom>
          <a:noFill/>
        </p:spPr>
        <p:txBody>
          <a:bodyPr wrap="none" lIns="74295" tIns="37148" rIns="74295" bIns="37148" numCol="1">
            <a:prstTxWarp prst="textWave4">
              <a:avLst/>
            </a:prstTxWarp>
            <a:spAutoFit/>
          </a:bodyPr>
          <a:lstStyle/>
          <a:p>
            <a:pPr algn="ctr"/>
            <a:r>
              <a:rPr lang="en-GB" sz="4388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Paper Bridges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9D8DE24-D34E-D623-053C-00D756ED7BBA}"/>
              </a:ext>
            </a:extLst>
          </p:cNvPr>
          <p:cNvGrpSpPr/>
          <p:nvPr/>
        </p:nvGrpSpPr>
        <p:grpSpPr>
          <a:xfrm>
            <a:off x="997527" y="2729345"/>
            <a:ext cx="6761018" cy="2123909"/>
            <a:chOff x="997527" y="2729345"/>
            <a:chExt cx="6761018" cy="212390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C0A4C35-83EC-1193-ADAA-DD2B4076D2D0}"/>
                </a:ext>
              </a:extLst>
            </p:cNvPr>
            <p:cNvSpPr/>
            <p:nvPr/>
          </p:nvSpPr>
          <p:spPr>
            <a:xfrm>
              <a:off x="997527" y="2729345"/>
              <a:ext cx="6761018" cy="21239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37BE17-AB35-2ED5-0861-5F66DC99BB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15035" y="3662278"/>
              <a:ext cx="1439863" cy="792163"/>
              <a:chOff x="4509120" y="1208584"/>
              <a:chExt cx="1440160" cy="792088"/>
            </a:xfrm>
          </p:grpSpPr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5EB6B4FB-EF04-4EB9-B876-80F7C4F4BC26}"/>
                  </a:ext>
                </a:extLst>
              </p:cNvPr>
              <p:cNvSpPr/>
              <p:nvPr/>
            </p:nvSpPr>
            <p:spPr bwMode="auto">
              <a:xfrm>
                <a:off x="5229994" y="1208584"/>
                <a:ext cx="719286" cy="792088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rgbClr val="CC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B9C78C7-09E1-742D-AD10-536DBCA682BC}"/>
                  </a:ext>
                </a:extLst>
              </p:cNvPr>
              <p:cNvSpPr/>
              <p:nvPr/>
            </p:nvSpPr>
            <p:spPr bwMode="auto">
              <a:xfrm>
                <a:off x="4509120" y="1208584"/>
                <a:ext cx="720874" cy="79208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rgbClr val="CC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38D987-909D-4B6F-094B-8D0C9EE3C4C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341151" y="3607883"/>
              <a:ext cx="1439862" cy="792163"/>
              <a:chOff x="4509120" y="1208584"/>
              <a:chExt cx="1440160" cy="79208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9BAA2639-3C21-8543-9093-6B8D43BB5AF6}"/>
                  </a:ext>
                </a:extLst>
              </p:cNvPr>
              <p:cNvSpPr/>
              <p:nvPr/>
            </p:nvSpPr>
            <p:spPr bwMode="auto">
              <a:xfrm>
                <a:off x="5228406" y="1208584"/>
                <a:ext cx="720874" cy="792088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rgbClr val="CC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4CA837-8A85-0584-AC81-E0103FA421F7}"/>
                  </a:ext>
                </a:extLst>
              </p:cNvPr>
              <p:cNvSpPr/>
              <p:nvPr/>
            </p:nvSpPr>
            <p:spPr bwMode="auto">
              <a:xfrm>
                <a:off x="4509120" y="1208584"/>
                <a:ext cx="719286" cy="79208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rgbClr val="CC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C48164B-4D8D-5DCD-18EE-00B69A6CF6E9}"/>
                </a:ext>
              </a:extLst>
            </p:cNvPr>
            <p:cNvCxnSpPr>
              <a:cxnSpLocks/>
            </p:cNvCxnSpPr>
            <p:nvPr/>
          </p:nvCxnSpPr>
          <p:spPr>
            <a:xfrm>
              <a:off x="2061876" y="3728808"/>
              <a:ext cx="0" cy="659102"/>
            </a:xfrm>
            <a:prstGeom prst="line">
              <a:avLst/>
            </a:prstGeom>
            <a:ln w="28575">
              <a:solidFill>
                <a:srgbClr val="54823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0D7AD43-D7B5-749C-415B-35FC6A55478F}"/>
                </a:ext>
              </a:extLst>
            </p:cNvPr>
            <p:cNvCxnSpPr/>
            <p:nvPr/>
          </p:nvCxnSpPr>
          <p:spPr>
            <a:xfrm>
              <a:off x="6835760" y="3740944"/>
              <a:ext cx="0" cy="695325"/>
            </a:xfrm>
            <a:prstGeom prst="line">
              <a:avLst/>
            </a:prstGeom>
            <a:ln w="38100">
              <a:solidFill>
                <a:srgbClr val="5482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1">
              <a:extLst>
                <a:ext uri="{FF2B5EF4-FFF2-40B4-BE49-F238E27FC236}">
                  <a16:creationId xmlns:a16="http://schemas.microsoft.com/office/drawing/2014/main" id="{CFD7A222-63F6-D06E-B117-22754919F433}"/>
                </a:ext>
              </a:extLst>
            </p:cNvPr>
            <p:cNvCxnSpPr>
              <a:cxnSpLocks noChangeShapeType="1"/>
              <a:stCxn id="25" idx="0"/>
            </p:cNvCxnSpPr>
            <p:nvPr/>
          </p:nvCxnSpPr>
          <p:spPr bwMode="auto">
            <a:xfrm flipV="1">
              <a:off x="5029035" y="3256527"/>
              <a:ext cx="1704274" cy="996679"/>
            </a:xfrm>
            <a:prstGeom prst="line">
              <a:avLst/>
            </a:prstGeom>
            <a:noFill/>
            <a:ln w="38100" algn="ctr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12">
              <a:extLst>
                <a:ext uri="{FF2B5EF4-FFF2-40B4-BE49-F238E27FC236}">
                  <a16:creationId xmlns:a16="http://schemas.microsoft.com/office/drawing/2014/main" id="{2499DB21-3C5D-2071-66BE-99460C7CD558}"/>
                </a:ext>
              </a:extLst>
            </p:cNvPr>
            <p:cNvCxnSpPr>
              <a:cxnSpLocks/>
              <a:stCxn id="31" idx="0"/>
            </p:cNvCxnSpPr>
            <p:nvPr/>
          </p:nvCxnSpPr>
          <p:spPr bwMode="auto">
            <a:xfrm flipH="1" flipV="1">
              <a:off x="2351103" y="3256527"/>
              <a:ext cx="1247231" cy="989997"/>
            </a:xfrm>
            <a:prstGeom prst="line">
              <a:avLst/>
            </a:prstGeom>
            <a:noFill/>
            <a:ln w="38100" algn="ctr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18">
              <a:extLst>
                <a:ext uri="{FF2B5EF4-FFF2-40B4-BE49-F238E27FC236}">
                  <a16:creationId xmlns:a16="http://schemas.microsoft.com/office/drawing/2014/main" id="{C5709E83-2E14-B710-7AAC-32B10BE56941}"/>
                </a:ext>
              </a:extLst>
            </p:cNvPr>
            <p:cNvCxnSpPr>
              <a:cxnSpLocks noChangeShapeType="1"/>
              <a:endCxn id="25" idx="2"/>
            </p:cNvCxnSpPr>
            <p:nvPr/>
          </p:nvCxnSpPr>
          <p:spPr bwMode="auto">
            <a:xfrm>
              <a:off x="4014521" y="4385239"/>
              <a:ext cx="582967" cy="7156"/>
            </a:xfrm>
            <a:prstGeom prst="line">
              <a:avLst/>
            </a:prstGeom>
            <a:noFill/>
            <a:ln w="38100" algn="ctr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44E7A76-32D2-7DFA-89DD-DE209AD21F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542" y="3962066"/>
              <a:ext cx="1161875" cy="32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8D21FC7D-A31A-2277-B569-319B54429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6563" y="4391589"/>
              <a:ext cx="17035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alt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Whoops</a:t>
              </a: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E9D95918-72C5-9641-8092-593608F9ECF2}"/>
                </a:ext>
              </a:extLst>
            </p:cNvPr>
            <p:cNvSpPr/>
            <p:nvPr/>
          </p:nvSpPr>
          <p:spPr bwMode="auto">
            <a:xfrm rot="9000000">
              <a:off x="4159755" y="3521639"/>
              <a:ext cx="1316792" cy="792163"/>
            </a:xfrm>
            <a:prstGeom prst="arc">
              <a:avLst>
                <a:gd name="adj1" fmla="val 16070813"/>
                <a:gd name="adj2" fmla="val 19495942"/>
              </a:avLst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162C4DA7-FAB9-B1FC-BBE5-5588E4B0C458}"/>
                </a:ext>
              </a:extLst>
            </p:cNvPr>
            <p:cNvSpPr/>
            <p:nvPr/>
          </p:nvSpPr>
          <p:spPr bwMode="auto">
            <a:xfrm rot="12600000" flipH="1">
              <a:off x="3150822" y="3514957"/>
              <a:ext cx="1316792" cy="792163"/>
            </a:xfrm>
            <a:prstGeom prst="arc">
              <a:avLst>
                <a:gd name="adj1" fmla="val 16070813"/>
                <a:gd name="adj2" fmla="val 19495942"/>
              </a:avLst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980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9">
            <a:extLst>
              <a:ext uri="{FF2B5EF4-FFF2-40B4-BE49-F238E27FC236}">
                <a16:creationId xmlns:a16="http://schemas.microsoft.com/office/drawing/2014/main" id="{AED9D3A4-9C83-4B52-9A1B-1B683C06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56" y="3346450"/>
            <a:ext cx="718443" cy="2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86">
            <a:extLst>
              <a:ext uri="{FF2B5EF4-FFF2-40B4-BE49-F238E27FC236}">
                <a16:creationId xmlns:a16="http://schemas.microsoft.com/office/drawing/2014/main" id="{531E7F9C-CBF0-4C21-92C6-FE66F7CBFB84}"/>
              </a:ext>
            </a:extLst>
          </p:cNvPr>
          <p:cNvGrpSpPr>
            <a:grpSpLocks/>
          </p:cNvGrpSpPr>
          <p:nvPr/>
        </p:nvGrpSpPr>
        <p:grpSpPr bwMode="auto">
          <a:xfrm>
            <a:off x="3153668" y="3315495"/>
            <a:ext cx="834529" cy="281186"/>
            <a:chOff x="6869495" y="758769"/>
            <a:chExt cx="1068005" cy="280274"/>
          </a:xfrm>
        </p:grpSpPr>
        <p:pic>
          <p:nvPicPr>
            <p:cNvPr id="11335" name="Picture 87">
              <a:extLst>
                <a:ext uri="{FF2B5EF4-FFF2-40B4-BE49-F238E27FC236}">
                  <a16:creationId xmlns:a16="http://schemas.microsoft.com/office/drawing/2014/main" id="{95F680A0-0998-4900-8C8E-276D1014F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869495" y="758769"/>
              <a:ext cx="998980" cy="280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36" name="Rectangle 88">
              <a:extLst>
                <a:ext uri="{FF2B5EF4-FFF2-40B4-BE49-F238E27FC236}">
                  <a16:creationId xmlns:a16="http://schemas.microsoft.com/office/drawing/2014/main" id="{CB6F6E30-E893-4A39-9F98-27673D2D3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0575" y="758769"/>
              <a:ext cx="796925" cy="2509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</p:grpSp>
      <p:grpSp>
        <p:nvGrpSpPr>
          <p:cNvPr id="11268" name="Group 13">
            <a:extLst>
              <a:ext uri="{FF2B5EF4-FFF2-40B4-BE49-F238E27FC236}">
                <a16:creationId xmlns:a16="http://schemas.microsoft.com/office/drawing/2014/main" id="{7B409C23-82B1-4F8A-A589-CD81C89D627A}"/>
              </a:ext>
            </a:extLst>
          </p:cNvPr>
          <p:cNvGrpSpPr>
            <a:grpSpLocks/>
          </p:cNvGrpSpPr>
          <p:nvPr/>
        </p:nvGrpSpPr>
        <p:grpSpPr bwMode="auto">
          <a:xfrm>
            <a:off x="2344936" y="3337423"/>
            <a:ext cx="773906" cy="228302"/>
            <a:chOff x="6869495" y="758769"/>
            <a:chExt cx="1068005" cy="280274"/>
          </a:xfrm>
        </p:grpSpPr>
        <p:pic>
          <p:nvPicPr>
            <p:cNvPr id="11333" name="Picture 74">
              <a:extLst>
                <a:ext uri="{FF2B5EF4-FFF2-40B4-BE49-F238E27FC236}">
                  <a16:creationId xmlns:a16="http://schemas.microsoft.com/office/drawing/2014/main" id="{83D84521-D74F-442F-AD8E-13D6CC66AA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869495" y="758769"/>
              <a:ext cx="998980" cy="280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34" name="Rectangle 12">
              <a:extLst>
                <a:ext uri="{FF2B5EF4-FFF2-40B4-BE49-F238E27FC236}">
                  <a16:creationId xmlns:a16="http://schemas.microsoft.com/office/drawing/2014/main" id="{D31D89C1-F933-4CD0-83BF-0D27330FC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0575" y="758769"/>
              <a:ext cx="796925" cy="2509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</p:grpSp>
      <p:pic>
        <p:nvPicPr>
          <p:cNvPr id="11269" name="Picture 80">
            <a:extLst>
              <a:ext uri="{FF2B5EF4-FFF2-40B4-BE49-F238E27FC236}">
                <a16:creationId xmlns:a16="http://schemas.microsoft.com/office/drawing/2014/main" id="{2FDCB851-D50D-41DB-A4B4-00F881CA9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48" y="3328392"/>
            <a:ext cx="664270" cy="2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7">
            <a:extLst>
              <a:ext uri="{FF2B5EF4-FFF2-40B4-BE49-F238E27FC236}">
                <a16:creationId xmlns:a16="http://schemas.microsoft.com/office/drawing/2014/main" id="{80EBFEE3-C220-4CEE-AE73-BE29636F7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29" y="3328392"/>
            <a:ext cx="66427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1">
            <a:extLst>
              <a:ext uri="{FF2B5EF4-FFF2-40B4-BE49-F238E27FC236}">
                <a16:creationId xmlns:a16="http://schemas.microsoft.com/office/drawing/2014/main" id="{997B7CF6-623B-48BF-B4D7-5DC59335C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698" y="3686970"/>
            <a:ext cx="208955" cy="1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151">
            <a:extLst>
              <a:ext uri="{FF2B5EF4-FFF2-40B4-BE49-F238E27FC236}">
                <a16:creationId xmlns:a16="http://schemas.microsoft.com/office/drawing/2014/main" id="{B3BB73B2-ED12-44D8-88C2-89783923B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300" y="3686970"/>
            <a:ext cx="208955" cy="1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6150">
            <a:extLst>
              <a:ext uri="{FF2B5EF4-FFF2-40B4-BE49-F238E27FC236}">
                <a16:creationId xmlns:a16="http://schemas.microsoft.com/office/drawing/2014/main" id="{10A7FC1A-05AE-4F23-915D-217B1FEDD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59" y="3616028"/>
            <a:ext cx="1086048" cy="24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2">
            <a:extLst>
              <a:ext uri="{FF2B5EF4-FFF2-40B4-BE49-F238E27FC236}">
                <a16:creationId xmlns:a16="http://schemas.microsoft.com/office/drawing/2014/main" id="{94B22E97-CCA1-44A9-A8BB-4508D8A16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257" y="1238852"/>
            <a:ext cx="2043765" cy="5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925" b="1" dirty="0"/>
              <a:t>The Circuit</a:t>
            </a:r>
          </a:p>
        </p:txBody>
      </p:sp>
      <p:sp>
        <p:nvSpPr>
          <p:cNvPr id="11275" name="Text Box 4">
            <a:extLst>
              <a:ext uri="{FF2B5EF4-FFF2-40B4-BE49-F238E27FC236}">
                <a16:creationId xmlns:a16="http://schemas.microsoft.com/office/drawing/2014/main" id="{515CBD8A-0507-4D16-8272-6D5C2821C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25" y="1789617"/>
            <a:ext cx="5232897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Wire the Circuit Like This</a:t>
            </a:r>
          </a:p>
        </p:txBody>
      </p:sp>
      <p:grpSp>
        <p:nvGrpSpPr>
          <p:cNvPr id="11280" name="Group 4">
            <a:extLst>
              <a:ext uri="{FF2B5EF4-FFF2-40B4-BE49-F238E27FC236}">
                <a16:creationId xmlns:a16="http://schemas.microsoft.com/office/drawing/2014/main" id="{348972F1-1CC9-49FF-9BA4-2AF79FA5BF35}"/>
              </a:ext>
            </a:extLst>
          </p:cNvPr>
          <p:cNvGrpSpPr>
            <a:grpSpLocks/>
          </p:cNvGrpSpPr>
          <p:nvPr/>
        </p:nvGrpSpPr>
        <p:grpSpPr bwMode="auto">
          <a:xfrm>
            <a:off x="1703885" y="2791818"/>
            <a:ext cx="641052" cy="936427"/>
            <a:chOff x="1230804" y="3284984"/>
            <a:chExt cx="787901" cy="1152128"/>
          </a:xfrm>
        </p:grpSpPr>
        <p:pic>
          <p:nvPicPr>
            <p:cNvPr id="11331" name="Picture 2" descr="A picture containing object&#10;&#10;Description generated with high confidence">
              <a:extLst>
                <a:ext uri="{FF2B5EF4-FFF2-40B4-BE49-F238E27FC236}">
                  <a16:creationId xmlns:a16="http://schemas.microsoft.com/office/drawing/2014/main" id="{2F7C2A24-72A9-4883-BCA9-8DCBEEDC7E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804" y="3284984"/>
              <a:ext cx="787901" cy="9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32" name="Rectangle 3">
              <a:extLst>
                <a:ext uri="{FF2B5EF4-FFF2-40B4-BE49-F238E27FC236}">
                  <a16:creationId xmlns:a16="http://schemas.microsoft.com/office/drawing/2014/main" id="{0E16ACA7-24B1-4A71-B968-C31256EBD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804" y="4149080"/>
              <a:ext cx="787901" cy="2880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</p:grpSp>
      <p:pic>
        <p:nvPicPr>
          <p:cNvPr id="11281" name="Picture 1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94E24FB3-232B-4D54-9E81-558A924DA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645" y="2791817"/>
            <a:ext cx="571400" cy="78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7">
            <a:extLst>
              <a:ext uri="{FF2B5EF4-FFF2-40B4-BE49-F238E27FC236}">
                <a16:creationId xmlns:a16="http://schemas.microsoft.com/office/drawing/2014/main" id="{D10FEEE5-C59D-47C6-ACFA-0AA4AB6C7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1645" y="3494784"/>
            <a:ext cx="643632" cy="23346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50" dirty="0"/>
          </a:p>
        </p:txBody>
      </p:sp>
      <p:grpSp>
        <p:nvGrpSpPr>
          <p:cNvPr id="11283" name="Group 18">
            <a:extLst>
              <a:ext uri="{FF2B5EF4-FFF2-40B4-BE49-F238E27FC236}">
                <a16:creationId xmlns:a16="http://schemas.microsoft.com/office/drawing/2014/main" id="{7A6D383E-DE89-4988-B1DC-69F6CA25F05C}"/>
              </a:ext>
            </a:extLst>
          </p:cNvPr>
          <p:cNvGrpSpPr>
            <a:grpSpLocks/>
          </p:cNvGrpSpPr>
          <p:nvPr/>
        </p:nvGrpSpPr>
        <p:grpSpPr bwMode="auto">
          <a:xfrm>
            <a:off x="3339407" y="2791818"/>
            <a:ext cx="641052" cy="936427"/>
            <a:chOff x="1230804" y="3284984"/>
            <a:chExt cx="787901" cy="1152128"/>
          </a:xfrm>
        </p:grpSpPr>
        <p:pic>
          <p:nvPicPr>
            <p:cNvPr id="11329" name="Picture 19" descr="A picture containing object&#10;&#10;Description generated with high confidence">
              <a:extLst>
                <a:ext uri="{FF2B5EF4-FFF2-40B4-BE49-F238E27FC236}">
                  <a16:creationId xmlns:a16="http://schemas.microsoft.com/office/drawing/2014/main" id="{14A4D367-F767-42FE-8253-5F63681FA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804" y="3284984"/>
              <a:ext cx="787901" cy="9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30" name="Rectangle 20">
              <a:extLst>
                <a:ext uri="{FF2B5EF4-FFF2-40B4-BE49-F238E27FC236}">
                  <a16:creationId xmlns:a16="http://schemas.microsoft.com/office/drawing/2014/main" id="{DC2ABADF-D3F2-4CC3-BA79-399512C82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804" y="4149080"/>
              <a:ext cx="787901" cy="2880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</p:grpSp>
      <p:grpSp>
        <p:nvGrpSpPr>
          <p:cNvPr id="11284" name="Group 22">
            <a:extLst>
              <a:ext uri="{FF2B5EF4-FFF2-40B4-BE49-F238E27FC236}">
                <a16:creationId xmlns:a16="http://schemas.microsoft.com/office/drawing/2014/main" id="{56BAC422-7DDD-4D06-B710-054739623A6C}"/>
              </a:ext>
            </a:extLst>
          </p:cNvPr>
          <p:cNvGrpSpPr>
            <a:grpSpLocks/>
          </p:cNvGrpSpPr>
          <p:nvPr/>
        </p:nvGrpSpPr>
        <p:grpSpPr bwMode="auto">
          <a:xfrm>
            <a:off x="1703885" y="2789239"/>
            <a:ext cx="641052" cy="936427"/>
            <a:chOff x="1230804" y="3284984"/>
            <a:chExt cx="787901" cy="1152128"/>
          </a:xfrm>
        </p:grpSpPr>
        <p:pic>
          <p:nvPicPr>
            <p:cNvPr id="11327" name="Picture 23" descr="A picture containing object&#10;&#10;Description generated with high confidence">
              <a:extLst>
                <a:ext uri="{FF2B5EF4-FFF2-40B4-BE49-F238E27FC236}">
                  <a16:creationId xmlns:a16="http://schemas.microsoft.com/office/drawing/2014/main" id="{CDF9DC1D-5316-405C-936D-4D740EB56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804" y="3284984"/>
              <a:ext cx="787901" cy="9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28" name="Rectangle 24">
              <a:extLst>
                <a:ext uri="{FF2B5EF4-FFF2-40B4-BE49-F238E27FC236}">
                  <a16:creationId xmlns:a16="http://schemas.microsoft.com/office/drawing/2014/main" id="{7C24D1DB-A077-4B30-941A-A7C164B34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804" y="4149080"/>
              <a:ext cx="787901" cy="2880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</p:grpSp>
      <p:grpSp>
        <p:nvGrpSpPr>
          <p:cNvPr id="11285" name="Group 6171">
            <a:extLst>
              <a:ext uri="{FF2B5EF4-FFF2-40B4-BE49-F238E27FC236}">
                <a16:creationId xmlns:a16="http://schemas.microsoft.com/office/drawing/2014/main" id="{C773B2AC-60C1-415F-8D0B-F409EE2749ED}"/>
              </a:ext>
            </a:extLst>
          </p:cNvPr>
          <p:cNvGrpSpPr>
            <a:grpSpLocks/>
          </p:cNvGrpSpPr>
          <p:nvPr/>
        </p:nvGrpSpPr>
        <p:grpSpPr bwMode="auto">
          <a:xfrm>
            <a:off x="4700191" y="3341291"/>
            <a:ext cx="372765" cy="233462"/>
            <a:chOff x="5039627" y="4072545"/>
            <a:chExt cx="459177" cy="288032"/>
          </a:xfrm>
        </p:grpSpPr>
        <p:sp>
          <p:nvSpPr>
            <p:cNvPr id="11322" name="Rectangle: Rounded Corners 6153">
              <a:extLst>
                <a:ext uri="{FF2B5EF4-FFF2-40B4-BE49-F238E27FC236}">
                  <a16:creationId xmlns:a16="http://schemas.microsoft.com/office/drawing/2014/main" id="{9B1BEA79-5381-4123-9903-FC3B43698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627" y="4072545"/>
              <a:ext cx="459177" cy="28803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6155" name="Oval 6154">
              <a:extLst>
                <a:ext uri="{FF2B5EF4-FFF2-40B4-BE49-F238E27FC236}">
                  <a16:creationId xmlns:a16="http://schemas.microsoft.com/office/drawing/2014/main" id="{0EEE0020-63D8-49BC-8847-3B3927F1B0A2}"/>
                </a:ext>
              </a:extLst>
            </p:cNvPr>
            <p:cNvSpPr/>
            <p:nvPr/>
          </p:nvSpPr>
          <p:spPr bwMode="auto">
            <a:xfrm>
              <a:off x="5060282" y="4120285"/>
              <a:ext cx="181128" cy="1925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sz="1463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4F33998-653B-422E-AF71-73D016234F6A}"/>
                </a:ext>
              </a:extLst>
            </p:cNvPr>
            <p:cNvSpPr/>
            <p:nvPr/>
          </p:nvSpPr>
          <p:spPr bwMode="auto">
            <a:xfrm>
              <a:off x="5268421" y="4120285"/>
              <a:ext cx="181128" cy="1925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sz="1463" dirty="0"/>
            </a:p>
          </p:txBody>
        </p:sp>
        <p:cxnSp>
          <p:nvCxnSpPr>
            <p:cNvPr id="11325" name="Straight Connector 6156">
              <a:extLst>
                <a:ext uri="{FF2B5EF4-FFF2-40B4-BE49-F238E27FC236}">
                  <a16:creationId xmlns:a16="http://schemas.microsoft.com/office/drawing/2014/main" id="{2C427AEC-7B61-4FF9-9D2F-10AC2C2B76B3}"/>
                </a:ext>
              </a:extLst>
            </p:cNvPr>
            <p:cNvCxnSpPr>
              <a:cxnSpLocks noChangeShapeType="1"/>
              <a:stCxn id="6155" idx="7"/>
              <a:endCxn id="6155" idx="3"/>
            </p:cNvCxnSpPr>
            <p:nvPr/>
          </p:nvCxnSpPr>
          <p:spPr bwMode="auto">
            <a:xfrm flipH="1">
              <a:off x="5087292" y="4147338"/>
              <a:ext cx="127108" cy="1384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326" name="Straight Connector 6158">
              <a:extLst>
                <a:ext uri="{FF2B5EF4-FFF2-40B4-BE49-F238E27FC236}">
                  <a16:creationId xmlns:a16="http://schemas.microsoft.com/office/drawing/2014/main" id="{7BC58A73-A2C4-402F-A022-87A951FA9E65}"/>
                </a:ext>
              </a:extLst>
            </p:cNvPr>
            <p:cNvCxnSpPr>
              <a:cxnSpLocks/>
              <a:stCxn id="52" idx="7"/>
              <a:endCxn id="52" idx="3"/>
            </p:cNvCxnSpPr>
            <p:nvPr/>
          </p:nvCxnSpPr>
          <p:spPr bwMode="auto">
            <a:xfrm flipH="1">
              <a:off x="5295432" y="4147338"/>
              <a:ext cx="127108" cy="1384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1286" name="Picture 6160">
            <a:extLst>
              <a:ext uri="{FF2B5EF4-FFF2-40B4-BE49-F238E27FC236}">
                <a16:creationId xmlns:a16="http://schemas.microsoft.com/office/drawing/2014/main" id="{9CF57155-9B7A-43B8-A677-34F8A585E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89" y="2960787"/>
            <a:ext cx="419200" cy="54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87" name="Straight Connector 6162">
            <a:extLst>
              <a:ext uri="{FF2B5EF4-FFF2-40B4-BE49-F238E27FC236}">
                <a16:creationId xmlns:a16="http://schemas.microsoft.com/office/drawing/2014/main" id="{F9C9D2D7-DB12-47ED-88BB-F7BF80CD2152}"/>
              </a:ext>
            </a:extLst>
          </p:cNvPr>
          <p:cNvCxnSpPr>
            <a:cxnSpLocks/>
          </p:cNvCxnSpPr>
          <p:nvPr/>
        </p:nvCxnSpPr>
        <p:spPr bwMode="auto">
          <a:xfrm flipV="1">
            <a:off x="5539879" y="3443190"/>
            <a:ext cx="98028" cy="4901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288" name="Straight Connector 65">
            <a:extLst>
              <a:ext uri="{FF2B5EF4-FFF2-40B4-BE49-F238E27FC236}">
                <a16:creationId xmlns:a16="http://schemas.microsoft.com/office/drawing/2014/main" id="{835EE951-74B8-4BAB-90CB-F2145DB34A6B}"/>
              </a:ext>
            </a:extLst>
          </p:cNvPr>
          <p:cNvCxnSpPr>
            <a:cxnSpLocks/>
          </p:cNvCxnSpPr>
          <p:nvPr/>
        </p:nvCxnSpPr>
        <p:spPr bwMode="auto">
          <a:xfrm>
            <a:off x="5730777" y="3407073"/>
            <a:ext cx="228302" cy="9802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1289" name="Group 73">
            <a:extLst>
              <a:ext uri="{FF2B5EF4-FFF2-40B4-BE49-F238E27FC236}">
                <a16:creationId xmlns:a16="http://schemas.microsoft.com/office/drawing/2014/main" id="{ABB9676E-6B67-4B1F-9D44-9C5006719192}"/>
              </a:ext>
            </a:extLst>
          </p:cNvPr>
          <p:cNvGrpSpPr>
            <a:grpSpLocks/>
          </p:cNvGrpSpPr>
          <p:nvPr/>
        </p:nvGrpSpPr>
        <p:grpSpPr bwMode="auto">
          <a:xfrm>
            <a:off x="6471148" y="3341291"/>
            <a:ext cx="372764" cy="233462"/>
            <a:chOff x="5039627" y="4072545"/>
            <a:chExt cx="459177" cy="288032"/>
          </a:xfrm>
        </p:grpSpPr>
        <p:sp>
          <p:nvSpPr>
            <p:cNvPr id="11317" name="Rectangle: Rounded Corners 74">
              <a:extLst>
                <a:ext uri="{FF2B5EF4-FFF2-40B4-BE49-F238E27FC236}">
                  <a16:creationId xmlns:a16="http://schemas.microsoft.com/office/drawing/2014/main" id="{08531292-B2FB-41A3-B878-A4CD6A00E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627" y="4072545"/>
              <a:ext cx="459177" cy="28803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99FE3E5-C938-4FCE-AA15-69066B852F55}"/>
                </a:ext>
              </a:extLst>
            </p:cNvPr>
            <p:cNvSpPr/>
            <p:nvPr/>
          </p:nvSpPr>
          <p:spPr bwMode="auto">
            <a:xfrm>
              <a:off x="5060282" y="4120285"/>
              <a:ext cx="181129" cy="1925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sz="1463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E554E1F-404D-4B37-8DAC-ADF6A00A70E6}"/>
                </a:ext>
              </a:extLst>
            </p:cNvPr>
            <p:cNvSpPr/>
            <p:nvPr/>
          </p:nvSpPr>
          <p:spPr bwMode="auto">
            <a:xfrm>
              <a:off x="5268421" y="4120285"/>
              <a:ext cx="181129" cy="1925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sz="1463" dirty="0"/>
            </a:p>
          </p:txBody>
        </p:sp>
        <p:cxnSp>
          <p:nvCxnSpPr>
            <p:cNvPr id="11320" name="Straight Connector 77">
              <a:extLst>
                <a:ext uri="{FF2B5EF4-FFF2-40B4-BE49-F238E27FC236}">
                  <a16:creationId xmlns:a16="http://schemas.microsoft.com/office/drawing/2014/main" id="{BD956C8F-5AC9-4E18-BF43-AEDBF6B58DC6}"/>
                </a:ext>
              </a:extLst>
            </p:cNvPr>
            <p:cNvCxnSpPr>
              <a:cxnSpLocks noChangeShapeType="1"/>
              <a:stCxn id="76" idx="7"/>
              <a:endCxn id="76" idx="3"/>
            </p:cNvCxnSpPr>
            <p:nvPr/>
          </p:nvCxnSpPr>
          <p:spPr bwMode="auto">
            <a:xfrm flipH="1">
              <a:off x="5087292" y="4147338"/>
              <a:ext cx="127108" cy="1384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321" name="Straight Connector 78">
              <a:extLst>
                <a:ext uri="{FF2B5EF4-FFF2-40B4-BE49-F238E27FC236}">
                  <a16:creationId xmlns:a16="http://schemas.microsoft.com/office/drawing/2014/main" id="{137F4696-5E67-48B3-AFF0-AFE62608FAB2}"/>
                </a:ext>
              </a:extLst>
            </p:cNvPr>
            <p:cNvCxnSpPr>
              <a:cxnSpLocks/>
              <a:stCxn id="77" idx="7"/>
              <a:endCxn id="77" idx="3"/>
            </p:cNvCxnSpPr>
            <p:nvPr/>
          </p:nvCxnSpPr>
          <p:spPr bwMode="auto">
            <a:xfrm flipH="1">
              <a:off x="5295431" y="4147338"/>
              <a:ext cx="127108" cy="1384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1290" name="Picture 6173">
            <a:extLst>
              <a:ext uri="{FF2B5EF4-FFF2-40B4-BE49-F238E27FC236}">
                <a16:creationId xmlns:a16="http://schemas.microsoft.com/office/drawing/2014/main" id="{4AD47353-AFB8-4879-8F41-892EF6D99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8640">
            <a:off x="7005142" y="3360640"/>
            <a:ext cx="1360785" cy="145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91" name="Straight Connector 31">
            <a:extLst>
              <a:ext uri="{FF2B5EF4-FFF2-40B4-BE49-F238E27FC236}">
                <a16:creationId xmlns:a16="http://schemas.microsoft.com/office/drawing/2014/main" id="{BF8536BB-E924-4C23-A6CF-EF9196FE2A47}"/>
              </a:ext>
            </a:extLst>
          </p:cNvPr>
          <p:cNvCxnSpPr>
            <a:cxnSpLocks noChangeShapeType="1"/>
            <a:endCxn id="77" idx="6"/>
          </p:cNvCxnSpPr>
          <p:nvPr/>
        </p:nvCxnSpPr>
        <p:spPr bwMode="auto">
          <a:xfrm flipH="1">
            <a:off x="6803927" y="3458667"/>
            <a:ext cx="573980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1292" name="Picture 88">
            <a:extLst>
              <a:ext uri="{FF2B5EF4-FFF2-40B4-BE49-F238E27FC236}">
                <a16:creationId xmlns:a16="http://schemas.microsoft.com/office/drawing/2014/main" id="{958ACDFA-24EE-46FC-AED1-F626DA1EB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07" y="3616028"/>
            <a:ext cx="1087339" cy="24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93" name="Straight Connector 33">
            <a:extLst>
              <a:ext uri="{FF2B5EF4-FFF2-40B4-BE49-F238E27FC236}">
                <a16:creationId xmlns:a16="http://schemas.microsoft.com/office/drawing/2014/main" id="{4E568C82-B6C9-4E2E-BE45-0DA29B36C984}"/>
              </a:ext>
            </a:extLst>
          </p:cNvPr>
          <p:cNvCxnSpPr>
            <a:cxnSpLocks/>
          </p:cNvCxnSpPr>
          <p:nvPr/>
        </p:nvCxnSpPr>
        <p:spPr bwMode="auto">
          <a:xfrm flipH="1">
            <a:off x="6613030" y="3510261"/>
            <a:ext cx="748109" cy="27731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1294" name="Picture 94">
            <a:extLst>
              <a:ext uri="{FF2B5EF4-FFF2-40B4-BE49-F238E27FC236}">
                <a16:creationId xmlns:a16="http://schemas.microsoft.com/office/drawing/2014/main" id="{EAD64DD4-0F0F-4B9B-8BB2-38A7BB9DE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573" y="3640535"/>
            <a:ext cx="1087338" cy="24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95" name="Group 82">
            <a:extLst>
              <a:ext uri="{FF2B5EF4-FFF2-40B4-BE49-F238E27FC236}">
                <a16:creationId xmlns:a16="http://schemas.microsoft.com/office/drawing/2014/main" id="{5FA195FB-6EC9-47BF-A6F1-99A27CD6481D}"/>
              </a:ext>
            </a:extLst>
          </p:cNvPr>
          <p:cNvGrpSpPr>
            <a:grpSpLocks/>
          </p:cNvGrpSpPr>
          <p:nvPr/>
        </p:nvGrpSpPr>
        <p:grpSpPr bwMode="auto">
          <a:xfrm>
            <a:off x="5561806" y="3628928"/>
            <a:ext cx="372765" cy="233461"/>
            <a:chOff x="5039627" y="4072545"/>
            <a:chExt cx="459177" cy="288032"/>
          </a:xfrm>
        </p:grpSpPr>
        <p:sp>
          <p:nvSpPr>
            <p:cNvPr id="11312" name="Rectangle: Rounded Corners 83">
              <a:extLst>
                <a:ext uri="{FF2B5EF4-FFF2-40B4-BE49-F238E27FC236}">
                  <a16:creationId xmlns:a16="http://schemas.microsoft.com/office/drawing/2014/main" id="{56A7FD62-FBD3-4950-9213-5A5026349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627" y="4072545"/>
              <a:ext cx="459177" cy="28803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950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30A30FC-808E-438C-ABEA-8DD386348291}"/>
                </a:ext>
              </a:extLst>
            </p:cNvPr>
            <p:cNvSpPr/>
            <p:nvPr/>
          </p:nvSpPr>
          <p:spPr bwMode="auto">
            <a:xfrm>
              <a:off x="5060282" y="4120285"/>
              <a:ext cx="181128" cy="1925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sz="1463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4BB604A-BD59-476A-84C8-BFD3CFA8B7AA}"/>
                </a:ext>
              </a:extLst>
            </p:cNvPr>
            <p:cNvSpPr/>
            <p:nvPr/>
          </p:nvSpPr>
          <p:spPr bwMode="auto">
            <a:xfrm>
              <a:off x="5268421" y="4120285"/>
              <a:ext cx="181128" cy="1925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sz="1463" dirty="0"/>
            </a:p>
          </p:txBody>
        </p:sp>
        <p:cxnSp>
          <p:nvCxnSpPr>
            <p:cNvPr id="11315" name="Straight Connector 86">
              <a:extLst>
                <a:ext uri="{FF2B5EF4-FFF2-40B4-BE49-F238E27FC236}">
                  <a16:creationId xmlns:a16="http://schemas.microsoft.com/office/drawing/2014/main" id="{DC9F8787-326B-4780-98A0-B53526C3AC09}"/>
                </a:ext>
              </a:extLst>
            </p:cNvPr>
            <p:cNvCxnSpPr>
              <a:cxnSpLocks noChangeShapeType="1"/>
              <a:stCxn id="85" idx="7"/>
              <a:endCxn id="85" idx="3"/>
            </p:cNvCxnSpPr>
            <p:nvPr/>
          </p:nvCxnSpPr>
          <p:spPr bwMode="auto">
            <a:xfrm flipH="1">
              <a:off x="5087292" y="4147337"/>
              <a:ext cx="127108" cy="1384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316" name="Straight Connector 87">
              <a:extLst>
                <a:ext uri="{FF2B5EF4-FFF2-40B4-BE49-F238E27FC236}">
                  <a16:creationId xmlns:a16="http://schemas.microsoft.com/office/drawing/2014/main" id="{FDEB8EF6-6937-4D14-9414-23742F159957}"/>
                </a:ext>
              </a:extLst>
            </p:cNvPr>
            <p:cNvCxnSpPr>
              <a:cxnSpLocks/>
              <a:stCxn id="86" idx="7"/>
              <a:endCxn id="86" idx="3"/>
            </p:cNvCxnSpPr>
            <p:nvPr/>
          </p:nvCxnSpPr>
          <p:spPr bwMode="auto">
            <a:xfrm flipH="1">
              <a:off x="5295432" y="4147337"/>
              <a:ext cx="127108" cy="1384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1296" name="Picture 40">
            <a:extLst>
              <a:ext uri="{FF2B5EF4-FFF2-40B4-BE49-F238E27FC236}">
                <a16:creationId xmlns:a16="http://schemas.microsoft.com/office/drawing/2014/main" id="{61740843-9DAB-46BF-AF51-0BB2CBC1F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57" y="3991372"/>
            <a:ext cx="270867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7" name="TextBox 49">
            <a:extLst>
              <a:ext uri="{FF2B5EF4-FFF2-40B4-BE49-F238E27FC236}">
                <a16:creationId xmlns:a16="http://schemas.microsoft.com/office/drawing/2014/main" id="{F1FE7027-290E-416F-99CB-6A4DDB769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0058" y="4507310"/>
            <a:ext cx="134915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b="1" dirty="0"/>
              <a:t>Terminal Blocks</a:t>
            </a:r>
          </a:p>
        </p:txBody>
      </p:sp>
      <p:cxnSp>
        <p:nvCxnSpPr>
          <p:cNvPr id="11298" name="Straight Arrow Connector 52">
            <a:extLst>
              <a:ext uri="{FF2B5EF4-FFF2-40B4-BE49-F238E27FC236}">
                <a16:creationId xmlns:a16="http://schemas.microsoft.com/office/drawing/2014/main" id="{85506B8E-57EB-4C8A-8550-ECF48E0CE47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791398" y="3935909"/>
            <a:ext cx="0" cy="478532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299" name="TextBox 103">
            <a:extLst>
              <a:ext uri="{FF2B5EF4-FFF2-40B4-BE49-F238E27FC236}">
                <a16:creationId xmlns:a16="http://schemas.microsoft.com/office/drawing/2014/main" id="{36E884B3-42B4-4C57-A6B7-247207BE1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754" y="2241055"/>
            <a:ext cx="106009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b="1" dirty="0"/>
              <a:t>Screwdriver</a:t>
            </a:r>
          </a:p>
        </p:txBody>
      </p:sp>
      <p:sp>
        <p:nvSpPr>
          <p:cNvPr id="11300" name="TextBox 104">
            <a:extLst>
              <a:ext uri="{FF2B5EF4-FFF2-40B4-BE49-F238E27FC236}">
                <a16:creationId xmlns:a16="http://schemas.microsoft.com/office/drawing/2014/main" id="{A6556745-65C0-405E-AB53-6176BBA9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877" y="2648646"/>
            <a:ext cx="66717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b="1" dirty="0"/>
              <a:t>Switch</a:t>
            </a:r>
          </a:p>
        </p:txBody>
      </p:sp>
      <p:pic>
        <p:nvPicPr>
          <p:cNvPr id="11301" name="Picture 53">
            <a:extLst>
              <a:ext uri="{FF2B5EF4-FFF2-40B4-BE49-F238E27FC236}">
                <a16:creationId xmlns:a16="http://schemas.microsoft.com/office/drawing/2014/main" id="{19B02580-69E2-4D15-AF75-947727C18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106" y="2515791"/>
            <a:ext cx="221853" cy="64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2" name="Picture 106">
            <a:extLst>
              <a:ext uri="{FF2B5EF4-FFF2-40B4-BE49-F238E27FC236}">
                <a16:creationId xmlns:a16="http://schemas.microsoft.com/office/drawing/2014/main" id="{1DAFAE6E-5417-4D33-B706-CA88A451A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2527401"/>
            <a:ext cx="221853" cy="64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03" name="TextBox 107">
            <a:extLst>
              <a:ext uri="{FF2B5EF4-FFF2-40B4-BE49-F238E27FC236}">
                <a16:creationId xmlns:a16="http://schemas.microsoft.com/office/drawing/2014/main" id="{42706240-3EF6-4D0F-BD1C-9442E4167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455" y="2119810"/>
            <a:ext cx="82266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b="1" dirty="0"/>
              <a:t>Batteries</a:t>
            </a:r>
          </a:p>
        </p:txBody>
      </p:sp>
      <p:sp>
        <p:nvSpPr>
          <p:cNvPr id="11304" name="TextBox 108">
            <a:extLst>
              <a:ext uri="{FF2B5EF4-FFF2-40B4-BE49-F238E27FC236}">
                <a16:creationId xmlns:a16="http://schemas.microsoft.com/office/drawing/2014/main" id="{6E1E2F37-AB63-46F3-B6EB-656B561B7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3147" y="4285457"/>
            <a:ext cx="72167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b="1" dirty="0"/>
              <a:t>Battery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300" b="1" dirty="0"/>
              <a:t>Holder</a:t>
            </a:r>
          </a:p>
        </p:txBody>
      </p:sp>
      <p:sp>
        <p:nvSpPr>
          <p:cNvPr id="11305" name="TextBox 109">
            <a:extLst>
              <a:ext uri="{FF2B5EF4-FFF2-40B4-BE49-F238E27FC236}">
                <a16:creationId xmlns:a16="http://schemas.microsoft.com/office/drawing/2014/main" id="{A900E085-4BD6-41CA-B39E-7ABD00D33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333" y="2500313"/>
            <a:ext cx="52770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300" b="1" dirty="0"/>
              <a:t>Bulb</a:t>
            </a:r>
          </a:p>
        </p:txBody>
      </p:sp>
      <p:sp>
        <p:nvSpPr>
          <p:cNvPr id="11306" name="TextBox 110">
            <a:extLst>
              <a:ext uri="{FF2B5EF4-FFF2-40B4-BE49-F238E27FC236}">
                <a16:creationId xmlns:a16="http://schemas.microsoft.com/office/drawing/2014/main" id="{687AA4AB-69E3-46C3-A657-BB1CDF128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54" y="3862388"/>
            <a:ext cx="68480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300" b="1" dirty="0"/>
              <a:t>Bulb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300" b="1" dirty="0"/>
              <a:t>Holder</a:t>
            </a:r>
          </a:p>
        </p:txBody>
      </p:sp>
      <p:sp>
        <p:nvSpPr>
          <p:cNvPr id="11307" name="Text Box 4">
            <a:extLst>
              <a:ext uri="{FF2B5EF4-FFF2-40B4-BE49-F238E27FC236}">
                <a16:creationId xmlns:a16="http://schemas.microsoft.com/office/drawing/2014/main" id="{75CD4385-C624-4FD8-8CC4-6634F6B7F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311" y="5138044"/>
            <a:ext cx="3763764" cy="59247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25" b="1" dirty="0">
                <a:solidFill>
                  <a:srgbClr val="FF0000"/>
                </a:solidFill>
              </a:rPr>
              <a:t>DO NOT Switch On Until the Teacher Has Checked Your Circuit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3726D5-9189-4815-BFC0-AAA65067E9B2}"/>
              </a:ext>
            </a:extLst>
          </p:cNvPr>
          <p:cNvSpPr/>
          <p:nvPr/>
        </p:nvSpPr>
        <p:spPr>
          <a:xfrm>
            <a:off x="5080696" y="5134174"/>
            <a:ext cx="3607693" cy="5924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en-US" sz="1625" b="1" dirty="0">
                <a:solidFill>
                  <a:srgbClr val="FF0000"/>
                </a:solidFill>
              </a:rPr>
              <a:t>Danger </a:t>
            </a:r>
            <a:r>
              <a:rPr lang="en-GB" altLang="en-US" sz="1625" b="1" dirty="0">
                <a:solidFill>
                  <a:schemeClr val="accent6">
                    <a:lumMod val="75000"/>
                  </a:schemeClr>
                </a:solidFill>
              </a:rPr>
              <a:t>From Overheating Batteries if</a:t>
            </a:r>
          </a:p>
          <a:p>
            <a:pPr algn="ctr">
              <a:defRPr/>
            </a:pPr>
            <a:r>
              <a:rPr lang="en-GB" altLang="en-US" sz="1625" b="1" dirty="0">
                <a:solidFill>
                  <a:schemeClr val="accent6">
                    <a:lumMod val="75000"/>
                  </a:schemeClr>
                </a:solidFill>
              </a:rPr>
              <a:t>Short Circuited</a:t>
            </a:r>
          </a:p>
        </p:txBody>
      </p:sp>
      <p:grpSp>
        <p:nvGrpSpPr>
          <p:cNvPr id="11309" name="Group 1">
            <a:extLst>
              <a:ext uri="{FF2B5EF4-FFF2-40B4-BE49-F238E27FC236}">
                <a16:creationId xmlns:a16="http://schemas.microsoft.com/office/drawing/2014/main" id="{04E3723D-C633-4A7B-89ED-D22841B95B7B}"/>
              </a:ext>
            </a:extLst>
          </p:cNvPr>
          <p:cNvGrpSpPr>
            <a:grpSpLocks/>
          </p:cNvGrpSpPr>
          <p:nvPr/>
        </p:nvGrpSpPr>
        <p:grpSpPr bwMode="auto">
          <a:xfrm>
            <a:off x="4553150" y="2337793"/>
            <a:ext cx="473373" cy="865486"/>
            <a:chOff x="4460875" y="2085975"/>
            <a:chExt cx="582613" cy="1065213"/>
          </a:xfrm>
        </p:grpSpPr>
        <p:pic>
          <p:nvPicPr>
            <p:cNvPr id="11310" name="Picture 37">
              <a:extLst>
                <a:ext uri="{FF2B5EF4-FFF2-40B4-BE49-F238E27FC236}">
                  <a16:creationId xmlns:a16="http://schemas.microsoft.com/office/drawing/2014/main" id="{A68F3B55-099C-475F-AFBE-B14E27418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77214">
              <a:off x="4231482" y="2315368"/>
              <a:ext cx="104140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311" name="Straight Connector 2">
              <a:extLst>
                <a:ext uri="{FF2B5EF4-FFF2-40B4-BE49-F238E27FC236}">
                  <a16:creationId xmlns:a16="http://schemas.microsoft.com/office/drawing/2014/main" id="{5E4C6DD0-1E8E-41B4-8066-9FFA20D859F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60913" y="2665413"/>
              <a:ext cx="12700" cy="485775"/>
            </a:xfrm>
            <a:prstGeom prst="line">
              <a:avLst/>
            </a:prstGeom>
            <a:noFill/>
            <a:ln w="38100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Text Box 7">
            <a:extLst>
              <a:ext uri="{FF2B5EF4-FFF2-40B4-BE49-F238E27FC236}">
                <a16:creationId xmlns:a16="http://schemas.microsoft.com/office/drawing/2014/main" id="{AC4C9706-193B-28C4-5F10-99A3A16B3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84" y="683006"/>
            <a:ext cx="3604854" cy="47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>
            <a:extLst>
              <a:ext uri="{FF2B5EF4-FFF2-40B4-BE49-F238E27FC236}">
                <a16:creationId xmlns:a16="http://schemas.microsoft.com/office/drawing/2014/main" id="{3A4C66C0-6F09-445E-A985-E5CF5940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428" y="1746823"/>
            <a:ext cx="5232897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950" b="1" dirty="0">
                <a:solidFill>
                  <a:srgbClr val="008000"/>
                </a:solidFill>
              </a:rPr>
              <a:t>Cut out each side, base and roof of your house</a:t>
            </a:r>
          </a:p>
        </p:txBody>
      </p:sp>
      <p:graphicFrame>
        <p:nvGraphicFramePr>
          <p:cNvPr id="13317" name="Object 7">
            <a:extLst>
              <a:ext uri="{FF2B5EF4-FFF2-40B4-BE49-F238E27FC236}">
                <a16:creationId xmlns:a16="http://schemas.microsoft.com/office/drawing/2014/main" id="{CAA87AC9-4CEC-48D3-AD6A-3C3627B62E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131879"/>
              </p:ext>
            </p:extLst>
          </p:nvPr>
        </p:nvGraphicFramePr>
        <p:xfrm>
          <a:off x="2804673" y="3513910"/>
          <a:ext cx="1866404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9895238" imgH="6200000" progId="MSPhotoEd.3">
                  <p:embed/>
                </p:oleObj>
              </mc:Choice>
              <mc:Fallback>
                <p:oleObj name="Photo Editor Photo" r:id="rId2" imgW="9895238" imgH="6200000" progId="MSPhotoEd.3">
                  <p:embed/>
                  <p:pic>
                    <p:nvPicPr>
                      <p:cNvPr id="13317" name="Object 7">
                        <a:extLst>
                          <a:ext uri="{FF2B5EF4-FFF2-40B4-BE49-F238E27FC236}">
                            <a16:creationId xmlns:a16="http://schemas.microsoft.com/office/drawing/2014/main" id="{CAA87AC9-4CEC-48D3-AD6A-3C3627B62E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4673" y="3513910"/>
                        <a:ext cx="1866404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8">
            <a:extLst>
              <a:ext uri="{FF2B5EF4-FFF2-40B4-BE49-F238E27FC236}">
                <a16:creationId xmlns:a16="http://schemas.microsoft.com/office/drawing/2014/main" id="{4C1017A9-C170-41CF-A8C6-F40CD0ADE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261454"/>
              </p:ext>
            </p:extLst>
          </p:nvPr>
        </p:nvGraphicFramePr>
        <p:xfrm>
          <a:off x="6226630" y="3575822"/>
          <a:ext cx="1866404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895238" imgH="6200000" progId="MSPhotoEd.3">
                  <p:embed/>
                </p:oleObj>
              </mc:Choice>
              <mc:Fallback>
                <p:oleObj name="Photo Editor Photo" r:id="rId4" imgW="9895238" imgH="6200000" progId="MSPhotoEd.3">
                  <p:embed/>
                  <p:pic>
                    <p:nvPicPr>
                      <p:cNvPr id="13318" name="Object 8">
                        <a:extLst>
                          <a:ext uri="{FF2B5EF4-FFF2-40B4-BE49-F238E27FC236}">
                            <a16:creationId xmlns:a16="http://schemas.microsoft.com/office/drawing/2014/main" id="{4C1017A9-C170-41CF-A8C6-F40CD0ADEC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6630" y="3575822"/>
                        <a:ext cx="1866404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9">
            <a:extLst>
              <a:ext uri="{FF2B5EF4-FFF2-40B4-BE49-F238E27FC236}">
                <a16:creationId xmlns:a16="http://schemas.microsoft.com/office/drawing/2014/main" id="{29707C42-EEA7-40C1-8E5B-CA64CEBBA3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615053"/>
              </p:ext>
            </p:extLst>
          </p:nvPr>
        </p:nvGraphicFramePr>
        <p:xfrm>
          <a:off x="1459366" y="3390085"/>
          <a:ext cx="1135063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6638095" imgH="6849431" progId="MSPhotoEd.3">
                  <p:embed/>
                </p:oleObj>
              </mc:Choice>
              <mc:Fallback>
                <p:oleObj name="Photo Editor Photo" r:id="rId5" imgW="6638095" imgH="6849431" progId="MSPhotoEd.3">
                  <p:embed/>
                  <p:pic>
                    <p:nvPicPr>
                      <p:cNvPr id="13319" name="Object 9">
                        <a:extLst>
                          <a:ext uri="{FF2B5EF4-FFF2-40B4-BE49-F238E27FC236}">
                            <a16:creationId xmlns:a16="http://schemas.microsoft.com/office/drawing/2014/main" id="{29707C42-EEA7-40C1-8E5B-CA64CEBBA3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9366" y="3390085"/>
                        <a:ext cx="1135063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0" name="Object 10">
            <a:extLst>
              <a:ext uri="{FF2B5EF4-FFF2-40B4-BE49-F238E27FC236}">
                <a16:creationId xmlns:a16="http://schemas.microsoft.com/office/drawing/2014/main" id="{20581EA3-F340-457C-92BD-EB1F7D8B62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048042"/>
              </p:ext>
            </p:extLst>
          </p:nvPr>
        </p:nvGraphicFramePr>
        <p:xfrm>
          <a:off x="4881322" y="3390085"/>
          <a:ext cx="1133772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6638095" imgH="6849431" progId="MSPhotoEd.3">
                  <p:embed/>
                </p:oleObj>
              </mc:Choice>
              <mc:Fallback>
                <p:oleObj name="Photo Editor Photo" r:id="rId7" imgW="6638095" imgH="6849431" progId="MSPhotoEd.3">
                  <p:embed/>
                  <p:pic>
                    <p:nvPicPr>
                      <p:cNvPr id="13320" name="Object 10">
                        <a:extLst>
                          <a:ext uri="{FF2B5EF4-FFF2-40B4-BE49-F238E27FC236}">
                            <a16:creationId xmlns:a16="http://schemas.microsoft.com/office/drawing/2014/main" id="{20581EA3-F340-457C-92BD-EB1F7D8B62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1322" y="3390085"/>
                        <a:ext cx="1133772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1" name="Object 13">
            <a:extLst>
              <a:ext uri="{FF2B5EF4-FFF2-40B4-BE49-F238E27FC236}">
                <a16:creationId xmlns:a16="http://schemas.microsoft.com/office/drawing/2014/main" id="{A13CE25F-2CC5-41E8-844F-06C7B4EF9E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447103"/>
              </p:ext>
            </p:extLst>
          </p:nvPr>
        </p:nvGraphicFramePr>
        <p:xfrm>
          <a:off x="2883355" y="2275660"/>
          <a:ext cx="1783854" cy="116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9" imgW="9888330" imgH="6485714" progId="MSPhotoEd.3">
                  <p:embed/>
                </p:oleObj>
              </mc:Choice>
              <mc:Fallback>
                <p:oleObj name="Photo Editor Photo" r:id="rId9" imgW="9888330" imgH="6485714" progId="MSPhotoEd.3">
                  <p:embed/>
                  <p:pic>
                    <p:nvPicPr>
                      <p:cNvPr id="13321" name="Object 13">
                        <a:extLst>
                          <a:ext uri="{FF2B5EF4-FFF2-40B4-BE49-F238E27FC236}">
                            <a16:creationId xmlns:a16="http://schemas.microsoft.com/office/drawing/2014/main" id="{A13CE25F-2CC5-41E8-844F-06C7B4EF9E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3355" y="2275660"/>
                        <a:ext cx="1783854" cy="1169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7">
            <a:extLst>
              <a:ext uri="{FF2B5EF4-FFF2-40B4-BE49-F238E27FC236}">
                <a16:creationId xmlns:a16="http://schemas.microsoft.com/office/drawing/2014/main" id="{70175ACD-3055-E54E-BCD1-3CA893998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" y="688012"/>
            <a:ext cx="348832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4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Why Lag Your House?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10185</TotalTime>
  <Words>3369</Words>
  <Application>Microsoft Office PowerPoint</Application>
  <PresentationFormat>A4 Paper (210x297 mm)</PresentationFormat>
  <Paragraphs>719</Paragraphs>
  <Slides>75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Arial Black</vt:lpstr>
      <vt:lpstr>Calibri</vt:lpstr>
      <vt:lpstr>Calibri Light</vt:lpstr>
      <vt:lpstr>Times New Roman</vt:lpstr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Derrick Willer</dc:creator>
  <cp:lastModifiedBy>Derrick Willer</cp:lastModifiedBy>
  <cp:revision>384</cp:revision>
  <cp:lastPrinted>2021-09-04T10:28:23Z</cp:lastPrinted>
  <dcterms:created xsi:type="dcterms:W3CDTF">2021-07-03T15:22:26Z</dcterms:created>
  <dcterms:modified xsi:type="dcterms:W3CDTF">2022-08-08T22:55:27Z</dcterms:modified>
</cp:coreProperties>
</file>