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6" r:id="rId2"/>
    <p:sldId id="358" r:id="rId3"/>
    <p:sldId id="377" r:id="rId4"/>
    <p:sldId id="257" r:id="rId5"/>
    <p:sldId id="304" r:id="rId6"/>
    <p:sldId id="378" r:id="rId7"/>
    <p:sldId id="259" r:id="rId8"/>
    <p:sldId id="261" r:id="rId9"/>
    <p:sldId id="305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sUNMn1CfpXK3qkULJbeXw==" hashData="rulCdgbJ5nzQqVUsyppSxYPOwd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4D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C2BAF-E139-4E55-88E8-E53B76F1F46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62AE-8013-4EA7-B390-0A45C553F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2BA8118-E176-4F27-A409-54F6D7DC3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881B6-DF72-43E4-85C3-FEBFDA3EF55C}" type="slidenum">
              <a:rPr lang="en-GB" altLang="en-US" sz="1200"/>
              <a:pPr/>
              <a:t>3</a:t>
            </a:fld>
            <a:endParaRPr lang="en-GB" altLang="en-US" sz="12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210D141-BEB4-4304-91E1-4FA77AD8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3423E2-641F-4EF6-9CAA-AD22E72AD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653D91-1E8E-4CDD-A166-EC87D8C84243}"/>
              </a:ext>
            </a:extLst>
          </p:cNvPr>
          <p:cNvSpPr/>
          <p:nvPr userDrawn="1"/>
        </p:nvSpPr>
        <p:spPr>
          <a:xfrm>
            <a:off x="3783946" y="276225"/>
            <a:ext cx="3931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DD588-633F-491B-934B-C8CD511D12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20200" y="6634163"/>
            <a:ext cx="2971800" cy="2143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FFFFFF"/>
                </a:solidFill>
              </a:rPr>
              <a:t>Professional Home For Life ® For Engineers and Technicians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54B3861-66A2-4658-96E5-26318880B4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2700" y="6451600"/>
            <a:ext cx="1384300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Member-Designed Schools Activity </a:t>
            </a:r>
            <a:endParaRPr lang="en-US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8567B-39C8-43D1-A64A-8EFFD6963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79388"/>
            <a:ext cx="24622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9F300DB5-D2BB-4261-A75F-85F41C720C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8175" y="0"/>
            <a:ext cx="2663825" cy="276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Working to engineer a better world</a:t>
            </a:r>
          </a:p>
        </p:txBody>
      </p:sp>
    </p:spTree>
    <p:extLst>
      <p:ext uri="{BB962C8B-B14F-4D97-AF65-F5344CB8AC3E}">
        <p14:creationId xmlns:p14="http://schemas.microsoft.com/office/powerpoint/2010/main" val="238825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3AAE-1C3D-4E84-86CC-EAB9BA5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F124E-B51D-47E4-92B0-7387940C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CF418-935D-4054-B671-85B34735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50A6-E1F0-48F7-96D0-D85E7811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9F26-9814-4A79-9614-4FAA37DD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5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38A4B-4BD0-4D2F-B97B-76645976C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CDF19-12C1-481F-BC29-588AF3122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4F72-09E3-4928-B3BC-1263E22A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5D04-C0E1-4EF3-962F-FEDFEB6D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DBED-769F-4A6B-94A8-E9E4D6AE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B1BD-0553-4F5E-B007-DA5F9BF3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85D9-9FF9-462B-B6CC-4CC55188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80D-B439-46CA-B36A-59CF5AF8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D14A-3119-4F7D-A9B0-F7228D32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B51C-ACAB-4C7A-B569-DB32CD5B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90AC-90AE-460B-9822-868B426D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9949A-4BD9-4C76-92BC-A43C48C7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48E1-DD0F-448F-8144-5A3DC77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97E54-376D-42D6-8C75-FBA3F25B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44771-065E-45F7-A640-A094BE5E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D10F-ACE9-425F-AE6D-D65045F9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62239-E75C-42D7-AAF9-9BFB464AF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BDAE-FC98-4C4B-947F-FD58C8F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C4BD-566E-4B57-A1F8-A8C0EA3E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4778E-F600-4548-9B6B-F53CF1CF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3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D089-6ECC-4163-B504-B548B3A4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FF63-93B4-4AF4-98DB-FE19DDD8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3B159-598F-466C-9CD3-3C646AA8B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95597-0C4A-49B6-81C3-8C615E32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9ED08-91C1-4133-B3B0-ADEBDE6F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B4F95-C74A-4984-9A39-6B00A152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6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61AF-396F-4C7D-A923-64E3049D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F0AA2-1E95-4403-997D-691005016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76B61-6A98-4A37-AD3D-8CA651106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889E8-6FE9-41C9-9942-ADD2D9505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3623E-E907-4588-AB51-C7A13AE85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57FA8-EA0F-4A48-BEAE-66A79C39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03154-2EDF-4EE9-9523-8B5F822C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B3FC4-44BF-465C-9332-D63367FF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7246-EC0F-4CF2-ACA7-E81EEC43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42CE0-F88D-4087-87E7-C935AA7C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EE181-4D81-4413-9126-EA8C87C3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5EE4B-AEED-4E0A-957D-19CDF96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5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BDAE5-B9FC-456B-9A80-2085FD08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72AFF-98B9-412B-8FA4-14403B16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E2F82-885D-41DB-8965-83A263E1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0D31-B50D-4A4A-8B3A-959F6B2C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0269-F4FD-4C0D-940C-89548E61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371F6-681B-4036-AA6E-43EB513CF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03D71-34BC-4AB4-8AA5-F5020983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A9A5-41EB-4A1F-B6D6-9E262663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46023-69DE-4825-9A49-D2C0E8E5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5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70CE-40AC-4F6A-8696-C9E2521D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7F0A7-FA7F-4818-89CB-46E0D37C0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DD47A-FFF8-44FD-B858-FE39177AF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CDC0B-6454-4947-B583-2D45C5DB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BE142-1425-47FE-AF91-FADCDD24530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AEE48-6824-4483-A66B-4A2D198C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3D1C-B77D-4D43-9AD5-C380DCA8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04322-F153-4A15-BC8C-10DC9B31D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2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E91BE3-5ECE-4C9E-A7C3-9F4F4D056EDF}"/>
              </a:ext>
            </a:extLst>
          </p:cNvPr>
          <p:cNvSpPr/>
          <p:nvPr userDrawn="1"/>
        </p:nvSpPr>
        <p:spPr>
          <a:xfrm>
            <a:off x="3783946" y="276225"/>
            <a:ext cx="3931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Water 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699EE-8C0E-4F12-B91E-A5B551044BA3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EDAA1-8A9B-4F7E-A740-840959D7C3BD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641C39-768F-4AAF-BD43-15747067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821" y="1143071"/>
            <a:ext cx="648017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8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051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4D94F19-0667-4C98-865F-84CA83D8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84" y="2798833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>
            <a:extLst>
              <a:ext uri="{FF2B5EF4-FFF2-40B4-BE49-F238E27FC236}">
                <a16:creationId xmlns:a16="http://schemas.microsoft.com/office/drawing/2014/main" id="{9D87D27A-7C1B-4B2E-93F4-9B668761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034" y="2798833"/>
            <a:ext cx="532923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0A143-B38C-4AA6-813F-E83B9B3A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60" y="1404935"/>
            <a:ext cx="8153400" cy="4048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5A0597-63E6-40EE-8E7F-959F063B9D82}"/>
              </a:ext>
            </a:extLst>
          </p:cNvPr>
          <p:cNvSpPr txBox="1"/>
          <p:nvPr/>
        </p:nvSpPr>
        <p:spPr>
          <a:xfrm>
            <a:off x="5134358" y="627072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C951993-BC51-41A9-BBB4-7A4F9F76E875}"/>
              </a:ext>
            </a:extLst>
          </p:cNvPr>
          <p:cNvSpPr/>
          <p:nvPr/>
        </p:nvSpPr>
        <p:spPr>
          <a:xfrm rot="16611733">
            <a:off x="3281107" y="2207836"/>
            <a:ext cx="1142276" cy="2336014"/>
          </a:xfrm>
          <a:prstGeom prst="arc">
            <a:avLst>
              <a:gd name="adj1" fmla="val 15989214"/>
              <a:gd name="adj2" fmla="val 20456516"/>
            </a:avLst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1C676D8-07C2-4625-AF23-02A2EDCCA166}"/>
              </a:ext>
            </a:extLst>
          </p:cNvPr>
          <p:cNvSpPr/>
          <p:nvPr/>
        </p:nvSpPr>
        <p:spPr>
          <a:xfrm>
            <a:off x="6061150" y="2836332"/>
            <a:ext cx="1142276" cy="2336014"/>
          </a:xfrm>
          <a:prstGeom prst="arc">
            <a:avLst>
              <a:gd name="adj1" fmla="val 15989214"/>
              <a:gd name="adj2" fmla="val 541207"/>
            </a:avLst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0E12A0-76CA-425E-9C14-9CE5D29BA985}"/>
              </a:ext>
            </a:extLst>
          </p:cNvPr>
          <p:cNvCxnSpPr/>
          <p:nvPr/>
        </p:nvCxnSpPr>
        <p:spPr>
          <a:xfrm>
            <a:off x="4512425" y="2775554"/>
            <a:ext cx="1243866" cy="0"/>
          </a:xfrm>
          <a:prstGeom prst="straightConnector1">
            <a:avLst/>
          </a:prstGeom>
          <a:ln w="152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8DEDFE-CA6D-46FA-A7F7-DF9988D88F3A}"/>
              </a:ext>
            </a:extLst>
          </p:cNvPr>
          <p:cNvCxnSpPr>
            <a:cxnSpLocks/>
          </p:cNvCxnSpPr>
          <p:nvPr/>
        </p:nvCxnSpPr>
        <p:spPr>
          <a:xfrm flipH="1">
            <a:off x="2887035" y="5273142"/>
            <a:ext cx="1483475" cy="0"/>
          </a:xfrm>
          <a:prstGeom prst="straightConnector1">
            <a:avLst/>
          </a:prstGeom>
          <a:ln w="152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483A26-C295-4D97-9C0F-2A66D3D88817}"/>
              </a:ext>
            </a:extLst>
          </p:cNvPr>
          <p:cNvSpPr txBox="1"/>
          <p:nvPr/>
        </p:nvSpPr>
        <p:spPr>
          <a:xfrm>
            <a:off x="4224032" y="5017165"/>
            <a:ext cx="4816511" cy="461665"/>
          </a:xfrm>
          <a:prstGeom prst="rect">
            <a:avLst/>
          </a:prstGeom>
          <a:solidFill>
            <a:srgbClr val="B4D352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Gravity returns the water to the sea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17104-77A9-4A92-8C5B-C40458E27792}"/>
              </a:ext>
            </a:extLst>
          </p:cNvPr>
          <p:cNvSpPr txBox="1"/>
          <p:nvPr/>
        </p:nvSpPr>
        <p:spPr>
          <a:xfrm rot="20793416">
            <a:off x="3000964" y="2275822"/>
            <a:ext cx="4677320" cy="17543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You have seen and  now understand how the Water Cycle works.</a:t>
            </a:r>
          </a:p>
        </p:txBody>
      </p:sp>
    </p:spTree>
    <p:extLst>
      <p:ext uri="{BB962C8B-B14F-4D97-AF65-F5344CB8AC3E}">
        <p14:creationId xmlns:p14="http://schemas.microsoft.com/office/powerpoint/2010/main" val="26194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2148375" y="2275542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F95EF-72D5-4BB4-A9A9-4E0D647F0639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0E3212F2-20C1-4B1E-A2DF-7801388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661" y="1525380"/>
            <a:ext cx="134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7514E0C3-2BEF-48E7-BE06-28378F88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365" y="2156412"/>
            <a:ext cx="8150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discover the water cycle of evaporation and rain. 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F6C53D29-7FE3-49A7-9B1E-C7F38495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149" y="3122406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5E4E55-5097-40C5-B815-6BFE9EC0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8152"/>
              </p:ext>
            </p:extLst>
          </p:nvPr>
        </p:nvGraphicFramePr>
        <p:xfrm>
          <a:off x="3026812" y="3673268"/>
          <a:ext cx="5761037" cy="1799131"/>
        </p:xfrm>
        <a:graphic>
          <a:graphicData uri="http://schemas.openxmlformats.org/drawingml/2006/table">
            <a:tbl>
              <a:tblPr firstRow="1" firstCol="1" bandRow="1"/>
              <a:tblGrid>
                <a:gridCol w="164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1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Misuse, 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2109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Breakage Injury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Clear up broken glass</a:t>
                      </a: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697393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FF7DA1-A936-E321-08DE-4790DCA9EEF5}"/>
              </a:ext>
            </a:extLst>
          </p:cNvPr>
          <p:cNvSpPr txBox="1"/>
          <p:nvPr/>
        </p:nvSpPr>
        <p:spPr>
          <a:xfrm>
            <a:off x="3227266" y="2664175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E954A38-2C8A-407F-8366-7E68B576FE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08213" y="1125539"/>
            <a:ext cx="7772400" cy="11509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D9FE8D-12FE-4E99-8DEE-591228B5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8098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8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FDC54A7-E2EE-4665-9933-4FEA4EF9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2732860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BFCBB-0FC1-417B-AFB3-0185872A1488}"/>
              </a:ext>
            </a:extLst>
          </p:cNvPr>
          <p:cNvSpPr txBox="1"/>
          <p:nvPr/>
        </p:nvSpPr>
        <p:spPr>
          <a:xfrm>
            <a:off x="5638800" y="2978332"/>
            <a:ext cx="38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discovering about the water cycle on our planet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21A6D6-685D-47AA-912D-3DEFD6D1E541}"/>
              </a:ext>
            </a:extLst>
          </p:cNvPr>
          <p:cNvGrpSpPr/>
          <p:nvPr/>
        </p:nvGrpSpPr>
        <p:grpSpPr>
          <a:xfrm>
            <a:off x="2217420" y="1404937"/>
            <a:ext cx="7985760" cy="4048125"/>
            <a:chOff x="2217420" y="1404937"/>
            <a:chExt cx="7985760" cy="40481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40664-135F-47D9-B4CD-63B7900A1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217420" y="1404937"/>
              <a:ext cx="7985760" cy="40481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1B03C9-D723-4D33-A9E7-70AC0CB9FA54}"/>
                </a:ext>
              </a:extLst>
            </p:cNvPr>
            <p:cNvSpPr txBox="1"/>
            <p:nvPr/>
          </p:nvSpPr>
          <p:spPr>
            <a:xfrm>
              <a:off x="2217420" y="3989070"/>
              <a:ext cx="1715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Evaporation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471C8E-41CA-4D69-95D6-A83A18358995}"/>
                </a:ext>
              </a:extLst>
            </p:cNvPr>
            <p:cNvSpPr txBox="1"/>
            <p:nvPr/>
          </p:nvSpPr>
          <p:spPr>
            <a:xfrm>
              <a:off x="7959090" y="1755755"/>
              <a:ext cx="1819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Precipitation</a:t>
              </a:r>
            </a:p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(Rain)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64585D-60A6-4755-8F01-5891B4192A81}"/>
              </a:ext>
            </a:extLst>
          </p:cNvPr>
          <p:cNvSpPr txBox="1"/>
          <p:nvPr/>
        </p:nvSpPr>
        <p:spPr>
          <a:xfrm>
            <a:off x="1329828" y="5723393"/>
            <a:ext cx="992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All known life requires water and all life on land depends on the Water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04822-8517-464B-8EC1-87FCD803CD34}"/>
              </a:ext>
            </a:extLst>
          </p:cNvPr>
          <p:cNvSpPr txBox="1"/>
          <p:nvPr/>
        </p:nvSpPr>
        <p:spPr>
          <a:xfrm rot="20793416">
            <a:off x="3407203" y="2605503"/>
            <a:ext cx="4551887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Let’s do an experiment</a:t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3600" b="1" dirty="0">
                <a:solidFill>
                  <a:srgbClr val="FFFF00"/>
                </a:solidFill>
              </a:rPr>
              <a:t>to show how it 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2D733-35D2-4AFE-90BB-184E9FF51F04}"/>
              </a:ext>
            </a:extLst>
          </p:cNvPr>
          <p:cNvSpPr txBox="1"/>
          <p:nvPr/>
        </p:nvSpPr>
        <p:spPr>
          <a:xfrm>
            <a:off x="5134358" y="627072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6759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5FF6E-44BD-4EB9-8B20-93BEB492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36" y="2857500"/>
            <a:ext cx="2832857" cy="2071956"/>
          </a:xfrm>
          <a:prstGeom prst="rect">
            <a:avLst/>
          </a:prstGeom>
        </p:spPr>
      </p:pic>
      <p:pic>
        <p:nvPicPr>
          <p:cNvPr id="3" name="Picture 2" descr="A glass of water&#10;&#10;Description automatically generated">
            <a:extLst>
              <a:ext uri="{FF2B5EF4-FFF2-40B4-BE49-F238E27FC236}">
                <a16:creationId xmlns:a16="http://schemas.microsoft.com/office/drawing/2014/main" id="{A50FBB19-0D30-48FC-A219-4DAF3FEBE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1" y="3429000"/>
            <a:ext cx="1350430" cy="135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CD3AD-0F64-4F8E-A44D-6D048AB4694B}"/>
              </a:ext>
            </a:extLst>
          </p:cNvPr>
          <p:cNvSpPr txBox="1"/>
          <p:nvPr/>
        </p:nvSpPr>
        <p:spPr>
          <a:xfrm>
            <a:off x="411910" y="1409939"/>
            <a:ext cx="324197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600" b="1" dirty="0">
                <a:solidFill>
                  <a:srgbClr val="008000"/>
                </a:solidFill>
              </a:rPr>
              <a:t>What you need: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 large bowl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 glass tumbler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Clingfilm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Rubber band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Small pebble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85164-AA55-4C85-AF85-6B8561542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832" y="3245061"/>
            <a:ext cx="1501368" cy="1501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DC507-102C-41D6-9C82-8D0EE7483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352" y="3215762"/>
            <a:ext cx="826623" cy="1530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424CDF-B11B-41B0-A4D5-3C6965FF49D3}"/>
              </a:ext>
            </a:extLst>
          </p:cNvPr>
          <p:cNvSpPr txBox="1"/>
          <p:nvPr/>
        </p:nvSpPr>
        <p:spPr>
          <a:xfrm>
            <a:off x="5134358" y="627072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A0403-2496-4F8A-84C0-1177ED30EFDB}"/>
              </a:ext>
            </a:extLst>
          </p:cNvPr>
          <p:cNvSpPr txBox="1"/>
          <p:nvPr/>
        </p:nvSpPr>
        <p:spPr>
          <a:xfrm>
            <a:off x="3023447" y="5195591"/>
            <a:ext cx="705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The tumbler should be at least 1cm smaller than the bowl height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B35E8-C50D-4415-9C34-ECA9DB2C7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202" y="3765535"/>
            <a:ext cx="1376362" cy="77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9EAA5-BA19-4AF3-AE4A-4FB55322D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4727" y="3369736"/>
            <a:ext cx="753507" cy="12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379EC9-E8C0-4CAF-AA65-5A65292F1A5F}"/>
              </a:ext>
            </a:extLst>
          </p:cNvPr>
          <p:cNvGrpSpPr/>
          <p:nvPr/>
        </p:nvGrpSpPr>
        <p:grpSpPr>
          <a:xfrm>
            <a:off x="5349241" y="2754630"/>
            <a:ext cx="5680711" cy="3737610"/>
            <a:chOff x="2258122" y="1958313"/>
            <a:chExt cx="6027783" cy="43736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9DB0E47-5AB1-4C12-B999-44E4664B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8122" y="1958313"/>
              <a:ext cx="6027783" cy="4373647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B808276-CD8B-485A-BE47-AD883D857278}"/>
                </a:ext>
              </a:extLst>
            </p:cNvPr>
            <p:cNvSpPr/>
            <p:nvPr/>
          </p:nvSpPr>
          <p:spPr>
            <a:xfrm>
              <a:off x="3520440" y="4743450"/>
              <a:ext cx="3909060" cy="891540"/>
            </a:xfrm>
            <a:custGeom>
              <a:avLst/>
              <a:gdLst>
                <a:gd name="connsiteX0" fmla="*/ 822960 w 3909060"/>
                <a:gd name="connsiteY0" fmla="*/ 685800 h 891540"/>
                <a:gd name="connsiteX1" fmla="*/ 422910 w 3909060"/>
                <a:gd name="connsiteY1" fmla="*/ 422910 h 891540"/>
                <a:gd name="connsiteX2" fmla="*/ 171450 w 3909060"/>
                <a:gd name="connsiteY2" fmla="*/ 205740 h 891540"/>
                <a:gd name="connsiteX3" fmla="*/ 0 w 3909060"/>
                <a:gd name="connsiteY3" fmla="*/ 0 h 891540"/>
                <a:gd name="connsiteX4" fmla="*/ 3909060 w 3909060"/>
                <a:gd name="connsiteY4" fmla="*/ 45720 h 891540"/>
                <a:gd name="connsiteX5" fmla="*/ 3531870 w 3909060"/>
                <a:gd name="connsiteY5" fmla="*/ 422910 h 891540"/>
                <a:gd name="connsiteX6" fmla="*/ 3188970 w 3909060"/>
                <a:gd name="connsiteY6" fmla="*/ 628650 h 891540"/>
                <a:gd name="connsiteX7" fmla="*/ 2914650 w 3909060"/>
                <a:gd name="connsiteY7" fmla="*/ 777240 h 891540"/>
                <a:gd name="connsiteX8" fmla="*/ 2183130 w 3909060"/>
                <a:gd name="connsiteY8" fmla="*/ 891540 h 891540"/>
                <a:gd name="connsiteX9" fmla="*/ 1428750 w 3909060"/>
                <a:gd name="connsiteY9" fmla="*/ 857250 h 891540"/>
                <a:gd name="connsiteX10" fmla="*/ 1028700 w 3909060"/>
                <a:gd name="connsiteY10" fmla="*/ 822960 h 891540"/>
                <a:gd name="connsiteX11" fmla="*/ 822960 w 3909060"/>
                <a:gd name="connsiteY11" fmla="*/ 68580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9060" h="891540">
                  <a:moveTo>
                    <a:pt x="822960" y="685800"/>
                  </a:moveTo>
                  <a:lnTo>
                    <a:pt x="422910" y="422910"/>
                  </a:lnTo>
                  <a:lnTo>
                    <a:pt x="171450" y="205740"/>
                  </a:lnTo>
                  <a:lnTo>
                    <a:pt x="0" y="0"/>
                  </a:lnTo>
                  <a:lnTo>
                    <a:pt x="3909060" y="45720"/>
                  </a:lnTo>
                  <a:lnTo>
                    <a:pt x="3531870" y="422910"/>
                  </a:lnTo>
                  <a:lnTo>
                    <a:pt x="3188970" y="628650"/>
                  </a:lnTo>
                  <a:lnTo>
                    <a:pt x="2914650" y="777240"/>
                  </a:lnTo>
                  <a:lnTo>
                    <a:pt x="2183130" y="891540"/>
                  </a:lnTo>
                  <a:lnTo>
                    <a:pt x="1428750" y="857250"/>
                  </a:lnTo>
                  <a:lnTo>
                    <a:pt x="1028700" y="822960"/>
                  </a:lnTo>
                  <a:lnTo>
                    <a:pt x="822960" y="68580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lass of water&#10;&#10;Description automatically generated">
              <a:extLst>
                <a:ext uri="{FF2B5EF4-FFF2-40B4-BE49-F238E27FC236}">
                  <a16:creationId xmlns:a16="http://schemas.microsoft.com/office/drawing/2014/main" id="{B8E39B32-251E-4346-A92A-2EFE82E8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50" y="4122420"/>
              <a:ext cx="1629020" cy="162902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95E0FE-A36B-4545-A630-C94E41AC33F0}"/>
              </a:ext>
            </a:extLst>
          </p:cNvPr>
          <p:cNvSpPr txBox="1"/>
          <p:nvPr/>
        </p:nvSpPr>
        <p:spPr>
          <a:xfrm>
            <a:off x="286400" y="771686"/>
            <a:ext cx="46630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600" b="1" dirty="0">
                <a:solidFill>
                  <a:srgbClr val="008000"/>
                </a:solidFill>
              </a:rPr>
              <a:t>What to do: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Fill the large bowl about 3cm deep with water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Put the glass tumbler into the water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ABA96E5E-F6EE-4F69-8D3D-1F7E1B7BD674}"/>
              </a:ext>
            </a:extLst>
          </p:cNvPr>
          <p:cNvSpPr/>
          <p:nvPr/>
        </p:nvSpPr>
        <p:spPr>
          <a:xfrm>
            <a:off x="5820012" y="3369816"/>
            <a:ext cx="5053950" cy="1331218"/>
          </a:xfrm>
          <a:prstGeom prst="can">
            <a:avLst>
              <a:gd name="adj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5841D3CD-3655-434E-8344-A3D828462BAF}"/>
              </a:ext>
            </a:extLst>
          </p:cNvPr>
          <p:cNvSpPr/>
          <p:nvPr/>
        </p:nvSpPr>
        <p:spPr>
          <a:xfrm flipV="1">
            <a:off x="5782268" y="3271527"/>
            <a:ext cx="5129928" cy="1430784"/>
          </a:xfrm>
          <a:prstGeom prst="blockArc">
            <a:avLst>
              <a:gd name="adj1" fmla="val 10785015"/>
              <a:gd name="adj2" fmla="val 121570"/>
              <a:gd name="adj3" fmla="val 5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40647-2723-47D2-9E9E-077D234A4F67}"/>
              </a:ext>
            </a:extLst>
          </p:cNvPr>
          <p:cNvGrpSpPr/>
          <p:nvPr/>
        </p:nvGrpSpPr>
        <p:grpSpPr>
          <a:xfrm>
            <a:off x="5349241" y="2818902"/>
            <a:ext cx="5680711" cy="3737610"/>
            <a:chOff x="2258122" y="1958313"/>
            <a:chExt cx="6027783" cy="43736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C759ED-0959-41F4-8F61-EE8229587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8122" y="1958313"/>
              <a:ext cx="6027783" cy="4373647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9D915D-DD1A-4487-88DB-08F34D120E41}"/>
                </a:ext>
              </a:extLst>
            </p:cNvPr>
            <p:cNvSpPr/>
            <p:nvPr/>
          </p:nvSpPr>
          <p:spPr>
            <a:xfrm>
              <a:off x="3520440" y="4743450"/>
              <a:ext cx="3909060" cy="891540"/>
            </a:xfrm>
            <a:custGeom>
              <a:avLst/>
              <a:gdLst>
                <a:gd name="connsiteX0" fmla="*/ 822960 w 3909060"/>
                <a:gd name="connsiteY0" fmla="*/ 685800 h 891540"/>
                <a:gd name="connsiteX1" fmla="*/ 422910 w 3909060"/>
                <a:gd name="connsiteY1" fmla="*/ 422910 h 891540"/>
                <a:gd name="connsiteX2" fmla="*/ 171450 w 3909060"/>
                <a:gd name="connsiteY2" fmla="*/ 205740 h 891540"/>
                <a:gd name="connsiteX3" fmla="*/ 0 w 3909060"/>
                <a:gd name="connsiteY3" fmla="*/ 0 h 891540"/>
                <a:gd name="connsiteX4" fmla="*/ 3909060 w 3909060"/>
                <a:gd name="connsiteY4" fmla="*/ 45720 h 891540"/>
                <a:gd name="connsiteX5" fmla="*/ 3531870 w 3909060"/>
                <a:gd name="connsiteY5" fmla="*/ 422910 h 891540"/>
                <a:gd name="connsiteX6" fmla="*/ 3188970 w 3909060"/>
                <a:gd name="connsiteY6" fmla="*/ 628650 h 891540"/>
                <a:gd name="connsiteX7" fmla="*/ 2914650 w 3909060"/>
                <a:gd name="connsiteY7" fmla="*/ 777240 h 891540"/>
                <a:gd name="connsiteX8" fmla="*/ 2183130 w 3909060"/>
                <a:gd name="connsiteY8" fmla="*/ 891540 h 891540"/>
                <a:gd name="connsiteX9" fmla="*/ 1428750 w 3909060"/>
                <a:gd name="connsiteY9" fmla="*/ 857250 h 891540"/>
                <a:gd name="connsiteX10" fmla="*/ 1028700 w 3909060"/>
                <a:gd name="connsiteY10" fmla="*/ 822960 h 891540"/>
                <a:gd name="connsiteX11" fmla="*/ 822960 w 3909060"/>
                <a:gd name="connsiteY11" fmla="*/ 68580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9060" h="891540">
                  <a:moveTo>
                    <a:pt x="822960" y="685800"/>
                  </a:moveTo>
                  <a:lnTo>
                    <a:pt x="422910" y="422910"/>
                  </a:lnTo>
                  <a:lnTo>
                    <a:pt x="171450" y="205740"/>
                  </a:lnTo>
                  <a:lnTo>
                    <a:pt x="0" y="0"/>
                  </a:lnTo>
                  <a:lnTo>
                    <a:pt x="3909060" y="45720"/>
                  </a:lnTo>
                  <a:lnTo>
                    <a:pt x="3531870" y="422910"/>
                  </a:lnTo>
                  <a:lnTo>
                    <a:pt x="3188970" y="628650"/>
                  </a:lnTo>
                  <a:lnTo>
                    <a:pt x="2914650" y="777240"/>
                  </a:lnTo>
                  <a:lnTo>
                    <a:pt x="2183130" y="891540"/>
                  </a:lnTo>
                  <a:lnTo>
                    <a:pt x="1428750" y="857250"/>
                  </a:lnTo>
                  <a:lnTo>
                    <a:pt x="1028700" y="822960"/>
                  </a:lnTo>
                  <a:lnTo>
                    <a:pt x="822960" y="68580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glass of water&#10;&#10;Description automatically generated">
              <a:extLst>
                <a:ext uri="{FF2B5EF4-FFF2-40B4-BE49-F238E27FC236}">
                  <a16:creationId xmlns:a16="http://schemas.microsoft.com/office/drawing/2014/main" id="{93669C7E-FDB1-4F92-911F-A105094E7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50" y="4122420"/>
              <a:ext cx="1629020" cy="162902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73D05E-1A93-45AD-94F8-729F889AEC1F}"/>
              </a:ext>
            </a:extLst>
          </p:cNvPr>
          <p:cNvGrpSpPr/>
          <p:nvPr/>
        </p:nvGrpSpPr>
        <p:grpSpPr>
          <a:xfrm>
            <a:off x="5600700" y="1080602"/>
            <a:ext cx="5595133" cy="3643338"/>
            <a:chOff x="5600700" y="1080602"/>
            <a:chExt cx="5595133" cy="36433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CD1EE1-FC8F-4D85-B126-372DF4C67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6788" y="1382083"/>
              <a:ext cx="1501368" cy="15013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203308-153E-4051-80D7-4893D256F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69210" y="1080602"/>
              <a:ext cx="826623" cy="1530667"/>
            </a:xfrm>
            <a:prstGeom prst="rect">
              <a:avLst/>
            </a:prstGeom>
          </p:spPr>
        </p:pic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A892A929-11B3-4760-96B1-0022B68DE319}"/>
                </a:ext>
              </a:extLst>
            </p:cNvPr>
            <p:cNvSpPr/>
            <p:nvPr/>
          </p:nvSpPr>
          <p:spPr>
            <a:xfrm>
              <a:off x="5756689" y="3385990"/>
              <a:ext cx="5129927" cy="1337950"/>
            </a:xfrm>
            <a:prstGeom prst="can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8AA687F7-0FFC-41B3-A217-E155C7A9E0F8}"/>
                </a:ext>
              </a:extLst>
            </p:cNvPr>
            <p:cNvSpPr/>
            <p:nvPr/>
          </p:nvSpPr>
          <p:spPr>
            <a:xfrm flipV="1">
              <a:off x="5600700" y="3383389"/>
              <a:ext cx="5501864" cy="1121118"/>
            </a:xfrm>
            <a:prstGeom prst="blockArc">
              <a:avLst>
                <a:gd name="adj1" fmla="val 10869509"/>
                <a:gd name="adj2" fmla="val 21577484"/>
                <a:gd name="adj3" fmla="val 10066"/>
              </a:avLst>
            </a:prstGeom>
            <a:blipFill>
              <a:blip r:embed="rId6"/>
              <a:tile tx="0" ty="0" sx="100000" sy="100000" flip="none" algn="tl"/>
            </a:blipFill>
            <a:ln w="254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181B69-AC8F-4126-9483-77F1086F7CCD}"/>
                </a:ext>
              </a:extLst>
            </p:cNvPr>
            <p:cNvCxnSpPr/>
            <p:nvPr/>
          </p:nvCxnSpPr>
          <p:spPr>
            <a:xfrm>
              <a:off x="7438912" y="2818902"/>
              <a:ext cx="0" cy="73582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F7F0B4-6DEB-4911-BA89-521BEE0A03B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4194" y="2754630"/>
              <a:ext cx="45758" cy="93726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3BF3931-0676-417F-8F5E-E5A86C3B8565}"/>
              </a:ext>
            </a:extLst>
          </p:cNvPr>
          <p:cNvSpPr/>
          <p:nvPr/>
        </p:nvSpPr>
        <p:spPr>
          <a:xfrm>
            <a:off x="252383" y="3402901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Seal the top with clingfilm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Use the rubber band to secure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the clingfilm.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Place the pebble in the centre of the clingfilm to slightly weigh down the clingfilm over the glass tumbler.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AA797F-B087-4D9A-B01E-82234FD0E737}"/>
              </a:ext>
            </a:extLst>
          </p:cNvPr>
          <p:cNvSpPr txBox="1"/>
          <p:nvPr/>
        </p:nvSpPr>
        <p:spPr>
          <a:xfrm>
            <a:off x="5134358" y="627072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BEAD8B-3EBE-4454-9EB1-EBAA96587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156" y="3655571"/>
            <a:ext cx="6286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D7C04E-901F-41D4-A4B2-D498FD685884}"/>
              </a:ext>
            </a:extLst>
          </p:cNvPr>
          <p:cNvGrpSpPr/>
          <p:nvPr/>
        </p:nvGrpSpPr>
        <p:grpSpPr>
          <a:xfrm>
            <a:off x="9333613" y="3773836"/>
            <a:ext cx="1825521" cy="1525161"/>
            <a:chOff x="5349241" y="2818902"/>
            <a:chExt cx="5782557" cy="37376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888248-7AB5-46AC-B284-B39D406E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9241" y="2818902"/>
              <a:ext cx="5680711" cy="3737610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B7595F-98BE-4A29-B7F4-EB8F0CC320B4}"/>
                </a:ext>
              </a:extLst>
            </p:cNvPr>
            <p:cNvSpPr/>
            <p:nvPr/>
          </p:nvSpPr>
          <p:spPr>
            <a:xfrm>
              <a:off x="6538876" y="5199011"/>
              <a:ext cx="3683981" cy="761888"/>
            </a:xfrm>
            <a:custGeom>
              <a:avLst/>
              <a:gdLst>
                <a:gd name="connsiteX0" fmla="*/ 822960 w 3909060"/>
                <a:gd name="connsiteY0" fmla="*/ 685800 h 891540"/>
                <a:gd name="connsiteX1" fmla="*/ 422910 w 3909060"/>
                <a:gd name="connsiteY1" fmla="*/ 422910 h 891540"/>
                <a:gd name="connsiteX2" fmla="*/ 171450 w 3909060"/>
                <a:gd name="connsiteY2" fmla="*/ 205740 h 891540"/>
                <a:gd name="connsiteX3" fmla="*/ 0 w 3909060"/>
                <a:gd name="connsiteY3" fmla="*/ 0 h 891540"/>
                <a:gd name="connsiteX4" fmla="*/ 3909060 w 3909060"/>
                <a:gd name="connsiteY4" fmla="*/ 45720 h 891540"/>
                <a:gd name="connsiteX5" fmla="*/ 3531870 w 3909060"/>
                <a:gd name="connsiteY5" fmla="*/ 422910 h 891540"/>
                <a:gd name="connsiteX6" fmla="*/ 3188970 w 3909060"/>
                <a:gd name="connsiteY6" fmla="*/ 628650 h 891540"/>
                <a:gd name="connsiteX7" fmla="*/ 2914650 w 3909060"/>
                <a:gd name="connsiteY7" fmla="*/ 777240 h 891540"/>
                <a:gd name="connsiteX8" fmla="*/ 2183130 w 3909060"/>
                <a:gd name="connsiteY8" fmla="*/ 891540 h 891540"/>
                <a:gd name="connsiteX9" fmla="*/ 1428750 w 3909060"/>
                <a:gd name="connsiteY9" fmla="*/ 857250 h 891540"/>
                <a:gd name="connsiteX10" fmla="*/ 1028700 w 3909060"/>
                <a:gd name="connsiteY10" fmla="*/ 822960 h 891540"/>
                <a:gd name="connsiteX11" fmla="*/ 822960 w 3909060"/>
                <a:gd name="connsiteY11" fmla="*/ 68580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9060" h="891540">
                  <a:moveTo>
                    <a:pt x="822960" y="685800"/>
                  </a:moveTo>
                  <a:lnTo>
                    <a:pt x="422910" y="422910"/>
                  </a:lnTo>
                  <a:lnTo>
                    <a:pt x="171450" y="205740"/>
                  </a:lnTo>
                  <a:lnTo>
                    <a:pt x="0" y="0"/>
                  </a:lnTo>
                  <a:lnTo>
                    <a:pt x="3909060" y="45720"/>
                  </a:lnTo>
                  <a:lnTo>
                    <a:pt x="3531870" y="422910"/>
                  </a:lnTo>
                  <a:lnTo>
                    <a:pt x="3188970" y="628650"/>
                  </a:lnTo>
                  <a:lnTo>
                    <a:pt x="2914650" y="777240"/>
                  </a:lnTo>
                  <a:lnTo>
                    <a:pt x="2183130" y="891540"/>
                  </a:lnTo>
                  <a:lnTo>
                    <a:pt x="1428750" y="857250"/>
                  </a:lnTo>
                  <a:lnTo>
                    <a:pt x="1028700" y="822960"/>
                  </a:lnTo>
                  <a:lnTo>
                    <a:pt x="822960" y="68580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A glass of water&#10;&#10;Description automatically generated">
              <a:extLst>
                <a:ext uri="{FF2B5EF4-FFF2-40B4-BE49-F238E27FC236}">
                  <a16:creationId xmlns:a16="http://schemas.microsoft.com/office/drawing/2014/main" id="{C85D635C-4A7E-4144-9857-5808B5D7B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581" y="4668294"/>
              <a:ext cx="1535223" cy="1392120"/>
            </a:xfrm>
            <a:prstGeom prst="rect">
              <a:avLst/>
            </a:prstGeom>
          </p:spPr>
        </p:pic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C7DF8622-C7ED-4EB6-B248-EDAED7D65871}"/>
                </a:ext>
              </a:extLst>
            </p:cNvPr>
            <p:cNvSpPr/>
            <p:nvPr/>
          </p:nvSpPr>
          <p:spPr>
            <a:xfrm>
              <a:off x="5785923" y="3385990"/>
              <a:ext cx="5129927" cy="1337950"/>
            </a:xfrm>
            <a:prstGeom prst="can">
              <a:avLst>
                <a:gd name="adj" fmla="val 50000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3011CFB9-A577-4369-84C8-2059516F06C8}"/>
                </a:ext>
              </a:extLst>
            </p:cNvPr>
            <p:cNvSpPr/>
            <p:nvPr/>
          </p:nvSpPr>
          <p:spPr>
            <a:xfrm flipV="1">
              <a:off x="5629934" y="3383389"/>
              <a:ext cx="5501864" cy="1121118"/>
            </a:xfrm>
            <a:prstGeom prst="blockArc">
              <a:avLst>
                <a:gd name="adj1" fmla="val 10869509"/>
                <a:gd name="adj2" fmla="val 21577484"/>
                <a:gd name="adj3" fmla="val 10066"/>
              </a:avLst>
            </a:prstGeom>
            <a:blipFill>
              <a:blip r:embed="rId4"/>
              <a:tile tx="0" ty="0" sx="100000" sy="100000" flip="none" algn="tl"/>
            </a:blip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8AEB5EA-3639-45B0-9545-7EF48019F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899" y="1559003"/>
            <a:ext cx="4636977" cy="3739994"/>
          </a:xfrm>
          <a:prstGeom prst="rect">
            <a:avLst/>
          </a:prstGeom>
        </p:spPr>
      </p:pic>
      <p:pic>
        <p:nvPicPr>
          <p:cNvPr id="39" name="Picture 38" descr="A close up of an animal&#10;&#10;Description automatically generated">
            <a:extLst>
              <a:ext uri="{FF2B5EF4-FFF2-40B4-BE49-F238E27FC236}">
                <a16:creationId xmlns:a16="http://schemas.microsoft.com/office/drawing/2014/main" id="{3024BD12-3522-4FAB-8107-0CED7FCDD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24" y="2967111"/>
            <a:ext cx="899712" cy="92377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4995AF8-4003-40D1-97F2-092301F490AA}"/>
              </a:ext>
            </a:extLst>
          </p:cNvPr>
          <p:cNvSpPr txBox="1"/>
          <p:nvPr/>
        </p:nvSpPr>
        <p:spPr>
          <a:xfrm>
            <a:off x="305425" y="2030225"/>
            <a:ext cx="41006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600" b="1" dirty="0">
                <a:solidFill>
                  <a:srgbClr val="008000"/>
                </a:solidFill>
              </a:rPr>
              <a:t>What to do: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Place the bowl close to the window on a sunny day.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After a few hours look at the bowl.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There may be water in the tumbler.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CCD8BE-8195-4856-AF0E-AD1157086976}"/>
              </a:ext>
            </a:extLst>
          </p:cNvPr>
          <p:cNvSpPr txBox="1"/>
          <p:nvPr/>
        </p:nvSpPr>
        <p:spPr>
          <a:xfrm>
            <a:off x="5134358" y="627072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BBE25F-B57D-4EA4-A1AF-829CB5FDEE56}"/>
              </a:ext>
            </a:extLst>
          </p:cNvPr>
          <p:cNvSpPr/>
          <p:nvPr/>
        </p:nvSpPr>
        <p:spPr>
          <a:xfrm>
            <a:off x="10161270" y="4114800"/>
            <a:ext cx="205740" cy="6858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lose up of an animal&#10;&#10;Description automatically generated">
            <a:extLst>
              <a:ext uri="{FF2B5EF4-FFF2-40B4-BE49-F238E27FC236}">
                <a16:creationId xmlns:a16="http://schemas.microsoft.com/office/drawing/2014/main" id="{3024BD12-3522-4FAB-8107-0CED7FCD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24" y="2967111"/>
            <a:ext cx="899712" cy="92377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AA9414-ADFC-446A-92DE-79C1A40D2D85}"/>
              </a:ext>
            </a:extLst>
          </p:cNvPr>
          <p:cNvSpPr/>
          <p:nvPr/>
        </p:nvSpPr>
        <p:spPr>
          <a:xfrm>
            <a:off x="649498" y="1450306"/>
            <a:ext cx="37902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Some water droplets should be on the surface of the clingfilm.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And some water will be in the glass tumbler.</a:t>
            </a:r>
          </a:p>
          <a:p>
            <a:pPr>
              <a:spcBef>
                <a:spcPts val="1200"/>
              </a:spcBef>
            </a:pPr>
            <a:endParaRPr lang="en-GB" sz="2400" dirty="0">
              <a:solidFill>
                <a:srgbClr val="008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04CBB4-4FAD-4550-A362-25BDC940906E}"/>
              </a:ext>
            </a:extLst>
          </p:cNvPr>
          <p:cNvGrpSpPr/>
          <p:nvPr/>
        </p:nvGrpSpPr>
        <p:grpSpPr>
          <a:xfrm>
            <a:off x="4783962" y="2047653"/>
            <a:ext cx="6149539" cy="4705750"/>
            <a:chOff x="2009723" y="1636435"/>
            <a:chExt cx="6149539" cy="47057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D16218-05BF-4C59-BF24-3DC4C55FFAF8}"/>
                </a:ext>
              </a:extLst>
            </p:cNvPr>
            <p:cNvGrpSpPr/>
            <p:nvPr/>
          </p:nvGrpSpPr>
          <p:grpSpPr>
            <a:xfrm>
              <a:off x="2009723" y="1636435"/>
              <a:ext cx="6149539" cy="4705750"/>
              <a:chOff x="5349241" y="2818902"/>
              <a:chExt cx="5782557" cy="373761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BDC6B49-DBB4-4E99-B992-DAB6F31DE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9241" y="2818902"/>
                <a:ext cx="5680711" cy="3737610"/>
              </a:xfrm>
              <a:prstGeom prst="rect">
                <a:avLst/>
              </a:prstGeom>
            </p:spPr>
          </p:pic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EAF756A-64D8-4EE9-B8DD-48D7D809D39E}"/>
                  </a:ext>
                </a:extLst>
              </p:cNvPr>
              <p:cNvSpPr/>
              <p:nvPr/>
            </p:nvSpPr>
            <p:spPr>
              <a:xfrm>
                <a:off x="6538876" y="5199011"/>
                <a:ext cx="3683981" cy="761888"/>
              </a:xfrm>
              <a:custGeom>
                <a:avLst/>
                <a:gdLst>
                  <a:gd name="connsiteX0" fmla="*/ 822960 w 3909060"/>
                  <a:gd name="connsiteY0" fmla="*/ 685800 h 891540"/>
                  <a:gd name="connsiteX1" fmla="*/ 422910 w 3909060"/>
                  <a:gd name="connsiteY1" fmla="*/ 422910 h 891540"/>
                  <a:gd name="connsiteX2" fmla="*/ 171450 w 3909060"/>
                  <a:gd name="connsiteY2" fmla="*/ 205740 h 891540"/>
                  <a:gd name="connsiteX3" fmla="*/ 0 w 3909060"/>
                  <a:gd name="connsiteY3" fmla="*/ 0 h 891540"/>
                  <a:gd name="connsiteX4" fmla="*/ 3909060 w 3909060"/>
                  <a:gd name="connsiteY4" fmla="*/ 45720 h 891540"/>
                  <a:gd name="connsiteX5" fmla="*/ 3531870 w 3909060"/>
                  <a:gd name="connsiteY5" fmla="*/ 422910 h 891540"/>
                  <a:gd name="connsiteX6" fmla="*/ 3188970 w 3909060"/>
                  <a:gd name="connsiteY6" fmla="*/ 628650 h 891540"/>
                  <a:gd name="connsiteX7" fmla="*/ 2914650 w 3909060"/>
                  <a:gd name="connsiteY7" fmla="*/ 777240 h 891540"/>
                  <a:gd name="connsiteX8" fmla="*/ 2183130 w 3909060"/>
                  <a:gd name="connsiteY8" fmla="*/ 891540 h 891540"/>
                  <a:gd name="connsiteX9" fmla="*/ 1428750 w 3909060"/>
                  <a:gd name="connsiteY9" fmla="*/ 857250 h 891540"/>
                  <a:gd name="connsiteX10" fmla="*/ 1028700 w 3909060"/>
                  <a:gd name="connsiteY10" fmla="*/ 822960 h 891540"/>
                  <a:gd name="connsiteX11" fmla="*/ 822960 w 3909060"/>
                  <a:gd name="connsiteY11" fmla="*/ 685800 h 89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9060" h="891540">
                    <a:moveTo>
                      <a:pt x="822960" y="685800"/>
                    </a:moveTo>
                    <a:lnTo>
                      <a:pt x="422910" y="422910"/>
                    </a:lnTo>
                    <a:lnTo>
                      <a:pt x="171450" y="205740"/>
                    </a:lnTo>
                    <a:lnTo>
                      <a:pt x="0" y="0"/>
                    </a:lnTo>
                    <a:lnTo>
                      <a:pt x="3909060" y="45720"/>
                    </a:lnTo>
                    <a:lnTo>
                      <a:pt x="3531870" y="422910"/>
                    </a:lnTo>
                    <a:lnTo>
                      <a:pt x="3188970" y="628650"/>
                    </a:lnTo>
                    <a:lnTo>
                      <a:pt x="2914650" y="777240"/>
                    </a:lnTo>
                    <a:lnTo>
                      <a:pt x="2183130" y="891540"/>
                    </a:lnTo>
                    <a:lnTo>
                      <a:pt x="1428750" y="857250"/>
                    </a:lnTo>
                    <a:lnTo>
                      <a:pt x="1028700" y="822960"/>
                    </a:lnTo>
                    <a:lnTo>
                      <a:pt x="822960" y="6858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 descr="A glass of water&#10;&#10;Description automatically generated">
                <a:extLst>
                  <a:ext uri="{FF2B5EF4-FFF2-40B4-BE49-F238E27FC236}">
                    <a16:creationId xmlns:a16="http://schemas.microsoft.com/office/drawing/2014/main" id="{A089FE21-5B68-4D53-9279-7DA77C903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5581" y="4668294"/>
                <a:ext cx="1535223" cy="1392120"/>
              </a:xfrm>
              <a:prstGeom prst="rect">
                <a:avLst/>
              </a:prstGeom>
            </p:spPr>
          </p:pic>
          <p:sp>
            <p:nvSpPr>
              <p:cNvPr id="21" name="Cylinder 20">
                <a:extLst>
                  <a:ext uri="{FF2B5EF4-FFF2-40B4-BE49-F238E27FC236}">
                    <a16:creationId xmlns:a16="http://schemas.microsoft.com/office/drawing/2014/main" id="{C0DB04A9-588C-47C1-95D9-C0BE073ABE06}"/>
                  </a:ext>
                </a:extLst>
              </p:cNvPr>
              <p:cNvSpPr/>
              <p:nvPr/>
            </p:nvSpPr>
            <p:spPr>
              <a:xfrm>
                <a:off x="5785923" y="3385990"/>
                <a:ext cx="5129927" cy="1337950"/>
              </a:xfrm>
              <a:prstGeom prst="can">
                <a:avLst>
                  <a:gd name="adj" fmla="val 50000"/>
                </a:avLst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D6B6C233-8F18-442E-841B-7280DD2950CA}"/>
                  </a:ext>
                </a:extLst>
              </p:cNvPr>
              <p:cNvSpPr/>
              <p:nvPr/>
            </p:nvSpPr>
            <p:spPr>
              <a:xfrm flipV="1">
                <a:off x="5629934" y="3383389"/>
                <a:ext cx="5501864" cy="1121118"/>
              </a:xfrm>
              <a:prstGeom prst="blockArc">
                <a:avLst>
                  <a:gd name="adj1" fmla="val 10869509"/>
                  <a:gd name="adj2" fmla="val 21577484"/>
                  <a:gd name="adj3" fmla="val 10066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E976A9-88E1-4DCB-9365-6F1F3B200B70}"/>
                </a:ext>
              </a:extLst>
            </p:cNvPr>
            <p:cNvSpPr/>
            <p:nvPr/>
          </p:nvSpPr>
          <p:spPr>
            <a:xfrm>
              <a:off x="4818185" y="5200911"/>
              <a:ext cx="890953" cy="250319"/>
            </a:xfrm>
            <a:custGeom>
              <a:avLst/>
              <a:gdLst>
                <a:gd name="connsiteX0" fmla="*/ 0 w 890953"/>
                <a:gd name="connsiteY0" fmla="*/ 0 h 281354"/>
                <a:gd name="connsiteX1" fmla="*/ 890953 w 890953"/>
                <a:gd name="connsiteY1" fmla="*/ 11723 h 281354"/>
                <a:gd name="connsiteX2" fmla="*/ 844061 w 890953"/>
                <a:gd name="connsiteY2" fmla="*/ 211015 h 281354"/>
                <a:gd name="connsiteX3" fmla="*/ 715107 w 890953"/>
                <a:gd name="connsiteY3" fmla="*/ 281354 h 281354"/>
                <a:gd name="connsiteX4" fmla="*/ 515815 w 890953"/>
                <a:gd name="connsiteY4" fmla="*/ 281354 h 281354"/>
                <a:gd name="connsiteX5" fmla="*/ 375138 w 890953"/>
                <a:gd name="connsiteY5" fmla="*/ 281354 h 281354"/>
                <a:gd name="connsiteX6" fmla="*/ 211015 w 890953"/>
                <a:gd name="connsiteY6" fmla="*/ 269631 h 281354"/>
                <a:gd name="connsiteX7" fmla="*/ 46892 w 890953"/>
                <a:gd name="connsiteY7" fmla="*/ 246185 h 281354"/>
                <a:gd name="connsiteX8" fmla="*/ 23446 w 890953"/>
                <a:gd name="connsiteY8" fmla="*/ 234461 h 281354"/>
                <a:gd name="connsiteX9" fmla="*/ 0 w 890953"/>
                <a:gd name="connsiteY9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953" h="281354">
                  <a:moveTo>
                    <a:pt x="0" y="0"/>
                  </a:moveTo>
                  <a:lnTo>
                    <a:pt x="890953" y="11723"/>
                  </a:lnTo>
                  <a:lnTo>
                    <a:pt x="844061" y="211015"/>
                  </a:lnTo>
                  <a:lnTo>
                    <a:pt x="715107" y="281354"/>
                  </a:lnTo>
                  <a:lnTo>
                    <a:pt x="515815" y="281354"/>
                  </a:lnTo>
                  <a:lnTo>
                    <a:pt x="375138" y="281354"/>
                  </a:lnTo>
                  <a:lnTo>
                    <a:pt x="211015" y="269631"/>
                  </a:lnTo>
                  <a:lnTo>
                    <a:pt x="46892" y="246185"/>
                  </a:lnTo>
                  <a:lnTo>
                    <a:pt x="23446" y="234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1D68C1B-07D5-4A13-B50D-93F30DFEA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353307" y="3008370"/>
            <a:ext cx="553739" cy="1338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F7C0D8-7760-4CCE-8CD0-86E3B2316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7304993" y="2928506"/>
            <a:ext cx="553739" cy="133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B84AA9-EDDD-4606-A692-6315B42AA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096971" y="3384161"/>
            <a:ext cx="553739" cy="116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248980-FD47-4C13-9011-5BA505273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260026" y="2968908"/>
            <a:ext cx="553739" cy="1338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1BDA50-8D82-4436-9BDA-C6BA8321B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911073" y="3018492"/>
            <a:ext cx="553739" cy="1338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AC101C-0D5A-41C3-8B87-F8B2165B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9485572" y="3245928"/>
            <a:ext cx="553739" cy="1338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D1FF04-A335-429A-B592-D69DF51AA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5722337" y="3171946"/>
            <a:ext cx="553739" cy="133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D0B698-52BE-4DD2-A755-9A4AB6854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7021985" y="3379783"/>
            <a:ext cx="553739" cy="133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C07F92-0C75-487D-94B4-640CEA4F3147}"/>
              </a:ext>
            </a:extLst>
          </p:cNvPr>
          <p:cNvSpPr/>
          <p:nvPr/>
        </p:nvSpPr>
        <p:spPr>
          <a:xfrm>
            <a:off x="653786" y="1420757"/>
            <a:ext cx="4378732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Move the bowl away from the sunlight and look again after a few more hours.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Even more water will have condensed into the glass.</a:t>
            </a:r>
            <a:endParaRPr lang="en-GB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531B87-BFA3-4439-A633-EFE26AE2DD0F}"/>
              </a:ext>
            </a:extLst>
          </p:cNvPr>
          <p:cNvSpPr/>
          <p:nvPr/>
        </p:nvSpPr>
        <p:spPr>
          <a:xfrm>
            <a:off x="7543800" y="5280660"/>
            <a:ext cx="994410" cy="594360"/>
          </a:xfrm>
          <a:custGeom>
            <a:avLst/>
            <a:gdLst>
              <a:gd name="connsiteX0" fmla="*/ 0 w 994410"/>
              <a:gd name="connsiteY0" fmla="*/ 0 h 594360"/>
              <a:gd name="connsiteX1" fmla="*/ 994410 w 994410"/>
              <a:gd name="connsiteY1" fmla="*/ 11430 h 594360"/>
              <a:gd name="connsiteX2" fmla="*/ 982980 w 994410"/>
              <a:gd name="connsiteY2" fmla="*/ 354330 h 594360"/>
              <a:gd name="connsiteX3" fmla="*/ 880110 w 994410"/>
              <a:gd name="connsiteY3" fmla="*/ 537210 h 594360"/>
              <a:gd name="connsiteX4" fmla="*/ 685800 w 994410"/>
              <a:gd name="connsiteY4" fmla="*/ 571500 h 594360"/>
              <a:gd name="connsiteX5" fmla="*/ 422910 w 994410"/>
              <a:gd name="connsiteY5" fmla="*/ 594360 h 594360"/>
              <a:gd name="connsiteX6" fmla="*/ 217170 w 994410"/>
              <a:gd name="connsiteY6" fmla="*/ 594360 h 594360"/>
              <a:gd name="connsiteX7" fmla="*/ 91440 w 994410"/>
              <a:gd name="connsiteY7" fmla="*/ 548640 h 594360"/>
              <a:gd name="connsiteX8" fmla="*/ 57150 w 994410"/>
              <a:gd name="connsiteY8" fmla="*/ 434340 h 594360"/>
              <a:gd name="connsiteX9" fmla="*/ 0 w 994410"/>
              <a:gd name="connsiteY9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410" h="594360">
                <a:moveTo>
                  <a:pt x="0" y="0"/>
                </a:moveTo>
                <a:lnTo>
                  <a:pt x="994410" y="11430"/>
                </a:lnTo>
                <a:lnTo>
                  <a:pt x="982980" y="354330"/>
                </a:lnTo>
                <a:lnTo>
                  <a:pt x="880110" y="537210"/>
                </a:lnTo>
                <a:lnTo>
                  <a:pt x="685800" y="571500"/>
                </a:lnTo>
                <a:lnTo>
                  <a:pt x="422910" y="594360"/>
                </a:lnTo>
                <a:lnTo>
                  <a:pt x="217170" y="594360"/>
                </a:lnTo>
                <a:lnTo>
                  <a:pt x="91440" y="548640"/>
                </a:lnTo>
                <a:lnTo>
                  <a:pt x="57150" y="4343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8A6397-1B96-42DB-A6CC-3AA545490D49}"/>
              </a:ext>
            </a:extLst>
          </p:cNvPr>
          <p:cNvGrpSpPr/>
          <p:nvPr/>
        </p:nvGrpSpPr>
        <p:grpSpPr>
          <a:xfrm>
            <a:off x="4055851" y="5483938"/>
            <a:ext cx="3262108" cy="369332"/>
            <a:chOff x="4055851" y="5483938"/>
            <a:chExt cx="3262108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D9CD72A-D78F-490C-B06D-DD3319B0B2B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851" y="5668604"/>
              <a:ext cx="326210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907619-21DF-4540-93DC-F91F78ADBE77}"/>
                </a:ext>
              </a:extLst>
            </p:cNvPr>
            <p:cNvSpPr txBox="1"/>
            <p:nvPr/>
          </p:nvSpPr>
          <p:spPr>
            <a:xfrm>
              <a:off x="4427500" y="5483938"/>
              <a:ext cx="14857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Water Level 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7279B4-9BF8-4D2C-ADDF-D4D7244404D4}"/>
              </a:ext>
            </a:extLst>
          </p:cNvPr>
          <p:cNvGrpSpPr/>
          <p:nvPr/>
        </p:nvGrpSpPr>
        <p:grpSpPr>
          <a:xfrm>
            <a:off x="4131143" y="5136503"/>
            <a:ext cx="3221848" cy="369332"/>
            <a:chOff x="4055851" y="5124572"/>
            <a:chExt cx="3221848" cy="36933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0CB7C6D-382F-4CF3-B0A2-24DFD9F3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055851" y="5276972"/>
              <a:ext cx="322184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023384-6E83-4414-89D5-995173F13B77}"/>
                </a:ext>
              </a:extLst>
            </p:cNvPr>
            <p:cNvSpPr txBox="1"/>
            <p:nvPr/>
          </p:nvSpPr>
          <p:spPr>
            <a:xfrm>
              <a:off x="4322831" y="5124572"/>
              <a:ext cx="1516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Water Level 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67C4EE2-FD86-44DB-842E-33C3F73A6ACF}"/>
              </a:ext>
            </a:extLst>
          </p:cNvPr>
          <p:cNvSpPr txBox="1"/>
          <p:nvPr/>
        </p:nvSpPr>
        <p:spPr>
          <a:xfrm>
            <a:off x="5134358" y="627072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76F327-141A-497E-B954-3C61998D6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217" y="3108213"/>
            <a:ext cx="728716" cy="2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lose up of an animal&#10;&#10;Description automatically generated">
            <a:extLst>
              <a:ext uri="{FF2B5EF4-FFF2-40B4-BE49-F238E27FC236}">
                <a16:creationId xmlns:a16="http://schemas.microsoft.com/office/drawing/2014/main" id="{3024BD12-3522-4FAB-8107-0CED7FCD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55" y="2781581"/>
            <a:ext cx="899712" cy="923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04CBB4-4FAD-4550-A362-25BDC940906E}"/>
              </a:ext>
            </a:extLst>
          </p:cNvPr>
          <p:cNvGrpSpPr/>
          <p:nvPr/>
        </p:nvGrpSpPr>
        <p:grpSpPr>
          <a:xfrm>
            <a:off x="5630993" y="1862123"/>
            <a:ext cx="6149539" cy="4705750"/>
            <a:chOff x="2009723" y="1636435"/>
            <a:chExt cx="6149539" cy="47057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D16218-05BF-4C59-BF24-3DC4C55FFAF8}"/>
                </a:ext>
              </a:extLst>
            </p:cNvPr>
            <p:cNvGrpSpPr/>
            <p:nvPr/>
          </p:nvGrpSpPr>
          <p:grpSpPr>
            <a:xfrm>
              <a:off x="2009723" y="1636435"/>
              <a:ext cx="6149539" cy="4705750"/>
              <a:chOff x="5349241" y="2818902"/>
              <a:chExt cx="5782557" cy="373761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BDC6B49-DBB4-4E99-B992-DAB6F31DE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9241" y="2818902"/>
                <a:ext cx="5680711" cy="3737610"/>
              </a:xfrm>
              <a:prstGeom prst="rect">
                <a:avLst/>
              </a:prstGeom>
            </p:spPr>
          </p:pic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EAF756A-64D8-4EE9-B8DD-48D7D809D39E}"/>
                  </a:ext>
                </a:extLst>
              </p:cNvPr>
              <p:cNvSpPr/>
              <p:nvPr/>
            </p:nvSpPr>
            <p:spPr>
              <a:xfrm>
                <a:off x="6538876" y="5199011"/>
                <a:ext cx="3683981" cy="761888"/>
              </a:xfrm>
              <a:custGeom>
                <a:avLst/>
                <a:gdLst>
                  <a:gd name="connsiteX0" fmla="*/ 822960 w 3909060"/>
                  <a:gd name="connsiteY0" fmla="*/ 685800 h 891540"/>
                  <a:gd name="connsiteX1" fmla="*/ 422910 w 3909060"/>
                  <a:gd name="connsiteY1" fmla="*/ 422910 h 891540"/>
                  <a:gd name="connsiteX2" fmla="*/ 171450 w 3909060"/>
                  <a:gd name="connsiteY2" fmla="*/ 205740 h 891540"/>
                  <a:gd name="connsiteX3" fmla="*/ 0 w 3909060"/>
                  <a:gd name="connsiteY3" fmla="*/ 0 h 891540"/>
                  <a:gd name="connsiteX4" fmla="*/ 3909060 w 3909060"/>
                  <a:gd name="connsiteY4" fmla="*/ 45720 h 891540"/>
                  <a:gd name="connsiteX5" fmla="*/ 3531870 w 3909060"/>
                  <a:gd name="connsiteY5" fmla="*/ 422910 h 891540"/>
                  <a:gd name="connsiteX6" fmla="*/ 3188970 w 3909060"/>
                  <a:gd name="connsiteY6" fmla="*/ 628650 h 891540"/>
                  <a:gd name="connsiteX7" fmla="*/ 2914650 w 3909060"/>
                  <a:gd name="connsiteY7" fmla="*/ 777240 h 891540"/>
                  <a:gd name="connsiteX8" fmla="*/ 2183130 w 3909060"/>
                  <a:gd name="connsiteY8" fmla="*/ 891540 h 891540"/>
                  <a:gd name="connsiteX9" fmla="*/ 1428750 w 3909060"/>
                  <a:gd name="connsiteY9" fmla="*/ 857250 h 891540"/>
                  <a:gd name="connsiteX10" fmla="*/ 1028700 w 3909060"/>
                  <a:gd name="connsiteY10" fmla="*/ 822960 h 891540"/>
                  <a:gd name="connsiteX11" fmla="*/ 822960 w 3909060"/>
                  <a:gd name="connsiteY11" fmla="*/ 685800 h 89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9060" h="891540">
                    <a:moveTo>
                      <a:pt x="822960" y="685800"/>
                    </a:moveTo>
                    <a:lnTo>
                      <a:pt x="422910" y="422910"/>
                    </a:lnTo>
                    <a:lnTo>
                      <a:pt x="171450" y="205740"/>
                    </a:lnTo>
                    <a:lnTo>
                      <a:pt x="0" y="0"/>
                    </a:lnTo>
                    <a:lnTo>
                      <a:pt x="3909060" y="45720"/>
                    </a:lnTo>
                    <a:lnTo>
                      <a:pt x="3531870" y="422910"/>
                    </a:lnTo>
                    <a:lnTo>
                      <a:pt x="3188970" y="628650"/>
                    </a:lnTo>
                    <a:lnTo>
                      <a:pt x="2914650" y="777240"/>
                    </a:lnTo>
                    <a:lnTo>
                      <a:pt x="2183130" y="891540"/>
                    </a:lnTo>
                    <a:lnTo>
                      <a:pt x="1428750" y="857250"/>
                    </a:lnTo>
                    <a:lnTo>
                      <a:pt x="1028700" y="822960"/>
                    </a:lnTo>
                    <a:lnTo>
                      <a:pt x="822960" y="6858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 descr="A glass of water&#10;&#10;Description automatically generated">
                <a:extLst>
                  <a:ext uri="{FF2B5EF4-FFF2-40B4-BE49-F238E27FC236}">
                    <a16:creationId xmlns:a16="http://schemas.microsoft.com/office/drawing/2014/main" id="{A089FE21-5B68-4D53-9279-7DA77C903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5581" y="4668294"/>
                <a:ext cx="1535223" cy="1392120"/>
              </a:xfrm>
              <a:prstGeom prst="rect">
                <a:avLst/>
              </a:prstGeom>
            </p:spPr>
          </p:pic>
          <p:sp>
            <p:nvSpPr>
              <p:cNvPr id="21" name="Cylinder 20">
                <a:extLst>
                  <a:ext uri="{FF2B5EF4-FFF2-40B4-BE49-F238E27FC236}">
                    <a16:creationId xmlns:a16="http://schemas.microsoft.com/office/drawing/2014/main" id="{C0DB04A9-588C-47C1-95D9-C0BE073ABE06}"/>
                  </a:ext>
                </a:extLst>
              </p:cNvPr>
              <p:cNvSpPr/>
              <p:nvPr/>
            </p:nvSpPr>
            <p:spPr>
              <a:xfrm>
                <a:off x="5785923" y="3385990"/>
                <a:ext cx="5129927" cy="1337950"/>
              </a:xfrm>
              <a:prstGeom prst="can">
                <a:avLst>
                  <a:gd name="adj" fmla="val 50000"/>
                </a:avLst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D6B6C233-8F18-442E-841B-7280DD2950CA}"/>
                  </a:ext>
                </a:extLst>
              </p:cNvPr>
              <p:cNvSpPr/>
              <p:nvPr/>
            </p:nvSpPr>
            <p:spPr>
              <a:xfrm flipV="1">
                <a:off x="5629934" y="3383389"/>
                <a:ext cx="5501864" cy="1121118"/>
              </a:xfrm>
              <a:prstGeom prst="blockArc">
                <a:avLst>
                  <a:gd name="adj1" fmla="val 10869509"/>
                  <a:gd name="adj2" fmla="val 21577484"/>
                  <a:gd name="adj3" fmla="val 10066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E976A9-88E1-4DCB-9365-6F1F3B200B70}"/>
                </a:ext>
              </a:extLst>
            </p:cNvPr>
            <p:cNvSpPr/>
            <p:nvPr/>
          </p:nvSpPr>
          <p:spPr>
            <a:xfrm>
              <a:off x="4818185" y="5200911"/>
              <a:ext cx="890953" cy="250319"/>
            </a:xfrm>
            <a:custGeom>
              <a:avLst/>
              <a:gdLst>
                <a:gd name="connsiteX0" fmla="*/ 0 w 890953"/>
                <a:gd name="connsiteY0" fmla="*/ 0 h 281354"/>
                <a:gd name="connsiteX1" fmla="*/ 890953 w 890953"/>
                <a:gd name="connsiteY1" fmla="*/ 11723 h 281354"/>
                <a:gd name="connsiteX2" fmla="*/ 844061 w 890953"/>
                <a:gd name="connsiteY2" fmla="*/ 211015 h 281354"/>
                <a:gd name="connsiteX3" fmla="*/ 715107 w 890953"/>
                <a:gd name="connsiteY3" fmla="*/ 281354 h 281354"/>
                <a:gd name="connsiteX4" fmla="*/ 515815 w 890953"/>
                <a:gd name="connsiteY4" fmla="*/ 281354 h 281354"/>
                <a:gd name="connsiteX5" fmla="*/ 375138 w 890953"/>
                <a:gd name="connsiteY5" fmla="*/ 281354 h 281354"/>
                <a:gd name="connsiteX6" fmla="*/ 211015 w 890953"/>
                <a:gd name="connsiteY6" fmla="*/ 269631 h 281354"/>
                <a:gd name="connsiteX7" fmla="*/ 46892 w 890953"/>
                <a:gd name="connsiteY7" fmla="*/ 246185 h 281354"/>
                <a:gd name="connsiteX8" fmla="*/ 23446 w 890953"/>
                <a:gd name="connsiteY8" fmla="*/ 234461 h 281354"/>
                <a:gd name="connsiteX9" fmla="*/ 0 w 890953"/>
                <a:gd name="connsiteY9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953" h="281354">
                  <a:moveTo>
                    <a:pt x="0" y="0"/>
                  </a:moveTo>
                  <a:lnTo>
                    <a:pt x="890953" y="11723"/>
                  </a:lnTo>
                  <a:lnTo>
                    <a:pt x="844061" y="211015"/>
                  </a:lnTo>
                  <a:lnTo>
                    <a:pt x="715107" y="281354"/>
                  </a:lnTo>
                  <a:lnTo>
                    <a:pt x="515815" y="281354"/>
                  </a:lnTo>
                  <a:lnTo>
                    <a:pt x="375138" y="281354"/>
                  </a:lnTo>
                  <a:lnTo>
                    <a:pt x="211015" y="269631"/>
                  </a:lnTo>
                  <a:lnTo>
                    <a:pt x="46892" y="246185"/>
                  </a:lnTo>
                  <a:lnTo>
                    <a:pt x="23446" y="234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1D68C1B-07D5-4A13-B50D-93F30DFEA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7200338" y="2822840"/>
            <a:ext cx="553739" cy="1338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F7C0D8-7760-4CCE-8CD0-86E3B2316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152024" y="2742976"/>
            <a:ext cx="553739" cy="133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B84AA9-EDDD-4606-A692-6315B42AA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944002" y="3198631"/>
            <a:ext cx="553739" cy="116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248980-FD47-4C13-9011-5BA505273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9107057" y="2783378"/>
            <a:ext cx="553739" cy="1338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1BDA50-8D82-4436-9BDA-C6BA8321B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9758104" y="2832962"/>
            <a:ext cx="553739" cy="1338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AC101C-0D5A-41C3-8B87-F8B2165B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0332603" y="3060398"/>
            <a:ext cx="553739" cy="1338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D1FF04-A335-429A-B592-D69DF51AA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569368" y="2986416"/>
            <a:ext cx="553739" cy="133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D0B698-52BE-4DD2-A755-9A4AB6854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7869016" y="3194253"/>
            <a:ext cx="553739" cy="133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C07F92-0C75-487D-94B4-640CEA4F3147}"/>
              </a:ext>
            </a:extLst>
          </p:cNvPr>
          <p:cNvSpPr/>
          <p:nvPr/>
        </p:nvSpPr>
        <p:spPr>
          <a:xfrm>
            <a:off x="386745" y="812258"/>
            <a:ext cx="4643969" cy="5786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Explanation: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When the sun was shining on the bowl the temperature inside the bowl increased.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So the water began to evaporate.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clingfilm is in contact with the cooler air in the room.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When the water vapour touches the cold clingfilm it condenses back into liquid water.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water runs down to the point where the pebble is and drops not the tumbler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531B87-BFA3-4439-A633-EFE26AE2DD0F}"/>
              </a:ext>
            </a:extLst>
          </p:cNvPr>
          <p:cNvSpPr/>
          <p:nvPr/>
        </p:nvSpPr>
        <p:spPr>
          <a:xfrm>
            <a:off x="8390831" y="5095130"/>
            <a:ext cx="994410" cy="594360"/>
          </a:xfrm>
          <a:custGeom>
            <a:avLst/>
            <a:gdLst>
              <a:gd name="connsiteX0" fmla="*/ 0 w 994410"/>
              <a:gd name="connsiteY0" fmla="*/ 0 h 594360"/>
              <a:gd name="connsiteX1" fmla="*/ 994410 w 994410"/>
              <a:gd name="connsiteY1" fmla="*/ 11430 h 594360"/>
              <a:gd name="connsiteX2" fmla="*/ 982980 w 994410"/>
              <a:gd name="connsiteY2" fmla="*/ 354330 h 594360"/>
              <a:gd name="connsiteX3" fmla="*/ 880110 w 994410"/>
              <a:gd name="connsiteY3" fmla="*/ 537210 h 594360"/>
              <a:gd name="connsiteX4" fmla="*/ 685800 w 994410"/>
              <a:gd name="connsiteY4" fmla="*/ 571500 h 594360"/>
              <a:gd name="connsiteX5" fmla="*/ 422910 w 994410"/>
              <a:gd name="connsiteY5" fmla="*/ 594360 h 594360"/>
              <a:gd name="connsiteX6" fmla="*/ 217170 w 994410"/>
              <a:gd name="connsiteY6" fmla="*/ 594360 h 594360"/>
              <a:gd name="connsiteX7" fmla="*/ 91440 w 994410"/>
              <a:gd name="connsiteY7" fmla="*/ 548640 h 594360"/>
              <a:gd name="connsiteX8" fmla="*/ 57150 w 994410"/>
              <a:gd name="connsiteY8" fmla="*/ 434340 h 594360"/>
              <a:gd name="connsiteX9" fmla="*/ 0 w 994410"/>
              <a:gd name="connsiteY9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410" h="594360">
                <a:moveTo>
                  <a:pt x="0" y="0"/>
                </a:moveTo>
                <a:lnTo>
                  <a:pt x="994410" y="11430"/>
                </a:lnTo>
                <a:lnTo>
                  <a:pt x="982980" y="354330"/>
                </a:lnTo>
                <a:lnTo>
                  <a:pt x="880110" y="537210"/>
                </a:lnTo>
                <a:lnTo>
                  <a:pt x="685800" y="571500"/>
                </a:lnTo>
                <a:lnTo>
                  <a:pt x="422910" y="594360"/>
                </a:lnTo>
                <a:lnTo>
                  <a:pt x="217170" y="594360"/>
                </a:lnTo>
                <a:lnTo>
                  <a:pt x="91440" y="548640"/>
                </a:lnTo>
                <a:lnTo>
                  <a:pt x="57150" y="43434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8A6397-1B96-42DB-A6CC-3AA545490D49}"/>
              </a:ext>
            </a:extLst>
          </p:cNvPr>
          <p:cNvGrpSpPr/>
          <p:nvPr/>
        </p:nvGrpSpPr>
        <p:grpSpPr>
          <a:xfrm>
            <a:off x="4902882" y="5298408"/>
            <a:ext cx="3262108" cy="369332"/>
            <a:chOff x="4055851" y="5483938"/>
            <a:chExt cx="3262108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D9CD72A-D78F-490C-B06D-DD3319B0B2B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851" y="5668604"/>
              <a:ext cx="326210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907619-21DF-4540-93DC-F91F78ADBE77}"/>
                </a:ext>
              </a:extLst>
            </p:cNvPr>
            <p:cNvSpPr txBox="1"/>
            <p:nvPr/>
          </p:nvSpPr>
          <p:spPr>
            <a:xfrm>
              <a:off x="4427500" y="5483938"/>
              <a:ext cx="14857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Water Level 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7279B4-9BF8-4D2C-ADDF-D4D7244404D4}"/>
              </a:ext>
            </a:extLst>
          </p:cNvPr>
          <p:cNvGrpSpPr/>
          <p:nvPr/>
        </p:nvGrpSpPr>
        <p:grpSpPr>
          <a:xfrm>
            <a:off x="4978174" y="4950973"/>
            <a:ext cx="3221848" cy="369332"/>
            <a:chOff x="4055851" y="5124572"/>
            <a:chExt cx="3221848" cy="36933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0CB7C6D-382F-4CF3-B0A2-24DFD9F3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055851" y="5276972"/>
              <a:ext cx="322184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023384-6E83-4414-89D5-995173F13B77}"/>
                </a:ext>
              </a:extLst>
            </p:cNvPr>
            <p:cNvSpPr txBox="1"/>
            <p:nvPr/>
          </p:nvSpPr>
          <p:spPr>
            <a:xfrm>
              <a:off x="4322831" y="5124572"/>
              <a:ext cx="1516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Water Level 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67C4EE2-FD86-44DB-842E-33C3F73A6ACF}"/>
              </a:ext>
            </a:extLst>
          </p:cNvPr>
          <p:cNvSpPr txBox="1"/>
          <p:nvPr/>
        </p:nvSpPr>
        <p:spPr>
          <a:xfrm>
            <a:off x="5981389" y="608519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76F327-141A-497E-B954-3C61998D6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248" y="2922683"/>
            <a:ext cx="728716" cy="2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512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29</cp:revision>
  <dcterms:created xsi:type="dcterms:W3CDTF">2020-05-15T08:48:43Z</dcterms:created>
  <dcterms:modified xsi:type="dcterms:W3CDTF">2023-06-29T08:32:16Z</dcterms:modified>
</cp:coreProperties>
</file>