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6" r:id="rId2"/>
    <p:sldId id="358" r:id="rId3"/>
    <p:sldId id="377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0" r:id="rId13"/>
    <p:sldId id="3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5tPI4XFXrageJ37l8f3aw==" hashData="APsw01HF5s3lxtbngguIAnlZQls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Willer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40EF-2588-44EE-9DCF-C2F69084BCD2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EE91-12C2-4D1A-B6CB-26B2AA7C5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BA8118-E176-4F27-A409-54F6D7DC3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881B6-DF72-43E4-85C3-FEBFDA3EF55C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10D141-BEB4-4304-91E1-4FA77AD8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3423E2-641F-4EF6-9CAA-AD22E72AD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EF3B-40C7-44A2-97DA-2307CC453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13699-270B-4C0C-BF36-6631795D8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21AF-D49E-4547-8220-0EF95929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10912-A032-4A8B-8517-8842F216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11AEC-1554-4596-83C9-FFA6D8AF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807F-6A05-48F0-B53A-824F0999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E1644-4DD2-4C0A-8F5F-248557F89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0FD5-7DEF-4134-9CD5-A021EBB2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751AF-5449-4352-BF21-F2394C36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CC08-D067-45C5-86A6-AE1801CF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E90B1-912E-408F-AFB3-FDD7E885A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5D5DD-4DC2-4B6F-8F99-19A716185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840BD-5A48-4561-BD49-AF10A4E8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F7B4-394E-41A4-9D73-74E65E03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2BB7-86D5-4B37-8B92-1352EAD9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4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AF7A-9DC2-4EE8-B5A3-2D663A61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060E-206B-49B0-A320-99F3B53A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67A9-644A-45D9-9013-E4AAED3F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E27A-F534-41C5-BDA4-A23B8B65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33A1-C9FA-4EE9-AF6E-C48127A4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2798-562D-4050-BCAE-99B412B7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0C234-2704-4EF8-BFA8-997652CB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B47F0-DAB5-488C-81B8-8CA9D4C6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3B79-A6F5-4E07-8FEF-ACBF8A01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7BDF-6997-4764-9E11-4EF1700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0A3D-C168-4A23-9479-37EF2F48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55B2-EC9E-42E9-BFFF-04A1BF358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DC512-88BC-41A0-A764-1C6F374A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6E91B-419E-4963-95A6-121D886B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DAE0A-684B-48AC-B6F6-3F32DD9D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E2596-2410-4436-864E-A8079A24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17CD-5500-45B9-8A83-482A6430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94107-4DC2-4A3F-86C1-33C6424A5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54E19-22D8-4ADE-B287-D91B24EB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5D77B-A978-4B69-9171-2947050F1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E629D-F605-494F-90BD-527A04667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9064D-71E7-4772-AA71-94D1BE62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DFDE7-D937-4A3B-BF0A-2855F887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5E22E-6DD3-4E60-A8C3-0A969338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0DA8-F6E3-4DEE-A439-C6886D8B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CFC4-F6DD-438D-87D4-3DF03402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DFE7-00E6-4058-8238-F3E12002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8CD5D-FCCD-47CF-8412-97AD4293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9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0FDF-288E-481C-8FA2-836C9824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E8CB-A701-4B6F-BDF0-03488CFA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3264-197C-4101-8B34-0A2895F9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52EF-F7EA-485A-A69C-E6B88699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EBA45-1F49-463C-8C95-312E133A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4A697-A9D8-4CF1-9D9F-44FD0201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5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B21-74D2-4151-9F4A-5551FB9C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18EE0-700C-4CC8-993E-75140DE71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EAF50-98BF-4AB5-BE54-C45B57BF2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C1F-0B0B-4E47-B73F-8FAD9717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C0079-DE53-4F6C-88EE-601D93C6B44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0B8B-5696-493F-9D67-66B8A4B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2F9C-E738-4E26-9E79-C8847257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C10F3-A4BA-44BF-B09C-89692F2AF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9B9DF9-5D73-426E-A4B7-DB5456E4E384}"/>
              </a:ext>
            </a:extLst>
          </p:cNvPr>
          <p:cNvSpPr/>
          <p:nvPr userDrawn="1"/>
        </p:nvSpPr>
        <p:spPr>
          <a:xfrm>
            <a:off x="4025248" y="181272"/>
            <a:ext cx="3697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008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Sum Funny Logic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02D39-3F9C-4663-AD6F-DF730CEF9DE9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18939-43B1-49CB-BD48-6A3ACD6C1CF7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41C39-768F-4AAF-BD43-15747067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343" y="1199677"/>
            <a:ext cx="648017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051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4D94F19-0667-4C98-865F-84CA83D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06" y="2855439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9D87D27A-7C1B-4B2E-93F4-9B668761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556" y="2855439"/>
            <a:ext cx="532923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DDD94-57F2-404E-B2E1-7F74A13866BC}"/>
              </a:ext>
            </a:extLst>
          </p:cNvPr>
          <p:cNvSpPr txBox="1"/>
          <p:nvPr/>
        </p:nvSpPr>
        <p:spPr>
          <a:xfrm>
            <a:off x="483711" y="1628507"/>
            <a:ext cx="88616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There are three half full glasses in a row with three empty glasses arranged after them.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What is the minimum number of glasses you need to move to alternate the half-full and empty glasses?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D5D49-0E55-428E-8CB9-7BB16A46899D}"/>
              </a:ext>
            </a:extLst>
          </p:cNvPr>
          <p:cNvGrpSpPr/>
          <p:nvPr/>
        </p:nvGrpSpPr>
        <p:grpSpPr>
          <a:xfrm>
            <a:off x="6308527" y="3631536"/>
            <a:ext cx="454959" cy="986698"/>
            <a:chOff x="1064559" y="3541057"/>
            <a:chExt cx="766482" cy="1582272"/>
          </a:xfrm>
        </p:grpSpPr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09BF7D03-B6AF-43DC-95D2-868E4D0CED82}"/>
                </a:ext>
              </a:extLst>
            </p:cNvPr>
            <p:cNvSpPr/>
            <p:nvPr/>
          </p:nvSpPr>
          <p:spPr>
            <a:xfrm>
              <a:off x="1064559" y="3617259"/>
              <a:ext cx="766482" cy="150607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970A4558-D3D9-4654-B282-107D97BD4EF6}"/>
                </a:ext>
              </a:extLst>
            </p:cNvPr>
            <p:cNvSpPr/>
            <p:nvPr/>
          </p:nvSpPr>
          <p:spPr>
            <a:xfrm>
              <a:off x="1064559" y="3541057"/>
              <a:ext cx="766482" cy="863481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A2BAE8-3652-444C-8938-252369769B37}"/>
              </a:ext>
            </a:extLst>
          </p:cNvPr>
          <p:cNvGrpSpPr/>
          <p:nvPr/>
        </p:nvGrpSpPr>
        <p:grpSpPr>
          <a:xfrm>
            <a:off x="7058873" y="3631538"/>
            <a:ext cx="454959" cy="986697"/>
            <a:chOff x="1064559" y="3541059"/>
            <a:chExt cx="766482" cy="1582270"/>
          </a:xfrm>
        </p:grpSpPr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56E4FE62-DE9C-4323-9A1F-BA81EE442D78}"/>
                </a:ext>
              </a:extLst>
            </p:cNvPr>
            <p:cNvSpPr/>
            <p:nvPr/>
          </p:nvSpPr>
          <p:spPr>
            <a:xfrm>
              <a:off x="1064559" y="3617259"/>
              <a:ext cx="766482" cy="150607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FD5BA9F4-56A2-4078-A663-08B7CFA69084}"/>
                </a:ext>
              </a:extLst>
            </p:cNvPr>
            <p:cNvSpPr/>
            <p:nvPr/>
          </p:nvSpPr>
          <p:spPr>
            <a:xfrm>
              <a:off x="1064559" y="3541059"/>
              <a:ext cx="766482" cy="885044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6273C-CF79-434F-B3B5-1A44C3F06697}"/>
              </a:ext>
            </a:extLst>
          </p:cNvPr>
          <p:cNvGrpSpPr/>
          <p:nvPr/>
        </p:nvGrpSpPr>
        <p:grpSpPr>
          <a:xfrm>
            <a:off x="7809219" y="3631538"/>
            <a:ext cx="454959" cy="986697"/>
            <a:chOff x="1064559" y="3541059"/>
            <a:chExt cx="766482" cy="1582270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EDBAD993-6C6B-400F-A327-6ED149FA525E}"/>
                </a:ext>
              </a:extLst>
            </p:cNvPr>
            <p:cNvSpPr/>
            <p:nvPr/>
          </p:nvSpPr>
          <p:spPr>
            <a:xfrm>
              <a:off x="1064559" y="3617259"/>
              <a:ext cx="766482" cy="150607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9F2FD76B-7F81-4554-BE55-DD3ADEDCFF4B}"/>
                </a:ext>
              </a:extLst>
            </p:cNvPr>
            <p:cNvSpPr/>
            <p:nvPr/>
          </p:nvSpPr>
          <p:spPr>
            <a:xfrm>
              <a:off x="1064559" y="3541059"/>
              <a:ext cx="766482" cy="885044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Cylinder 14">
            <a:extLst>
              <a:ext uri="{FF2B5EF4-FFF2-40B4-BE49-F238E27FC236}">
                <a16:creationId xmlns:a16="http://schemas.microsoft.com/office/drawing/2014/main" id="{AB566D84-A488-4DA2-BC8B-F28A947D3843}"/>
              </a:ext>
            </a:extLst>
          </p:cNvPr>
          <p:cNvSpPr/>
          <p:nvPr/>
        </p:nvSpPr>
        <p:spPr>
          <a:xfrm>
            <a:off x="8559565" y="3623153"/>
            <a:ext cx="454959" cy="99508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CF00382E-CD3B-493B-8424-EC866EDF7C3C}"/>
              </a:ext>
            </a:extLst>
          </p:cNvPr>
          <p:cNvSpPr/>
          <p:nvPr/>
        </p:nvSpPr>
        <p:spPr>
          <a:xfrm>
            <a:off x="9309911" y="3623153"/>
            <a:ext cx="454959" cy="99508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A808CD55-F361-4A9E-98B4-CC28FBF3237C}"/>
              </a:ext>
            </a:extLst>
          </p:cNvPr>
          <p:cNvSpPr/>
          <p:nvPr/>
        </p:nvSpPr>
        <p:spPr>
          <a:xfrm>
            <a:off x="10060256" y="3623153"/>
            <a:ext cx="454959" cy="99508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79D43-6D06-4F2C-9264-3B007964DE5B}"/>
              </a:ext>
            </a:extLst>
          </p:cNvPr>
          <p:cNvSpPr txBox="1"/>
          <p:nvPr/>
        </p:nvSpPr>
        <p:spPr>
          <a:xfrm>
            <a:off x="483711" y="4802013"/>
            <a:ext cx="929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Pick up the second glass and empty it into the fifth glass and put it 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D8E23-DF3B-4173-8350-3B0C2B5332C5}"/>
              </a:ext>
            </a:extLst>
          </p:cNvPr>
          <p:cNvSpPr txBox="1"/>
          <p:nvPr/>
        </p:nvSpPr>
        <p:spPr>
          <a:xfrm>
            <a:off x="483711" y="3811413"/>
            <a:ext cx="453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Only one glass needs to be moved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0513F-4410-42FD-A2E8-F768A1D426E9}"/>
              </a:ext>
            </a:extLst>
          </p:cNvPr>
          <p:cNvSpPr txBox="1"/>
          <p:nvPr/>
        </p:nvSpPr>
        <p:spPr>
          <a:xfrm>
            <a:off x="2748690" y="796824"/>
            <a:ext cx="6408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Is Your Glass Half Full or Half Empty?</a:t>
            </a:r>
          </a:p>
        </p:txBody>
      </p:sp>
    </p:spTree>
    <p:extLst>
      <p:ext uri="{BB962C8B-B14F-4D97-AF65-F5344CB8AC3E}">
        <p14:creationId xmlns:p14="http://schemas.microsoft.com/office/powerpoint/2010/main" val="18812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04366-3906-437C-B040-8C756D760D97}"/>
              </a:ext>
            </a:extLst>
          </p:cNvPr>
          <p:cNvSpPr txBox="1"/>
          <p:nvPr/>
        </p:nvSpPr>
        <p:spPr>
          <a:xfrm>
            <a:off x="4396035" y="647764"/>
            <a:ext cx="309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Apples and Pears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06C6D-9016-4217-B218-563C06A3753B}"/>
              </a:ext>
            </a:extLst>
          </p:cNvPr>
          <p:cNvSpPr txBox="1"/>
          <p:nvPr/>
        </p:nvSpPr>
        <p:spPr>
          <a:xfrm>
            <a:off x="335023" y="1669741"/>
            <a:ext cx="54460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There are three boxes of fruit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One contains apples, one has pears and the last has mixed apples and pears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Unfortunately all are labelled incorrectly.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You are not allowed to look into any box but you can ask a friend to take out one item from one box.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rgbClr val="FF0000"/>
                </a:solidFill>
              </a:rPr>
              <a:t>How do you know which box has which fruit?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B735C-BD7C-41AA-901E-3398BE58C2CC}"/>
              </a:ext>
            </a:extLst>
          </p:cNvPr>
          <p:cNvSpPr txBox="1"/>
          <p:nvPr/>
        </p:nvSpPr>
        <p:spPr>
          <a:xfrm>
            <a:off x="5991752" y="1669741"/>
            <a:ext cx="58405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Ask the friend to take out one fruit from the box labelled Apples and Pears which is the wrong label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it is an apple then this box has apples.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 the box marked Apples must have Pears because the box marked Pears is wrongly marked and must have mixed apples and pears.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Similarly if the friend takes out a pear. </a:t>
            </a:r>
          </a:p>
        </p:txBody>
      </p:sp>
    </p:spTree>
    <p:extLst>
      <p:ext uri="{BB962C8B-B14F-4D97-AF65-F5344CB8AC3E}">
        <p14:creationId xmlns:p14="http://schemas.microsoft.com/office/powerpoint/2010/main" val="41716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506FD-245B-40D7-9283-F48EE3C2E2D7}"/>
              </a:ext>
            </a:extLst>
          </p:cNvPr>
          <p:cNvSpPr txBox="1"/>
          <p:nvPr/>
        </p:nvSpPr>
        <p:spPr>
          <a:xfrm>
            <a:off x="860612" y="1532965"/>
            <a:ext cx="10375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Is it legal for a woman to marry her widower’s twin brother?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5C605-3DB6-4D43-809E-29B1F0B27573}"/>
              </a:ext>
            </a:extLst>
          </p:cNvPr>
          <p:cNvSpPr txBox="1"/>
          <p:nvPr/>
        </p:nvSpPr>
        <p:spPr>
          <a:xfrm>
            <a:off x="4097229" y="763590"/>
            <a:ext cx="3964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Marriage and The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BC48F-85E9-4CD0-811E-E3A5BF93DEB1}"/>
              </a:ext>
            </a:extLst>
          </p:cNvPr>
          <p:cNvSpPr txBox="1"/>
          <p:nvPr/>
        </p:nvSpPr>
        <p:spPr>
          <a:xfrm>
            <a:off x="927847" y="2756647"/>
            <a:ext cx="4838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It is nothing to do with the law.</a:t>
            </a:r>
          </a:p>
          <a:p>
            <a:endParaRPr lang="en-GB" sz="2800" b="1" dirty="0">
              <a:solidFill>
                <a:srgbClr val="008000"/>
              </a:solidFill>
            </a:endParaRPr>
          </a:p>
          <a:p>
            <a:r>
              <a:rPr lang="en-GB" sz="2800" b="1" dirty="0">
                <a:solidFill>
                  <a:srgbClr val="008000"/>
                </a:solidFill>
              </a:rPr>
              <a:t>It is just impossible.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188AE-333A-41A3-85A5-9E64D7E8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46" y="2043953"/>
            <a:ext cx="1614488" cy="2456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C22954-2C5C-47A9-B96D-B78E13FA7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46" y="2048176"/>
            <a:ext cx="1981648" cy="2456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8BADF-6D9E-453C-B181-CFD96943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593" y="2048435"/>
            <a:ext cx="1614488" cy="2456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7D1BD-BE86-49A6-B4BC-A8B3FC854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906" y="2043952"/>
            <a:ext cx="1981647" cy="4050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6E6A0-8CCC-41F0-845D-EC620751371F}"/>
              </a:ext>
            </a:extLst>
          </p:cNvPr>
          <p:cNvSpPr txBox="1"/>
          <p:nvPr/>
        </p:nvSpPr>
        <p:spPr>
          <a:xfrm>
            <a:off x="927847" y="4847181"/>
            <a:ext cx="10349023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If her husband is a widower then she is no longer alive.</a:t>
            </a:r>
          </a:p>
        </p:txBody>
      </p:sp>
    </p:spTree>
    <p:extLst>
      <p:ext uri="{BB962C8B-B14F-4D97-AF65-F5344CB8AC3E}">
        <p14:creationId xmlns:p14="http://schemas.microsoft.com/office/powerpoint/2010/main" val="38771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D05E1551-2DD9-4040-91EA-1842F46B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53890DF-6B5D-4431-80C9-52B2F5D5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5099809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Thank You</a:t>
            </a:r>
            <a:endParaRPr lang="en-GB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0382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0E3212F2-20C1-4B1E-A2DF-7801388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661" y="99198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514E0C3-2BEF-48E7-BE06-28378F88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365" y="2051637"/>
            <a:ext cx="8150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various logic and maths activities to solve.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6C53D29-7FE3-49A7-9B1E-C7F38495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068" y="3544503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E4E55-5097-40C5-B815-6BFE9EC0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38462"/>
              </p:ext>
            </p:extLst>
          </p:nvPr>
        </p:nvGraphicFramePr>
        <p:xfrm>
          <a:off x="3098731" y="4095365"/>
          <a:ext cx="5761037" cy="1006853"/>
        </p:xfrm>
        <a:graphic>
          <a:graphicData uri="http://schemas.openxmlformats.org/drawingml/2006/table">
            <a:tbl>
              <a:tblPr firstRow="1" firstCol="1" bandRow="1"/>
              <a:tblGrid>
                <a:gridCol w="16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1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751A66-074E-2FB8-09E5-82CED8C1F0F3}"/>
              </a:ext>
            </a:extLst>
          </p:cNvPr>
          <p:cNvSpPr txBox="1"/>
          <p:nvPr/>
        </p:nvSpPr>
        <p:spPr>
          <a:xfrm>
            <a:off x="3324109" y="3042028"/>
            <a:ext cx="502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E954A38-2C8A-407F-8366-7E68B576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8213" y="1125539"/>
            <a:ext cx="7772400" cy="11509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9FE8D-12FE-4E99-8DEE-591228B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8098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8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FDC54A7-E2EE-4665-9933-4FEA4EF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273286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BFCBB-0FC1-417B-AFB3-0185872A1488}"/>
              </a:ext>
            </a:extLst>
          </p:cNvPr>
          <p:cNvSpPr txBox="1"/>
          <p:nvPr/>
        </p:nvSpPr>
        <p:spPr>
          <a:xfrm>
            <a:off x="5638800" y="2978332"/>
            <a:ext cx="38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this fun logic activity and learn new things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30D09-E8E6-4630-9B73-E2348F56822B}"/>
              </a:ext>
            </a:extLst>
          </p:cNvPr>
          <p:cNvSpPr txBox="1"/>
          <p:nvPr/>
        </p:nvSpPr>
        <p:spPr>
          <a:xfrm>
            <a:off x="3860460" y="690286"/>
            <a:ext cx="368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£10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BE7DF-EBD4-4392-8677-96F371A79A61}"/>
              </a:ext>
            </a:extLst>
          </p:cNvPr>
          <p:cNvSpPr txBox="1"/>
          <p:nvPr/>
        </p:nvSpPr>
        <p:spPr>
          <a:xfrm>
            <a:off x="389965" y="1519517"/>
            <a:ext cx="845359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man has £10 in his pocket.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On his way to work he buys a newspaper for £1 at 8am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He arrives at work just before 9am and buys a coffee for £1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He buys a coffee every hour until he leaves work at 5:30pm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At the station there is a newsagent who sells two evening papers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Evening News and the Standard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Which newspaper does the man buy?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Hint: 8am + 10hrs = 18:00 = 6pm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ED4B8B-1260-4FC1-9A3A-BA7DB723E20B}"/>
              </a:ext>
            </a:extLst>
          </p:cNvPr>
          <p:cNvSpPr/>
          <p:nvPr/>
        </p:nvSpPr>
        <p:spPr>
          <a:xfrm>
            <a:off x="8081683" y="1613647"/>
            <a:ext cx="3751729" cy="21380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He doesn’t because he has no money left.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393370-B357-418E-9A5A-53C8229BDEED}"/>
              </a:ext>
            </a:extLst>
          </p:cNvPr>
          <p:cNvSpPr/>
          <p:nvPr/>
        </p:nvSpPr>
        <p:spPr>
          <a:xfrm>
            <a:off x="8247530" y="4011706"/>
            <a:ext cx="3751729" cy="2138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He spent his last £1 on a coffee at 5pm.</a:t>
            </a:r>
          </a:p>
        </p:txBody>
      </p:sp>
    </p:spTree>
    <p:extLst>
      <p:ext uri="{BB962C8B-B14F-4D97-AF65-F5344CB8AC3E}">
        <p14:creationId xmlns:p14="http://schemas.microsoft.com/office/powerpoint/2010/main" val="18418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AD866-810E-4FDE-9926-4B1849DC7EFA}"/>
              </a:ext>
            </a:extLst>
          </p:cNvPr>
          <p:cNvSpPr txBox="1"/>
          <p:nvPr/>
        </p:nvSpPr>
        <p:spPr>
          <a:xfrm>
            <a:off x="573742" y="1254907"/>
            <a:ext cx="52981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The police have arrested David and William suspected on theft.</a:t>
            </a:r>
          </a:p>
          <a:p>
            <a:pPr>
              <a:spcBef>
                <a:spcPts val="1200"/>
              </a:spcBef>
            </a:pPr>
            <a:r>
              <a:rPr lang="en-GB" sz="2400" b="1" dirty="0" err="1">
                <a:solidFill>
                  <a:srgbClr val="002060"/>
                </a:solidFill>
              </a:rPr>
              <a:t>Sgt.</a:t>
            </a:r>
            <a:r>
              <a:rPr lang="en-GB" sz="2400" b="1" dirty="0">
                <a:solidFill>
                  <a:srgbClr val="002060"/>
                </a:solidFill>
              </a:rPr>
              <a:t> James has the job of interviewing them.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He knows that if he asks them both will deny being the thief.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	I.E. the thief will always lie.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He thinks for a few minutes and then asks a question.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He now knows who the thief is.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What was his question?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AB362-F0AD-4FDB-9EBE-242CCDD87796}"/>
              </a:ext>
            </a:extLst>
          </p:cNvPr>
          <p:cNvSpPr txBox="1"/>
          <p:nvPr/>
        </p:nvSpPr>
        <p:spPr>
          <a:xfrm>
            <a:off x="6914449" y="1366897"/>
            <a:ext cx="4020671" cy="2062103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He asks David </a:t>
            </a:r>
            <a:br>
              <a:rPr lang="en-GB" sz="3200" b="1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“What would William Say if I asked William who the thief is?”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F76AE-2973-4A73-B8EF-6BD98198109E}"/>
              </a:ext>
            </a:extLst>
          </p:cNvPr>
          <p:cNvSpPr txBox="1"/>
          <p:nvPr/>
        </p:nvSpPr>
        <p:spPr>
          <a:xfrm>
            <a:off x="6470695" y="4110097"/>
            <a:ext cx="51475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Please explain the logic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B5E97-2E10-4985-8E53-29ADC29B9492}"/>
              </a:ext>
            </a:extLst>
          </p:cNvPr>
          <p:cNvSpPr txBox="1"/>
          <p:nvPr/>
        </p:nvSpPr>
        <p:spPr>
          <a:xfrm>
            <a:off x="4634955" y="650163"/>
            <a:ext cx="2128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Truth or Lie</a:t>
            </a:r>
          </a:p>
        </p:txBody>
      </p:sp>
    </p:spTree>
    <p:extLst>
      <p:ext uri="{BB962C8B-B14F-4D97-AF65-F5344CB8AC3E}">
        <p14:creationId xmlns:p14="http://schemas.microsoft.com/office/powerpoint/2010/main" val="38823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937D3-F420-4BC7-9C25-5F96D92FCEC9}"/>
              </a:ext>
            </a:extLst>
          </p:cNvPr>
          <p:cNvSpPr txBox="1"/>
          <p:nvPr/>
        </p:nvSpPr>
        <p:spPr>
          <a:xfrm>
            <a:off x="731830" y="1479176"/>
            <a:ext cx="89613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He asks David: </a:t>
            </a:r>
            <a:br>
              <a:rPr lang="en-GB" sz="2400" b="1" dirty="0"/>
            </a:br>
            <a:r>
              <a:rPr lang="en-GB" sz="2400" b="1" dirty="0"/>
              <a:t>	“What would William Say if I asked William who the thief is?”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If David is the thief he would lie: 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	David would say “William would say he is the thief”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If William is the thief David would tell the truth, then: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	David would say “William would say he is not the thief.”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01DB5-5E9E-4BBE-B636-E162E0F0D9AD}"/>
              </a:ext>
            </a:extLst>
          </p:cNvPr>
          <p:cNvSpPr txBox="1"/>
          <p:nvPr/>
        </p:nvSpPr>
        <p:spPr>
          <a:xfrm>
            <a:off x="4492854" y="894401"/>
            <a:ext cx="2128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Truth or Lie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E1595-442C-43BF-89D7-82D67D890F99}"/>
              </a:ext>
            </a:extLst>
          </p:cNvPr>
          <p:cNvSpPr txBox="1"/>
          <p:nvPr/>
        </p:nvSpPr>
        <p:spPr>
          <a:xfrm>
            <a:off x="753033" y="4999175"/>
            <a:ext cx="882127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</a:rPr>
              <a:t>So </a:t>
            </a:r>
            <a:r>
              <a:rPr lang="en-GB" sz="3600" b="1" dirty="0" err="1">
                <a:solidFill>
                  <a:srgbClr val="008000"/>
                </a:solidFill>
              </a:rPr>
              <a:t>Sgt.</a:t>
            </a:r>
            <a:r>
              <a:rPr lang="en-GB" sz="3600" b="1" dirty="0">
                <a:solidFill>
                  <a:srgbClr val="008000"/>
                </a:solidFill>
              </a:rPr>
              <a:t> James now knows who is the thief.</a:t>
            </a:r>
          </a:p>
        </p:txBody>
      </p:sp>
    </p:spTree>
    <p:extLst>
      <p:ext uri="{BB962C8B-B14F-4D97-AF65-F5344CB8AC3E}">
        <p14:creationId xmlns:p14="http://schemas.microsoft.com/office/powerpoint/2010/main" val="12745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E673-23A3-499B-94E6-CE2681D7E815}"/>
              </a:ext>
            </a:extLst>
          </p:cNvPr>
          <p:cNvSpPr txBox="1"/>
          <p:nvPr/>
        </p:nvSpPr>
        <p:spPr>
          <a:xfrm>
            <a:off x="3179003" y="813719"/>
            <a:ext cx="475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Relatives Are Only Relative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E355C-196A-458E-BDCC-8FBCC3C897B4}"/>
              </a:ext>
            </a:extLst>
          </p:cNvPr>
          <p:cNvSpPr txBox="1"/>
          <p:nvPr/>
        </p:nvSpPr>
        <p:spPr>
          <a:xfrm>
            <a:off x="578224" y="1398494"/>
            <a:ext cx="56343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 grandmother, two mothers and two daughters went on the train.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They only bought three tickets.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Perhaps two already had season tickets?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Perhaps two were railway employees?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What is a really good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10CE6-E084-482D-B915-01FF14C63B71}"/>
              </a:ext>
            </a:extLst>
          </p:cNvPr>
          <p:cNvSpPr txBox="1"/>
          <p:nvPr/>
        </p:nvSpPr>
        <p:spPr>
          <a:xfrm>
            <a:off x="6762202" y="1398494"/>
            <a:ext cx="464267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grandmother is also a mother.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One mother is also a daughter of the grandmother.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 there are only three people in total!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71C73-BA2F-4E3C-9303-0120654C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666" y="4418500"/>
            <a:ext cx="36957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F2CD8-3F65-43DF-ACBD-BF94EF683E93}"/>
              </a:ext>
            </a:extLst>
          </p:cNvPr>
          <p:cNvSpPr txBox="1"/>
          <p:nvPr/>
        </p:nvSpPr>
        <p:spPr>
          <a:xfrm>
            <a:off x="4339498" y="679584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Winning the 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08DF9-5803-43E4-A959-499F2A434941}"/>
              </a:ext>
            </a:extLst>
          </p:cNvPr>
          <p:cNvSpPr txBox="1"/>
          <p:nvPr/>
        </p:nvSpPr>
        <p:spPr>
          <a:xfrm>
            <a:off x="482321" y="1326382"/>
            <a:ext cx="10891828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2060"/>
                </a:solidFill>
              </a:rPr>
              <a:t>Denise is running in the 800M race.</a:t>
            </a: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2060"/>
                </a:solidFill>
              </a:rPr>
              <a:t>She has passed the runner who was second just before the finishing line</a:t>
            </a: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2060"/>
                </a:solidFill>
              </a:rPr>
              <a:t>2nd. – 1 = 1</a:t>
            </a:r>
            <a:r>
              <a:rPr lang="en-GB" sz="2800" b="1" baseline="30000" dirty="0">
                <a:solidFill>
                  <a:srgbClr val="002060"/>
                </a:solidFill>
              </a:rPr>
              <a:t>st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8000"/>
                </a:solidFill>
              </a:rPr>
              <a:t>Where is Denise on the rostrum?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C2D355-C5D6-43AC-AA40-8FDABDA36502}"/>
              </a:ext>
            </a:extLst>
          </p:cNvPr>
          <p:cNvGrpSpPr/>
          <p:nvPr/>
        </p:nvGrpSpPr>
        <p:grpSpPr>
          <a:xfrm>
            <a:off x="5715448" y="2958174"/>
            <a:ext cx="4598445" cy="3406726"/>
            <a:chOff x="5715448" y="2958174"/>
            <a:chExt cx="4598445" cy="340672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23F92C0-5D43-4A05-88B0-CE9751BA81C9}"/>
                </a:ext>
              </a:extLst>
            </p:cNvPr>
            <p:cNvGrpSpPr/>
            <p:nvPr/>
          </p:nvGrpSpPr>
          <p:grpSpPr>
            <a:xfrm>
              <a:off x="5715448" y="2958174"/>
              <a:ext cx="4598445" cy="3406726"/>
              <a:chOff x="5419613" y="2353056"/>
              <a:chExt cx="4598445" cy="340672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A72C3D8-08B7-4DDE-9DC0-73A383421882}"/>
                  </a:ext>
                </a:extLst>
              </p:cNvPr>
              <p:cNvGrpSpPr/>
              <p:nvPr/>
            </p:nvGrpSpPr>
            <p:grpSpPr>
              <a:xfrm>
                <a:off x="8444753" y="2931459"/>
                <a:ext cx="1573305" cy="2364639"/>
                <a:chOff x="0" y="1047789"/>
                <a:chExt cx="3872763" cy="5929191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507EA479-EF1D-42D4-8400-FAF4BAF94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1047789"/>
                  <a:ext cx="3872763" cy="592919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object, clock&#10;&#10;Description automatically generated">
                  <a:extLst>
                    <a:ext uri="{FF2B5EF4-FFF2-40B4-BE49-F238E27FC236}">
                      <a16:creationId xmlns:a16="http://schemas.microsoft.com/office/drawing/2014/main" id="{1891095C-A776-43DC-AAF6-87619AEB7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8836" y="2657475"/>
                  <a:ext cx="1075764" cy="1543050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BF972D5-C0CD-45C5-AE72-B96BE9CC0506}"/>
                    </a:ext>
                  </a:extLst>
                </p:cNvPr>
                <p:cNvSpPr/>
                <p:nvPr/>
              </p:nvSpPr>
              <p:spPr>
                <a:xfrm>
                  <a:off x="1761565" y="3025588"/>
                  <a:ext cx="457200" cy="47064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9C1E280-3891-406C-85C6-76B2B4EEE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74530" y="2353056"/>
                <a:ext cx="1418733" cy="2172077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610841-CBC5-4686-9A3C-78777431A845}"/>
                  </a:ext>
                </a:extLst>
              </p:cNvPr>
              <p:cNvSpPr/>
              <p:nvPr/>
            </p:nvSpPr>
            <p:spPr>
              <a:xfrm>
                <a:off x="8442492" y="5287510"/>
                <a:ext cx="1517301" cy="47227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BAF879-A486-4BE8-822F-8BAEE7C6C9BE}"/>
                  </a:ext>
                </a:extLst>
              </p:cNvPr>
              <p:cNvSpPr/>
              <p:nvPr/>
            </p:nvSpPr>
            <p:spPr>
              <a:xfrm>
                <a:off x="6936913" y="4512112"/>
                <a:ext cx="1517301" cy="124767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3E0492-0CF5-41CF-BB9D-4BD0BC75691D}"/>
                  </a:ext>
                </a:extLst>
              </p:cNvPr>
              <p:cNvSpPr/>
              <p:nvPr/>
            </p:nvSpPr>
            <p:spPr>
              <a:xfrm>
                <a:off x="5419613" y="5064771"/>
                <a:ext cx="1517301" cy="695011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293567F-0FEF-44E6-A0BD-CC95C091BBA3}"/>
                  </a:ext>
                </a:extLst>
              </p:cNvPr>
              <p:cNvGrpSpPr/>
              <p:nvPr/>
            </p:nvGrpSpPr>
            <p:grpSpPr>
              <a:xfrm>
                <a:off x="5499838" y="3106270"/>
                <a:ext cx="1425397" cy="1949823"/>
                <a:chOff x="3442437" y="1781068"/>
                <a:chExt cx="3859316" cy="5997614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9BA322CF-0394-43B6-8278-5EBD47F0A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42437" y="1781068"/>
                  <a:ext cx="3859316" cy="5997614"/>
                </a:xfrm>
                <a:prstGeom prst="rect">
                  <a:avLst/>
                </a:prstGeom>
              </p:spPr>
            </p:pic>
            <p:pic>
              <p:nvPicPr>
                <p:cNvPr id="9" name="Picture 8" descr="A close up of a sign&#10;&#10;Description automatically generated">
                  <a:extLst>
                    <a:ext uri="{FF2B5EF4-FFF2-40B4-BE49-F238E27FC236}">
                      <a16:creationId xmlns:a16="http://schemas.microsoft.com/office/drawing/2014/main" id="{AD980D2C-B158-46F0-8425-3B81D38A9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7835" y="3356723"/>
                  <a:ext cx="1102659" cy="1543050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48E50D8-BDD9-4CDF-BDEC-615AB78FD062}"/>
                    </a:ext>
                  </a:extLst>
                </p:cNvPr>
                <p:cNvSpPr/>
                <p:nvPr/>
              </p:nvSpPr>
              <p:spPr>
                <a:xfrm>
                  <a:off x="5217459" y="3738282"/>
                  <a:ext cx="389965" cy="389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3BB2DD-5617-46B8-B731-2B40D64013C4}"/>
                </a:ext>
              </a:extLst>
            </p:cNvPr>
            <p:cNvSpPr txBox="1"/>
            <p:nvPr/>
          </p:nvSpPr>
          <p:spPr>
            <a:xfrm>
              <a:off x="7570694" y="5284694"/>
              <a:ext cx="7857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Gold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3E7AC4-9E1C-4742-8561-3B357B3CE497}"/>
                </a:ext>
              </a:extLst>
            </p:cNvPr>
            <p:cNvSpPr txBox="1"/>
            <p:nvPr/>
          </p:nvSpPr>
          <p:spPr>
            <a:xfrm>
              <a:off x="5974976" y="5746376"/>
              <a:ext cx="8887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>
                      <a:lumMod val="75000"/>
                    </a:schemeClr>
                  </a:solidFill>
                </a:rPr>
                <a:t>Silver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2CA24-A95C-49BA-96A7-797DF1FB0154}"/>
                </a:ext>
              </a:extLst>
            </p:cNvPr>
            <p:cNvSpPr txBox="1"/>
            <p:nvPr/>
          </p:nvSpPr>
          <p:spPr>
            <a:xfrm>
              <a:off x="8951258" y="5898776"/>
              <a:ext cx="10648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accent2">
                      <a:lumMod val="75000"/>
                    </a:schemeClr>
                  </a:solidFill>
                </a:rPr>
                <a:t>Bronze</a:t>
              </a: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F6C0788-082C-4245-8437-9A3BF2635C9E}"/>
              </a:ext>
            </a:extLst>
          </p:cNvPr>
          <p:cNvSpPr/>
          <p:nvPr/>
        </p:nvSpPr>
        <p:spPr>
          <a:xfrm rot="19592124">
            <a:off x="4333677" y="4799821"/>
            <a:ext cx="1665458" cy="75303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Silver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F945A5-4515-4B26-9DB2-AAB1A5A94EFE}"/>
              </a:ext>
            </a:extLst>
          </p:cNvPr>
          <p:cNvSpPr txBox="1"/>
          <p:nvPr/>
        </p:nvSpPr>
        <p:spPr>
          <a:xfrm>
            <a:off x="618565" y="4168588"/>
            <a:ext cx="3267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Did you think that she had overtaken the second person so she must be first?</a:t>
            </a:r>
          </a:p>
        </p:txBody>
      </p:sp>
    </p:spTree>
    <p:extLst>
      <p:ext uri="{BB962C8B-B14F-4D97-AF65-F5344CB8AC3E}">
        <p14:creationId xmlns:p14="http://schemas.microsoft.com/office/powerpoint/2010/main" val="32510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92E0A-AD0C-4540-97A7-D0923A807317}"/>
              </a:ext>
            </a:extLst>
          </p:cNvPr>
          <p:cNvSpPr txBox="1"/>
          <p:nvPr/>
        </p:nvSpPr>
        <p:spPr>
          <a:xfrm>
            <a:off x="632012" y="1438835"/>
            <a:ext cx="10130402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2060"/>
                </a:solidFill>
              </a:rPr>
              <a:t>How much dirt is there in a hole that is 3M deep and 1.5M square?</a:t>
            </a:r>
          </a:p>
          <a:p>
            <a:pPr>
              <a:spcBef>
                <a:spcPts val="1800"/>
              </a:spcBef>
            </a:pPr>
            <a:r>
              <a:rPr lang="en-GB" sz="2800" b="1" dirty="0">
                <a:solidFill>
                  <a:srgbClr val="002060"/>
                </a:solidFill>
              </a:rPr>
              <a:t>Hint: </a:t>
            </a:r>
            <a:br>
              <a:rPr lang="en-GB" sz="2800" b="1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	1.5M x 1.5M x 3M = 6.75M</a:t>
            </a:r>
            <a:r>
              <a:rPr lang="en-GB" sz="2800" b="1" baseline="30000" dirty="0">
                <a:solidFill>
                  <a:srgbClr val="002060"/>
                </a:solidFill>
              </a:rPr>
              <a:t>3    </a:t>
            </a:r>
            <a:r>
              <a:rPr lang="en-GB" sz="2800" b="1" dirty="0">
                <a:solidFill>
                  <a:srgbClr val="002060"/>
                </a:solidFill>
              </a:rPr>
              <a:t>  </a:t>
            </a:r>
            <a:br>
              <a:rPr lang="en-GB" sz="2800" b="1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	Six and three quarters cubic metres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8C96B-0B41-4C85-9DAB-2CC41ACFC003}"/>
              </a:ext>
            </a:extLst>
          </p:cNvPr>
          <p:cNvSpPr txBox="1"/>
          <p:nvPr/>
        </p:nvSpPr>
        <p:spPr>
          <a:xfrm>
            <a:off x="726142" y="3953435"/>
            <a:ext cx="4666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There is no dirt in the hole because holes are empty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17962-FD7E-4CCB-A7C5-FF47616B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885" y="3039035"/>
            <a:ext cx="2840230" cy="3455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707F5-9214-4400-8536-C0B39E5BC597}"/>
              </a:ext>
            </a:extLst>
          </p:cNvPr>
          <p:cNvSpPr txBox="1"/>
          <p:nvPr/>
        </p:nvSpPr>
        <p:spPr>
          <a:xfrm>
            <a:off x="4296449" y="678561"/>
            <a:ext cx="304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Are Holes?</a:t>
            </a:r>
          </a:p>
        </p:txBody>
      </p:sp>
    </p:spTree>
    <p:extLst>
      <p:ext uri="{BB962C8B-B14F-4D97-AF65-F5344CB8AC3E}">
        <p14:creationId xmlns:p14="http://schemas.microsoft.com/office/powerpoint/2010/main" val="42570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877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39</cp:revision>
  <dcterms:created xsi:type="dcterms:W3CDTF">2020-10-22T18:32:11Z</dcterms:created>
  <dcterms:modified xsi:type="dcterms:W3CDTF">2023-06-29T08:30:40Z</dcterms:modified>
</cp:coreProperties>
</file>