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7" r:id="rId2"/>
    <p:sldId id="358" r:id="rId3"/>
    <p:sldId id="266" r:id="rId4"/>
    <p:sldId id="284" r:id="rId5"/>
    <p:sldId id="295" r:id="rId6"/>
    <p:sldId id="297" r:id="rId7"/>
    <p:sldId id="267" r:id="rId8"/>
    <p:sldId id="29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6" r:id="rId23"/>
    <p:sldId id="291" r:id="rId24"/>
    <p:sldId id="298" r:id="rId25"/>
    <p:sldId id="261" r:id="rId26"/>
    <p:sldId id="359" r:id="rId27"/>
    <p:sldId id="258" r:id="rId28"/>
    <p:sldId id="264" r:id="rId29"/>
    <p:sldId id="294" r:id="rId30"/>
    <p:sldId id="280" r:id="rId31"/>
    <p:sldId id="281" r:id="rId32"/>
    <p:sldId id="282" r:id="rId33"/>
    <p:sldId id="287" r:id="rId34"/>
    <p:sldId id="288" r:id="rId35"/>
    <p:sldId id="289" r:id="rId36"/>
    <p:sldId id="296" r:id="rId37"/>
    <p:sldId id="293" r:id="rId38"/>
  </p:sldIdLst>
  <p:sldSz cx="9906000" cy="6858000" type="A4"/>
  <p:notesSz cx="4816475" cy="298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modifyVerifier cryptProviderType="rsaFull" cryptAlgorithmClass="hash" cryptAlgorithmType="typeAny" cryptAlgorithmSid="4" spinCount="100000" saltData="VJvn41Pdh17SEFWIV/P3Jg==" hashData="gL/iByTGYYiUgr6WlJsCU4Bt5uA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3300"/>
    <a:srgbClr val="0066FF"/>
    <a:srgbClr val="FF33CC"/>
    <a:srgbClr val="FF6600"/>
    <a:srgbClr val="CC3300"/>
    <a:srgbClr val="CC6600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4914" y="-48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FE2EDF-2716-428D-9727-7104235DA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87563" cy="149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EDD4E-3D02-4014-959A-940B17AEDD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728913" y="0"/>
            <a:ext cx="2087562" cy="149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04C34B-5CDE-45F2-9EE9-37DC3978C9C6}" type="datetimeFigureOut">
              <a:rPr lang="en-GB" altLang="en-US"/>
              <a:pPr>
                <a:defRPr/>
              </a:pPr>
              <a:t>29/06/2023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AEED7-0C7D-4C92-8CBF-8E44CDD20C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838450"/>
            <a:ext cx="2087563" cy="149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462E9-6951-4E1D-B2E9-0822E8173F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728913" y="2838450"/>
            <a:ext cx="2087562" cy="1492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B9BC77-FCB8-4FB6-A2F5-A87889CDD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F7D1E43-B904-4587-8C81-61554E91A3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087563" cy="149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F219FAE-B28D-4D84-93EC-F197F0011B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2728913" y="0"/>
            <a:ext cx="2087562" cy="149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02EFA27-A22E-4F4B-B82C-A866790486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98613" y="223838"/>
            <a:ext cx="1619250" cy="112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0E73CF0-76E9-4AFF-B9F4-567698D10A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2938" y="1419225"/>
            <a:ext cx="3530600" cy="1344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586" tIns="22293" rIns="44586" bIns="22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98BE102-EA39-490E-A718-9A21A6EAA1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8450"/>
            <a:ext cx="2087563" cy="149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586" tIns="22293" rIns="44586" bIns="22293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F0806F6-8DF4-4C98-B0B6-66ABE96D2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728913" y="2838450"/>
            <a:ext cx="2087562" cy="149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4586" tIns="22293" rIns="44586" bIns="22293" numCol="1" anchor="b" anchorCtr="0" compatLnSpc="1">
            <a:prstTxWarp prst="textNoShape">
              <a:avLst/>
            </a:prstTxWarp>
          </a:bodyPr>
          <a:lstStyle>
            <a:lvl1pPr algn="r">
              <a:defRPr sz="600" smtClean="0"/>
            </a:lvl1pPr>
          </a:lstStyle>
          <a:p>
            <a:pPr>
              <a:defRPr/>
            </a:pPr>
            <a:fld id="{E80771F4-E31F-4C11-AFCD-3684CA704F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076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13193AB-D79D-4CAA-987F-BEC30F9F0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EC09FB-035D-42EC-BF0E-924BDE2EC260}" type="slidenum">
              <a:rPr lang="en-GB" altLang="en-US" sz="600"/>
              <a:pPr/>
              <a:t>3</a:t>
            </a:fld>
            <a:endParaRPr lang="en-GB" altLang="en-US" sz="6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92B570-4F6D-4E43-9F16-F1D9AD000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4FC420B-8A9C-4EFA-B7F1-D0E1FE7CA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GB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0A9EA58-8151-4CAF-8C83-727903FE3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8F4F1CE-804D-4B84-BD7E-0E41CED7A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0DC2C98-69DA-4142-B1A4-35D9A6786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2BFB9FD-1921-47FA-9037-AADD560B5F79}" type="slidenum">
              <a:rPr lang="en-GB" altLang="en-US" sz="600"/>
              <a:pPr/>
              <a:t>12</a:t>
            </a:fld>
            <a:endParaRPr lang="en-GB" altLang="en-US" sz="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0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EECD3-4A0E-4416-9FE5-19B24F2F0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7F2A2-78FE-4B1B-A21C-6BCBB5D43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7A96A-2F71-4BFA-BA46-9D5463D63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A529-36BF-4009-8C65-AAAD19F655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10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DB0A4-CF2C-4775-A180-F45E836BC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B552DC-107C-4612-82CC-D28C4A1D9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A2B221-ED2B-45F4-95D6-56C3B5A5F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B5FD-67A8-4A37-89C3-B7FABAFD05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76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A0171-90DF-484D-A158-2E9ED18C1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D5EFF-FB79-491B-9486-00DD5A710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C89F4E-4E96-4A77-A68C-A3D8D8AD7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5B98-E729-48DB-9265-BFEAA2DAE6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1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BF9A2-E428-451D-8B4D-C50176ED0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92413-1AF1-4A1B-A8E2-B06B8A541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58925D-A251-49D5-AD06-EE470967A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8552-07AF-4643-A85F-DD992110EE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72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3E5BE-C00A-4D14-8288-221D759E9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9ABEE-E043-4D36-9C20-40457E7B0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A3643-DF45-4598-8516-F8DAB9B11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B4A3-5D81-4DD3-A138-BDB83323DB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07A463-F9A6-4509-A128-6230B0222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370BA4-2BA9-4EAB-B49B-5A0E28D14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A64B12-B874-4A9F-8DA5-21BA0A119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C189-9102-4E11-90A9-6DDE06D1C1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20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7CD794-1F8B-4FF2-B2C8-6BC2CF26D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BBC09-87BC-40C1-910E-40329DF27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4C858A-8685-45E9-AE86-D191FC6BE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FC3D-58AD-4032-A742-97F5243CF1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5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6C832C-8610-4FAF-98ED-14940F13C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E44515-2591-416D-B0D1-8AB31580A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938205-C563-4707-BCD5-CE9CFE9A6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CAAC-796D-4EA6-B39A-DE0C274DCE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44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E8B2-F375-4EF3-83A4-FCB6AF407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FEC2E-464E-462C-B3C8-474B327D9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93BC4-2586-49EC-9D1A-5650C8685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C7482-D4B8-4EE5-AEF9-FEB53D468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95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506B-6471-49C7-BE39-7D33FD741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CAC27-ADF7-43D7-92D0-3EAC8CDC9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0D70C-5025-423B-9A3F-E5A8808B7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FB53-ED8A-4691-B983-EEEC168064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2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E92C35-CF1F-409A-A0A4-068180B2EE69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F4829-293F-4671-A1EB-5D57640FA5DF}"/>
              </a:ext>
            </a:extLst>
          </p:cNvPr>
          <p:cNvSpPr txBox="1"/>
          <p:nvPr userDrawn="1"/>
        </p:nvSpPr>
        <p:spPr>
          <a:xfrm>
            <a:off x="7799312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43433-ABF2-4FA0-AC86-D4695923953B}"/>
              </a:ext>
            </a:extLst>
          </p:cNvPr>
          <p:cNvSpPr/>
          <p:nvPr userDrawn="1"/>
        </p:nvSpPr>
        <p:spPr>
          <a:xfrm>
            <a:off x="3296816" y="68074"/>
            <a:ext cx="30157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Why Lag Your House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705" y="1377664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2852936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448944" y="2806117"/>
            <a:ext cx="3996444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9DF4F6B8-B8C9-43A9-A56F-CCF48B8C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B375E516-FF58-4DE3-9786-D444A30A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3A4C66C0-6F09-445E-A985-E5CF5940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168525"/>
            <a:ext cx="644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Cut out each side, base and roof of your house</a:t>
            </a:r>
          </a:p>
        </p:txBody>
      </p:sp>
      <p:graphicFrame>
        <p:nvGraphicFramePr>
          <p:cNvPr id="13317" name="Object 7">
            <a:extLst>
              <a:ext uri="{FF2B5EF4-FFF2-40B4-BE49-F238E27FC236}">
                <a16:creationId xmlns:a16="http://schemas.microsoft.com/office/drawing/2014/main" id="{CAA87AC9-4CEC-48D3-AD6A-3C3627B62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4343400"/>
          <a:ext cx="22971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895238" imgH="6200000" progId="MSPhotoEd.3">
                  <p:embed/>
                </p:oleObj>
              </mc:Choice>
              <mc:Fallback>
                <p:oleObj name="Photo Editor Photo" r:id="rId2" imgW="9895238" imgH="62000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343400"/>
                        <a:ext cx="22971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8">
            <a:extLst>
              <a:ext uri="{FF2B5EF4-FFF2-40B4-BE49-F238E27FC236}">
                <a16:creationId xmlns:a16="http://schemas.microsoft.com/office/drawing/2014/main" id="{4C1017A9-C170-41CF-A8C6-F40CD0ADE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419600"/>
          <a:ext cx="22971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895238" imgH="6200000" progId="MSPhotoEd.3">
                  <p:embed/>
                </p:oleObj>
              </mc:Choice>
              <mc:Fallback>
                <p:oleObj name="Photo Editor Photo" r:id="rId4" imgW="9895238" imgH="62000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22971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9">
            <a:extLst>
              <a:ext uri="{FF2B5EF4-FFF2-40B4-BE49-F238E27FC236}">
                <a16:creationId xmlns:a16="http://schemas.microsoft.com/office/drawing/2014/main" id="{29707C42-EEA7-40C1-8E5B-CA64CEBBA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91000"/>
          <a:ext cx="1397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6638095" imgH="6849431" progId="MSPhotoEd.3">
                  <p:embed/>
                </p:oleObj>
              </mc:Choice>
              <mc:Fallback>
                <p:oleObj name="Photo Editor Photo" r:id="rId5" imgW="6638095" imgH="684943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13970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0">
            <a:extLst>
              <a:ext uri="{FF2B5EF4-FFF2-40B4-BE49-F238E27FC236}">
                <a16:creationId xmlns:a16="http://schemas.microsoft.com/office/drawing/2014/main" id="{20581EA3-F340-457C-92BD-EB1F7D8B6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838" y="4191000"/>
          <a:ext cx="13954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6638095" imgH="6849431" progId="MSPhotoEd.3">
                  <p:embed/>
                </p:oleObj>
              </mc:Choice>
              <mc:Fallback>
                <p:oleObj name="Photo Editor Photo" r:id="rId7" imgW="6638095" imgH="6849431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4191000"/>
                        <a:ext cx="13954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3">
            <a:extLst>
              <a:ext uri="{FF2B5EF4-FFF2-40B4-BE49-F238E27FC236}">
                <a16:creationId xmlns:a16="http://schemas.microsoft.com/office/drawing/2014/main" id="{A13CE25F-2CC5-41E8-844F-06C7B4EF9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819400"/>
          <a:ext cx="21955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9888330" imgH="6485714" progId="MSPhotoEd.3">
                  <p:embed/>
                </p:oleObj>
              </mc:Choice>
              <mc:Fallback>
                <p:oleObj name="Photo Editor Photo" r:id="rId9" imgW="9888330" imgH="648571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21955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88D851B-163D-4EDE-BE33-89A2256B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566738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/>
              <a:t>Heat Conservation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A62FD5DC-4FB6-4F6D-A12E-8B579C38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1223963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graphicFrame>
        <p:nvGraphicFramePr>
          <p:cNvPr id="14340" name="Object 7">
            <a:extLst>
              <a:ext uri="{FF2B5EF4-FFF2-40B4-BE49-F238E27FC236}">
                <a16:creationId xmlns:a16="http://schemas.microsoft.com/office/drawing/2014/main" id="{985F7044-1361-4640-9C26-5A25A3C287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4343400"/>
          <a:ext cx="22971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895238" imgH="6200000" progId="MSPhotoEd.3">
                  <p:embed/>
                </p:oleObj>
              </mc:Choice>
              <mc:Fallback>
                <p:oleObj name="Photo Editor Photo" r:id="rId2" imgW="9895238" imgH="62000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343400"/>
                        <a:ext cx="22971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8">
            <a:extLst>
              <a:ext uri="{FF2B5EF4-FFF2-40B4-BE49-F238E27FC236}">
                <a16:creationId xmlns:a16="http://schemas.microsoft.com/office/drawing/2014/main" id="{E5AC0EA8-1BC8-41F0-A275-4E2E9C56F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419600"/>
          <a:ext cx="22971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895238" imgH="6200000" progId="MSPhotoEd.3">
                  <p:embed/>
                </p:oleObj>
              </mc:Choice>
              <mc:Fallback>
                <p:oleObj name="Photo Editor Photo" r:id="rId4" imgW="9895238" imgH="62000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22971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9">
            <a:extLst>
              <a:ext uri="{FF2B5EF4-FFF2-40B4-BE49-F238E27FC236}">
                <a16:creationId xmlns:a16="http://schemas.microsoft.com/office/drawing/2014/main" id="{915BEFDD-4D9F-4F81-ACFA-BCAD6DA191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91000"/>
          <a:ext cx="1397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6638095" imgH="6849431" progId="MSPhotoEd.3">
                  <p:embed/>
                </p:oleObj>
              </mc:Choice>
              <mc:Fallback>
                <p:oleObj name="Photo Editor Photo" r:id="rId5" imgW="6638095" imgH="684943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13970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0">
            <a:extLst>
              <a:ext uri="{FF2B5EF4-FFF2-40B4-BE49-F238E27FC236}">
                <a16:creationId xmlns:a16="http://schemas.microsoft.com/office/drawing/2014/main" id="{FA84023E-D125-4CDB-955E-89DA918B0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838" y="4191000"/>
          <a:ext cx="13954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6638095" imgH="6849431" progId="MSPhotoEd.3">
                  <p:embed/>
                </p:oleObj>
              </mc:Choice>
              <mc:Fallback>
                <p:oleObj name="Photo Editor Photo" r:id="rId7" imgW="6638095" imgH="6849431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4191000"/>
                        <a:ext cx="13954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11">
            <a:extLst>
              <a:ext uri="{FF2B5EF4-FFF2-40B4-BE49-F238E27FC236}">
                <a16:creationId xmlns:a16="http://schemas.microsoft.com/office/drawing/2014/main" id="{4E108A87-42BA-4DBC-A1D2-D2CFFFA9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67400"/>
            <a:ext cx="2286000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A164553C-A952-40DF-8B55-5CE3BD1D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5984875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Base</a:t>
            </a:r>
          </a:p>
        </p:txBody>
      </p:sp>
      <p:graphicFrame>
        <p:nvGraphicFramePr>
          <p:cNvPr id="14346" name="Object 13">
            <a:extLst>
              <a:ext uri="{FF2B5EF4-FFF2-40B4-BE49-F238E27FC236}">
                <a16:creationId xmlns:a16="http://schemas.microsoft.com/office/drawing/2014/main" id="{A3DC8EFF-97C4-472B-8FA8-777C7071F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819400"/>
          <a:ext cx="21955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9888330" imgH="6485714" progId="MSPhotoEd.3">
                  <p:embed/>
                </p:oleObj>
              </mc:Choice>
              <mc:Fallback>
                <p:oleObj name="Photo Editor Photo" r:id="rId9" imgW="9888330" imgH="648571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21955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4">
            <a:extLst>
              <a:ext uri="{FF2B5EF4-FFF2-40B4-BE49-F238E27FC236}">
                <a16:creationId xmlns:a16="http://schemas.microsoft.com/office/drawing/2014/main" id="{1195D1D0-1AA4-4AEF-B0D9-38EA6284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757363"/>
            <a:ext cx="6440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Cut out each Window and Door,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Use Clingfilm to represent Glass</a:t>
            </a:r>
          </a:p>
        </p:txBody>
      </p:sp>
      <p:sp>
        <p:nvSpPr>
          <p:cNvPr id="14352" name="TextBox 1">
            <a:extLst>
              <a:ext uri="{FF2B5EF4-FFF2-40B4-BE49-F238E27FC236}">
                <a16:creationId xmlns:a16="http://schemas.microsoft.com/office/drawing/2014/main" id="{731D2F75-A251-4D37-9FC0-C431D210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2719388"/>
            <a:ext cx="3663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Teachers may need to pierce the windows so pupils can cut out with blunt scissors</a:t>
            </a:r>
          </a:p>
        </p:txBody>
      </p:sp>
      <p:sp>
        <p:nvSpPr>
          <p:cNvPr id="14353" name="TextBox 18">
            <a:extLst>
              <a:ext uri="{FF2B5EF4-FFF2-40B4-BE49-F238E27FC236}">
                <a16:creationId xmlns:a16="http://schemas.microsoft.com/office/drawing/2014/main" id="{7D094C01-BF00-4C87-81AF-89FC776E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2770188"/>
            <a:ext cx="2000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Teachers can print the templates at the end of the slide-show</a:t>
            </a:r>
          </a:p>
        </p:txBody>
      </p:sp>
      <p:sp>
        <p:nvSpPr>
          <p:cNvPr id="14354" name="Rectangle 19">
            <a:extLst>
              <a:ext uri="{FF2B5EF4-FFF2-40B4-BE49-F238E27FC236}">
                <a16:creationId xmlns:a16="http://schemas.microsoft.com/office/drawing/2014/main" id="{7C25A7ED-209C-454E-A8F9-339BD537A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681663"/>
            <a:ext cx="838200" cy="10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68737F0-2CBD-41C4-AAD7-21112B68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1D013D6-4089-4C42-90F1-CCD11A79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:a16="http://schemas.microsoft.com/office/drawing/2014/main" id="{4188FAAD-62B1-416A-8545-E5DBB196C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4343400"/>
          <a:ext cx="22971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895238" imgH="6200000" progId="MSPhotoEd.3">
                  <p:embed/>
                </p:oleObj>
              </mc:Choice>
              <mc:Fallback>
                <p:oleObj name="Photo Editor Photo" r:id="rId3" imgW="9895238" imgH="62000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343400"/>
                        <a:ext cx="22971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>
            <a:extLst>
              <a:ext uri="{FF2B5EF4-FFF2-40B4-BE49-F238E27FC236}">
                <a16:creationId xmlns:a16="http://schemas.microsoft.com/office/drawing/2014/main" id="{F5CE87D2-4C90-4784-BEE8-2B04A7576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419600"/>
          <a:ext cx="22971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9895238" imgH="6200000" progId="MSPhotoEd.3">
                  <p:embed/>
                </p:oleObj>
              </mc:Choice>
              <mc:Fallback>
                <p:oleObj name="Photo Editor Photo" r:id="rId5" imgW="9895238" imgH="62000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19600"/>
                        <a:ext cx="22971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8">
            <a:extLst>
              <a:ext uri="{FF2B5EF4-FFF2-40B4-BE49-F238E27FC236}">
                <a16:creationId xmlns:a16="http://schemas.microsoft.com/office/drawing/2014/main" id="{90A63CBB-BA0E-4F1C-9046-C2881EFBFA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91000"/>
          <a:ext cx="1397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6638095" imgH="6849431" progId="MSPhotoEd.3">
                  <p:embed/>
                </p:oleObj>
              </mc:Choice>
              <mc:Fallback>
                <p:oleObj name="Photo Editor Photo" r:id="rId6" imgW="6638095" imgH="6849431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13970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9">
            <a:extLst>
              <a:ext uri="{FF2B5EF4-FFF2-40B4-BE49-F238E27FC236}">
                <a16:creationId xmlns:a16="http://schemas.microsoft.com/office/drawing/2014/main" id="{9B403C9C-D051-4516-B388-FE3110C76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838" y="4191000"/>
          <a:ext cx="13954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6638095" imgH="6849431" progId="MSPhotoEd.3">
                  <p:embed/>
                </p:oleObj>
              </mc:Choice>
              <mc:Fallback>
                <p:oleObj name="Photo Editor Photo" r:id="rId8" imgW="6638095" imgH="6849431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4191000"/>
                        <a:ext cx="13954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0">
            <a:extLst>
              <a:ext uri="{FF2B5EF4-FFF2-40B4-BE49-F238E27FC236}">
                <a16:creationId xmlns:a16="http://schemas.microsoft.com/office/drawing/2014/main" id="{C7FA1C89-4EF2-42E1-8F4E-8CE4BA5AB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5857875"/>
            <a:ext cx="2286000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D2844956-C9E0-4D6D-99C8-C5246B93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57875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Base</a:t>
            </a:r>
          </a:p>
        </p:txBody>
      </p:sp>
      <p:graphicFrame>
        <p:nvGraphicFramePr>
          <p:cNvPr id="15370" name="Object 12">
            <a:extLst>
              <a:ext uri="{FF2B5EF4-FFF2-40B4-BE49-F238E27FC236}">
                <a16:creationId xmlns:a16="http://schemas.microsoft.com/office/drawing/2014/main" id="{482BB563-EFE7-48D1-AB31-408FCC90B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819400"/>
          <a:ext cx="21955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9888330" imgH="6485714" progId="MSPhotoEd.3">
                  <p:embed/>
                </p:oleObj>
              </mc:Choice>
              <mc:Fallback>
                <p:oleObj name="Photo Editor Photo" r:id="rId10" imgW="9888330" imgH="6485714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21955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3">
            <a:extLst>
              <a:ext uri="{FF2B5EF4-FFF2-40B4-BE49-F238E27FC236}">
                <a16:creationId xmlns:a16="http://schemas.microsoft.com/office/drawing/2014/main" id="{1EAD2B8F-1C33-4F2A-B54B-15AC99768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6440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Put the lamp in the base with wires coming out </a:t>
            </a:r>
            <a:br>
              <a:rPr lang="en-GB" altLang="en-US" sz="2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to the Switch and Battery Pack</a:t>
            </a:r>
          </a:p>
        </p:txBody>
      </p:sp>
      <p:pic>
        <p:nvPicPr>
          <p:cNvPr id="15372" name="Picture 2">
            <a:extLst>
              <a:ext uri="{FF2B5EF4-FFF2-40B4-BE49-F238E27FC236}">
                <a16:creationId xmlns:a16="http://schemas.microsoft.com/office/drawing/2014/main" id="{E1E2D50A-2769-4A35-936C-D591F430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6086475"/>
            <a:ext cx="32702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177D022-854C-4883-A715-551B4B2519F0}"/>
              </a:ext>
            </a:extLst>
          </p:cNvPr>
          <p:cNvGrpSpPr/>
          <p:nvPr/>
        </p:nvGrpSpPr>
        <p:grpSpPr>
          <a:xfrm>
            <a:off x="6649099" y="3075865"/>
            <a:ext cx="824057" cy="266701"/>
            <a:chOff x="6078393" y="3349197"/>
            <a:chExt cx="824057" cy="266701"/>
          </a:xfrm>
          <a:solidFill>
            <a:srgbClr val="00B0F0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E441BD-B4F8-46F8-827F-A5B8870E9A30}"/>
                </a:ext>
              </a:extLst>
            </p:cNvPr>
            <p:cNvSpPr/>
            <p:nvPr/>
          </p:nvSpPr>
          <p:spPr bwMode="auto">
            <a:xfrm>
              <a:off x="6237288" y="3429000"/>
              <a:ext cx="665162" cy="8340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9A8A8E-28A8-4FCD-AF7B-C0A0DA475A90}"/>
                </a:ext>
              </a:extLst>
            </p:cNvPr>
            <p:cNvSpPr/>
            <p:nvPr/>
          </p:nvSpPr>
          <p:spPr bwMode="auto">
            <a:xfrm>
              <a:off x="6078393" y="3349197"/>
              <a:ext cx="227880" cy="26670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6E1E81-8E93-483E-B355-55CDE81D0D12}"/>
              </a:ext>
            </a:extLst>
          </p:cNvPr>
          <p:cNvGrpSpPr/>
          <p:nvPr/>
        </p:nvGrpSpPr>
        <p:grpSpPr>
          <a:xfrm>
            <a:off x="3204910" y="5907635"/>
            <a:ext cx="824057" cy="266701"/>
            <a:chOff x="6078393" y="3349197"/>
            <a:chExt cx="824057" cy="266701"/>
          </a:xfrm>
          <a:solidFill>
            <a:srgbClr val="00B0F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51909C-D3F1-4E58-B98F-FB2D3BFC98B5}"/>
                </a:ext>
              </a:extLst>
            </p:cNvPr>
            <p:cNvSpPr/>
            <p:nvPr/>
          </p:nvSpPr>
          <p:spPr bwMode="auto">
            <a:xfrm>
              <a:off x="6237288" y="3429000"/>
              <a:ext cx="665162" cy="8340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F52FF0-7272-47EF-8222-E5FC1B017400}"/>
                </a:ext>
              </a:extLst>
            </p:cNvPr>
            <p:cNvSpPr/>
            <p:nvPr/>
          </p:nvSpPr>
          <p:spPr bwMode="auto">
            <a:xfrm>
              <a:off x="6078393" y="3349197"/>
              <a:ext cx="227880" cy="26670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15379" name="Text Box 3">
            <a:extLst>
              <a:ext uri="{FF2B5EF4-FFF2-40B4-BE49-F238E27FC236}">
                <a16:creationId xmlns:a16="http://schemas.microsoft.com/office/drawing/2014/main" id="{789BF58E-FEEC-475D-9323-E81ED38D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282950"/>
            <a:ext cx="4806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Put the Thermometer on the 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so you can see it through a window</a:t>
            </a:r>
          </a:p>
        </p:txBody>
      </p:sp>
      <p:sp>
        <p:nvSpPr>
          <p:cNvPr id="15380" name="Rectangle 4">
            <a:extLst>
              <a:ext uri="{FF2B5EF4-FFF2-40B4-BE49-F238E27FC236}">
                <a16:creationId xmlns:a16="http://schemas.microsoft.com/office/drawing/2014/main" id="{ECE21467-A1DF-46DD-A2A5-117BA103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681663"/>
            <a:ext cx="838200" cy="10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81" name="TextBox 5">
            <a:extLst>
              <a:ext uri="{FF2B5EF4-FFF2-40B4-BE49-F238E27FC236}">
                <a16:creationId xmlns:a16="http://schemas.microsoft.com/office/drawing/2014/main" id="{00F32D1C-2AD2-40E3-BF2E-09C1F81C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3044825"/>
            <a:ext cx="652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3562841-1E2B-4444-BEDB-FCB4C1B0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A21308A-0048-4E6D-ACC8-A62F75EC8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sp>
        <p:nvSpPr>
          <p:cNvPr id="17412" name="Text Box 13">
            <a:extLst>
              <a:ext uri="{FF2B5EF4-FFF2-40B4-BE49-F238E27FC236}">
                <a16:creationId xmlns:a16="http://schemas.microsoft.com/office/drawing/2014/main" id="{98010C9A-7952-45DC-99A2-FACD63A6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644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Build the House</a:t>
            </a:r>
          </a:p>
        </p:txBody>
      </p:sp>
      <p:sp>
        <p:nvSpPr>
          <p:cNvPr id="17413" name="Text Box 61">
            <a:extLst>
              <a:ext uri="{FF2B5EF4-FFF2-40B4-BE49-F238E27FC236}">
                <a16:creationId xmlns:a16="http://schemas.microsoft.com/office/drawing/2014/main" id="{724D3A85-E41A-4E31-9EA7-FE053DAD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95600"/>
            <a:ext cx="5426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Glue the flaps to the roof, sides and base</a:t>
            </a: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12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Insert the Thermometer</a:t>
            </a:r>
          </a:p>
        </p:txBody>
      </p:sp>
      <p:sp>
        <p:nvSpPr>
          <p:cNvPr id="17414" name="Text Box 66">
            <a:extLst>
              <a:ext uri="{FF2B5EF4-FFF2-40B4-BE49-F238E27FC236}">
                <a16:creationId xmlns:a16="http://schemas.microsoft.com/office/drawing/2014/main" id="{A79B2ABB-26AB-4DB1-91BA-8B08D201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72200"/>
            <a:ext cx="758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Take a Thermometer Reading - go for a 10 minute break</a:t>
            </a:r>
          </a:p>
        </p:txBody>
      </p:sp>
      <p:grpSp>
        <p:nvGrpSpPr>
          <p:cNvPr id="17420" name="Group 67">
            <a:extLst>
              <a:ext uri="{FF2B5EF4-FFF2-40B4-BE49-F238E27FC236}">
                <a16:creationId xmlns:a16="http://schemas.microsoft.com/office/drawing/2014/main" id="{2BB22166-4D84-4B5E-99FD-E4232CDD0A4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962400"/>
            <a:ext cx="3810000" cy="1905000"/>
            <a:chOff x="2352" y="2496"/>
            <a:chExt cx="2400" cy="1200"/>
          </a:xfrm>
        </p:grpSpPr>
        <p:graphicFrame>
          <p:nvGraphicFramePr>
            <p:cNvPr id="17423" name="Object 65">
              <a:extLst>
                <a:ext uri="{FF2B5EF4-FFF2-40B4-BE49-F238E27FC236}">
                  <a16:creationId xmlns:a16="http://schemas.microsoft.com/office/drawing/2014/main" id="{99CEFDD3-BC41-44C8-8185-E9422451C9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2640"/>
            <a:ext cx="20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5095238" imgH="9457143" progId="MSPhotoEd.3">
                    <p:embed/>
                  </p:oleObj>
                </mc:Choice>
                <mc:Fallback>
                  <p:oleObj name="Photo Editor Photo" r:id="rId2" imgW="5095238" imgH="9457143" progId="MSPhotoEd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640"/>
                          <a:ext cx="201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Freeform 16">
              <a:extLst>
                <a:ext uri="{FF2B5EF4-FFF2-40B4-BE49-F238E27FC236}">
                  <a16:creationId xmlns:a16="http://schemas.microsoft.com/office/drawing/2014/main" id="{04BB8C59-D6FD-49FA-983F-DE2656ADE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360"/>
              <a:ext cx="1152" cy="48"/>
            </a:xfrm>
            <a:custGeom>
              <a:avLst/>
              <a:gdLst>
                <a:gd name="T0" fmla="*/ 0 w 1152"/>
                <a:gd name="T1" fmla="*/ 0 h 48"/>
                <a:gd name="T2" fmla="*/ 96 w 1152"/>
                <a:gd name="T3" fmla="*/ 48 h 48"/>
                <a:gd name="T4" fmla="*/ 144 w 1152"/>
                <a:gd name="T5" fmla="*/ 0 h 48"/>
                <a:gd name="T6" fmla="*/ 192 w 1152"/>
                <a:gd name="T7" fmla="*/ 48 h 48"/>
                <a:gd name="T8" fmla="*/ 240 w 1152"/>
                <a:gd name="T9" fmla="*/ 0 h 48"/>
                <a:gd name="T10" fmla="*/ 288 w 1152"/>
                <a:gd name="T11" fmla="*/ 48 h 48"/>
                <a:gd name="T12" fmla="*/ 336 w 1152"/>
                <a:gd name="T13" fmla="*/ 0 h 48"/>
                <a:gd name="T14" fmla="*/ 384 w 1152"/>
                <a:gd name="T15" fmla="*/ 48 h 48"/>
                <a:gd name="T16" fmla="*/ 432 w 1152"/>
                <a:gd name="T17" fmla="*/ 0 h 48"/>
                <a:gd name="T18" fmla="*/ 480 w 1152"/>
                <a:gd name="T19" fmla="*/ 48 h 48"/>
                <a:gd name="T20" fmla="*/ 528 w 1152"/>
                <a:gd name="T21" fmla="*/ 0 h 48"/>
                <a:gd name="T22" fmla="*/ 576 w 1152"/>
                <a:gd name="T23" fmla="*/ 48 h 48"/>
                <a:gd name="T24" fmla="*/ 672 w 1152"/>
                <a:gd name="T25" fmla="*/ 0 h 48"/>
                <a:gd name="T26" fmla="*/ 720 w 1152"/>
                <a:gd name="T27" fmla="*/ 48 h 48"/>
                <a:gd name="T28" fmla="*/ 816 w 1152"/>
                <a:gd name="T29" fmla="*/ 0 h 48"/>
                <a:gd name="T30" fmla="*/ 864 w 1152"/>
                <a:gd name="T31" fmla="*/ 48 h 48"/>
                <a:gd name="T32" fmla="*/ 912 w 1152"/>
                <a:gd name="T33" fmla="*/ 0 h 48"/>
                <a:gd name="T34" fmla="*/ 960 w 1152"/>
                <a:gd name="T35" fmla="*/ 48 h 48"/>
                <a:gd name="T36" fmla="*/ 1008 w 1152"/>
                <a:gd name="T37" fmla="*/ 0 h 48"/>
                <a:gd name="T38" fmla="*/ 1056 w 1152"/>
                <a:gd name="T39" fmla="*/ 48 h 48"/>
                <a:gd name="T40" fmla="*/ 1104 w 1152"/>
                <a:gd name="T41" fmla="*/ 0 h 48"/>
                <a:gd name="T42" fmla="*/ 1152 w 1152"/>
                <a:gd name="T43" fmla="*/ 48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2" h="48">
                  <a:moveTo>
                    <a:pt x="0" y="0"/>
                  </a:moveTo>
                  <a:cubicBezTo>
                    <a:pt x="36" y="24"/>
                    <a:pt x="72" y="48"/>
                    <a:pt x="96" y="48"/>
                  </a:cubicBezTo>
                  <a:cubicBezTo>
                    <a:pt x="120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52" y="48"/>
                    <a:pt x="576" y="48"/>
                  </a:cubicBezTo>
                  <a:cubicBezTo>
                    <a:pt x="600" y="48"/>
                    <a:pt x="648" y="0"/>
                    <a:pt x="672" y="0"/>
                  </a:cubicBezTo>
                  <a:cubicBezTo>
                    <a:pt x="696" y="0"/>
                    <a:pt x="696" y="48"/>
                    <a:pt x="720" y="48"/>
                  </a:cubicBezTo>
                  <a:cubicBezTo>
                    <a:pt x="744" y="48"/>
                    <a:pt x="792" y="0"/>
                    <a:pt x="816" y="0"/>
                  </a:cubicBezTo>
                  <a:cubicBezTo>
                    <a:pt x="840" y="0"/>
                    <a:pt x="848" y="48"/>
                    <a:pt x="864" y="48"/>
                  </a:cubicBezTo>
                  <a:cubicBezTo>
                    <a:pt x="880" y="48"/>
                    <a:pt x="896" y="0"/>
                    <a:pt x="912" y="0"/>
                  </a:cubicBezTo>
                  <a:cubicBezTo>
                    <a:pt x="928" y="0"/>
                    <a:pt x="944" y="48"/>
                    <a:pt x="960" y="48"/>
                  </a:cubicBezTo>
                  <a:cubicBezTo>
                    <a:pt x="976" y="48"/>
                    <a:pt x="992" y="0"/>
                    <a:pt x="1008" y="0"/>
                  </a:cubicBezTo>
                  <a:cubicBezTo>
                    <a:pt x="1024" y="0"/>
                    <a:pt x="1040" y="48"/>
                    <a:pt x="1056" y="48"/>
                  </a:cubicBezTo>
                  <a:cubicBezTo>
                    <a:pt x="1072" y="48"/>
                    <a:pt x="1088" y="0"/>
                    <a:pt x="1104" y="0"/>
                  </a:cubicBezTo>
                  <a:cubicBezTo>
                    <a:pt x="1120" y="0"/>
                    <a:pt x="1136" y="24"/>
                    <a:pt x="1152" y="4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Freeform 17">
              <a:extLst>
                <a:ext uri="{FF2B5EF4-FFF2-40B4-BE49-F238E27FC236}">
                  <a16:creationId xmlns:a16="http://schemas.microsoft.com/office/drawing/2014/main" id="{7AD3FBCA-6560-4149-96C7-18909F35A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456"/>
              <a:ext cx="1152" cy="48"/>
            </a:xfrm>
            <a:custGeom>
              <a:avLst/>
              <a:gdLst>
                <a:gd name="T0" fmla="*/ 0 w 1152"/>
                <a:gd name="T1" fmla="*/ 0 h 48"/>
                <a:gd name="T2" fmla="*/ 96 w 1152"/>
                <a:gd name="T3" fmla="*/ 48 h 48"/>
                <a:gd name="T4" fmla="*/ 144 w 1152"/>
                <a:gd name="T5" fmla="*/ 0 h 48"/>
                <a:gd name="T6" fmla="*/ 192 w 1152"/>
                <a:gd name="T7" fmla="*/ 48 h 48"/>
                <a:gd name="T8" fmla="*/ 240 w 1152"/>
                <a:gd name="T9" fmla="*/ 0 h 48"/>
                <a:gd name="T10" fmla="*/ 288 w 1152"/>
                <a:gd name="T11" fmla="*/ 48 h 48"/>
                <a:gd name="T12" fmla="*/ 336 w 1152"/>
                <a:gd name="T13" fmla="*/ 0 h 48"/>
                <a:gd name="T14" fmla="*/ 384 w 1152"/>
                <a:gd name="T15" fmla="*/ 48 h 48"/>
                <a:gd name="T16" fmla="*/ 432 w 1152"/>
                <a:gd name="T17" fmla="*/ 0 h 48"/>
                <a:gd name="T18" fmla="*/ 480 w 1152"/>
                <a:gd name="T19" fmla="*/ 48 h 48"/>
                <a:gd name="T20" fmla="*/ 528 w 1152"/>
                <a:gd name="T21" fmla="*/ 0 h 48"/>
                <a:gd name="T22" fmla="*/ 576 w 1152"/>
                <a:gd name="T23" fmla="*/ 48 h 48"/>
                <a:gd name="T24" fmla="*/ 672 w 1152"/>
                <a:gd name="T25" fmla="*/ 0 h 48"/>
                <a:gd name="T26" fmla="*/ 720 w 1152"/>
                <a:gd name="T27" fmla="*/ 48 h 48"/>
                <a:gd name="T28" fmla="*/ 816 w 1152"/>
                <a:gd name="T29" fmla="*/ 0 h 48"/>
                <a:gd name="T30" fmla="*/ 864 w 1152"/>
                <a:gd name="T31" fmla="*/ 48 h 48"/>
                <a:gd name="T32" fmla="*/ 912 w 1152"/>
                <a:gd name="T33" fmla="*/ 0 h 48"/>
                <a:gd name="T34" fmla="*/ 960 w 1152"/>
                <a:gd name="T35" fmla="*/ 48 h 48"/>
                <a:gd name="T36" fmla="*/ 1008 w 1152"/>
                <a:gd name="T37" fmla="*/ 0 h 48"/>
                <a:gd name="T38" fmla="*/ 1056 w 1152"/>
                <a:gd name="T39" fmla="*/ 48 h 48"/>
                <a:gd name="T40" fmla="*/ 1104 w 1152"/>
                <a:gd name="T41" fmla="*/ 0 h 48"/>
                <a:gd name="T42" fmla="*/ 1152 w 1152"/>
                <a:gd name="T43" fmla="*/ 48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2" h="48">
                  <a:moveTo>
                    <a:pt x="0" y="0"/>
                  </a:moveTo>
                  <a:cubicBezTo>
                    <a:pt x="36" y="24"/>
                    <a:pt x="72" y="48"/>
                    <a:pt x="96" y="48"/>
                  </a:cubicBezTo>
                  <a:cubicBezTo>
                    <a:pt x="120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52" y="48"/>
                    <a:pt x="576" y="48"/>
                  </a:cubicBezTo>
                  <a:cubicBezTo>
                    <a:pt x="600" y="48"/>
                    <a:pt x="648" y="0"/>
                    <a:pt x="672" y="0"/>
                  </a:cubicBezTo>
                  <a:cubicBezTo>
                    <a:pt x="696" y="0"/>
                    <a:pt x="696" y="48"/>
                    <a:pt x="720" y="48"/>
                  </a:cubicBezTo>
                  <a:cubicBezTo>
                    <a:pt x="744" y="48"/>
                    <a:pt x="792" y="0"/>
                    <a:pt x="816" y="0"/>
                  </a:cubicBezTo>
                  <a:cubicBezTo>
                    <a:pt x="840" y="0"/>
                    <a:pt x="848" y="48"/>
                    <a:pt x="864" y="48"/>
                  </a:cubicBezTo>
                  <a:cubicBezTo>
                    <a:pt x="880" y="48"/>
                    <a:pt x="896" y="0"/>
                    <a:pt x="912" y="0"/>
                  </a:cubicBezTo>
                  <a:cubicBezTo>
                    <a:pt x="928" y="0"/>
                    <a:pt x="944" y="48"/>
                    <a:pt x="960" y="48"/>
                  </a:cubicBezTo>
                  <a:cubicBezTo>
                    <a:pt x="976" y="48"/>
                    <a:pt x="992" y="0"/>
                    <a:pt x="1008" y="0"/>
                  </a:cubicBezTo>
                  <a:cubicBezTo>
                    <a:pt x="1024" y="0"/>
                    <a:pt x="1040" y="48"/>
                    <a:pt x="1056" y="48"/>
                  </a:cubicBezTo>
                  <a:cubicBezTo>
                    <a:pt x="1072" y="48"/>
                    <a:pt x="1088" y="0"/>
                    <a:pt x="1104" y="0"/>
                  </a:cubicBezTo>
                  <a:cubicBezTo>
                    <a:pt x="1120" y="0"/>
                    <a:pt x="1136" y="24"/>
                    <a:pt x="1152" y="4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7426" name="Object 18">
              <a:extLst>
                <a:ext uri="{FF2B5EF4-FFF2-40B4-BE49-F238E27FC236}">
                  <a16:creationId xmlns:a16="http://schemas.microsoft.com/office/drawing/2014/main" id="{D86E8EF6-5AEB-4F50-B34B-0C1AA7285B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3312"/>
            <a:ext cx="432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2048161" imgH="1609524" progId="MSPhotoEd.3">
                    <p:embed/>
                  </p:oleObj>
                </mc:Choice>
                <mc:Fallback>
                  <p:oleObj name="Photo Editor Photo" r:id="rId4" imgW="2048161" imgH="1609524" progId="MSPhotoEd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312"/>
                          <a:ext cx="432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7" name="Object 19">
              <a:extLst>
                <a:ext uri="{FF2B5EF4-FFF2-40B4-BE49-F238E27FC236}">
                  <a16:creationId xmlns:a16="http://schemas.microsoft.com/office/drawing/2014/main" id="{919ED7CE-A73D-4B03-9A76-61168CE9D8AE}"/>
                </a:ext>
              </a:extLst>
            </p:cNvPr>
            <p:cNvGraphicFramePr>
              <a:graphicFrameLocks noChangeAspect="1"/>
            </p:cNvGraphicFramePr>
            <p:nvPr/>
          </p:nvGraphicFramePr>
          <p:xfrm flipV="1">
            <a:off x="3888" y="3216"/>
            <a:ext cx="24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3514286" imgH="3323810" progId="MSPhotoEd.3">
                    <p:embed/>
                  </p:oleObj>
                </mc:Choice>
                <mc:Fallback>
                  <p:oleObj name="Photo Editor Photo" r:id="rId6" imgW="3514286" imgH="3323810" progId="MSPhotoEd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3888" y="3216"/>
                          <a:ext cx="24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Line 20">
              <a:extLst>
                <a:ext uri="{FF2B5EF4-FFF2-40B4-BE49-F238E27FC236}">
                  <a16:creationId xmlns:a16="http://schemas.microsoft.com/office/drawing/2014/main" id="{8FF1CF4F-88D9-4F03-9D49-D70D2825F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Line 21">
              <a:extLst>
                <a:ext uri="{FF2B5EF4-FFF2-40B4-BE49-F238E27FC236}">
                  <a16:creationId xmlns:a16="http://schemas.microsoft.com/office/drawing/2014/main" id="{8FBCBFFA-E71F-4138-ACC5-A5C9DF57B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Line 22">
              <a:extLst>
                <a:ext uri="{FF2B5EF4-FFF2-40B4-BE49-F238E27FC236}">
                  <a16:creationId xmlns:a16="http://schemas.microsoft.com/office/drawing/2014/main" id="{F1B6BFED-E076-4588-BBD6-236A4B4EE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Line 23">
              <a:extLst>
                <a:ext uri="{FF2B5EF4-FFF2-40B4-BE49-F238E27FC236}">
                  <a16:creationId xmlns:a16="http://schemas.microsoft.com/office/drawing/2014/main" id="{FBBDEFD4-2405-4C6B-932B-007689361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2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Line 24">
              <a:extLst>
                <a:ext uri="{FF2B5EF4-FFF2-40B4-BE49-F238E27FC236}">
                  <a16:creationId xmlns:a16="http://schemas.microsoft.com/office/drawing/2014/main" id="{89A3EBD3-2823-42FA-A6C3-664AEB884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4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Line 25">
              <a:extLst>
                <a:ext uri="{FF2B5EF4-FFF2-40B4-BE49-F238E27FC236}">
                  <a16:creationId xmlns:a16="http://schemas.microsoft.com/office/drawing/2014/main" id="{7F7A5957-142D-475F-A07D-6FEFF423A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360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Line 26">
              <a:extLst>
                <a:ext uri="{FF2B5EF4-FFF2-40B4-BE49-F238E27FC236}">
                  <a16:creationId xmlns:a16="http://schemas.microsoft.com/office/drawing/2014/main" id="{0CEF7CD3-2026-4651-956C-F9DCCFEF3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83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Line 27">
              <a:extLst>
                <a:ext uri="{FF2B5EF4-FFF2-40B4-BE49-F238E27FC236}">
                  <a16:creationId xmlns:a16="http://schemas.microsoft.com/office/drawing/2014/main" id="{195694D8-5661-4007-A2F2-09D4B71DC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Line 28">
              <a:extLst>
                <a:ext uri="{FF2B5EF4-FFF2-40B4-BE49-F238E27FC236}">
                  <a16:creationId xmlns:a16="http://schemas.microsoft.com/office/drawing/2014/main" id="{4BE537B7-2A47-482D-AC91-6336A7F71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83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Line 30">
              <a:extLst>
                <a:ext uri="{FF2B5EF4-FFF2-40B4-BE49-F238E27FC236}">
                  <a16:creationId xmlns:a16="http://schemas.microsoft.com/office/drawing/2014/main" id="{BA1091FA-6557-4DC9-AAB4-59A6D0131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9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Freeform 31" descr="Large grid">
              <a:extLst>
                <a:ext uri="{FF2B5EF4-FFF2-40B4-BE49-F238E27FC236}">
                  <a16:creationId xmlns:a16="http://schemas.microsoft.com/office/drawing/2014/main" id="{ED940AEF-EA2C-456E-8410-69C2E6048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96"/>
              <a:ext cx="1152" cy="672"/>
            </a:xfrm>
            <a:custGeom>
              <a:avLst/>
              <a:gdLst>
                <a:gd name="T0" fmla="*/ 0 w 1152"/>
                <a:gd name="T1" fmla="*/ 336 h 672"/>
                <a:gd name="T2" fmla="*/ 192 w 1152"/>
                <a:gd name="T3" fmla="*/ 672 h 672"/>
                <a:gd name="T4" fmla="*/ 1152 w 1152"/>
                <a:gd name="T5" fmla="*/ 336 h 672"/>
                <a:gd name="T6" fmla="*/ 960 w 1152"/>
                <a:gd name="T7" fmla="*/ 0 h 672"/>
                <a:gd name="T8" fmla="*/ 0 w 1152"/>
                <a:gd name="T9" fmla="*/ 33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672">
                  <a:moveTo>
                    <a:pt x="0" y="336"/>
                  </a:moveTo>
                  <a:lnTo>
                    <a:pt x="192" y="672"/>
                  </a:lnTo>
                  <a:lnTo>
                    <a:pt x="1152" y="336"/>
                  </a:lnTo>
                  <a:lnTo>
                    <a:pt x="960" y="0"/>
                  </a:lnTo>
                  <a:lnTo>
                    <a:pt x="0" y="336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Freeform 33" descr="Horizontal brick">
              <a:extLst>
                <a:ext uri="{FF2B5EF4-FFF2-40B4-BE49-F238E27FC236}">
                  <a16:creationId xmlns:a16="http://schemas.microsoft.com/office/drawing/2014/main" id="{179A4B5E-0819-488E-A267-290AB6A7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832"/>
              <a:ext cx="432" cy="864"/>
            </a:xfrm>
            <a:custGeom>
              <a:avLst/>
              <a:gdLst>
                <a:gd name="T0" fmla="*/ 240 w 432"/>
                <a:gd name="T1" fmla="*/ 0 h 864"/>
                <a:gd name="T2" fmla="*/ 0 w 432"/>
                <a:gd name="T3" fmla="*/ 96 h 864"/>
                <a:gd name="T4" fmla="*/ 0 w 432"/>
                <a:gd name="T5" fmla="*/ 624 h 864"/>
                <a:gd name="T6" fmla="*/ 432 w 432"/>
                <a:gd name="T7" fmla="*/ 864 h 864"/>
                <a:gd name="T8" fmla="*/ 432 w 432"/>
                <a:gd name="T9" fmla="*/ 336 h 864"/>
                <a:gd name="T10" fmla="*/ 240 w 432"/>
                <a:gd name="T11" fmla="*/ 0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864">
                  <a:moveTo>
                    <a:pt x="240" y="0"/>
                  </a:moveTo>
                  <a:lnTo>
                    <a:pt x="0" y="96"/>
                  </a:lnTo>
                  <a:lnTo>
                    <a:pt x="0" y="624"/>
                  </a:lnTo>
                  <a:lnTo>
                    <a:pt x="432" y="864"/>
                  </a:lnTo>
                  <a:lnTo>
                    <a:pt x="432" y="336"/>
                  </a:lnTo>
                  <a:lnTo>
                    <a:pt x="240" y="0"/>
                  </a:lnTo>
                  <a:close/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Freeform 34" descr="Horizontal brick">
              <a:extLst>
                <a:ext uri="{FF2B5EF4-FFF2-40B4-BE49-F238E27FC236}">
                  <a16:creationId xmlns:a16="http://schemas.microsoft.com/office/drawing/2014/main" id="{6113655D-3891-4DCB-B94C-A67C7C5B5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832"/>
              <a:ext cx="960" cy="864"/>
            </a:xfrm>
            <a:custGeom>
              <a:avLst/>
              <a:gdLst>
                <a:gd name="T0" fmla="*/ 0 w 960"/>
                <a:gd name="T1" fmla="*/ 336 h 864"/>
                <a:gd name="T2" fmla="*/ 960 w 960"/>
                <a:gd name="T3" fmla="*/ 0 h 864"/>
                <a:gd name="T4" fmla="*/ 960 w 960"/>
                <a:gd name="T5" fmla="*/ 528 h 864"/>
                <a:gd name="T6" fmla="*/ 0 w 960"/>
                <a:gd name="T7" fmla="*/ 864 h 864"/>
                <a:gd name="T8" fmla="*/ 0 w 960"/>
                <a:gd name="T9" fmla="*/ 336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864">
                  <a:moveTo>
                    <a:pt x="0" y="336"/>
                  </a:moveTo>
                  <a:lnTo>
                    <a:pt x="960" y="0"/>
                  </a:lnTo>
                  <a:lnTo>
                    <a:pt x="960" y="528"/>
                  </a:lnTo>
                  <a:lnTo>
                    <a:pt x="0" y="864"/>
                  </a:lnTo>
                  <a:lnTo>
                    <a:pt x="0" y="336"/>
                  </a:lnTo>
                  <a:close/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41" name="Group 44">
              <a:extLst>
                <a:ext uri="{FF2B5EF4-FFF2-40B4-BE49-F238E27FC236}">
                  <a16:creationId xmlns:a16="http://schemas.microsoft.com/office/drawing/2014/main" id="{D7E0CEC2-1183-436A-9C8C-FE35300FA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222"/>
              <a:ext cx="148" cy="286"/>
              <a:chOff x="2880" y="2886"/>
              <a:chExt cx="148" cy="286"/>
            </a:xfrm>
          </p:grpSpPr>
          <p:sp>
            <p:nvSpPr>
              <p:cNvPr id="17450" name="Freeform 43">
                <a:extLst>
                  <a:ext uri="{FF2B5EF4-FFF2-40B4-BE49-F238E27FC236}">
                    <a16:creationId xmlns:a16="http://schemas.microsoft.com/office/drawing/2014/main" id="{941F8B4F-53AF-4AAB-91A7-76F3575D6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886"/>
                <a:ext cx="148" cy="286"/>
              </a:xfrm>
              <a:custGeom>
                <a:avLst/>
                <a:gdLst>
                  <a:gd name="T0" fmla="*/ 0 w 148"/>
                  <a:gd name="T1" fmla="*/ 46 h 286"/>
                  <a:gd name="T2" fmla="*/ 0 w 148"/>
                  <a:gd name="T3" fmla="*/ 286 h 286"/>
                  <a:gd name="T4" fmla="*/ 148 w 148"/>
                  <a:gd name="T5" fmla="*/ 238 h 286"/>
                  <a:gd name="T6" fmla="*/ 146 w 148"/>
                  <a:gd name="T7" fmla="*/ 0 h 286"/>
                  <a:gd name="T8" fmla="*/ 0 w 148"/>
                  <a:gd name="T9" fmla="*/ 46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86">
                    <a:moveTo>
                      <a:pt x="0" y="46"/>
                    </a:moveTo>
                    <a:lnTo>
                      <a:pt x="0" y="286"/>
                    </a:lnTo>
                    <a:lnTo>
                      <a:pt x="148" y="238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1" name="Line 40">
                <a:extLst>
                  <a:ext uri="{FF2B5EF4-FFF2-40B4-BE49-F238E27FC236}">
                    <a16:creationId xmlns:a16="http://schemas.microsoft.com/office/drawing/2014/main" id="{82CA029C-DDF6-4405-A70B-F88EAD32C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91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2" name="Line 41">
                <a:extLst>
                  <a:ext uri="{FF2B5EF4-FFF2-40B4-BE49-F238E27FC236}">
                    <a16:creationId xmlns:a16="http://schemas.microsoft.com/office/drawing/2014/main" id="{E2B838C9-3BCB-4221-9384-B968B97B4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2" y="2952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442" name="Group 45">
              <a:extLst>
                <a:ext uri="{FF2B5EF4-FFF2-40B4-BE49-F238E27FC236}">
                  <a16:creationId xmlns:a16="http://schemas.microsoft.com/office/drawing/2014/main" id="{5D7C33E4-5A40-4D8E-8F18-508B94F4EA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976"/>
              <a:ext cx="148" cy="286"/>
              <a:chOff x="2880" y="2886"/>
              <a:chExt cx="148" cy="286"/>
            </a:xfrm>
          </p:grpSpPr>
          <p:sp>
            <p:nvSpPr>
              <p:cNvPr id="17447" name="Freeform 46">
                <a:extLst>
                  <a:ext uri="{FF2B5EF4-FFF2-40B4-BE49-F238E27FC236}">
                    <a16:creationId xmlns:a16="http://schemas.microsoft.com/office/drawing/2014/main" id="{DC3E5F0A-28A8-44FB-ADE0-B0EE6960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886"/>
                <a:ext cx="148" cy="286"/>
              </a:xfrm>
              <a:custGeom>
                <a:avLst/>
                <a:gdLst>
                  <a:gd name="T0" fmla="*/ 0 w 148"/>
                  <a:gd name="T1" fmla="*/ 46 h 286"/>
                  <a:gd name="T2" fmla="*/ 0 w 148"/>
                  <a:gd name="T3" fmla="*/ 286 h 286"/>
                  <a:gd name="T4" fmla="*/ 148 w 148"/>
                  <a:gd name="T5" fmla="*/ 238 h 286"/>
                  <a:gd name="T6" fmla="*/ 146 w 148"/>
                  <a:gd name="T7" fmla="*/ 0 h 286"/>
                  <a:gd name="T8" fmla="*/ 0 w 148"/>
                  <a:gd name="T9" fmla="*/ 46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86">
                    <a:moveTo>
                      <a:pt x="0" y="46"/>
                    </a:moveTo>
                    <a:lnTo>
                      <a:pt x="0" y="286"/>
                    </a:lnTo>
                    <a:lnTo>
                      <a:pt x="148" y="238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48" name="Line 47">
                <a:extLst>
                  <a:ext uri="{FF2B5EF4-FFF2-40B4-BE49-F238E27FC236}">
                    <a16:creationId xmlns:a16="http://schemas.microsoft.com/office/drawing/2014/main" id="{34C89ADB-C0B4-4116-8310-5643A1D12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91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49" name="Line 48">
                <a:extLst>
                  <a:ext uri="{FF2B5EF4-FFF2-40B4-BE49-F238E27FC236}">
                    <a16:creationId xmlns:a16="http://schemas.microsoft.com/office/drawing/2014/main" id="{3B570BA3-A872-4304-B373-9CEDE70A8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2" y="2952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443" name="Freeform 57">
              <a:extLst>
                <a:ext uri="{FF2B5EF4-FFF2-40B4-BE49-F238E27FC236}">
                  <a16:creationId xmlns:a16="http://schemas.microsoft.com/office/drawing/2014/main" id="{846AA1F7-5C25-4D9C-B7FB-AA18C680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21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0 w 96"/>
                <a:gd name="T3" fmla="*/ 192 h 240"/>
                <a:gd name="T4" fmla="*/ 96 w 96"/>
                <a:gd name="T5" fmla="*/ 240 h 240"/>
                <a:gd name="T6" fmla="*/ 96 w 96"/>
                <a:gd name="T7" fmla="*/ 48 h 240"/>
                <a:gd name="T8" fmla="*/ 0 w 9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lnTo>
                    <a:pt x="0" y="192"/>
                  </a:lnTo>
                  <a:lnTo>
                    <a:pt x="96" y="240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Line 54">
              <a:extLst>
                <a:ext uri="{FF2B5EF4-FFF2-40B4-BE49-F238E27FC236}">
                  <a16:creationId xmlns:a16="http://schemas.microsoft.com/office/drawing/2014/main" id="{268C1A7C-AB52-46DD-BF2C-AFF5B87D7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2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Line 58">
              <a:extLst>
                <a:ext uri="{FF2B5EF4-FFF2-40B4-BE49-F238E27FC236}">
                  <a16:creationId xmlns:a16="http://schemas.microsoft.com/office/drawing/2014/main" id="{90679F01-5657-4884-A18A-C56AFD56B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Freeform 60">
              <a:extLst>
                <a:ext uri="{FF2B5EF4-FFF2-40B4-BE49-F238E27FC236}">
                  <a16:creationId xmlns:a16="http://schemas.microsoft.com/office/drawing/2014/main" id="{98148858-ED81-4CB0-A525-90211E73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120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96 w 96"/>
                <a:gd name="T3" fmla="*/ 48 h 384"/>
                <a:gd name="T4" fmla="*/ 96 w 96"/>
                <a:gd name="T5" fmla="*/ 384 h 384"/>
                <a:gd name="T6" fmla="*/ 0 w 96"/>
                <a:gd name="T7" fmla="*/ 336 h 384"/>
                <a:gd name="T8" fmla="*/ 0 w 9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48"/>
                  </a:lnTo>
                  <a:lnTo>
                    <a:pt x="96" y="384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97071E03-8F25-42B2-9B22-AD44BE4A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81E36FB7-A9AE-423C-A2C9-6B738B1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sp>
        <p:nvSpPr>
          <p:cNvPr id="18436" name="Text Box 38">
            <a:extLst>
              <a:ext uri="{FF2B5EF4-FFF2-40B4-BE49-F238E27FC236}">
                <a16:creationId xmlns:a16="http://schemas.microsoft.com/office/drawing/2014/main" id="{34D6765D-F70D-4D65-B6A4-8C1A74DD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2286000"/>
            <a:ext cx="57118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Take and Record a Thermometer Reading</a:t>
            </a: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1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Turn on the Light</a:t>
            </a: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1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Go for a 10 minute break</a:t>
            </a:r>
          </a:p>
        </p:txBody>
      </p:sp>
      <p:grpSp>
        <p:nvGrpSpPr>
          <p:cNvPr id="18437" name="Group 41">
            <a:extLst>
              <a:ext uri="{FF2B5EF4-FFF2-40B4-BE49-F238E27FC236}">
                <a16:creationId xmlns:a16="http://schemas.microsoft.com/office/drawing/2014/main" id="{D5EA838A-5835-4481-B3D6-DCFBF02A413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962400"/>
            <a:ext cx="5754688" cy="1905000"/>
            <a:chOff x="2352" y="2496"/>
            <a:chExt cx="3625" cy="1200"/>
          </a:xfrm>
        </p:grpSpPr>
        <p:graphicFrame>
          <p:nvGraphicFramePr>
            <p:cNvPr id="18444" name="Object 2">
              <a:extLst>
                <a:ext uri="{FF2B5EF4-FFF2-40B4-BE49-F238E27FC236}">
                  <a16:creationId xmlns:a16="http://schemas.microsoft.com/office/drawing/2014/main" id="{954276D5-B437-423F-90DE-F48EC4F613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2640"/>
            <a:ext cx="20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5095238" imgH="9457143" progId="MSPhotoEd.3">
                    <p:embed/>
                  </p:oleObj>
                </mc:Choice>
                <mc:Fallback>
                  <p:oleObj name="Photo Editor Photo" r:id="rId2" imgW="5095238" imgH="9457143" progId="MSPhotoEd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640"/>
                          <a:ext cx="201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Freeform 8">
              <a:extLst>
                <a:ext uri="{FF2B5EF4-FFF2-40B4-BE49-F238E27FC236}">
                  <a16:creationId xmlns:a16="http://schemas.microsoft.com/office/drawing/2014/main" id="{01CCF25C-4AEF-4DB1-9A85-C911381D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360"/>
              <a:ext cx="1152" cy="48"/>
            </a:xfrm>
            <a:custGeom>
              <a:avLst/>
              <a:gdLst>
                <a:gd name="T0" fmla="*/ 0 w 1152"/>
                <a:gd name="T1" fmla="*/ 0 h 48"/>
                <a:gd name="T2" fmla="*/ 96 w 1152"/>
                <a:gd name="T3" fmla="*/ 48 h 48"/>
                <a:gd name="T4" fmla="*/ 144 w 1152"/>
                <a:gd name="T5" fmla="*/ 0 h 48"/>
                <a:gd name="T6" fmla="*/ 192 w 1152"/>
                <a:gd name="T7" fmla="*/ 48 h 48"/>
                <a:gd name="T8" fmla="*/ 240 w 1152"/>
                <a:gd name="T9" fmla="*/ 0 h 48"/>
                <a:gd name="T10" fmla="*/ 288 w 1152"/>
                <a:gd name="T11" fmla="*/ 48 h 48"/>
                <a:gd name="T12" fmla="*/ 336 w 1152"/>
                <a:gd name="T13" fmla="*/ 0 h 48"/>
                <a:gd name="T14" fmla="*/ 384 w 1152"/>
                <a:gd name="T15" fmla="*/ 48 h 48"/>
                <a:gd name="T16" fmla="*/ 432 w 1152"/>
                <a:gd name="T17" fmla="*/ 0 h 48"/>
                <a:gd name="T18" fmla="*/ 480 w 1152"/>
                <a:gd name="T19" fmla="*/ 48 h 48"/>
                <a:gd name="T20" fmla="*/ 528 w 1152"/>
                <a:gd name="T21" fmla="*/ 0 h 48"/>
                <a:gd name="T22" fmla="*/ 576 w 1152"/>
                <a:gd name="T23" fmla="*/ 48 h 48"/>
                <a:gd name="T24" fmla="*/ 672 w 1152"/>
                <a:gd name="T25" fmla="*/ 0 h 48"/>
                <a:gd name="T26" fmla="*/ 720 w 1152"/>
                <a:gd name="T27" fmla="*/ 48 h 48"/>
                <a:gd name="T28" fmla="*/ 816 w 1152"/>
                <a:gd name="T29" fmla="*/ 0 h 48"/>
                <a:gd name="T30" fmla="*/ 864 w 1152"/>
                <a:gd name="T31" fmla="*/ 48 h 48"/>
                <a:gd name="T32" fmla="*/ 912 w 1152"/>
                <a:gd name="T33" fmla="*/ 0 h 48"/>
                <a:gd name="T34" fmla="*/ 960 w 1152"/>
                <a:gd name="T35" fmla="*/ 48 h 48"/>
                <a:gd name="T36" fmla="*/ 1008 w 1152"/>
                <a:gd name="T37" fmla="*/ 0 h 48"/>
                <a:gd name="T38" fmla="*/ 1056 w 1152"/>
                <a:gd name="T39" fmla="*/ 48 h 48"/>
                <a:gd name="T40" fmla="*/ 1104 w 1152"/>
                <a:gd name="T41" fmla="*/ 0 h 48"/>
                <a:gd name="T42" fmla="*/ 1152 w 1152"/>
                <a:gd name="T43" fmla="*/ 48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2" h="48">
                  <a:moveTo>
                    <a:pt x="0" y="0"/>
                  </a:moveTo>
                  <a:cubicBezTo>
                    <a:pt x="36" y="24"/>
                    <a:pt x="72" y="48"/>
                    <a:pt x="96" y="48"/>
                  </a:cubicBezTo>
                  <a:cubicBezTo>
                    <a:pt x="120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52" y="48"/>
                    <a:pt x="576" y="48"/>
                  </a:cubicBezTo>
                  <a:cubicBezTo>
                    <a:pt x="600" y="48"/>
                    <a:pt x="648" y="0"/>
                    <a:pt x="672" y="0"/>
                  </a:cubicBezTo>
                  <a:cubicBezTo>
                    <a:pt x="696" y="0"/>
                    <a:pt x="696" y="48"/>
                    <a:pt x="720" y="48"/>
                  </a:cubicBezTo>
                  <a:cubicBezTo>
                    <a:pt x="744" y="48"/>
                    <a:pt x="792" y="0"/>
                    <a:pt x="816" y="0"/>
                  </a:cubicBezTo>
                  <a:cubicBezTo>
                    <a:pt x="840" y="0"/>
                    <a:pt x="848" y="48"/>
                    <a:pt x="864" y="48"/>
                  </a:cubicBezTo>
                  <a:cubicBezTo>
                    <a:pt x="880" y="48"/>
                    <a:pt x="896" y="0"/>
                    <a:pt x="912" y="0"/>
                  </a:cubicBezTo>
                  <a:cubicBezTo>
                    <a:pt x="928" y="0"/>
                    <a:pt x="944" y="48"/>
                    <a:pt x="960" y="48"/>
                  </a:cubicBezTo>
                  <a:cubicBezTo>
                    <a:pt x="976" y="48"/>
                    <a:pt x="992" y="0"/>
                    <a:pt x="1008" y="0"/>
                  </a:cubicBezTo>
                  <a:cubicBezTo>
                    <a:pt x="1024" y="0"/>
                    <a:pt x="1040" y="48"/>
                    <a:pt x="1056" y="48"/>
                  </a:cubicBezTo>
                  <a:cubicBezTo>
                    <a:pt x="1072" y="48"/>
                    <a:pt x="1088" y="0"/>
                    <a:pt x="1104" y="0"/>
                  </a:cubicBezTo>
                  <a:cubicBezTo>
                    <a:pt x="1120" y="0"/>
                    <a:pt x="1136" y="24"/>
                    <a:pt x="1152" y="4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6" name="Freeform 9">
              <a:extLst>
                <a:ext uri="{FF2B5EF4-FFF2-40B4-BE49-F238E27FC236}">
                  <a16:creationId xmlns:a16="http://schemas.microsoft.com/office/drawing/2014/main" id="{51CAB7C4-4E23-42AF-A397-DA28FE73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3456"/>
              <a:ext cx="1152" cy="48"/>
            </a:xfrm>
            <a:custGeom>
              <a:avLst/>
              <a:gdLst>
                <a:gd name="T0" fmla="*/ 0 w 1152"/>
                <a:gd name="T1" fmla="*/ 0 h 48"/>
                <a:gd name="T2" fmla="*/ 96 w 1152"/>
                <a:gd name="T3" fmla="*/ 48 h 48"/>
                <a:gd name="T4" fmla="*/ 144 w 1152"/>
                <a:gd name="T5" fmla="*/ 0 h 48"/>
                <a:gd name="T6" fmla="*/ 192 w 1152"/>
                <a:gd name="T7" fmla="*/ 48 h 48"/>
                <a:gd name="T8" fmla="*/ 240 w 1152"/>
                <a:gd name="T9" fmla="*/ 0 h 48"/>
                <a:gd name="T10" fmla="*/ 288 w 1152"/>
                <a:gd name="T11" fmla="*/ 48 h 48"/>
                <a:gd name="T12" fmla="*/ 336 w 1152"/>
                <a:gd name="T13" fmla="*/ 0 h 48"/>
                <a:gd name="T14" fmla="*/ 384 w 1152"/>
                <a:gd name="T15" fmla="*/ 48 h 48"/>
                <a:gd name="T16" fmla="*/ 432 w 1152"/>
                <a:gd name="T17" fmla="*/ 0 h 48"/>
                <a:gd name="T18" fmla="*/ 480 w 1152"/>
                <a:gd name="T19" fmla="*/ 48 h 48"/>
                <a:gd name="T20" fmla="*/ 528 w 1152"/>
                <a:gd name="T21" fmla="*/ 0 h 48"/>
                <a:gd name="T22" fmla="*/ 576 w 1152"/>
                <a:gd name="T23" fmla="*/ 48 h 48"/>
                <a:gd name="T24" fmla="*/ 672 w 1152"/>
                <a:gd name="T25" fmla="*/ 0 h 48"/>
                <a:gd name="T26" fmla="*/ 720 w 1152"/>
                <a:gd name="T27" fmla="*/ 48 h 48"/>
                <a:gd name="T28" fmla="*/ 816 w 1152"/>
                <a:gd name="T29" fmla="*/ 0 h 48"/>
                <a:gd name="T30" fmla="*/ 864 w 1152"/>
                <a:gd name="T31" fmla="*/ 48 h 48"/>
                <a:gd name="T32" fmla="*/ 912 w 1152"/>
                <a:gd name="T33" fmla="*/ 0 h 48"/>
                <a:gd name="T34" fmla="*/ 960 w 1152"/>
                <a:gd name="T35" fmla="*/ 48 h 48"/>
                <a:gd name="T36" fmla="*/ 1008 w 1152"/>
                <a:gd name="T37" fmla="*/ 0 h 48"/>
                <a:gd name="T38" fmla="*/ 1056 w 1152"/>
                <a:gd name="T39" fmla="*/ 48 h 48"/>
                <a:gd name="T40" fmla="*/ 1104 w 1152"/>
                <a:gd name="T41" fmla="*/ 0 h 48"/>
                <a:gd name="T42" fmla="*/ 1152 w 1152"/>
                <a:gd name="T43" fmla="*/ 48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2" h="48">
                  <a:moveTo>
                    <a:pt x="0" y="0"/>
                  </a:moveTo>
                  <a:cubicBezTo>
                    <a:pt x="36" y="24"/>
                    <a:pt x="72" y="48"/>
                    <a:pt x="96" y="48"/>
                  </a:cubicBezTo>
                  <a:cubicBezTo>
                    <a:pt x="120" y="48"/>
                    <a:pt x="128" y="0"/>
                    <a:pt x="144" y="0"/>
                  </a:cubicBezTo>
                  <a:cubicBezTo>
                    <a:pt x="160" y="0"/>
                    <a:pt x="176" y="48"/>
                    <a:pt x="192" y="48"/>
                  </a:cubicBezTo>
                  <a:cubicBezTo>
                    <a:pt x="208" y="48"/>
                    <a:pt x="224" y="0"/>
                    <a:pt x="240" y="0"/>
                  </a:cubicBezTo>
                  <a:cubicBezTo>
                    <a:pt x="256" y="0"/>
                    <a:pt x="272" y="48"/>
                    <a:pt x="288" y="48"/>
                  </a:cubicBezTo>
                  <a:cubicBezTo>
                    <a:pt x="304" y="48"/>
                    <a:pt x="320" y="0"/>
                    <a:pt x="336" y="0"/>
                  </a:cubicBezTo>
                  <a:cubicBezTo>
                    <a:pt x="352" y="0"/>
                    <a:pt x="368" y="48"/>
                    <a:pt x="384" y="48"/>
                  </a:cubicBezTo>
                  <a:cubicBezTo>
                    <a:pt x="400" y="48"/>
                    <a:pt x="416" y="0"/>
                    <a:pt x="432" y="0"/>
                  </a:cubicBezTo>
                  <a:cubicBezTo>
                    <a:pt x="448" y="0"/>
                    <a:pt x="464" y="48"/>
                    <a:pt x="480" y="48"/>
                  </a:cubicBezTo>
                  <a:cubicBezTo>
                    <a:pt x="496" y="48"/>
                    <a:pt x="512" y="0"/>
                    <a:pt x="528" y="0"/>
                  </a:cubicBezTo>
                  <a:cubicBezTo>
                    <a:pt x="544" y="0"/>
                    <a:pt x="552" y="48"/>
                    <a:pt x="576" y="48"/>
                  </a:cubicBezTo>
                  <a:cubicBezTo>
                    <a:pt x="600" y="48"/>
                    <a:pt x="648" y="0"/>
                    <a:pt x="672" y="0"/>
                  </a:cubicBezTo>
                  <a:cubicBezTo>
                    <a:pt x="696" y="0"/>
                    <a:pt x="696" y="48"/>
                    <a:pt x="720" y="48"/>
                  </a:cubicBezTo>
                  <a:cubicBezTo>
                    <a:pt x="744" y="48"/>
                    <a:pt x="792" y="0"/>
                    <a:pt x="816" y="0"/>
                  </a:cubicBezTo>
                  <a:cubicBezTo>
                    <a:pt x="840" y="0"/>
                    <a:pt x="848" y="48"/>
                    <a:pt x="864" y="48"/>
                  </a:cubicBezTo>
                  <a:cubicBezTo>
                    <a:pt x="880" y="48"/>
                    <a:pt x="896" y="0"/>
                    <a:pt x="912" y="0"/>
                  </a:cubicBezTo>
                  <a:cubicBezTo>
                    <a:pt x="928" y="0"/>
                    <a:pt x="944" y="48"/>
                    <a:pt x="960" y="48"/>
                  </a:cubicBezTo>
                  <a:cubicBezTo>
                    <a:pt x="976" y="48"/>
                    <a:pt x="992" y="0"/>
                    <a:pt x="1008" y="0"/>
                  </a:cubicBezTo>
                  <a:cubicBezTo>
                    <a:pt x="1024" y="0"/>
                    <a:pt x="1040" y="48"/>
                    <a:pt x="1056" y="48"/>
                  </a:cubicBezTo>
                  <a:cubicBezTo>
                    <a:pt x="1072" y="48"/>
                    <a:pt x="1088" y="0"/>
                    <a:pt x="1104" y="0"/>
                  </a:cubicBezTo>
                  <a:cubicBezTo>
                    <a:pt x="1120" y="0"/>
                    <a:pt x="1136" y="24"/>
                    <a:pt x="1152" y="4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8447" name="Object 10">
              <a:extLst>
                <a:ext uri="{FF2B5EF4-FFF2-40B4-BE49-F238E27FC236}">
                  <a16:creationId xmlns:a16="http://schemas.microsoft.com/office/drawing/2014/main" id="{5658FE56-54F4-4CF1-89CA-F1B8A8529D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3312"/>
            <a:ext cx="432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2048161" imgH="1609524" progId="MSPhotoEd.3">
                    <p:embed/>
                  </p:oleObj>
                </mc:Choice>
                <mc:Fallback>
                  <p:oleObj name="Photo Editor Photo" r:id="rId4" imgW="2048161" imgH="1609524" progId="MSPhotoEd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312"/>
                          <a:ext cx="432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8" name="Object 11">
              <a:extLst>
                <a:ext uri="{FF2B5EF4-FFF2-40B4-BE49-F238E27FC236}">
                  <a16:creationId xmlns:a16="http://schemas.microsoft.com/office/drawing/2014/main" id="{17E2D7D2-A7D9-42E6-90A7-F2D93E7DC112}"/>
                </a:ext>
              </a:extLst>
            </p:cNvPr>
            <p:cNvGraphicFramePr>
              <a:graphicFrameLocks noChangeAspect="1"/>
            </p:cNvGraphicFramePr>
            <p:nvPr/>
          </p:nvGraphicFramePr>
          <p:xfrm flipV="1">
            <a:off x="3888" y="3216"/>
            <a:ext cx="243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3514286" imgH="3323810" progId="MSPhotoEd.3">
                    <p:embed/>
                  </p:oleObj>
                </mc:Choice>
                <mc:Fallback>
                  <p:oleObj name="Photo Editor Photo" r:id="rId6" imgW="3514286" imgH="3323810" progId="MSPhotoEd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3888" y="3216"/>
                          <a:ext cx="243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9" name="Line 12">
              <a:extLst>
                <a:ext uri="{FF2B5EF4-FFF2-40B4-BE49-F238E27FC236}">
                  <a16:creationId xmlns:a16="http://schemas.microsoft.com/office/drawing/2014/main" id="{04BA7D0E-6603-4F35-B7CF-1E4EE5583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0" name="Line 13">
              <a:extLst>
                <a:ext uri="{FF2B5EF4-FFF2-40B4-BE49-F238E27FC236}">
                  <a16:creationId xmlns:a16="http://schemas.microsoft.com/office/drawing/2014/main" id="{08A41A84-DC64-46E7-989F-02EA7736C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1" name="Line 14">
              <a:extLst>
                <a:ext uri="{FF2B5EF4-FFF2-40B4-BE49-F238E27FC236}">
                  <a16:creationId xmlns:a16="http://schemas.microsoft.com/office/drawing/2014/main" id="{EC9E338E-A9C2-4438-8B3A-3B27AE22D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2" name="Line 15">
              <a:extLst>
                <a:ext uri="{FF2B5EF4-FFF2-40B4-BE49-F238E27FC236}">
                  <a16:creationId xmlns:a16="http://schemas.microsoft.com/office/drawing/2014/main" id="{4EAB8C1F-AC17-4490-AFC3-4E3D91344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2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3" name="Line 16">
              <a:extLst>
                <a:ext uri="{FF2B5EF4-FFF2-40B4-BE49-F238E27FC236}">
                  <a16:creationId xmlns:a16="http://schemas.microsoft.com/office/drawing/2014/main" id="{D045B92C-BD24-4BCB-940B-DBAB95686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4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4" name="Line 17">
              <a:extLst>
                <a:ext uri="{FF2B5EF4-FFF2-40B4-BE49-F238E27FC236}">
                  <a16:creationId xmlns:a16="http://schemas.microsoft.com/office/drawing/2014/main" id="{08991C03-F81C-4E5C-823D-D99DF8C1D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360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5" name="Line 18">
              <a:extLst>
                <a:ext uri="{FF2B5EF4-FFF2-40B4-BE49-F238E27FC236}">
                  <a16:creationId xmlns:a16="http://schemas.microsoft.com/office/drawing/2014/main" id="{6E314A51-00E5-4368-9C78-FF78B101F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83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6" name="Line 19">
              <a:extLst>
                <a:ext uri="{FF2B5EF4-FFF2-40B4-BE49-F238E27FC236}">
                  <a16:creationId xmlns:a16="http://schemas.microsoft.com/office/drawing/2014/main" id="{7163C144-0F5A-427A-881F-D9B27FEC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7" name="Line 20">
              <a:extLst>
                <a:ext uri="{FF2B5EF4-FFF2-40B4-BE49-F238E27FC236}">
                  <a16:creationId xmlns:a16="http://schemas.microsoft.com/office/drawing/2014/main" id="{674E6E7B-3F19-4A01-9EB9-99255CA7F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83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8" name="Line 21">
              <a:extLst>
                <a:ext uri="{FF2B5EF4-FFF2-40B4-BE49-F238E27FC236}">
                  <a16:creationId xmlns:a16="http://schemas.microsoft.com/office/drawing/2014/main" id="{68A06CFD-CB19-4E2D-89E2-544C84FFB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9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9" name="Freeform 22" descr="Large grid">
              <a:extLst>
                <a:ext uri="{FF2B5EF4-FFF2-40B4-BE49-F238E27FC236}">
                  <a16:creationId xmlns:a16="http://schemas.microsoft.com/office/drawing/2014/main" id="{2EB30123-6852-4A04-A48B-B2584CDF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96"/>
              <a:ext cx="1152" cy="672"/>
            </a:xfrm>
            <a:custGeom>
              <a:avLst/>
              <a:gdLst>
                <a:gd name="T0" fmla="*/ 0 w 1152"/>
                <a:gd name="T1" fmla="*/ 336 h 672"/>
                <a:gd name="T2" fmla="*/ 192 w 1152"/>
                <a:gd name="T3" fmla="*/ 672 h 672"/>
                <a:gd name="T4" fmla="*/ 1152 w 1152"/>
                <a:gd name="T5" fmla="*/ 336 h 672"/>
                <a:gd name="T6" fmla="*/ 960 w 1152"/>
                <a:gd name="T7" fmla="*/ 0 h 672"/>
                <a:gd name="T8" fmla="*/ 0 w 1152"/>
                <a:gd name="T9" fmla="*/ 33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672">
                  <a:moveTo>
                    <a:pt x="0" y="336"/>
                  </a:moveTo>
                  <a:lnTo>
                    <a:pt x="192" y="672"/>
                  </a:lnTo>
                  <a:lnTo>
                    <a:pt x="1152" y="336"/>
                  </a:lnTo>
                  <a:lnTo>
                    <a:pt x="960" y="0"/>
                  </a:lnTo>
                  <a:lnTo>
                    <a:pt x="0" y="336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0" name="Freeform 23" descr="Horizontal brick">
              <a:extLst>
                <a:ext uri="{FF2B5EF4-FFF2-40B4-BE49-F238E27FC236}">
                  <a16:creationId xmlns:a16="http://schemas.microsoft.com/office/drawing/2014/main" id="{C63E0F78-D826-45B6-9500-55D3207B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832"/>
              <a:ext cx="432" cy="864"/>
            </a:xfrm>
            <a:custGeom>
              <a:avLst/>
              <a:gdLst>
                <a:gd name="T0" fmla="*/ 240 w 432"/>
                <a:gd name="T1" fmla="*/ 0 h 864"/>
                <a:gd name="T2" fmla="*/ 0 w 432"/>
                <a:gd name="T3" fmla="*/ 96 h 864"/>
                <a:gd name="T4" fmla="*/ 0 w 432"/>
                <a:gd name="T5" fmla="*/ 624 h 864"/>
                <a:gd name="T6" fmla="*/ 432 w 432"/>
                <a:gd name="T7" fmla="*/ 864 h 864"/>
                <a:gd name="T8" fmla="*/ 432 w 432"/>
                <a:gd name="T9" fmla="*/ 336 h 864"/>
                <a:gd name="T10" fmla="*/ 240 w 432"/>
                <a:gd name="T11" fmla="*/ 0 h 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864">
                  <a:moveTo>
                    <a:pt x="240" y="0"/>
                  </a:moveTo>
                  <a:lnTo>
                    <a:pt x="0" y="96"/>
                  </a:lnTo>
                  <a:lnTo>
                    <a:pt x="0" y="624"/>
                  </a:lnTo>
                  <a:lnTo>
                    <a:pt x="432" y="864"/>
                  </a:lnTo>
                  <a:lnTo>
                    <a:pt x="432" y="336"/>
                  </a:lnTo>
                  <a:lnTo>
                    <a:pt x="240" y="0"/>
                  </a:lnTo>
                  <a:close/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1" name="Freeform 24" descr="Horizontal brick">
              <a:extLst>
                <a:ext uri="{FF2B5EF4-FFF2-40B4-BE49-F238E27FC236}">
                  <a16:creationId xmlns:a16="http://schemas.microsoft.com/office/drawing/2014/main" id="{879592D1-B239-4484-A568-373E5B00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832"/>
              <a:ext cx="960" cy="864"/>
            </a:xfrm>
            <a:custGeom>
              <a:avLst/>
              <a:gdLst>
                <a:gd name="T0" fmla="*/ 0 w 960"/>
                <a:gd name="T1" fmla="*/ 336 h 864"/>
                <a:gd name="T2" fmla="*/ 960 w 960"/>
                <a:gd name="T3" fmla="*/ 0 h 864"/>
                <a:gd name="T4" fmla="*/ 960 w 960"/>
                <a:gd name="T5" fmla="*/ 528 h 864"/>
                <a:gd name="T6" fmla="*/ 0 w 960"/>
                <a:gd name="T7" fmla="*/ 864 h 864"/>
                <a:gd name="T8" fmla="*/ 0 w 960"/>
                <a:gd name="T9" fmla="*/ 336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864">
                  <a:moveTo>
                    <a:pt x="0" y="336"/>
                  </a:moveTo>
                  <a:lnTo>
                    <a:pt x="960" y="0"/>
                  </a:lnTo>
                  <a:lnTo>
                    <a:pt x="960" y="528"/>
                  </a:lnTo>
                  <a:lnTo>
                    <a:pt x="0" y="864"/>
                  </a:lnTo>
                  <a:lnTo>
                    <a:pt x="0" y="336"/>
                  </a:lnTo>
                  <a:close/>
                </a:path>
              </a:pathLst>
            </a:cu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462" name="Group 25">
              <a:extLst>
                <a:ext uri="{FF2B5EF4-FFF2-40B4-BE49-F238E27FC236}">
                  <a16:creationId xmlns:a16="http://schemas.microsoft.com/office/drawing/2014/main" id="{F3725706-9835-49D1-8012-3E928D64B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222"/>
              <a:ext cx="148" cy="286"/>
              <a:chOff x="2880" y="2886"/>
              <a:chExt cx="148" cy="286"/>
            </a:xfrm>
          </p:grpSpPr>
          <p:sp>
            <p:nvSpPr>
              <p:cNvPr id="18473" name="Freeform 26">
                <a:extLst>
                  <a:ext uri="{FF2B5EF4-FFF2-40B4-BE49-F238E27FC236}">
                    <a16:creationId xmlns:a16="http://schemas.microsoft.com/office/drawing/2014/main" id="{CF6161EC-1F7F-4E10-ABAC-E060E791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886"/>
                <a:ext cx="148" cy="286"/>
              </a:xfrm>
              <a:custGeom>
                <a:avLst/>
                <a:gdLst>
                  <a:gd name="T0" fmla="*/ 0 w 148"/>
                  <a:gd name="T1" fmla="*/ 46 h 286"/>
                  <a:gd name="T2" fmla="*/ 0 w 148"/>
                  <a:gd name="T3" fmla="*/ 286 h 286"/>
                  <a:gd name="T4" fmla="*/ 148 w 148"/>
                  <a:gd name="T5" fmla="*/ 238 h 286"/>
                  <a:gd name="T6" fmla="*/ 146 w 148"/>
                  <a:gd name="T7" fmla="*/ 0 h 286"/>
                  <a:gd name="T8" fmla="*/ 0 w 148"/>
                  <a:gd name="T9" fmla="*/ 46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86">
                    <a:moveTo>
                      <a:pt x="0" y="46"/>
                    </a:moveTo>
                    <a:lnTo>
                      <a:pt x="0" y="286"/>
                    </a:lnTo>
                    <a:lnTo>
                      <a:pt x="148" y="238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4" name="Line 27">
                <a:extLst>
                  <a:ext uri="{FF2B5EF4-FFF2-40B4-BE49-F238E27FC236}">
                    <a16:creationId xmlns:a16="http://schemas.microsoft.com/office/drawing/2014/main" id="{5CF6FB24-E5D1-4021-A998-854E9677C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91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5" name="Line 28">
                <a:extLst>
                  <a:ext uri="{FF2B5EF4-FFF2-40B4-BE49-F238E27FC236}">
                    <a16:creationId xmlns:a16="http://schemas.microsoft.com/office/drawing/2014/main" id="{E163C28D-CDD7-4E44-88C1-AD4B28E6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2" y="2952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463" name="Group 29">
              <a:extLst>
                <a:ext uri="{FF2B5EF4-FFF2-40B4-BE49-F238E27FC236}">
                  <a16:creationId xmlns:a16="http://schemas.microsoft.com/office/drawing/2014/main" id="{837544D7-14C2-4C6D-8E63-3F3A925AF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976"/>
              <a:ext cx="148" cy="286"/>
              <a:chOff x="2880" y="2886"/>
              <a:chExt cx="148" cy="286"/>
            </a:xfrm>
          </p:grpSpPr>
          <p:sp>
            <p:nvSpPr>
              <p:cNvPr id="18470" name="Freeform 30">
                <a:extLst>
                  <a:ext uri="{FF2B5EF4-FFF2-40B4-BE49-F238E27FC236}">
                    <a16:creationId xmlns:a16="http://schemas.microsoft.com/office/drawing/2014/main" id="{107EC075-1783-43A8-BF99-3E54D3399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886"/>
                <a:ext cx="148" cy="286"/>
              </a:xfrm>
              <a:custGeom>
                <a:avLst/>
                <a:gdLst>
                  <a:gd name="T0" fmla="*/ 0 w 148"/>
                  <a:gd name="T1" fmla="*/ 46 h 286"/>
                  <a:gd name="T2" fmla="*/ 0 w 148"/>
                  <a:gd name="T3" fmla="*/ 286 h 286"/>
                  <a:gd name="T4" fmla="*/ 148 w 148"/>
                  <a:gd name="T5" fmla="*/ 238 h 286"/>
                  <a:gd name="T6" fmla="*/ 146 w 148"/>
                  <a:gd name="T7" fmla="*/ 0 h 286"/>
                  <a:gd name="T8" fmla="*/ 0 w 148"/>
                  <a:gd name="T9" fmla="*/ 46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286">
                    <a:moveTo>
                      <a:pt x="0" y="46"/>
                    </a:moveTo>
                    <a:lnTo>
                      <a:pt x="0" y="286"/>
                    </a:lnTo>
                    <a:lnTo>
                      <a:pt x="148" y="238"/>
                    </a:lnTo>
                    <a:lnTo>
                      <a:pt x="146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1" name="Line 31">
                <a:extLst>
                  <a:ext uri="{FF2B5EF4-FFF2-40B4-BE49-F238E27FC236}">
                    <a16:creationId xmlns:a16="http://schemas.microsoft.com/office/drawing/2014/main" id="{2CCE6DB4-9DFA-4D1C-975E-954F80188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91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2" name="Line 32">
                <a:extLst>
                  <a:ext uri="{FF2B5EF4-FFF2-40B4-BE49-F238E27FC236}">
                    <a16:creationId xmlns:a16="http://schemas.microsoft.com/office/drawing/2014/main" id="{C5582994-1A70-4E85-BBC9-8089C5905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2" y="2952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464" name="Freeform 33">
              <a:extLst>
                <a:ext uri="{FF2B5EF4-FFF2-40B4-BE49-F238E27FC236}">
                  <a16:creationId xmlns:a16="http://schemas.microsoft.com/office/drawing/2014/main" id="{74A5A464-0AAF-4C3C-9A74-76677039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21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0 w 96"/>
                <a:gd name="T3" fmla="*/ 192 h 240"/>
                <a:gd name="T4" fmla="*/ 96 w 96"/>
                <a:gd name="T5" fmla="*/ 240 h 240"/>
                <a:gd name="T6" fmla="*/ 96 w 96"/>
                <a:gd name="T7" fmla="*/ 48 h 240"/>
                <a:gd name="T8" fmla="*/ 0 w 9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240">
                  <a:moveTo>
                    <a:pt x="0" y="0"/>
                  </a:moveTo>
                  <a:lnTo>
                    <a:pt x="0" y="192"/>
                  </a:lnTo>
                  <a:lnTo>
                    <a:pt x="96" y="240"/>
                  </a:lnTo>
                  <a:lnTo>
                    <a:pt x="9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5" name="Line 34">
              <a:extLst>
                <a:ext uri="{FF2B5EF4-FFF2-40B4-BE49-F238E27FC236}">
                  <a16:creationId xmlns:a16="http://schemas.microsoft.com/office/drawing/2014/main" id="{4F6ED141-3ADE-4294-A95E-81F85C195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2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6" name="Line 35">
              <a:extLst>
                <a:ext uri="{FF2B5EF4-FFF2-40B4-BE49-F238E27FC236}">
                  <a16:creationId xmlns:a16="http://schemas.microsoft.com/office/drawing/2014/main" id="{11FA66AF-A52A-46A7-86EC-93A4D874A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7" name="Freeform 36">
              <a:extLst>
                <a:ext uri="{FF2B5EF4-FFF2-40B4-BE49-F238E27FC236}">
                  <a16:creationId xmlns:a16="http://schemas.microsoft.com/office/drawing/2014/main" id="{5565F198-AA4E-4CD1-99BF-38B2A24C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120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96 w 96"/>
                <a:gd name="T3" fmla="*/ 48 h 384"/>
                <a:gd name="T4" fmla="*/ 96 w 96"/>
                <a:gd name="T5" fmla="*/ 384 h 384"/>
                <a:gd name="T6" fmla="*/ 0 w 96"/>
                <a:gd name="T7" fmla="*/ 336 h 384"/>
                <a:gd name="T8" fmla="*/ 0 w 9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48"/>
                  </a:lnTo>
                  <a:lnTo>
                    <a:pt x="96" y="384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8" name="Text Box 39">
              <a:extLst>
                <a:ext uri="{FF2B5EF4-FFF2-40B4-BE49-F238E27FC236}">
                  <a16:creationId xmlns:a16="http://schemas.microsoft.com/office/drawing/2014/main" id="{A6013DE9-43CF-41AB-BF3F-EDAA351AE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592"/>
              <a:ext cx="14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accent2"/>
                  </a:solidFill>
                </a:rPr>
                <a:t>Put Batteries In</a:t>
              </a:r>
            </a:p>
          </p:txBody>
        </p:sp>
        <p:sp>
          <p:nvSpPr>
            <p:cNvPr id="18469" name="Line 40">
              <a:extLst>
                <a:ext uri="{FF2B5EF4-FFF2-40B4-BE49-F238E27FC236}">
                  <a16:creationId xmlns:a16="http://schemas.microsoft.com/office/drawing/2014/main" id="{A0A20A82-D8AC-454B-8279-3A0115D84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2880"/>
              <a:ext cx="288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8" name="Cylinder 1">
            <a:extLst>
              <a:ext uri="{FF2B5EF4-FFF2-40B4-BE49-F238E27FC236}">
                <a16:creationId xmlns:a16="http://schemas.microsoft.com/office/drawing/2014/main" id="{EB56757E-F37F-49A4-9919-8F671755B26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113713" y="4356100"/>
            <a:ext cx="174625" cy="561975"/>
          </a:xfrm>
          <a:prstGeom prst="can">
            <a:avLst>
              <a:gd name="adj" fmla="val 249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Cylinder 42">
            <a:extLst>
              <a:ext uri="{FF2B5EF4-FFF2-40B4-BE49-F238E27FC236}">
                <a16:creationId xmlns:a16="http://schemas.microsoft.com/office/drawing/2014/main" id="{7F1D960E-3AA2-4FCB-B3CF-98A20F2AD09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113713" y="4624388"/>
            <a:ext cx="174625" cy="561975"/>
          </a:xfrm>
          <a:prstGeom prst="can">
            <a:avLst>
              <a:gd name="adj" fmla="val 249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EC9CE68D-0744-4CA9-81EB-094C1FF8C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2E34849D-852E-4AB9-8542-94D9E840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sp>
        <p:nvSpPr>
          <p:cNvPr id="19460" name="Text Box 36">
            <a:extLst>
              <a:ext uri="{FF2B5EF4-FFF2-40B4-BE49-F238E27FC236}">
                <a16:creationId xmlns:a16="http://schemas.microsoft.com/office/drawing/2014/main" id="{96FC8946-5465-4050-A56D-5236116E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286000"/>
            <a:ext cx="57118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After 10 Minutes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Take and Record a Thermometer Reading</a:t>
            </a:r>
            <a:br>
              <a:rPr lang="en-GB" altLang="en-US" sz="2400" b="1">
                <a:solidFill>
                  <a:srgbClr val="008000"/>
                </a:solidFill>
              </a:rPr>
            </a:br>
            <a:endParaRPr lang="en-GB" altLang="en-US" sz="1400" b="1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Turn Off the Light</a:t>
            </a:r>
          </a:p>
        </p:txBody>
      </p:sp>
      <p:grpSp>
        <p:nvGrpSpPr>
          <p:cNvPr id="19461" name="Group 39">
            <a:extLst>
              <a:ext uri="{FF2B5EF4-FFF2-40B4-BE49-F238E27FC236}">
                <a16:creationId xmlns:a16="http://schemas.microsoft.com/office/drawing/2014/main" id="{D7BBB942-DACF-4B4F-839F-E6341741167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962400"/>
            <a:ext cx="3810000" cy="1905000"/>
            <a:chOff x="3733800" y="3962400"/>
            <a:chExt cx="3810000" cy="1905000"/>
          </a:xfrm>
        </p:grpSpPr>
        <p:grpSp>
          <p:nvGrpSpPr>
            <p:cNvPr id="19467" name="Group 67">
              <a:extLst>
                <a:ext uri="{FF2B5EF4-FFF2-40B4-BE49-F238E27FC236}">
                  <a16:creationId xmlns:a16="http://schemas.microsoft.com/office/drawing/2014/main" id="{89235D65-9221-4C96-94FF-76D6A60AE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3962400"/>
              <a:ext cx="3810000" cy="1905000"/>
              <a:chOff x="2352" y="2496"/>
              <a:chExt cx="2400" cy="1200"/>
            </a:xfrm>
          </p:grpSpPr>
          <p:graphicFrame>
            <p:nvGraphicFramePr>
              <p:cNvPr id="19470" name="Object 65">
                <a:extLst>
                  <a:ext uri="{FF2B5EF4-FFF2-40B4-BE49-F238E27FC236}">
                    <a16:creationId xmlns:a16="http://schemas.microsoft.com/office/drawing/2014/main" id="{EA1600F0-EA99-4580-BE2D-4A886A56482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2640"/>
              <a:ext cx="201" cy="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2" imgW="5095238" imgH="9457143" progId="MSPhotoEd.3">
                      <p:embed/>
                    </p:oleObj>
                  </mc:Choice>
                  <mc:Fallback>
                    <p:oleObj name="Photo Editor Photo" r:id="rId2" imgW="5095238" imgH="9457143" progId="MSPhotoEd.3">
                      <p:embed/>
                      <p:pic>
                        <p:nvPicPr>
                          <p:cNvPr id="0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2640"/>
                            <a:ext cx="201" cy="3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71" name="Freeform 16">
                <a:extLst>
                  <a:ext uri="{FF2B5EF4-FFF2-40B4-BE49-F238E27FC236}">
                    <a16:creationId xmlns:a16="http://schemas.microsoft.com/office/drawing/2014/main" id="{B9E3D9E0-C66F-4270-BF4F-3426BCE51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3360"/>
                <a:ext cx="1152" cy="48"/>
              </a:xfrm>
              <a:custGeom>
                <a:avLst/>
                <a:gdLst>
                  <a:gd name="T0" fmla="*/ 0 w 1152"/>
                  <a:gd name="T1" fmla="*/ 0 h 48"/>
                  <a:gd name="T2" fmla="*/ 96 w 1152"/>
                  <a:gd name="T3" fmla="*/ 48 h 48"/>
                  <a:gd name="T4" fmla="*/ 144 w 1152"/>
                  <a:gd name="T5" fmla="*/ 0 h 48"/>
                  <a:gd name="T6" fmla="*/ 192 w 1152"/>
                  <a:gd name="T7" fmla="*/ 48 h 48"/>
                  <a:gd name="T8" fmla="*/ 240 w 1152"/>
                  <a:gd name="T9" fmla="*/ 0 h 48"/>
                  <a:gd name="T10" fmla="*/ 288 w 1152"/>
                  <a:gd name="T11" fmla="*/ 48 h 48"/>
                  <a:gd name="T12" fmla="*/ 336 w 1152"/>
                  <a:gd name="T13" fmla="*/ 0 h 48"/>
                  <a:gd name="T14" fmla="*/ 384 w 1152"/>
                  <a:gd name="T15" fmla="*/ 48 h 48"/>
                  <a:gd name="T16" fmla="*/ 432 w 1152"/>
                  <a:gd name="T17" fmla="*/ 0 h 48"/>
                  <a:gd name="T18" fmla="*/ 480 w 1152"/>
                  <a:gd name="T19" fmla="*/ 48 h 48"/>
                  <a:gd name="T20" fmla="*/ 528 w 1152"/>
                  <a:gd name="T21" fmla="*/ 0 h 48"/>
                  <a:gd name="T22" fmla="*/ 576 w 1152"/>
                  <a:gd name="T23" fmla="*/ 48 h 48"/>
                  <a:gd name="T24" fmla="*/ 672 w 1152"/>
                  <a:gd name="T25" fmla="*/ 0 h 48"/>
                  <a:gd name="T26" fmla="*/ 720 w 1152"/>
                  <a:gd name="T27" fmla="*/ 48 h 48"/>
                  <a:gd name="T28" fmla="*/ 816 w 1152"/>
                  <a:gd name="T29" fmla="*/ 0 h 48"/>
                  <a:gd name="T30" fmla="*/ 864 w 1152"/>
                  <a:gd name="T31" fmla="*/ 48 h 48"/>
                  <a:gd name="T32" fmla="*/ 912 w 1152"/>
                  <a:gd name="T33" fmla="*/ 0 h 48"/>
                  <a:gd name="T34" fmla="*/ 960 w 1152"/>
                  <a:gd name="T35" fmla="*/ 48 h 48"/>
                  <a:gd name="T36" fmla="*/ 1008 w 1152"/>
                  <a:gd name="T37" fmla="*/ 0 h 48"/>
                  <a:gd name="T38" fmla="*/ 1056 w 1152"/>
                  <a:gd name="T39" fmla="*/ 48 h 48"/>
                  <a:gd name="T40" fmla="*/ 1104 w 1152"/>
                  <a:gd name="T41" fmla="*/ 0 h 48"/>
                  <a:gd name="T42" fmla="*/ 1152 w 1152"/>
                  <a:gd name="T43" fmla="*/ 48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52" h="48">
                    <a:moveTo>
                      <a:pt x="0" y="0"/>
                    </a:moveTo>
                    <a:cubicBezTo>
                      <a:pt x="36" y="24"/>
                      <a:pt x="72" y="48"/>
                      <a:pt x="96" y="48"/>
                    </a:cubicBezTo>
                    <a:cubicBezTo>
                      <a:pt x="120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48"/>
                      <a:pt x="480" y="48"/>
                    </a:cubicBezTo>
                    <a:cubicBezTo>
                      <a:pt x="496" y="48"/>
                      <a:pt x="512" y="0"/>
                      <a:pt x="528" y="0"/>
                    </a:cubicBezTo>
                    <a:cubicBezTo>
                      <a:pt x="544" y="0"/>
                      <a:pt x="552" y="48"/>
                      <a:pt x="576" y="48"/>
                    </a:cubicBezTo>
                    <a:cubicBezTo>
                      <a:pt x="600" y="48"/>
                      <a:pt x="648" y="0"/>
                      <a:pt x="672" y="0"/>
                    </a:cubicBezTo>
                    <a:cubicBezTo>
                      <a:pt x="696" y="0"/>
                      <a:pt x="696" y="48"/>
                      <a:pt x="720" y="48"/>
                    </a:cubicBezTo>
                    <a:cubicBezTo>
                      <a:pt x="744" y="48"/>
                      <a:pt x="792" y="0"/>
                      <a:pt x="816" y="0"/>
                    </a:cubicBezTo>
                    <a:cubicBezTo>
                      <a:pt x="840" y="0"/>
                      <a:pt x="848" y="48"/>
                      <a:pt x="864" y="48"/>
                    </a:cubicBezTo>
                    <a:cubicBezTo>
                      <a:pt x="880" y="48"/>
                      <a:pt x="896" y="0"/>
                      <a:pt x="912" y="0"/>
                    </a:cubicBezTo>
                    <a:cubicBezTo>
                      <a:pt x="928" y="0"/>
                      <a:pt x="944" y="48"/>
                      <a:pt x="960" y="48"/>
                    </a:cubicBezTo>
                    <a:cubicBezTo>
                      <a:pt x="976" y="48"/>
                      <a:pt x="992" y="0"/>
                      <a:pt x="1008" y="0"/>
                    </a:cubicBezTo>
                    <a:cubicBezTo>
                      <a:pt x="1024" y="0"/>
                      <a:pt x="1040" y="48"/>
                      <a:pt x="1056" y="48"/>
                    </a:cubicBezTo>
                    <a:cubicBezTo>
                      <a:pt x="1072" y="48"/>
                      <a:pt x="1088" y="0"/>
                      <a:pt x="1104" y="0"/>
                    </a:cubicBezTo>
                    <a:cubicBezTo>
                      <a:pt x="1120" y="0"/>
                      <a:pt x="1136" y="24"/>
                      <a:pt x="1152" y="48"/>
                    </a:cubicBezTo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2" name="Freeform 17">
                <a:extLst>
                  <a:ext uri="{FF2B5EF4-FFF2-40B4-BE49-F238E27FC236}">
                    <a16:creationId xmlns:a16="http://schemas.microsoft.com/office/drawing/2014/main" id="{978B17D0-DEE4-4205-95DB-5407EC260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3456"/>
                <a:ext cx="1152" cy="48"/>
              </a:xfrm>
              <a:custGeom>
                <a:avLst/>
                <a:gdLst>
                  <a:gd name="T0" fmla="*/ 0 w 1152"/>
                  <a:gd name="T1" fmla="*/ 0 h 48"/>
                  <a:gd name="T2" fmla="*/ 96 w 1152"/>
                  <a:gd name="T3" fmla="*/ 48 h 48"/>
                  <a:gd name="T4" fmla="*/ 144 w 1152"/>
                  <a:gd name="T5" fmla="*/ 0 h 48"/>
                  <a:gd name="T6" fmla="*/ 192 w 1152"/>
                  <a:gd name="T7" fmla="*/ 48 h 48"/>
                  <a:gd name="T8" fmla="*/ 240 w 1152"/>
                  <a:gd name="T9" fmla="*/ 0 h 48"/>
                  <a:gd name="T10" fmla="*/ 288 w 1152"/>
                  <a:gd name="T11" fmla="*/ 48 h 48"/>
                  <a:gd name="T12" fmla="*/ 336 w 1152"/>
                  <a:gd name="T13" fmla="*/ 0 h 48"/>
                  <a:gd name="T14" fmla="*/ 384 w 1152"/>
                  <a:gd name="T15" fmla="*/ 48 h 48"/>
                  <a:gd name="T16" fmla="*/ 432 w 1152"/>
                  <a:gd name="T17" fmla="*/ 0 h 48"/>
                  <a:gd name="T18" fmla="*/ 480 w 1152"/>
                  <a:gd name="T19" fmla="*/ 48 h 48"/>
                  <a:gd name="T20" fmla="*/ 528 w 1152"/>
                  <a:gd name="T21" fmla="*/ 0 h 48"/>
                  <a:gd name="T22" fmla="*/ 576 w 1152"/>
                  <a:gd name="T23" fmla="*/ 48 h 48"/>
                  <a:gd name="T24" fmla="*/ 672 w 1152"/>
                  <a:gd name="T25" fmla="*/ 0 h 48"/>
                  <a:gd name="T26" fmla="*/ 720 w 1152"/>
                  <a:gd name="T27" fmla="*/ 48 h 48"/>
                  <a:gd name="T28" fmla="*/ 816 w 1152"/>
                  <a:gd name="T29" fmla="*/ 0 h 48"/>
                  <a:gd name="T30" fmla="*/ 864 w 1152"/>
                  <a:gd name="T31" fmla="*/ 48 h 48"/>
                  <a:gd name="T32" fmla="*/ 912 w 1152"/>
                  <a:gd name="T33" fmla="*/ 0 h 48"/>
                  <a:gd name="T34" fmla="*/ 960 w 1152"/>
                  <a:gd name="T35" fmla="*/ 48 h 48"/>
                  <a:gd name="T36" fmla="*/ 1008 w 1152"/>
                  <a:gd name="T37" fmla="*/ 0 h 48"/>
                  <a:gd name="T38" fmla="*/ 1056 w 1152"/>
                  <a:gd name="T39" fmla="*/ 48 h 48"/>
                  <a:gd name="T40" fmla="*/ 1104 w 1152"/>
                  <a:gd name="T41" fmla="*/ 0 h 48"/>
                  <a:gd name="T42" fmla="*/ 1152 w 1152"/>
                  <a:gd name="T43" fmla="*/ 48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52" h="48">
                    <a:moveTo>
                      <a:pt x="0" y="0"/>
                    </a:moveTo>
                    <a:cubicBezTo>
                      <a:pt x="36" y="24"/>
                      <a:pt x="72" y="48"/>
                      <a:pt x="96" y="48"/>
                    </a:cubicBezTo>
                    <a:cubicBezTo>
                      <a:pt x="120" y="48"/>
                      <a:pt x="128" y="0"/>
                      <a:pt x="144" y="0"/>
                    </a:cubicBezTo>
                    <a:cubicBezTo>
                      <a:pt x="160" y="0"/>
                      <a:pt x="176" y="48"/>
                      <a:pt x="192" y="48"/>
                    </a:cubicBezTo>
                    <a:cubicBezTo>
                      <a:pt x="208" y="48"/>
                      <a:pt x="224" y="0"/>
                      <a:pt x="240" y="0"/>
                    </a:cubicBezTo>
                    <a:cubicBezTo>
                      <a:pt x="256" y="0"/>
                      <a:pt x="272" y="48"/>
                      <a:pt x="288" y="48"/>
                    </a:cubicBezTo>
                    <a:cubicBezTo>
                      <a:pt x="304" y="48"/>
                      <a:pt x="320" y="0"/>
                      <a:pt x="336" y="0"/>
                    </a:cubicBezTo>
                    <a:cubicBezTo>
                      <a:pt x="352" y="0"/>
                      <a:pt x="368" y="48"/>
                      <a:pt x="384" y="48"/>
                    </a:cubicBezTo>
                    <a:cubicBezTo>
                      <a:pt x="400" y="48"/>
                      <a:pt x="416" y="0"/>
                      <a:pt x="432" y="0"/>
                    </a:cubicBezTo>
                    <a:cubicBezTo>
                      <a:pt x="448" y="0"/>
                      <a:pt x="464" y="48"/>
                      <a:pt x="480" y="48"/>
                    </a:cubicBezTo>
                    <a:cubicBezTo>
                      <a:pt x="496" y="48"/>
                      <a:pt x="512" y="0"/>
                      <a:pt x="528" y="0"/>
                    </a:cubicBezTo>
                    <a:cubicBezTo>
                      <a:pt x="544" y="0"/>
                      <a:pt x="552" y="48"/>
                      <a:pt x="576" y="48"/>
                    </a:cubicBezTo>
                    <a:cubicBezTo>
                      <a:pt x="600" y="48"/>
                      <a:pt x="648" y="0"/>
                      <a:pt x="672" y="0"/>
                    </a:cubicBezTo>
                    <a:cubicBezTo>
                      <a:pt x="696" y="0"/>
                      <a:pt x="696" y="48"/>
                      <a:pt x="720" y="48"/>
                    </a:cubicBezTo>
                    <a:cubicBezTo>
                      <a:pt x="744" y="48"/>
                      <a:pt x="792" y="0"/>
                      <a:pt x="816" y="0"/>
                    </a:cubicBezTo>
                    <a:cubicBezTo>
                      <a:pt x="840" y="0"/>
                      <a:pt x="848" y="48"/>
                      <a:pt x="864" y="48"/>
                    </a:cubicBezTo>
                    <a:cubicBezTo>
                      <a:pt x="880" y="48"/>
                      <a:pt x="896" y="0"/>
                      <a:pt x="912" y="0"/>
                    </a:cubicBezTo>
                    <a:cubicBezTo>
                      <a:pt x="928" y="0"/>
                      <a:pt x="944" y="48"/>
                      <a:pt x="960" y="48"/>
                    </a:cubicBezTo>
                    <a:cubicBezTo>
                      <a:pt x="976" y="48"/>
                      <a:pt x="992" y="0"/>
                      <a:pt x="1008" y="0"/>
                    </a:cubicBezTo>
                    <a:cubicBezTo>
                      <a:pt x="1024" y="0"/>
                      <a:pt x="1040" y="48"/>
                      <a:pt x="1056" y="48"/>
                    </a:cubicBezTo>
                    <a:cubicBezTo>
                      <a:pt x="1072" y="48"/>
                      <a:pt x="1088" y="0"/>
                      <a:pt x="1104" y="0"/>
                    </a:cubicBezTo>
                    <a:cubicBezTo>
                      <a:pt x="1120" y="0"/>
                      <a:pt x="1136" y="24"/>
                      <a:pt x="1152" y="48"/>
                    </a:cubicBezTo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19473" name="Object 18">
                <a:extLst>
                  <a:ext uri="{FF2B5EF4-FFF2-40B4-BE49-F238E27FC236}">
                    <a16:creationId xmlns:a16="http://schemas.microsoft.com/office/drawing/2014/main" id="{2E55C3CC-B24F-4D27-8FBD-48FB81BD4D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20" y="3312"/>
              <a:ext cx="432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4" imgW="2048161" imgH="1609524" progId="MSPhotoEd.3">
                      <p:embed/>
                    </p:oleObj>
                  </mc:Choice>
                  <mc:Fallback>
                    <p:oleObj name="Photo Editor Photo" r:id="rId4" imgW="2048161" imgH="1609524" progId="MSPhotoEd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312"/>
                            <a:ext cx="432" cy="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4" name="Object 19">
                <a:extLst>
                  <a:ext uri="{FF2B5EF4-FFF2-40B4-BE49-F238E27FC236}">
                    <a16:creationId xmlns:a16="http://schemas.microsoft.com/office/drawing/2014/main" id="{F5A34193-3870-46B3-AC28-81A28E2884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flipV="1">
              <a:off x="3888" y="3216"/>
              <a:ext cx="243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6" imgW="3514286" imgH="3323810" progId="MSPhotoEd.3">
                      <p:embed/>
                    </p:oleObj>
                  </mc:Choice>
                  <mc:Fallback>
                    <p:oleObj name="Photo Editor Photo" r:id="rId6" imgW="3514286" imgH="3323810" progId="MSPhotoEd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V="1">
                            <a:off x="3888" y="3216"/>
                            <a:ext cx="243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75" name="Line 20">
                <a:extLst>
                  <a:ext uri="{FF2B5EF4-FFF2-40B4-BE49-F238E27FC236}">
                    <a16:creationId xmlns:a16="http://schemas.microsoft.com/office/drawing/2014/main" id="{53221E40-F27A-4516-887E-EF76909A0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92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6" name="Line 21">
                <a:extLst>
                  <a:ext uri="{FF2B5EF4-FFF2-40B4-BE49-F238E27FC236}">
                    <a16:creationId xmlns:a16="http://schemas.microsoft.com/office/drawing/2014/main" id="{A5BADF55-5BDA-4DFF-A60A-860209A88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31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7" name="Line 22">
                <a:extLst>
                  <a:ext uri="{FF2B5EF4-FFF2-40B4-BE49-F238E27FC236}">
                    <a16:creationId xmlns:a16="http://schemas.microsoft.com/office/drawing/2014/main" id="{97802D45-FA66-4DF0-8757-A15C9ECC6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" y="283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8" name="Line 23">
                <a:extLst>
                  <a:ext uri="{FF2B5EF4-FFF2-40B4-BE49-F238E27FC236}">
                    <a16:creationId xmlns:a16="http://schemas.microsoft.com/office/drawing/2014/main" id="{C78A3AE9-675D-4BA3-9B3F-4D3E5122D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79" name="Line 24">
                <a:extLst>
                  <a:ext uri="{FF2B5EF4-FFF2-40B4-BE49-F238E27FC236}">
                    <a16:creationId xmlns:a16="http://schemas.microsoft.com/office/drawing/2014/main" id="{13E3094A-0DCC-4E5B-B11F-832C536B0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45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0" name="Line 25">
                <a:extLst>
                  <a:ext uri="{FF2B5EF4-FFF2-40B4-BE49-F238E27FC236}">
                    <a16:creationId xmlns:a16="http://schemas.microsoft.com/office/drawing/2014/main" id="{EC697503-6838-4FFD-960F-878B5DBF4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360"/>
                <a:ext cx="96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1" name="Line 26">
                <a:extLst>
                  <a:ext uri="{FF2B5EF4-FFF2-40B4-BE49-F238E27FC236}">
                    <a16:creationId xmlns:a16="http://schemas.microsoft.com/office/drawing/2014/main" id="{D2F65126-36B6-4B69-9C66-083B4BCD8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2832"/>
                <a:ext cx="96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2" name="Line 27">
                <a:extLst>
                  <a:ext uri="{FF2B5EF4-FFF2-40B4-BE49-F238E27FC236}">
                    <a16:creationId xmlns:a16="http://schemas.microsoft.com/office/drawing/2014/main" id="{B85E2DFA-BF9C-4AFB-A753-A7E774A12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832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3" name="Line 28">
                <a:extLst>
                  <a:ext uri="{FF2B5EF4-FFF2-40B4-BE49-F238E27FC236}">
                    <a16:creationId xmlns:a16="http://schemas.microsoft.com/office/drawing/2014/main" id="{723B477A-D500-41E5-8204-F3974425F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2" y="2832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4" name="Line 30">
                <a:extLst>
                  <a:ext uri="{FF2B5EF4-FFF2-40B4-BE49-F238E27FC236}">
                    <a16:creationId xmlns:a16="http://schemas.microsoft.com/office/drawing/2014/main" id="{66D775C0-F7E9-4805-83BA-3BE6EAD2C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5" name="Freeform 31" descr="Large grid">
                <a:extLst>
                  <a:ext uri="{FF2B5EF4-FFF2-40B4-BE49-F238E27FC236}">
                    <a16:creationId xmlns:a16="http://schemas.microsoft.com/office/drawing/2014/main" id="{D78DA650-D1DE-4480-83B7-FD2C74B21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96"/>
                <a:ext cx="1152" cy="672"/>
              </a:xfrm>
              <a:custGeom>
                <a:avLst/>
                <a:gdLst>
                  <a:gd name="T0" fmla="*/ 0 w 1152"/>
                  <a:gd name="T1" fmla="*/ 336 h 672"/>
                  <a:gd name="T2" fmla="*/ 192 w 1152"/>
                  <a:gd name="T3" fmla="*/ 672 h 672"/>
                  <a:gd name="T4" fmla="*/ 1152 w 1152"/>
                  <a:gd name="T5" fmla="*/ 336 h 672"/>
                  <a:gd name="T6" fmla="*/ 960 w 1152"/>
                  <a:gd name="T7" fmla="*/ 0 h 672"/>
                  <a:gd name="T8" fmla="*/ 0 w 1152"/>
                  <a:gd name="T9" fmla="*/ 33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2" h="672">
                    <a:moveTo>
                      <a:pt x="0" y="336"/>
                    </a:moveTo>
                    <a:lnTo>
                      <a:pt x="192" y="672"/>
                    </a:lnTo>
                    <a:lnTo>
                      <a:pt x="1152" y="336"/>
                    </a:lnTo>
                    <a:lnTo>
                      <a:pt x="960" y="0"/>
                    </a:lnTo>
                    <a:lnTo>
                      <a:pt x="0" y="336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6" name="Freeform 33" descr="Horizontal brick">
                <a:extLst>
                  <a:ext uri="{FF2B5EF4-FFF2-40B4-BE49-F238E27FC236}">
                    <a16:creationId xmlns:a16="http://schemas.microsoft.com/office/drawing/2014/main" id="{64DF113A-9F34-4A6E-8FC8-3D66DF4C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832"/>
                <a:ext cx="432" cy="864"/>
              </a:xfrm>
              <a:custGeom>
                <a:avLst/>
                <a:gdLst>
                  <a:gd name="T0" fmla="*/ 240 w 432"/>
                  <a:gd name="T1" fmla="*/ 0 h 864"/>
                  <a:gd name="T2" fmla="*/ 0 w 432"/>
                  <a:gd name="T3" fmla="*/ 96 h 864"/>
                  <a:gd name="T4" fmla="*/ 0 w 432"/>
                  <a:gd name="T5" fmla="*/ 624 h 864"/>
                  <a:gd name="T6" fmla="*/ 432 w 432"/>
                  <a:gd name="T7" fmla="*/ 864 h 864"/>
                  <a:gd name="T8" fmla="*/ 432 w 432"/>
                  <a:gd name="T9" fmla="*/ 336 h 864"/>
                  <a:gd name="T10" fmla="*/ 240 w 432"/>
                  <a:gd name="T11" fmla="*/ 0 h 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2" h="864">
                    <a:moveTo>
                      <a:pt x="240" y="0"/>
                    </a:moveTo>
                    <a:lnTo>
                      <a:pt x="0" y="96"/>
                    </a:lnTo>
                    <a:lnTo>
                      <a:pt x="0" y="624"/>
                    </a:lnTo>
                    <a:lnTo>
                      <a:pt x="432" y="864"/>
                    </a:lnTo>
                    <a:lnTo>
                      <a:pt x="432" y="336"/>
                    </a:lnTo>
                    <a:lnTo>
                      <a:pt x="240" y="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7" name="Freeform 34" descr="Horizontal brick">
                <a:extLst>
                  <a:ext uri="{FF2B5EF4-FFF2-40B4-BE49-F238E27FC236}">
                    <a16:creationId xmlns:a16="http://schemas.microsoft.com/office/drawing/2014/main" id="{CD9177EC-3E9F-4EC7-B2D8-067035A5D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832"/>
                <a:ext cx="960" cy="864"/>
              </a:xfrm>
              <a:custGeom>
                <a:avLst/>
                <a:gdLst>
                  <a:gd name="T0" fmla="*/ 0 w 960"/>
                  <a:gd name="T1" fmla="*/ 336 h 864"/>
                  <a:gd name="T2" fmla="*/ 960 w 960"/>
                  <a:gd name="T3" fmla="*/ 0 h 864"/>
                  <a:gd name="T4" fmla="*/ 960 w 960"/>
                  <a:gd name="T5" fmla="*/ 528 h 864"/>
                  <a:gd name="T6" fmla="*/ 0 w 960"/>
                  <a:gd name="T7" fmla="*/ 864 h 864"/>
                  <a:gd name="T8" fmla="*/ 0 w 960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0" h="864">
                    <a:moveTo>
                      <a:pt x="0" y="336"/>
                    </a:moveTo>
                    <a:lnTo>
                      <a:pt x="960" y="0"/>
                    </a:lnTo>
                    <a:lnTo>
                      <a:pt x="960" y="528"/>
                    </a:lnTo>
                    <a:lnTo>
                      <a:pt x="0" y="864"/>
                    </a:lnTo>
                    <a:lnTo>
                      <a:pt x="0" y="336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9488" name="Group 44">
                <a:extLst>
                  <a:ext uri="{FF2B5EF4-FFF2-40B4-BE49-F238E27FC236}">
                    <a16:creationId xmlns:a16="http://schemas.microsoft.com/office/drawing/2014/main" id="{4D245291-05F2-4E4F-9D5A-BD0388A45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3222"/>
                <a:ext cx="148" cy="286"/>
                <a:chOff x="2880" y="2886"/>
                <a:chExt cx="148" cy="286"/>
              </a:xfrm>
            </p:grpSpPr>
            <p:sp>
              <p:nvSpPr>
                <p:cNvPr id="19497" name="Freeform 43">
                  <a:extLst>
                    <a:ext uri="{FF2B5EF4-FFF2-40B4-BE49-F238E27FC236}">
                      <a16:creationId xmlns:a16="http://schemas.microsoft.com/office/drawing/2014/main" id="{F46A1D40-50DB-436C-85AA-2CDD36BE3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2886"/>
                  <a:ext cx="148" cy="286"/>
                </a:xfrm>
                <a:custGeom>
                  <a:avLst/>
                  <a:gdLst>
                    <a:gd name="T0" fmla="*/ 0 w 148"/>
                    <a:gd name="T1" fmla="*/ 46 h 286"/>
                    <a:gd name="T2" fmla="*/ 0 w 148"/>
                    <a:gd name="T3" fmla="*/ 286 h 286"/>
                    <a:gd name="T4" fmla="*/ 148 w 148"/>
                    <a:gd name="T5" fmla="*/ 238 h 286"/>
                    <a:gd name="T6" fmla="*/ 146 w 148"/>
                    <a:gd name="T7" fmla="*/ 0 h 286"/>
                    <a:gd name="T8" fmla="*/ 0 w 148"/>
                    <a:gd name="T9" fmla="*/ 46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" h="286">
                      <a:moveTo>
                        <a:pt x="0" y="46"/>
                      </a:moveTo>
                      <a:lnTo>
                        <a:pt x="0" y="286"/>
                      </a:lnTo>
                      <a:lnTo>
                        <a:pt x="148" y="238"/>
                      </a:lnTo>
                      <a:lnTo>
                        <a:pt x="1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498" name="Line 40">
                  <a:extLst>
                    <a:ext uri="{FF2B5EF4-FFF2-40B4-BE49-F238E27FC236}">
                      <a16:creationId xmlns:a16="http://schemas.microsoft.com/office/drawing/2014/main" id="{EC9BD5F6-EDDE-4E1E-B0D5-95775962B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91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499" name="Line 41">
                  <a:extLst>
                    <a:ext uri="{FF2B5EF4-FFF2-40B4-BE49-F238E27FC236}">
                      <a16:creationId xmlns:a16="http://schemas.microsoft.com/office/drawing/2014/main" id="{829A7661-5D00-4838-A41C-D82A821CC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2" y="2952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489" name="Group 45">
                <a:extLst>
                  <a:ext uri="{FF2B5EF4-FFF2-40B4-BE49-F238E27FC236}">
                    <a16:creationId xmlns:a16="http://schemas.microsoft.com/office/drawing/2014/main" id="{82C560E1-D586-4FA7-8972-6AFBBA3FB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2976"/>
                <a:ext cx="148" cy="286"/>
                <a:chOff x="2880" y="2886"/>
                <a:chExt cx="148" cy="286"/>
              </a:xfrm>
            </p:grpSpPr>
            <p:sp>
              <p:nvSpPr>
                <p:cNvPr id="19494" name="Freeform 46">
                  <a:extLst>
                    <a:ext uri="{FF2B5EF4-FFF2-40B4-BE49-F238E27FC236}">
                      <a16:creationId xmlns:a16="http://schemas.microsoft.com/office/drawing/2014/main" id="{2B07E67D-1528-4477-8982-6E6DD748B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2886"/>
                  <a:ext cx="148" cy="286"/>
                </a:xfrm>
                <a:custGeom>
                  <a:avLst/>
                  <a:gdLst>
                    <a:gd name="T0" fmla="*/ 0 w 148"/>
                    <a:gd name="T1" fmla="*/ 46 h 286"/>
                    <a:gd name="T2" fmla="*/ 0 w 148"/>
                    <a:gd name="T3" fmla="*/ 286 h 286"/>
                    <a:gd name="T4" fmla="*/ 148 w 148"/>
                    <a:gd name="T5" fmla="*/ 238 h 286"/>
                    <a:gd name="T6" fmla="*/ 146 w 148"/>
                    <a:gd name="T7" fmla="*/ 0 h 286"/>
                    <a:gd name="T8" fmla="*/ 0 w 148"/>
                    <a:gd name="T9" fmla="*/ 46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" h="286">
                      <a:moveTo>
                        <a:pt x="0" y="46"/>
                      </a:moveTo>
                      <a:lnTo>
                        <a:pt x="0" y="286"/>
                      </a:lnTo>
                      <a:lnTo>
                        <a:pt x="148" y="238"/>
                      </a:lnTo>
                      <a:lnTo>
                        <a:pt x="146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495" name="Line 47">
                  <a:extLst>
                    <a:ext uri="{FF2B5EF4-FFF2-40B4-BE49-F238E27FC236}">
                      <a16:creationId xmlns:a16="http://schemas.microsoft.com/office/drawing/2014/main" id="{36619950-0746-4CBB-ACE5-1562EF0FA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91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496" name="Line 48">
                  <a:extLst>
                    <a:ext uri="{FF2B5EF4-FFF2-40B4-BE49-F238E27FC236}">
                      <a16:creationId xmlns:a16="http://schemas.microsoft.com/office/drawing/2014/main" id="{B2A6A2D8-067D-4213-B0B1-7110A36CC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2" y="2952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9490" name="Freeform 57">
                <a:extLst>
                  <a:ext uri="{FF2B5EF4-FFF2-40B4-BE49-F238E27FC236}">
                    <a16:creationId xmlns:a16="http://schemas.microsoft.com/office/drawing/2014/main" id="{DC80E88C-15A2-4878-806D-DCDEC3E01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216"/>
                <a:ext cx="96" cy="240"/>
              </a:xfrm>
              <a:custGeom>
                <a:avLst/>
                <a:gdLst>
                  <a:gd name="T0" fmla="*/ 0 w 96"/>
                  <a:gd name="T1" fmla="*/ 0 h 240"/>
                  <a:gd name="T2" fmla="*/ 0 w 96"/>
                  <a:gd name="T3" fmla="*/ 192 h 240"/>
                  <a:gd name="T4" fmla="*/ 96 w 96"/>
                  <a:gd name="T5" fmla="*/ 240 h 240"/>
                  <a:gd name="T6" fmla="*/ 96 w 96"/>
                  <a:gd name="T7" fmla="*/ 48 h 240"/>
                  <a:gd name="T8" fmla="*/ 0 w 9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40">
                    <a:moveTo>
                      <a:pt x="0" y="0"/>
                    </a:moveTo>
                    <a:lnTo>
                      <a:pt x="0" y="192"/>
                    </a:lnTo>
                    <a:lnTo>
                      <a:pt x="96" y="240"/>
                    </a:lnTo>
                    <a:lnTo>
                      <a:pt x="9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1" name="Line 54">
                <a:extLst>
                  <a:ext uri="{FF2B5EF4-FFF2-40B4-BE49-F238E27FC236}">
                    <a16:creationId xmlns:a16="http://schemas.microsoft.com/office/drawing/2014/main" id="{C9ABAFAF-593A-4DF5-B90D-180C1584A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2" y="324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2" name="Line 58">
                <a:extLst>
                  <a:ext uri="{FF2B5EF4-FFF2-40B4-BE49-F238E27FC236}">
                    <a16:creationId xmlns:a16="http://schemas.microsoft.com/office/drawing/2014/main" id="{FBE8CE7C-2B0F-44E8-A68E-5AAD995B0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26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93" name="Freeform 60">
                <a:extLst>
                  <a:ext uri="{FF2B5EF4-FFF2-40B4-BE49-F238E27FC236}">
                    <a16:creationId xmlns:a16="http://schemas.microsoft.com/office/drawing/2014/main" id="{215D3C2C-C3FA-4075-9A82-D1B5A2D4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3120"/>
                <a:ext cx="96" cy="384"/>
              </a:xfrm>
              <a:custGeom>
                <a:avLst/>
                <a:gdLst>
                  <a:gd name="T0" fmla="*/ 0 w 96"/>
                  <a:gd name="T1" fmla="*/ 0 h 384"/>
                  <a:gd name="T2" fmla="*/ 96 w 96"/>
                  <a:gd name="T3" fmla="*/ 48 h 384"/>
                  <a:gd name="T4" fmla="*/ 96 w 96"/>
                  <a:gd name="T5" fmla="*/ 384 h 384"/>
                  <a:gd name="T6" fmla="*/ 0 w 96"/>
                  <a:gd name="T7" fmla="*/ 336 h 384"/>
                  <a:gd name="T8" fmla="*/ 0 w 96"/>
                  <a:gd name="T9" fmla="*/ 0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48"/>
                    </a:lnTo>
                    <a:lnTo>
                      <a:pt x="96" y="384"/>
                    </a:lnTo>
                    <a:lnTo>
                      <a:pt x="0" y="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468" name="Cylinder 41">
              <a:extLst>
                <a:ext uri="{FF2B5EF4-FFF2-40B4-BE49-F238E27FC236}">
                  <a16:creationId xmlns:a16="http://schemas.microsoft.com/office/drawing/2014/main" id="{73B80058-A899-476E-B789-E5DBF3A08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996679">
              <a:off x="7181029" y="5262331"/>
              <a:ext cx="64312" cy="350143"/>
            </a:xfrm>
            <a:prstGeom prst="can">
              <a:avLst>
                <a:gd name="adj" fmla="val 250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69" name="Cylinder 42">
              <a:extLst>
                <a:ext uri="{FF2B5EF4-FFF2-40B4-BE49-F238E27FC236}">
                  <a16:creationId xmlns:a16="http://schemas.microsoft.com/office/drawing/2014/main" id="{3956490E-B0D2-434E-9984-F072B520D8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996679">
              <a:off x="7133026" y="5361342"/>
              <a:ext cx="64312" cy="350143"/>
            </a:xfrm>
            <a:prstGeom prst="can">
              <a:avLst>
                <a:gd name="adj" fmla="val 250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6" name="Text Box 4">
            <a:extLst>
              <a:ext uri="{FF2B5EF4-FFF2-40B4-BE49-F238E27FC236}">
                <a16:creationId xmlns:a16="http://schemas.microsoft.com/office/drawing/2014/main" id="{9524ADE1-AD75-4635-BA49-78CF410D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991225"/>
            <a:ext cx="4156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Write down how much the temperature has changed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A0D2C73A-0127-4856-90C1-2F4F973C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BDA6C86A-9642-4295-AF08-14F7B0AC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 Lagging</a:t>
            </a:r>
          </a:p>
        </p:txBody>
      </p:sp>
      <p:sp>
        <p:nvSpPr>
          <p:cNvPr id="17412" name="Text Box 36">
            <a:extLst>
              <a:ext uri="{FF2B5EF4-FFF2-40B4-BE49-F238E27FC236}">
                <a16:creationId xmlns:a16="http://schemas.microsoft.com/office/drawing/2014/main" id="{C736676B-77E3-42AB-8130-F0665C722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2286000"/>
            <a:ext cx="71374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rgbClr val="008000"/>
                </a:solidFill>
                <a:ea typeface="+mn-ea"/>
              </a:rPr>
              <a:t>Now Stick Bubble-Wrap Inside Each Wall And Roof.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rgbClr val="008000"/>
                </a:solidFill>
                <a:ea typeface="+mn-ea"/>
              </a:rPr>
              <a:t>Also Put The House Onto A Layer Of Bubble Wrap.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Or you may just be measuring the temperature of the table.</a:t>
            </a:r>
          </a:p>
        </p:txBody>
      </p:sp>
      <p:pic>
        <p:nvPicPr>
          <p:cNvPr id="20485" name="Picture 38">
            <a:extLst>
              <a:ext uri="{FF2B5EF4-FFF2-40B4-BE49-F238E27FC236}">
                <a16:creationId xmlns:a16="http://schemas.microsoft.com/office/drawing/2014/main" id="{045F41AB-2DA0-4E27-AC11-3A315B47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>
            <a:extLst>
              <a:ext uri="{FF2B5EF4-FFF2-40B4-BE49-F238E27FC236}">
                <a16:creationId xmlns:a16="http://schemas.microsoft.com/office/drawing/2014/main" id="{BC94A962-7E34-4BB4-97D9-75DC620E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95713"/>
            <a:ext cx="3816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>
            <a:extLst>
              <a:ext uri="{FF2B5EF4-FFF2-40B4-BE49-F238E27FC236}">
                <a16:creationId xmlns:a16="http://schemas.microsoft.com/office/drawing/2014/main" id="{BED61DB1-78CE-4E8E-82FB-C75D7083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807075"/>
            <a:ext cx="28082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05C8338-EA57-4076-8CCB-13D3B4D15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E38D571C-9F6F-4A52-9674-12EDE0A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 Lagging</a:t>
            </a:r>
          </a:p>
        </p:txBody>
      </p:sp>
      <p:sp>
        <p:nvSpPr>
          <p:cNvPr id="21508" name="Text Box 37">
            <a:extLst>
              <a:ext uri="{FF2B5EF4-FFF2-40B4-BE49-F238E27FC236}">
                <a16:creationId xmlns:a16="http://schemas.microsoft.com/office/drawing/2014/main" id="{520CD042-9FF7-4CF7-AC8C-95262020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57118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Take and Record a Thermometer Reading</a:t>
            </a: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1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Turn on the Light</a:t>
            </a: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1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Go for a 10 minute break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2400" b="1">
                <a:solidFill>
                  <a:srgbClr val="008000"/>
                </a:solidFill>
              </a:rPr>
            </a:br>
            <a:endParaRPr lang="en-GB" altLang="en-US" sz="2400" b="1">
              <a:solidFill>
                <a:srgbClr val="008000"/>
              </a:solidFill>
            </a:endParaRPr>
          </a:p>
        </p:txBody>
      </p:sp>
      <p:pic>
        <p:nvPicPr>
          <p:cNvPr id="21509" name="Picture 38">
            <a:extLst>
              <a:ext uri="{FF2B5EF4-FFF2-40B4-BE49-F238E27FC236}">
                <a16:creationId xmlns:a16="http://schemas.microsoft.com/office/drawing/2014/main" id="{67E4A824-2AA9-4417-B099-75562C90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>
            <a:extLst>
              <a:ext uri="{FF2B5EF4-FFF2-40B4-BE49-F238E27FC236}">
                <a16:creationId xmlns:a16="http://schemas.microsoft.com/office/drawing/2014/main" id="{1D81A456-1F17-4C30-8B52-3FF4A188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86238"/>
            <a:ext cx="3816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0319874-4A11-4DA2-B6B6-9535E5A2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A49B1A5-C5C5-4100-8713-CDEE7DB64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 Lagging</a:t>
            </a:r>
          </a:p>
        </p:txBody>
      </p:sp>
      <p:sp>
        <p:nvSpPr>
          <p:cNvPr id="22532" name="Text Box 37">
            <a:extLst>
              <a:ext uri="{FF2B5EF4-FFF2-40B4-BE49-F238E27FC236}">
                <a16:creationId xmlns:a16="http://schemas.microsoft.com/office/drawing/2014/main" id="{D84AD6E1-C5A7-40C0-AA57-B99709C2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57118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After 10 Minutes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400" b="1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Take and Record a Thermometer Reading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lang="en-GB" altLang="en-US" sz="2400" b="1">
                <a:solidFill>
                  <a:srgbClr val="008000"/>
                </a:solidFill>
              </a:rPr>
            </a:br>
            <a:br>
              <a:rPr lang="en-GB" altLang="en-US" sz="2400" b="1">
                <a:solidFill>
                  <a:srgbClr val="008000"/>
                </a:solidFill>
              </a:rPr>
            </a:br>
            <a:endParaRPr lang="en-GB" altLang="en-US" sz="2400" b="1">
              <a:solidFill>
                <a:srgbClr val="008000"/>
              </a:solidFill>
            </a:endParaRPr>
          </a:p>
        </p:txBody>
      </p:sp>
      <p:pic>
        <p:nvPicPr>
          <p:cNvPr id="22533" name="Picture 38">
            <a:extLst>
              <a:ext uri="{FF2B5EF4-FFF2-40B4-BE49-F238E27FC236}">
                <a16:creationId xmlns:a16="http://schemas.microsoft.com/office/drawing/2014/main" id="{64ECCE5F-0491-477B-96A1-B1E78AEC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>
            <a:extLst>
              <a:ext uri="{FF2B5EF4-FFF2-40B4-BE49-F238E27FC236}">
                <a16:creationId xmlns:a16="http://schemas.microsoft.com/office/drawing/2014/main" id="{8DB94F6E-C22C-4D9F-A8C9-96E0B6AD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856038"/>
            <a:ext cx="38163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4">
            <a:extLst>
              <a:ext uri="{FF2B5EF4-FFF2-40B4-BE49-F238E27FC236}">
                <a16:creationId xmlns:a16="http://schemas.microsoft.com/office/drawing/2014/main" id="{17455087-E6BF-4A0F-AEB4-DBC6D809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5962650"/>
            <a:ext cx="4154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Write down how much the temperature has changed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C7DE698-7AED-4452-B633-7159FF51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858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66D2CB5-D411-48D9-83D7-00250C29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 Lagging</a:t>
            </a:r>
          </a:p>
        </p:txBody>
      </p:sp>
      <p:sp>
        <p:nvSpPr>
          <p:cNvPr id="23556" name="Text Box 37">
            <a:extLst>
              <a:ext uri="{FF2B5EF4-FFF2-40B4-BE49-F238E27FC236}">
                <a16:creationId xmlns:a16="http://schemas.microsoft.com/office/drawing/2014/main" id="{77E4E11A-1BF2-4B81-85A1-4B3BAB8F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5016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You Should Find That The House </a:t>
            </a:r>
            <a:br>
              <a:rPr lang="en-GB" altLang="en-US" sz="2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Insulated With Bubble Wrap </a:t>
            </a:r>
            <a:br>
              <a:rPr lang="en-GB" altLang="en-US" sz="2400" b="1">
                <a:solidFill>
                  <a:srgbClr val="008000"/>
                </a:solidFill>
              </a:rPr>
            </a:br>
            <a:r>
              <a:rPr lang="en-GB" altLang="en-US" sz="2400" b="1">
                <a:solidFill>
                  <a:srgbClr val="008000"/>
                </a:solidFill>
              </a:rPr>
              <a:t>Has Risen To A Higher Temperature</a:t>
            </a:r>
            <a:endParaRPr lang="en-GB" altLang="en-US" sz="2400"/>
          </a:p>
          <a:p>
            <a:pPr algn="ctr">
              <a:spcBef>
                <a:spcPct val="0"/>
              </a:spcBef>
              <a:buFontTx/>
              <a:buNone/>
            </a:pPr>
            <a:br>
              <a:rPr lang="en-GB" altLang="en-US" sz="2400" b="1">
                <a:solidFill>
                  <a:srgbClr val="008000"/>
                </a:solidFill>
              </a:rPr>
            </a:br>
            <a:endParaRPr lang="en-GB" altLang="en-US" sz="2400" b="1">
              <a:solidFill>
                <a:srgbClr val="008000"/>
              </a:solidFill>
            </a:endParaRPr>
          </a:p>
        </p:txBody>
      </p:sp>
      <p:pic>
        <p:nvPicPr>
          <p:cNvPr id="23557" name="Picture 38">
            <a:extLst>
              <a:ext uri="{FF2B5EF4-FFF2-40B4-BE49-F238E27FC236}">
                <a16:creationId xmlns:a16="http://schemas.microsoft.com/office/drawing/2014/main" id="{D3CDCC53-90EE-497C-B47E-99810130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3FB81A25-74C2-4950-8B57-1A6E56DC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1588"/>
            <a:ext cx="3816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05302" y="922363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036316" y="1685145"/>
            <a:ext cx="6113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discover the reasons for lagging their house to sae energy</a:t>
            </a:r>
          </a:p>
          <a:p>
            <a:endParaRPr lang="en-GB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The project uses 3V lamps and batteries with thermometers.</a:t>
            </a:r>
          </a:p>
          <a:p>
            <a:endParaRPr lang="en-GB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The pupils make a house from A4 paper and try to heat is using the bulbs, measuring the temperature rise after ten minutes.</a:t>
            </a:r>
          </a:p>
          <a:p>
            <a:endParaRPr lang="en-GB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They then lag the walls, ceilings and floor with bubble wrap and find that the temperature increases more.</a:t>
            </a:r>
          </a:p>
          <a:p>
            <a:endParaRPr lang="en-GB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en-GB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solidFill>
                  <a:srgbClr val="FF0000"/>
                </a:solidFill>
                <a:cs typeface="Arial" panose="020B0604020202020204" pitchFamily="34" charset="0"/>
              </a:rPr>
              <a:t>Mandatory close supervision by a competent adult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69798" y="37658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31298"/>
              </p:ext>
            </p:extLst>
          </p:nvPr>
        </p:nvGraphicFramePr>
        <p:xfrm>
          <a:off x="2726114" y="4179171"/>
          <a:ext cx="4320480" cy="1789749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Scissors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</a:t>
                      </a: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rinse mouth </a:t>
                      </a: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64506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Ensure they are not shorted out creating heat and fire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862494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Bulbs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Clean up broken glass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6042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F843AC4-9B9C-40EC-9473-D227F4C1A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4579" name="Text Box 39">
            <a:extLst>
              <a:ext uri="{FF2B5EF4-FFF2-40B4-BE49-F238E27FC236}">
                <a16:creationId xmlns:a16="http://schemas.microsoft.com/office/drawing/2014/main" id="{47F904FC-50F8-4473-8E0D-AEC5DE49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29000"/>
            <a:ext cx="397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What are Your Conclusions?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6107D9B-D546-481D-A98E-128DCD28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B8020A4F-EFA5-4B94-91DB-89043009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048000"/>
            <a:ext cx="5146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Further Work</a:t>
            </a:r>
            <a:br>
              <a:rPr lang="en-GB" altLang="en-US" sz="2400" b="1">
                <a:solidFill>
                  <a:schemeClr val="accent2"/>
                </a:solidFill>
              </a:rPr>
            </a:br>
            <a:br>
              <a:rPr lang="en-GB" altLang="en-US" sz="2400" b="1">
                <a:solidFill>
                  <a:schemeClr val="accent2"/>
                </a:solidFill>
              </a:rPr>
            </a:br>
            <a:r>
              <a:rPr lang="en-GB" altLang="en-US" sz="2400" b="1">
                <a:solidFill>
                  <a:schemeClr val="accent2"/>
                </a:solidFill>
              </a:rPr>
              <a:t>Can you calculate how much </a:t>
            </a:r>
            <a:br>
              <a:rPr lang="en-GB" altLang="en-US" sz="2400" b="1">
                <a:solidFill>
                  <a:schemeClr val="accent2"/>
                </a:solidFill>
              </a:rPr>
            </a:br>
            <a:r>
              <a:rPr lang="en-GB" altLang="en-US" sz="2400" b="1">
                <a:solidFill>
                  <a:schemeClr val="accent2"/>
                </a:solidFill>
              </a:rPr>
              <a:t>energy saving you could make?</a:t>
            </a:r>
            <a:br>
              <a:rPr lang="en-GB" altLang="en-US" sz="2400" b="1">
                <a:solidFill>
                  <a:schemeClr val="accent2"/>
                </a:solidFill>
              </a:rPr>
            </a:br>
            <a:br>
              <a:rPr lang="en-GB" altLang="en-US" sz="2400" b="1">
                <a:solidFill>
                  <a:schemeClr val="accent2"/>
                </a:solidFill>
              </a:rPr>
            </a:br>
            <a:r>
              <a:rPr lang="en-GB" altLang="en-US" sz="2400" b="1">
                <a:solidFill>
                  <a:schemeClr val="accent2"/>
                </a:solidFill>
              </a:rPr>
              <a:t>Use the internet to find some answers!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480BA29-704B-4B7A-9285-DF53EA6D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A0206EA4-B1B5-44F2-B46B-08D7D90F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048000"/>
            <a:ext cx="89582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Use the internet to find some answers!</a:t>
            </a:r>
            <a:br>
              <a:rPr lang="en-GB" altLang="en-US" sz="2400" b="1">
                <a:solidFill>
                  <a:schemeClr val="accent2"/>
                </a:solidFill>
              </a:rPr>
            </a:br>
            <a:br>
              <a:rPr lang="en-GB" altLang="en-US" sz="2400" b="1">
                <a:solidFill>
                  <a:schemeClr val="accent2"/>
                </a:solidFill>
              </a:rPr>
            </a:br>
            <a:r>
              <a:rPr lang="en-GB" altLang="en-US" sz="2400" b="1">
                <a:solidFill>
                  <a:schemeClr val="accent2"/>
                </a:solidFill>
              </a:rPr>
              <a:t>Search - saving energy in your home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/>
              <a:t>http://www.propertypal.com/property-news/saving-energy-in-your-home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/>
              <a:t>http://www.energysavingtrust.org.uk/</a:t>
            </a:r>
            <a:br>
              <a:rPr lang="en-GB" altLang="en-US" sz="1400" b="1"/>
            </a:br>
            <a:br>
              <a:rPr lang="en-GB" altLang="en-US" sz="1400" b="1"/>
            </a:br>
            <a:r>
              <a:rPr lang="en-GB" altLang="en-US" sz="1400" b="1"/>
              <a:t>www.direct.gov.uk/en/Environmentandgreenerliving/Energyandwatersaving/Energyandwaterefficiencyinyourhome</a:t>
            </a:r>
            <a:endParaRPr lang="en-GB" altLang="en-US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194E1F30-91E1-4918-8F38-A1F29DB7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69269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4">
            <a:extLst>
              <a:ext uri="{FF2B5EF4-FFF2-40B4-BE49-F238E27FC236}">
                <a16:creationId xmlns:a16="http://schemas.microsoft.com/office/drawing/2014/main" id="{00AA58EE-F298-4936-A13E-5F12A628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800" y="4365104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Thank You</a:t>
            </a:r>
            <a:endParaRPr lang="en-GB" alt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D9A2EF-8308-495C-80B7-E169416519CB}"/>
              </a:ext>
            </a:extLst>
          </p:cNvPr>
          <p:cNvSpPr/>
          <p:nvPr/>
        </p:nvSpPr>
        <p:spPr bwMode="auto">
          <a:xfrm>
            <a:off x="-32063" y="0"/>
            <a:ext cx="10065568" cy="6957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51B0FF-FC41-48F1-975E-C8A4B8EC6EA3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698" name="Rectangle 2" descr="Horizontal brick">
            <a:extLst>
              <a:ext uri="{FF2B5EF4-FFF2-40B4-BE49-F238E27FC236}">
                <a16:creationId xmlns:a16="http://schemas.microsoft.com/office/drawing/2014/main" id="{CE76B45D-4BBA-4FEE-8E38-910A921C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6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11">
            <a:extLst>
              <a:ext uri="{FF2B5EF4-FFF2-40B4-BE49-F238E27FC236}">
                <a16:creationId xmlns:a16="http://schemas.microsoft.com/office/drawing/2014/main" id="{784C3BA7-FE19-495C-8058-F4E655C3EA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85800"/>
            <a:ext cx="99060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Text Box 12">
            <a:extLst>
              <a:ext uri="{FF2B5EF4-FFF2-40B4-BE49-F238E27FC236}">
                <a16:creationId xmlns:a16="http://schemas.microsoft.com/office/drawing/2014/main" id="{D915BFB4-A0CF-48C2-890E-7CD43041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727075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&amp; Stick Roof Here</a:t>
            </a:r>
          </a:p>
        </p:txBody>
      </p:sp>
      <p:sp>
        <p:nvSpPr>
          <p:cNvPr id="29703" name="Line 13">
            <a:extLst>
              <a:ext uri="{FF2B5EF4-FFF2-40B4-BE49-F238E27FC236}">
                <a16:creationId xmlns:a16="http://schemas.microsoft.com/office/drawing/2014/main" id="{17099666-01F1-4FD7-95DB-40A7EEF6D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9388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Line 14">
            <a:extLst>
              <a:ext uri="{FF2B5EF4-FFF2-40B4-BE49-F238E27FC236}">
                <a16:creationId xmlns:a16="http://schemas.microsoft.com/office/drawing/2014/main" id="{AC4C0DFB-DC7B-4025-AE70-DFD8F351B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572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Text Box 15">
            <a:extLst>
              <a:ext uri="{FF2B5EF4-FFF2-40B4-BE49-F238E27FC236}">
                <a16:creationId xmlns:a16="http://schemas.microsoft.com/office/drawing/2014/main" id="{08F793BF-C325-4551-8BD3-1836DD2A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29706" name="Line 16">
            <a:extLst>
              <a:ext uri="{FF2B5EF4-FFF2-40B4-BE49-F238E27FC236}">
                <a16:creationId xmlns:a16="http://schemas.microsoft.com/office/drawing/2014/main" id="{A0EB839F-E4F4-4B4C-B34A-DD735F34C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75" y="457200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Text Box 17">
            <a:extLst>
              <a:ext uri="{FF2B5EF4-FFF2-40B4-BE49-F238E27FC236}">
                <a16:creationId xmlns:a16="http://schemas.microsoft.com/office/drawing/2014/main" id="{8D2DBBC3-B1D7-4367-A804-51FB9CB0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29708" name="Group 18">
            <a:extLst>
              <a:ext uri="{FF2B5EF4-FFF2-40B4-BE49-F238E27FC236}">
                <a16:creationId xmlns:a16="http://schemas.microsoft.com/office/drawing/2014/main" id="{B3CEB031-2FFF-476C-9FFD-6E432557972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3813"/>
            <a:ext cx="381000" cy="531812"/>
            <a:chOff x="960" y="2016"/>
            <a:chExt cx="1200" cy="1152"/>
          </a:xfrm>
        </p:grpSpPr>
        <p:sp>
          <p:nvSpPr>
            <p:cNvPr id="29713" name="Rectangle 19">
              <a:extLst>
                <a:ext uri="{FF2B5EF4-FFF2-40B4-BE49-F238E27FC236}">
                  <a16:creationId xmlns:a16="http://schemas.microsoft.com/office/drawing/2014/main" id="{E848E93A-A6EC-46AE-A46B-53CABE08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4" name="Rectangle 20">
              <a:extLst>
                <a:ext uri="{FF2B5EF4-FFF2-40B4-BE49-F238E27FC236}">
                  <a16:creationId xmlns:a16="http://schemas.microsoft.com/office/drawing/2014/main" id="{A11F4C68-F49C-4E8F-AB4E-D1C46F831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5" name="Line 21">
              <a:extLst>
                <a:ext uri="{FF2B5EF4-FFF2-40B4-BE49-F238E27FC236}">
                  <a16:creationId xmlns:a16="http://schemas.microsoft.com/office/drawing/2014/main" id="{C6095921-F5C1-40F7-A189-75D4D5576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09" name="Text Box 22">
            <a:extLst>
              <a:ext uri="{FF2B5EF4-FFF2-40B4-BE49-F238E27FC236}">
                <a16:creationId xmlns:a16="http://schemas.microsoft.com/office/drawing/2014/main" id="{B431A44B-3A35-43E9-A160-A353E9E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302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and </a:t>
            </a:r>
            <a:br>
              <a:rPr lang="en-GB" altLang="en-US" sz="1600"/>
            </a:br>
            <a:r>
              <a:rPr lang="en-GB" altLang="en-US" sz="1600"/>
              <a:t>Stick Clingfilm to Represent Glass</a:t>
            </a:r>
          </a:p>
        </p:txBody>
      </p:sp>
      <p:sp>
        <p:nvSpPr>
          <p:cNvPr id="29710" name="AutoShape 23">
            <a:extLst>
              <a:ext uri="{FF2B5EF4-FFF2-40B4-BE49-F238E27FC236}">
                <a16:creationId xmlns:a16="http://schemas.microsoft.com/office/drawing/2014/main" id="{2A023BBA-3A28-459A-B424-65D9832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9060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24">
            <a:extLst>
              <a:ext uri="{FF2B5EF4-FFF2-40B4-BE49-F238E27FC236}">
                <a16:creationId xmlns:a16="http://schemas.microsoft.com/office/drawing/2014/main" id="{6A6F1633-CB70-49B8-8D61-83F9FBF16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Text Box 25">
            <a:extLst>
              <a:ext uri="{FF2B5EF4-FFF2-40B4-BE49-F238E27FC236}">
                <a16:creationId xmlns:a16="http://schemas.microsoft.com/office/drawing/2014/main" id="{15F70009-E15A-4058-99B9-5AA9827B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008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– </a:t>
            </a:r>
            <a:r>
              <a:rPr lang="en-GB" altLang="en-US" sz="2400">
                <a:solidFill>
                  <a:srgbClr val="FF0000"/>
                </a:solidFill>
              </a:rPr>
              <a:t>DO NOT </a:t>
            </a:r>
            <a:r>
              <a:rPr lang="en-GB" altLang="en-US" sz="2400"/>
              <a:t>Stick To Base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67FB01-8112-4FFD-82E7-F3EA780E06F8}"/>
              </a:ext>
            </a:extLst>
          </p:cNvPr>
          <p:cNvGrpSpPr/>
          <p:nvPr/>
        </p:nvGrpSpPr>
        <p:grpSpPr>
          <a:xfrm>
            <a:off x="1501254" y="2631204"/>
            <a:ext cx="1927746" cy="1864596"/>
            <a:chOff x="1501254" y="2631204"/>
            <a:chExt cx="1927746" cy="18645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A6D38D-86DC-43EE-A175-5E7C2E7A939A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E91000-FC62-4A00-8FF6-343591F0175B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775183-E548-47E2-AD9C-A7DD0109579A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719" name="Rectangle 4">
              <a:extLst>
                <a:ext uri="{FF2B5EF4-FFF2-40B4-BE49-F238E27FC236}">
                  <a16:creationId xmlns:a16="http://schemas.microsoft.com/office/drawing/2014/main" id="{449AE7F2-B85C-4200-B046-61BE9E06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1" name="Line 6">
              <a:extLst>
                <a:ext uri="{FF2B5EF4-FFF2-40B4-BE49-F238E27FC236}">
                  <a16:creationId xmlns:a16="http://schemas.microsoft.com/office/drawing/2014/main" id="{65DBF733-C75E-49D6-B84A-DC88E04C9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20" name="Rectangle 5">
              <a:extLst>
                <a:ext uri="{FF2B5EF4-FFF2-40B4-BE49-F238E27FC236}">
                  <a16:creationId xmlns:a16="http://schemas.microsoft.com/office/drawing/2014/main" id="{535CDBA2-9FB6-4DAE-B722-C23100E4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2A0044-EBFE-40AC-89E9-C2AB9935537A}"/>
              </a:ext>
            </a:extLst>
          </p:cNvPr>
          <p:cNvGrpSpPr/>
          <p:nvPr/>
        </p:nvGrpSpPr>
        <p:grpSpPr>
          <a:xfrm>
            <a:off x="5865552" y="2613303"/>
            <a:ext cx="1927746" cy="1864596"/>
            <a:chOff x="1501254" y="2631204"/>
            <a:chExt cx="1927746" cy="18645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EFF744-42F4-47A7-8AAC-53CA525B461A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CA9479-BCC7-4F10-A8E4-951E49B9A01D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33CC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BC0602-BE1C-4929-BEB0-6EB8F286FFB1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33CC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29453522-5622-4DC7-83FD-25C8ACDA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" name="Line 6">
              <a:extLst>
                <a:ext uri="{FF2B5EF4-FFF2-40B4-BE49-F238E27FC236}">
                  <a16:creationId xmlns:a16="http://schemas.microsoft.com/office/drawing/2014/main" id="{8DA823E0-7822-41EE-BA3F-EB2440B5C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A5CB2DB0-1E3D-446E-8062-43EB3B44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51B0FF-FC41-48F1-975E-C8A4B8EC6EA3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698" name="Rectangle 2" descr="Horizontal brick">
            <a:extLst>
              <a:ext uri="{FF2B5EF4-FFF2-40B4-BE49-F238E27FC236}">
                <a16:creationId xmlns:a16="http://schemas.microsoft.com/office/drawing/2014/main" id="{CE76B45D-4BBA-4FEE-8E38-910A921C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6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11">
            <a:extLst>
              <a:ext uri="{FF2B5EF4-FFF2-40B4-BE49-F238E27FC236}">
                <a16:creationId xmlns:a16="http://schemas.microsoft.com/office/drawing/2014/main" id="{784C3BA7-FE19-495C-8058-F4E655C3EA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85800"/>
            <a:ext cx="99060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Text Box 12">
            <a:extLst>
              <a:ext uri="{FF2B5EF4-FFF2-40B4-BE49-F238E27FC236}">
                <a16:creationId xmlns:a16="http://schemas.microsoft.com/office/drawing/2014/main" id="{D915BFB4-A0CF-48C2-890E-7CD43041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727075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&amp; Stick Roof Here</a:t>
            </a:r>
          </a:p>
        </p:txBody>
      </p:sp>
      <p:sp>
        <p:nvSpPr>
          <p:cNvPr id="29703" name="Line 13">
            <a:extLst>
              <a:ext uri="{FF2B5EF4-FFF2-40B4-BE49-F238E27FC236}">
                <a16:creationId xmlns:a16="http://schemas.microsoft.com/office/drawing/2014/main" id="{17099666-01F1-4FD7-95DB-40A7EEF6D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9388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Line 14">
            <a:extLst>
              <a:ext uri="{FF2B5EF4-FFF2-40B4-BE49-F238E27FC236}">
                <a16:creationId xmlns:a16="http://schemas.microsoft.com/office/drawing/2014/main" id="{AC4C0DFB-DC7B-4025-AE70-DFD8F351B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572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Text Box 15">
            <a:extLst>
              <a:ext uri="{FF2B5EF4-FFF2-40B4-BE49-F238E27FC236}">
                <a16:creationId xmlns:a16="http://schemas.microsoft.com/office/drawing/2014/main" id="{08F793BF-C325-4551-8BD3-1836DD2A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29706" name="Line 16">
            <a:extLst>
              <a:ext uri="{FF2B5EF4-FFF2-40B4-BE49-F238E27FC236}">
                <a16:creationId xmlns:a16="http://schemas.microsoft.com/office/drawing/2014/main" id="{A0EB839F-E4F4-4B4C-B34A-DD735F34C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75" y="457200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Text Box 17">
            <a:extLst>
              <a:ext uri="{FF2B5EF4-FFF2-40B4-BE49-F238E27FC236}">
                <a16:creationId xmlns:a16="http://schemas.microsoft.com/office/drawing/2014/main" id="{8D2DBBC3-B1D7-4367-A804-51FB9CB0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29708" name="Group 18">
            <a:extLst>
              <a:ext uri="{FF2B5EF4-FFF2-40B4-BE49-F238E27FC236}">
                <a16:creationId xmlns:a16="http://schemas.microsoft.com/office/drawing/2014/main" id="{B3CEB031-2FFF-476C-9FFD-6E432557972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3813"/>
            <a:ext cx="381000" cy="531812"/>
            <a:chOff x="960" y="2016"/>
            <a:chExt cx="1200" cy="1152"/>
          </a:xfrm>
        </p:grpSpPr>
        <p:sp>
          <p:nvSpPr>
            <p:cNvPr id="29713" name="Rectangle 19">
              <a:extLst>
                <a:ext uri="{FF2B5EF4-FFF2-40B4-BE49-F238E27FC236}">
                  <a16:creationId xmlns:a16="http://schemas.microsoft.com/office/drawing/2014/main" id="{E848E93A-A6EC-46AE-A46B-53CABE08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4" name="Rectangle 20">
              <a:extLst>
                <a:ext uri="{FF2B5EF4-FFF2-40B4-BE49-F238E27FC236}">
                  <a16:creationId xmlns:a16="http://schemas.microsoft.com/office/drawing/2014/main" id="{A11F4C68-F49C-4E8F-AB4E-D1C46F831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5" name="Line 21">
              <a:extLst>
                <a:ext uri="{FF2B5EF4-FFF2-40B4-BE49-F238E27FC236}">
                  <a16:creationId xmlns:a16="http://schemas.microsoft.com/office/drawing/2014/main" id="{C6095921-F5C1-40F7-A189-75D4D5576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09" name="Text Box 22">
            <a:extLst>
              <a:ext uri="{FF2B5EF4-FFF2-40B4-BE49-F238E27FC236}">
                <a16:creationId xmlns:a16="http://schemas.microsoft.com/office/drawing/2014/main" id="{B431A44B-3A35-43E9-A160-A353E9E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302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and </a:t>
            </a:r>
            <a:br>
              <a:rPr lang="en-GB" altLang="en-US" sz="1600"/>
            </a:br>
            <a:r>
              <a:rPr lang="en-GB" altLang="en-US" sz="1600"/>
              <a:t>Stick Clingfilm to Represent Glass</a:t>
            </a:r>
          </a:p>
        </p:txBody>
      </p:sp>
      <p:sp>
        <p:nvSpPr>
          <p:cNvPr id="29710" name="AutoShape 23">
            <a:extLst>
              <a:ext uri="{FF2B5EF4-FFF2-40B4-BE49-F238E27FC236}">
                <a16:creationId xmlns:a16="http://schemas.microsoft.com/office/drawing/2014/main" id="{2A023BBA-3A28-459A-B424-65D9832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9060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24">
            <a:extLst>
              <a:ext uri="{FF2B5EF4-FFF2-40B4-BE49-F238E27FC236}">
                <a16:creationId xmlns:a16="http://schemas.microsoft.com/office/drawing/2014/main" id="{6A6F1633-CB70-49B8-8D61-83F9FBF16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Text Box 25">
            <a:extLst>
              <a:ext uri="{FF2B5EF4-FFF2-40B4-BE49-F238E27FC236}">
                <a16:creationId xmlns:a16="http://schemas.microsoft.com/office/drawing/2014/main" id="{15F70009-E15A-4058-99B9-5AA9827B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008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– </a:t>
            </a:r>
            <a:r>
              <a:rPr lang="en-GB" altLang="en-US" sz="2400">
                <a:solidFill>
                  <a:srgbClr val="FF0000"/>
                </a:solidFill>
              </a:rPr>
              <a:t>DO NOT </a:t>
            </a:r>
            <a:r>
              <a:rPr lang="en-GB" altLang="en-US" sz="2400"/>
              <a:t>Stick To Base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67FB01-8112-4FFD-82E7-F3EA780E06F8}"/>
              </a:ext>
            </a:extLst>
          </p:cNvPr>
          <p:cNvGrpSpPr/>
          <p:nvPr/>
        </p:nvGrpSpPr>
        <p:grpSpPr>
          <a:xfrm>
            <a:off x="1501254" y="2631204"/>
            <a:ext cx="1927746" cy="1864596"/>
            <a:chOff x="1501254" y="2631204"/>
            <a:chExt cx="1927746" cy="18645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A6D38D-86DC-43EE-A175-5E7C2E7A939A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E91000-FC62-4A00-8FF6-343591F0175B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66FF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775183-E548-47E2-AD9C-A7DD0109579A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66FF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719" name="Rectangle 4">
              <a:extLst>
                <a:ext uri="{FF2B5EF4-FFF2-40B4-BE49-F238E27FC236}">
                  <a16:creationId xmlns:a16="http://schemas.microsoft.com/office/drawing/2014/main" id="{449AE7F2-B85C-4200-B046-61BE9E06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1" name="Line 6">
              <a:extLst>
                <a:ext uri="{FF2B5EF4-FFF2-40B4-BE49-F238E27FC236}">
                  <a16:creationId xmlns:a16="http://schemas.microsoft.com/office/drawing/2014/main" id="{65DBF733-C75E-49D6-B84A-DC88E04C9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20" name="Rectangle 5">
              <a:extLst>
                <a:ext uri="{FF2B5EF4-FFF2-40B4-BE49-F238E27FC236}">
                  <a16:creationId xmlns:a16="http://schemas.microsoft.com/office/drawing/2014/main" id="{535CDBA2-9FB6-4DAE-B722-C23100E4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2A0044-EBFE-40AC-89E9-C2AB9935537A}"/>
              </a:ext>
            </a:extLst>
          </p:cNvPr>
          <p:cNvGrpSpPr/>
          <p:nvPr/>
        </p:nvGrpSpPr>
        <p:grpSpPr>
          <a:xfrm>
            <a:off x="5865552" y="2613303"/>
            <a:ext cx="1927746" cy="1864596"/>
            <a:chOff x="1501254" y="2631204"/>
            <a:chExt cx="1927746" cy="18645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EFF744-42F4-47A7-8AAC-53CA525B461A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CA9479-BCC7-4F10-A8E4-951E49B9A01D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BC0602-BE1C-4929-BEB0-6EB8F286FFB1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29453522-5622-4DC7-83FD-25C8ACDA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" name="Line 6">
              <a:extLst>
                <a:ext uri="{FF2B5EF4-FFF2-40B4-BE49-F238E27FC236}">
                  <a16:creationId xmlns:a16="http://schemas.microsoft.com/office/drawing/2014/main" id="{8DA823E0-7822-41EE-BA3F-EB2440B5C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A5CB2DB0-1E3D-446E-8062-43EB3B44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047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351F184-33C3-44E8-BA05-FADE07DE2C8D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746" name="AutoShape 35">
            <a:extLst>
              <a:ext uri="{FF2B5EF4-FFF2-40B4-BE49-F238E27FC236}">
                <a16:creationId xmlns:a16="http://schemas.microsoft.com/office/drawing/2014/main" id="{C6B4DE00-F377-4F52-9675-533E0DAE13F1}"/>
              </a:ext>
            </a:extLst>
          </p:cNvPr>
          <p:cNvSpPr>
            <a:spLocks noChangeArrowheads="1"/>
          </p:cNvSpPr>
          <p:nvPr/>
        </p:nvSpPr>
        <p:spPr bwMode="auto">
          <a:xfrm rot="13153127" flipH="1">
            <a:off x="3186113" y="447675"/>
            <a:ext cx="3276600" cy="619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7" name="AutoShape 36">
            <a:extLst>
              <a:ext uri="{FF2B5EF4-FFF2-40B4-BE49-F238E27FC236}">
                <a16:creationId xmlns:a16="http://schemas.microsoft.com/office/drawing/2014/main" id="{EAE685D1-E99B-40EB-8153-1C2E3FC02797}"/>
              </a:ext>
            </a:extLst>
          </p:cNvPr>
          <p:cNvSpPr>
            <a:spLocks noChangeArrowheads="1"/>
          </p:cNvSpPr>
          <p:nvPr/>
        </p:nvSpPr>
        <p:spPr bwMode="auto">
          <a:xfrm rot="8446873">
            <a:off x="312738" y="449263"/>
            <a:ext cx="3276600" cy="639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8" name="AutoShape 3" descr="Horizontal brick">
            <a:extLst>
              <a:ext uri="{FF2B5EF4-FFF2-40B4-BE49-F238E27FC236}">
                <a16:creationId xmlns:a16="http://schemas.microsoft.com/office/drawing/2014/main" id="{9F158569-BDFD-46E6-ABDF-98141455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88"/>
            <a:ext cx="4953000" cy="1979612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AutoShape 23">
            <a:extLst>
              <a:ext uri="{FF2B5EF4-FFF2-40B4-BE49-F238E27FC236}">
                <a16:creationId xmlns:a16="http://schemas.microsoft.com/office/drawing/2014/main" id="{6B7E485B-80E4-44E7-9EDB-24FBE3FE813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10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AutoShape 24">
            <a:extLst>
              <a:ext uri="{FF2B5EF4-FFF2-40B4-BE49-F238E27FC236}">
                <a16:creationId xmlns:a16="http://schemas.microsoft.com/office/drawing/2014/main" id="{FC10580F-3B4D-45B8-9B38-618A44FD0C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05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Rectangle 2" descr="Horizontal brick">
            <a:extLst>
              <a:ext uri="{FF2B5EF4-FFF2-40B4-BE49-F238E27FC236}">
                <a16:creationId xmlns:a16="http://schemas.microsoft.com/office/drawing/2014/main" id="{192E38BC-EB10-4834-B5E2-8DED8653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4953000" cy="4876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3" name="Rectangle 17">
            <a:extLst>
              <a:ext uri="{FF2B5EF4-FFF2-40B4-BE49-F238E27FC236}">
                <a16:creationId xmlns:a16="http://schemas.microsoft.com/office/drawing/2014/main" id="{E4FAEA83-A7EB-4D21-99BD-B2022B85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1988"/>
            <a:ext cx="990600" cy="34290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4" name="Line 26">
            <a:extLst>
              <a:ext uri="{FF2B5EF4-FFF2-40B4-BE49-F238E27FC236}">
                <a16:creationId xmlns:a16="http://schemas.microsoft.com/office/drawing/2014/main" id="{92C7D449-4B63-43DA-8A68-21C583696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4384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5" name="Text Box 27">
            <a:extLst>
              <a:ext uri="{FF2B5EF4-FFF2-40B4-BE49-F238E27FC236}">
                <a16:creationId xmlns:a16="http://schemas.microsoft.com/office/drawing/2014/main" id="{EA2FC500-1CB3-4918-8F3A-7F7AD0AF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98120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31756" name="Line 28">
            <a:extLst>
              <a:ext uri="{FF2B5EF4-FFF2-40B4-BE49-F238E27FC236}">
                <a16:creationId xmlns:a16="http://schemas.microsoft.com/office/drawing/2014/main" id="{D56249CA-FB2C-494D-8802-3867DB6864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3813" y="1427163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7" name="Text Box 29">
            <a:extLst>
              <a:ext uri="{FF2B5EF4-FFF2-40B4-BE49-F238E27FC236}">
                <a16:creationId xmlns:a16="http://schemas.microsoft.com/office/drawing/2014/main" id="{971A8FD0-CF11-4D22-8D83-01A4343A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1066800"/>
            <a:ext cx="2354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31758" name="Group 30">
            <a:extLst>
              <a:ext uri="{FF2B5EF4-FFF2-40B4-BE49-F238E27FC236}">
                <a16:creationId xmlns:a16="http://schemas.microsoft.com/office/drawing/2014/main" id="{A92B2166-978C-4880-97A3-7CF3277B9A43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048000"/>
            <a:ext cx="381000" cy="531813"/>
            <a:chOff x="960" y="2016"/>
            <a:chExt cx="1200" cy="1152"/>
          </a:xfrm>
        </p:grpSpPr>
        <p:sp>
          <p:nvSpPr>
            <p:cNvPr id="31765" name="Rectangle 31">
              <a:extLst>
                <a:ext uri="{FF2B5EF4-FFF2-40B4-BE49-F238E27FC236}">
                  <a16:creationId xmlns:a16="http://schemas.microsoft.com/office/drawing/2014/main" id="{1B978149-5489-4857-A4AA-EDB1E7385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6" name="Rectangle 32">
              <a:extLst>
                <a:ext uri="{FF2B5EF4-FFF2-40B4-BE49-F238E27FC236}">
                  <a16:creationId xmlns:a16="http://schemas.microsoft.com/office/drawing/2014/main" id="{44F8FBAD-0DE8-4498-95C9-8D97F864F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7" name="Line 33">
              <a:extLst>
                <a:ext uri="{FF2B5EF4-FFF2-40B4-BE49-F238E27FC236}">
                  <a16:creationId xmlns:a16="http://schemas.microsoft.com/office/drawing/2014/main" id="{B009E25A-03D7-4881-B9F7-F82AFF0DE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9" name="Text Box 34">
            <a:extLst>
              <a:ext uri="{FF2B5EF4-FFF2-40B4-BE49-F238E27FC236}">
                <a16:creationId xmlns:a16="http://schemas.microsoft.com/office/drawing/2014/main" id="{F041F568-B352-4C3B-A5CF-A65A7A97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048000"/>
            <a:ext cx="2427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</a:t>
            </a:r>
            <a:br>
              <a:rPr lang="en-GB" altLang="en-US" sz="1600"/>
            </a:br>
            <a:r>
              <a:rPr lang="en-GB" altLang="en-US" sz="1600"/>
              <a:t>and Stick Clingfilm to</a:t>
            </a:r>
            <a:br>
              <a:rPr lang="en-GB" altLang="en-US" sz="1600"/>
            </a:br>
            <a:r>
              <a:rPr lang="en-GB" altLang="en-US" sz="1600"/>
              <a:t>Represent Glass</a:t>
            </a:r>
          </a:p>
        </p:txBody>
      </p:sp>
      <p:sp>
        <p:nvSpPr>
          <p:cNvPr id="31760" name="Text Box 37">
            <a:extLst>
              <a:ext uri="{FF2B5EF4-FFF2-40B4-BE49-F238E27FC236}">
                <a16:creationId xmlns:a16="http://schemas.microsoft.com/office/drawing/2014/main" id="{62B0737A-AD9C-4842-9E3D-14E0B796BE4F}"/>
              </a:ext>
            </a:extLst>
          </p:cNvPr>
          <p:cNvSpPr txBox="1">
            <a:spLocks noChangeArrowheads="1"/>
          </p:cNvSpPr>
          <p:nvPr/>
        </p:nvSpPr>
        <p:spPr bwMode="auto">
          <a:xfrm rot="2394165">
            <a:off x="3810000" y="5334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sp>
        <p:nvSpPr>
          <p:cNvPr id="31761" name="Text Box 38">
            <a:extLst>
              <a:ext uri="{FF2B5EF4-FFF2-40B4-BE49-F238E27FC236}">
                <a16:creationId xmlns:a16="http://schemas.microsoft.com/office/drawing/2014/main" id="{348B0C4A-3A13-4A0E-B483-ABC1B08E9B4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52181" y="41632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1762" name="Text Box 39">
            <a:extLst>
              <a:ext uri="{FF2B5EF4-FFF2-40B4-BE49-F238E27FC236}">
                <a16:creationId xmlns:a16="http://schemas.microsoft.com/office/drawing/2014/main" id="{D0E41C6A-C99F-4D14-A722-9BEFD295B834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-886619" y="42394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1763" name="Text Box 40">
            <a:extLst>
              <a:ext uri="{FF2B5EF4-FFF2-40B4-BE49-F238E27FC236}">
                <a16:creationId xmlns:a16="http://schemas.microsoft.com/office/drawing/2014/main" id="{60D21FC6-2C06-46EC-B1EC-CF1A6516352B}"/>
              </a:ext>
            </a:extLst>
          </p:cNvPr>
          <p:cNvSpPr txBox="1">
            <a:spLocks noChangeArrowheads="1"/>
          </p:cNvSpPr>
          <p:nvPr/>
        </p:nvSpPr>
        <p:spPr bwMode="auto">
          <a:xfrm rot="19205835" flipH="1">
            <a:off x="990600" y="6096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cxnSp>
        <p:nvCxnSpPr>
          <p:cNvPr id="31764" name="Straight Connector 25">
            <a:extLst>
              <a:ext uri="{FF2B5EF4-FFF2-40B4-BE49-F238E27FC236}">
                <a16:creationId xmlns:a16="http://schemas.microsoft.com/office/drawing/2014/main" id="{C449431A-96EB-422C-B1BC-C644EFB02D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0750" y="6858000"/>
            <a:ext cx="4895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626E8D-DE5F-46A0-BDF2-6190CBB0007A}"/>
              </a:ext>
            </a:extLst>
          </p:cNvPr>
          <p:cNvGrpSpPr/>
          <p:nvPr/>
        </p:nvGrpSpPr>
        <p:grpSpPr>
          <a:xfrm>
            <a:off x="1463154" y="3201988"/>
            <a:ext cx="1927746" cy="1864596"/>
            <a:chOff x="1501254" y="2631204"/>
            <a:chExt cx="1927746" cy="186459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F6C859-5225-4A11-8994-AB293372B58C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B23223-A9B0-4FF8-BB5C-E86C90155AA1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25E0A5-83A0-43CD-BAE7-4D960AB378CB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E6549533-BFFD-4255-B13F-DD1573BC5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" name="Line 6">
              <a:extLst>
                <a:ext uri="{FF2B5EF4-FFF2-40B4-BE49-F238E27FC236}">
                  <a16:creationId xmlns:a16="http://schemas.microsoft.com/office/drawing/2014/main" id="{81AA21B3-E582-4862-A25B-5A3C25C0D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9D8DE37B-3FEE-4F01-8647-9B3E7FB4D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115BC2-D434-41D7-A5C0-ADE59867A960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770" name="AutoShape 2">
            <a:extLst>
              <a:ext uri="{FF2B5EF4-FFF2-40B4-BE49-F238E27FC236}">
                <a16:creationId xmlns:a16="http://schemas.microsoft.com/office/drawing/2014/main" id="{CE4ECB0B-CC47-48FF-A3E6-58DA2122540C}"/>
              </a:ext>
            </a:extLst>
          </p:cNvPr>
          <p:cNvSpPr>
            <a:spLocks noChangeArrowheads="1"/>
          </p:cNvSpPr>
          <p:nvPr/>
        </p:nvSpPr>
        <p:spPr bwMode="auto">
          <a:xfrm rot="13153127" flipH="1">
            <a:off x="3186113" y="447675"/>
            <a:ext cx="3276600" cy="619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AutoShape 3">
            <a:extLst>
              <a:ext uri="{FF2B5EF4-FFF2-40B4-BE49-F238E27FC236}">
                <a16:creationId xmlns:a16="http://schemas.microsoft.com/office/drawing/2014/main" id="{02AEC343-6148-40E2-8290-2519A5F76CE7}"/>
              </a:ext>
            </a:extLst>
          </p:cNvPr>
          <p:cNvSpPr>
            <a:spLocks noChangeArrowheads="1"/>
          </p:cNvSpPr>
          <p:nvPr/>
        </p:nvSpPr>
        <p:spPr bwMode="auto">
          <a:xfrm rot="8446873">
            <a:off x="312738" y="449263"/>
            <a:ext cx="3276600" cy="639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AutoShape 4" descr="Horizontal brick">
            <a:extLst>
              <a:ext uri="{FF2B5EF4-FFF2-40B4-BE49-F238E27FC236}">
                <a16:creationId xmlns:a16="http://schemas.microsoft.com/office/drawing/2014/main" id="{712F5120-DDF2-47A6-B12C-55938769C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88"/>
            <a:ext cx="4953000" cy="1979612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>
            <a:extLst>
              <a:ext uri="{FF2B5EF4-FFF2-40B4-BE49-F238E27FC236}">
                <a16:creationId xmlns:a16="http://schemas.microsoft.com/office/drawing/2014/main" id="{86589C93-AA45-4F15-8811-568804CC738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10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B1CF355F-3D71-4FF5-A3B3-8D84B40B27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05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Rectangle 7" descr="Horizontal brick">
            <a:extLst>
              <a:ext uri="{FF2B5EF4-FFF2-40B4-BE49-F238E27FC236}">
                <a16:creationId xmlns:a16="http://schemas.microsoft.com/office/drawing/2014/main" id="{BD5DA292-0C84-4339-8098-7B31FC3E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4953000" cy="4876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7" name="Rectangle 12">
            <a:extLst>
              <a:ext uri="{FF2B5EF4-FFF2-40B4-BE49-F238E27FC236}">
                <a16:creationId xmlns:a16="http://schemas.microsoft.com/office/drawing/2014/main" id="{625909D0-6FF8-462D-87C6-E18A9FFC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9906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8" name="Line 13">
            <a:extLst>
              <a:ext uri="{FF2B5EF4-FFF2-40B4-BE49-F238E27FC236}">
                <a16:creationId xmlns:a16="http://schemas.microsoft.com/office/drawing/2014/main" id="{250105DE-109E-4AFB-BAB2-89B6C0380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4384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Text Box 14">
            <a:extLst>
              <a:ext uri="{FF2B5EF4-FFF2-40B4-BE49-F238E27FC236}">
                <a16:creationId xmlns:a16="http://schemas.microsoft.com/office/drawing/2014/main" id="{8DE6CA1B-978B-4C52-B4FE-FB684941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98120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32780" name="Line 15">
            <a:extLst>
              <a:ext uri="{FF2B5EF4-FFF2-40B4-BE49-F238E27FC236}">
                <a16:creationId xmlns:a16="http://schemas.microsoft.com/office/drawing/2014/main" id="{C5FAB420-CF27-40AC-9C13-0CC97268D0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3813" y="1427163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Text Box 16">
            <a:extLst>
              <a:ext uri="{FF2B5EF4-FFF2-40B4-BE49-F238E27FC236}">
                <a16:creationId xmlns:a16="http://schemas.microsoft.com/office/drawing/2014/main" id="{DAF51D59-3472-4DF9-861D-AFE404F1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1066800"/>
            <a:ext cx="2354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32782" name="Group 17">
            <a:extLst>
              <a:ext uri="{FF2B5EF4-FFF2-40B4-BE49-F238E27FC236}">
                <a16:creationId xmlns:a16="http://schemas.microsoft.com/office/drawing/2014/main" id="{28F6CBEA-BB0D-4F86-A151-8129BD552BBB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048000"/>
            <a:ext cx="381000" cy="531813"/>
            <a:chOff x="960" y="2016"/>
            <a:chExt cx="1200" cy="1152"/>
          </a:xfrm>
        </p:grpSpPr>
        <p:sp>
          <p:nvSpPr>
            <p:cNvPr id="32792" name="Rectangle 18">
              <a:extLst>
                <a:ext uri="{FF2B5EF4-FFF2-40B4-BE49-F238E27FC236}">
                  <a16:creationId xmlns:a16="http://schemas.microsoft.com/office/drawing/2014/main" id="{59FC588F-9CEE-4D4E-A90A-B373D9A6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93" name="Rectangle 19">
              <a:extLst>
                <a:ext uri="{FF2B5EF4-FFF2-40B4-BE49-F238E27FC236}">
                  <a16:creationId xmlns:a16="http://schemas.microsoft.com/office/drawing/2014/main" id="{7AB9F7F8-C818-4D45-99F6-9AC1C6FA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94" name="Line 20">
              <a:extLst>
                <a:ext uri="{FF2B5EF4-FFF2-40B4-BE49-F238E27FC236}">
                  <a16:creationId xmlns:a16="http://schemas.microsoft.com/office/drawing/2014/main" id="{80D988E3-A16C-4B48-89C1-478A12BEA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783" name="Text Box 21">
            <a:extLst>
              <a:ext uri="{FF2B5EF4-FFF2-40B4-BE49-F238E27FC236}">
                <a16:creationId xmlns:a16="http://schemas.microsoft.com/office/drawing/2014/main" id="{51E3B604-F645-4E51-86C7-A86390B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048000"/>
            <a:ext cx="2427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</a:t>
            </a:r>
            <a:br>
              <a:rPr lang="en-GB" altLang="en-US" sz="1600"/>
            </a:br>
            <a:r>
              <a:rPr lang="en-GB" altLang="en-US" sz="1600"/>
              <a:t>and Stick Clingfilm to</a:t>
            </a:r>
            <a:br>
              <a:rPr lang="en-GB" altLang="en-US" sz="1600"/>
            </a:br>
            <a:r>
              <a:rPr lang="en-GB" altLang="en-US" sz="1600"/>
              <a:t>Represent Glass</a:t>
            </a:r>
          </a:p>
        </p:txBody>
      </p:sp>
      <p:sp>
        <p:nvSpPr>
          <p:cNvPr id="32784" name="Rectangle 22">
            <a:extLst>
              <a:ext uri="{FF2B5EF4-FFF2-40B4-BE49-F238E27FC236}">
                <a16:creationId xmlns:a16="http://schemas.microsoft.com/office/drawing/2014/main" id="{86750BEE-99C9-4587-9F51-02A039BF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9906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5" name="Oval 23">
            <a:extLst>
              <a:ext uri="{FF2B5EF4-FFF2-40B4-BE49-F238E27FC236}">
                <a16:creationId xmlns:a16="http://schemas.microsoft.com/office/drawing/2014/main" id="{9FA3B460-DA07-4805-9611-37FAE2D2B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6" name="Oval 24">
            <a:extLst>
              <a:ext uri="{FF2B5EF4-FFF2-40B4-BE49-F238E27FC236}">
                <a16:creationId xmlns:a16="http://schemas.microsoft.com/office/drawing/2014/main" id="{2070A568-33F6-48AF-BFD6-4160CBF6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7" name="Text Box 25">
            <a:extLst>
              <a:ext uri="{FF2B5EF4-FFF2-40B4-BE49-F238E27FC236}">
                <a16:creationId xmlns:a16="http://schemas.microsoft.com/office/drawing/2014/main" id="{8145CC56-7C24-4164-B33E-9E1F6CF1B91E}"/>
              </a:ext>
            </a:extLst>
          </p:cNvPr>
          <p:cNvSpPr txBox="1">
            <a:spLocks noChangeArrowheads="1"/>
          </p:cNvSpPr>
          <p:nvPr/>
        </p:nvSpPr>
        <p:spPr bwMode="auto">
          <a:xfrm rot="2394165">
            <a:off x="3810000" y="5334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sp>
        <p:nvSpPr>
          <p:cNvPr id="32788" name="Text Box 26">
            <a:extLst>
              <a:ext uri="{FF2B5EF4-FFF2-40B4-BE49-F238E27FC236}">
                <a16:creationId xmlns:a16="http://schemas.microsoft.com/office/drawing/2014/main" id="{A5E62C15-6686-4C32-838A-8A55B00C32B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52181" y="41632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2789" name="Text Box 27">
            <a:extLst>
              <a:ext uri="{FF2B5EF4-FFF2-40B4-BE49-F238E27FC236}">
                <a16:creationId xmlns:a16="http://schemas.microsoft.com/office/drawing/2014/main" id="{00E8FBF9-459C-4B4A-99FA-82B8FB1D4F27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-886619" y="42394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2790" name="Text Box 28">
            <a:extLst>
              <a:ext uri="{FF2B5EF4-FFF2-40B4-BE49-F238E27FC236}">
                <a16:creationId xmlns:a16="http://schemas.microsoft.com/office/drawing/2014/main" id="{8C39953E-8C74-43C6-8B8F-0D87F13BA9A4}"/>
              </a:ext>
            </a:extLst>
          </p:cNvPr>
          <p:cNvSpPr txBox="1">
            <a:spLocks noChangeArrowheads="1"/>
          </p:cNvSpPr>
          <p:nvPr/>
        </p:nvSpPr>
        <p:spPr bwMode="auto">
          <a:xfrm rot="19205835" flipH="1">
            <a:off x="990600" y="6096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cxnSp>
        <p:nvCxnSpPr>
          <p:cNvPr id="32791" name="Straight Connector 28">
            <a:extLst>
              <a:ext uri="{FF2B5EF4-FFF2-40B4-BE49-F238E27FC236}">
                <a16:creationId xmlns:a16="http://schemas.microsoft.com/office/drawing/2014/main" id="{C3437581-4598-4711-82C5-A362987C2A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0750" y="6858000"/>
            <a:ext cx="4895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F7F762-B14B-42C5-A60E-2C1AD1ADD026}"/>
              </a:ext>
            </a:extLst>
          </p:cNvPr>
          <p:cNvGrpSpPr/>
          <p:nvPr/>
        </p:nvGrpSpPr>
        <p:grpSpPr>
          <a:xfrm>
            <a:off x="1284596" y="3200400"/>
            <a:ext cx="1927746" cy="1864596"/>
            <a:chOff x="1501254" y="2631204"/>
            <a:chExt cx="1927746" cy="186459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060BE9-B3ED-481D-AD15-9C87F525AF53}"/>
                </a:ext>
              </a:extLst>
            </p:cNvPr>
            <p:cNvSpPr/>
            <p:nvPr/>
          </p:nvSpPr>
          <p:spPr bwMode="auto">
            <a:xfrm>
              <a:off x="1505519" y="2631204"/>
              <a:ext cx="1905000" cy="18287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44E556-A6CD-4618-A46A-1EA0AB8B66A5}"/>
                </a:ext>
              </a:extLst>
            </p:cNvPr>
            <p:cNvSpPr/>
            <p:nvPr/>
          </p:nvSpPr>
          <p:spPr bwMode="auto">
            <a:xfrm flipH="1">
              <a:off x="3242338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33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8BFB0E-44D1-4424-8B20-197A749087A0}"/>
                </a:ext>
              </a:extLst>
            </p:cNvPr>
            <p:cNvSpPr/>
            <p:nvPr/>
          </p:nvSpPr>
          <p:spPr bwMode="auto">
            <a:xfrm>
              <a:off x="1501254" y="2634018"/>
              <a:ext cx="177421" cy="1828800"/>
            </a:xfrm>
            <a:custGeom>
              <a:avLst/>
              <a:gdLst>
                <a:gd name="connsiteX0" fmla="*/ 0 w 177421"/>
                <a:gd name="connsiteY0" fmla="*/ 1828800 h 1828800"/>
                <a:gd name="connsiteX1" fmla="*/ 27295 w 177421"/>
                <a:gd name="connsiteY1" fmla="*/ 0 h 1828800"/>
                <a:gd name="connsiteX2" fmla="*/ 177421 w 177421"/>
                <a:gd name="connsiteY2" fmla="*/ 40943 h 1828800"/>
                <a:gd name="connsiteX3" fmla="*/ 177421 w 177421"/>
                <a:gd name="connsiteY3" fmla="*/ 177421 h 1828800"/>
                <a:gd name="connsiteX4" fmla="*/ 150125 w 177421"/>
                <a:gd name="connsiteY4" fmla="*/ 300251 h 1828800"/>
                <a:gd name="connsiteX5" fmla="*/ 136477 w 177421"/>
                <a:gd name="connsiteY5" fmla="*/ 1037230 h 1828800"/>
                <a:gd name="connsiteX6" fmla="*/ 54591 w 177421"/>
                <a:gd name="connsiteY6" fmla="*/ 180150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21" h="1828800">
                  <a:moveTo>
                    <a:pt x="0" y="1828800"/>
                  </a:moveTo>
                  <a:lnTo>
                    <a:pt x="27295" y="0"/>
                  </a:lnTo>
                  <a:lnTo>
                    <a:pt x="177421" y="40943"/>
                  </a:lnTo>
                  <a:lnTo>
                    <a:pt x="177421" y="177421"/>
                  </a:lnTo>
                  <a:lnTo>
                    <a:pt x="150125" y="300251"/>
                  </a:lnTo>
                  <a:lnTo>
                    <a:pt x="136477" y="1037230"/>
                  </a:lnTo>
                  <a:lnTo>
                    <a:pt x="54591" y="1801504"/>
                  </a:lnTo>
                </a:path>
              </a:pathLst>
            </a:custGeom>
            <a:solidFill>
              <a:srgbClr val="FF33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99569277-25A3-4C37-8840-348F0ECB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" name="Line 6">
              <a:extLst>
                <a:ext uri="{FF2B5EF4-FFF2-40B4-BE49-F238E27FC236}">
                  <a16:creationId xmlns:a16="http://schemas.microsoft.com/office/drawing/2014/main" id="{AB6A9D0E-13E9-4F1D-8191-657D4E6FF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500" y="2667000"/>
              <a:ext cx="0" cy="182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BAFC2CE8-1540-45EC-8C9D-CA935869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667000"/>
              <a:ext cx="1905000" cy="53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>
            <a:extLst>
              <a:ext uri="{FF2B5EF4-FFF2-40B4-BE49-F238E27FC236}">
                <a16:creationId xmlns:a16="http://schemas.microsoft.com/office/drawing/2014/main" id="{AC6233BE-2943-4307-B183-26FAEB8A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Roof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291938-4C4D-4CC7-832C-B1E6ECBCFC71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FEFBB34E-26E0-4732-880D-247D34FE66DF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457200"/>
            <a:ext cx="9791700" cy="6211888"/>
            <a:chOff x="0" y="457200"/>
            <a:chExt cx="9906000" cy="6450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09C5DB-178D-4E69-80D7-DCB66B0C94E1}"/>
                </a:ext>
              </a:extLst>
            </p:cNvPr>
            <p:cNvGrpSpPr/>
            <p:nvPr/>
          </p:nvGrpSpPr>
          <p:grpSpPr>
            <a:xfrm>
              <a:off x="0" y="457200"/>
              <a:ext cx="9906000" cy="3200400"/>
              <a:chOff x="0" y="457200"/>
              <a:chExt cx="9906000" cy="3200400"/>
            </a:xfrm>
            <a:solidFill>
              <a:srgbClr val="CC3300"/>
            </a:solidFill>
          </p:grpSpPr>
          <p:sp>
            <p:nvSpPr>
              <p:cNvPr id="29699" name="Rectangle 6" descr="Large grid">
                <a:extLst>
                  <a:ext uri="{FF2B5EF4-FFF2-40B4-BE49-F238E27FC236}">
                    <a16:creationId xmlns:a16="http://schemas.microsoft.com/office/drawing/2014/main" id="{DD5BF5C7-19F7-4A9C-B29C-13E7FFE23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9906000" cy="3200400"/>
              </a:xfrm>
              <a:prstGeom prst="rect">
                <a:avLst/>
              </a:prstGeom>
              <a:grp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ea typeface="+mn-ea"/>
                </a:endParaRP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19602C3-725D-4477-A3FD-D12BBED6F617}"/>
                  </a:ext>
                </a:extLst>
              </p:cNvPr>
              <p:cNvCxnSpPr/>
              <p:nvPr/>
            </p:nvCxnSpPr>
            <p:spPr bwMode="auto">
              <a:xfrm>
                <a:off x="0" y="83671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31944A9-567D-4B80-8BA6-9ED400804D08}"/>
                  </a:ext>
                </a:extLst>
              </p:cNvPr>
              <p:cNvCxnSpPr/>
              <p:nvPr/>
            </p:nvCxnSpPr>
            <p:spPr bwMode="auto">
              <a:xfrm>
                <a:off x="0" y="124475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412180D-B230-4AD9-9D51-14CDDEFC6ACE}"/>
                  </a:ext>
                </a:extLst>
              </p:cNvPr>
              <p:cNvCxnSpPr/>
              <p:nvPr/>
            </p:nvCxnSpPr>
            <p:spPr bwMode="auto">
              <a:xfrm>
                <a:off x="0" y="165280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74050A-EDDF-4B95-8736-703DDB87C178}"/>
                  </a:ext>
                </a:extLst>
              </p:cNvPr>
              <p:cNvCxnSpPr/>
              <p:nvPr/>
            </p:nvCxnSpPr>
            <p:spPr bwMode="auto">
              <a:xfrm>
                <a:off x="0" y="206084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282765F-CDF8-48D6-A75F-8E8108390BD7}"/>
                  </a:ext>
                </a:extLst>
              </p:cNvPr>
              <p:cNvCxnSpPr/>
              <p:nvPr/>
            </p:nvCxnSpPr>
            <p:spPr bwMode="auto">
              <a:xfrm>
                <a:off x="0" y="246889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F4DF615-AB0F-47F3-AE56-8FA8CA1AE964}"/>
                  </a:ext>
                </a:extLst>
              </p:cNvPr>
              <p:cNvCxnSpPr/>
              <p:nvPr/>
            </p:nvCxnSpPr>
            <p:spPr bwMode="auto">
              <a:xfrm>
                <a:off x="0" y="287693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C21B3F9-9958-4373-8B73-D2015AA8850C}"/>
                  </a:ext>
                </a:extLst>
              </p:cNvPr>
              <p:cNvCxnSpPr/>
              <p:nvPr/>
            </p:nvCxnSpPr>
            <p:spPr bwMode="auto">
              <a:xfrm>
                <a:off x="0" y="3284984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996BB80-9AB4-4E7C-AC3A-D658CA8A839E}"/>
                  </a:ext>
                </a:extLst>
              </p:cNvPr>
              <p:cNvCxnSpPr/>
              <p:nvPr/>
            </p:nvCxnSpPr>
            <p:spPr bwMode="auto">
              <a:xfrm>
                <a:off x="776536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7A45BA4-9E26-4B1D-9A63-BCC9BE59A9AC}"/>
                  </a:ext>
                </a:extLst>
              </p:cNvPr>
              <p:cNvCxnSpPr/>
              <p:nvPr/>
            </p:nvCxnSpPr>
            <p:spPr bwMode="auto">
              <a:xfrm>
                <a:off x="1820652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D81AE1B-3A10-4E76-BCCD-EA545F141FDF}"/>
                  </a:ext>
                </a:extLst>
              </p:cNvPr>
              <p:cNvCxnSpPr/>
              <p:nvPr/>
            </p:nvCxnSpPr>
            <p:spPr bwMode="auto">
              <a:xfrm>
                <a:off x="2864768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62145B-F153-4ED0-8BBB-8981BD860B97}"/>
                  </a:ext>
                </a:extLst>
              </p:cNvPr>
              <p:cNvCxnSpPr/>
              <p:nvPr/>
            </p:nvCxnSpPr>
            <p:spPr bwMode="auto">
              <a:xfrm>
                <a:off x="3908884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A439E9-E9CF-4DDA-A441-7D5B1B7F3045}"/>
                  </a:ext>
                </a:extLst>
              </p:cNvPr>
              <p:cNvCxnSpPr/>
              <p:nvPr/>
            </p:nvCxnSpPr>
            <p:spPr bwMode="auto">
              <a:xfrm>
                <a:off x="4953000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6E9344-C40D-427F-A996-918A73DBE203}"/>
                  </a:ext>
                </a:extLst>
              </p:cNvPr>
              <p:cNvCxnSpPr/>
              <p:nvPr/>
            </p:nvCxnSpPr>
            <p:spPr bwMode="auto">
              <a:xfrm>
                <a:off x="5997116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CAD97DD-2C55-4BC2-9827-EECDB1CDE9F2}"/>
                  </a:ext>
                </a:extLst>
              </p:cNvPr>
              <p:cNvCxnSpPr/>
              <p:nvPr/>
            </p:nvCxnSpPr>
            <p:spPr bwMode="auto">
              <a:xfrm>
                <a:off x="7041232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90CFEB-4440-4591-AB8A-650AA15AF90C}"/>
                  </a:ext>
                </a:extLst>
              </p:cNvPr>
              <p:cNvCxnSpPr/>
              <p:nvPr/>
            </p:nvCxnSpPr>
            <p:spPr bwMode="auto">
              <a:xfrm>
                <a:off x="8085348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79482ED-CD1A-4A0D-85D3-B83FB8C5CC73}"/>
                  </a:ext>
                </a:extLst>
              </p:cNvPr>
              <p:cNvCxnSpPr/>
              <p:nvPr/>
            </p:nvCxnSpPr>
            <p:spPr bwMode="auto">
              <a:xfrm>
                <a:off x="9129464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176022-A07C-408B-8A3A-AAF3F85C3D32}"/>
                </a:ext>
              </a:extLst>
            </p:cNvPr>
            <p:cNvGrpSpPr/>
            <p:nvPr/>
          </p:nvGrpSpPr>
          <p:grpSpPr>
            <a:xfrm>
              <a:off x="0" y="3707791"/>
              <a:ext cx="9906000" cy="3200400"/>
              <a:chOff x="0" y="457200"/>
              <a:chExt cx="9906000" cy="3200400"/>
            </a:xfrm>
            <a:solidFill>
              <a:srgbClr val="CC3300"/>
            </a:solidFill>
          </p:grpSpPr>
          <p:sp>
            <p:nvSpPr>
              <p:cNvPr id="25" name="Rectangle 6" descr="Large grid">
                <a:extLst>
                  <a:ext uri="{FF2B5EF4-FFF2-40B4-BE49-F238E27FC236}">
                    <a16:creationId xmlns:a16="http://schemas.microsoft.com/office/drawing/2014/main" id="{3D8019BC-8801-41E5-A820-F8F9D3FF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9906000" cy="3200400"/>
              </a:xfrm>
              <a:prstGeom prst="rect">
                <a:avLst/>
              </a:prstGeom>
              <a:grp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 dirty="0">
                  <a:ea typeface="+mn-ea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BEC3292-82EF-4CA6-AA4C-A89C9B5A0A22}"/>
                  </a:ext>
                </a:extLst>
              </p:cNvPr>
              <p:cNvCxnSpPr/>
              <p:nvPr/>
            </p:nvCxnSpPr>
            <p:spPr bwMode="auto">
              <a:xfrm>
                <a:off x="0" y="83671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FD85F9-01C0-4C2C-9BCF-86693D68AA1C}"/>
                  </a:ext>
                </a:extLst>
              </p:cNvPr>
              <p:cNvCxnSpPr/>
              <p:nvPr/>
            </p:nvCxnSpPr>
            <p:spPr bwMode="auto">
              <a:xfrm>
                <a:off x="0" y="124475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C3C9D26-4FAF-4DC3-9188-789EA35683F7}"/>
                  </a:ext>
                </a:extLst>
              </p:cNvPr>
              <p:cNvCxnSpPr/>
              <p:nvPr/>
            </p:nvCxnSpPr>
            <p:spPr bwMode="auto">
              <a:xfrm>
                <a:off x="0" y="165280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0A1DFDE-8378-4F17-8E06-A327BB6436D1}"/>
                  </a:ext>
                </a:extLst>
              </p:cNvPr>
              <p:cNvCxnSpPr/>
              <p:nvPr/>
            </p:nvCxnSpPr>
            <p:spPr bwMode="auto">
              <a:xfrm>
                <a:off x="0" y="206084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065CD45-28E7-49E4-BF02-9531F9F02253}"/>
                  </a:ext>
                </a:extLst>
              </p:cNvPr>
              <p:cNvCxnSpPr/>
              <p:nvPr/>
            </p:nvCxnSpPr>
            <p:spPr bwMode="auto">
              <a:xfrm>
                <a:off x="0" y="2468892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F0BB657-8A9E-44F4-A3BA-7E42A888F4F5}"/>
                  </a:ext>
                </a:extLst>
              </p:cNvPr>
              <p:cNvCxnSpPr/>
              <p:nvPr/>
            </p:nvCxnSpPr>
            <p:spPr bwMode="auto">
              <a:xfrm>
                <a:off x="0" y="2876937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A2C44AC-47E3-443C-9F03-9D533EF5182C}"/>
                  </a:ext>
                </a:extLst>
              </p:cNvPr>
              <p:cNvCxnSpPr/>
              <p:nvPr/>
            </p:nvCxnSpPr>
            <p:spPr bwMode="auto">
              <a:xfrm>
                <a:off x="0" y="3284984"/>
                <a:ext cx="9906000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FD43091-25B8-4F44-A745-5EC61AC7F077}"/>
                  </a:ext>
                </a:extLst>
              </p:cNvPr>
              <p:cNvCxnSpPr/>
              <p:nvPr/>
            </p:nvCxnSpPr>
            <p:spPr bwMode="auto">
              <a:xfrm>
                <a:off x="776536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05A66AC-6EF6-4744-A6EB-7582A8CC8087}"/>
                  </a:ext>
                </a:extLst>
              </p:cNvPr>
              <p:cNvCxnSpPr/>
              <p:nvPr/>
            </p:nvCxnSpPr>
            <p:spPr bwMode="auto">
              <a:xfrm>
                <a:off x="1820652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80DE520-D90A-44AE-BEBB-4BCEC5BC31DE}"/>
                  </a:ext>
                </a:extLst>
              </p:cNvPr>
              <p:cNvCxnSpPr/>
              <p:nvPr/>
            </p:nvCxnSpPr>
            <p:spPr bwMode="auto">
              <a:xfrm>
                <a:off x="2864768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09F49ED-D07F-4028-920B-77F3FCEB7A6A}"/>
                  </a:ext>
                </a:extLst>
              </p:cNvPr>
              <p:cNvCxnSpPr/>
              <p:nvPr/>
            </p:nvCxnSpPr>
            <p:spPr bwMode="auto">
              <a:xfrm>
                <a:off x="3908884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9F2641-5231-435C-AD59-06FA54213E5F}"/>
                  </a:ext>
                </a:extLst>
              </p:cNvPr>
              <p:cNvCxnSpPr/>
              <p:nvPr/>
            </p:nvCxnSpPr>
            <p:spPr bwMode="auto">
              <a:xfrm>
                <a:off x="4953000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D114C30-A186-434F-9FF6-378641F0BF64}"/>
                  </a:ext>
                </a:extLst>
              </p:cNvPr>
              <p:cNvCxnSpPr/>
              <p:nvPr/>
            </p:nvCxnSpPr>
            <p:spPr bwMode="auto">
              <a:xfrm>
                <a:off x="5997116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080012E-9CA4-4098-A816-0A078F5D688C}"/>
                  </a:ext>
                </a:extLst>
              </p:cNvPr>
              <p:cNvCxnSpPr/>
              <p:nvPr/>
            </p:nvCxnSpPr>
            <p:spPr bwMode="auto">
              <a:xfrm>
                <a:off x="7041232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51801B8-EAFA-44D1-91B3-D2F829DD62A4}"/>
                  </a:ext>
                </a:extLst>
              </p:cNvPr>
              <p:cNvCxnSpPr/>
              <p:nvPr/>
            </p:nvCxnSpPr>
            <p:spPr bwMode="auto">
              <a:xfrm>
                <a:off x="8085348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97552A0-4497-43C6-8141-B9B19ABE69D4}"/>
                  </a:ext>
                </a:extLst>
              </p:cNvPr>
              <p:cNvCxnSpPr/>
              <p:nvPr/>
            </p:nvCxnSpPr>
            <p:spPr bwMode="auto">
              <a:xfrm>
                <a:off x="9129464" y="457200"/>
                <a:ext cx="0" cy="3200400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5CDCF527-B608-4194-B188-51BA2E94910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42950" y="1410855"/>
            <a:ext cx="8420100" cy="1150937"/>
          </a:xfrm>
          <a:prstGeom prst="rect">
            <a:avLst/>
          </a:prstGeom>
        </p:spPr>
        <p:txBody>
          <a:bodyPr/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13C8F74-9D44-4AE5-A536-808E2D9F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0987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2729DF4-AAD2-4D53-BA5D-44B0E7EA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63" y="3429000"/>
            <a:ext cx="2160936" cy="2160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B1480-3963-43E6-9AA3-4B08FB752E20}"/>
              </a:ext>
            </a:extLst>
          </p:cNvPr>
          <p:cNvSpPr txBox="1"/>
          <p:nvPr/>
        </p:nvSpPr>
        <p:spPr>
          <a:xfrm>
            <a:off x="4333900" y="3633427"/>
            <a:ext cx="4486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this activity as well as learning about lagging your house to save energy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Shingle">
            <a:extLst>
              <a:ext uri="{FF2B5EF4-FFF2-40B4-BE49-F238E27FC236}">
                <a16:creationId xmlns:a16="http://schemas.microsoft.com/office/drawing/2014/main" id="{74485909-43E3-443D-B44C-6403AF4D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6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Text Box 26">
            <a:extLst>
              <a:ext uri="{FF2B5EF4-FFF2-40B4-BE49-F238E27FC236}">
                <a16:creationId xmlns:a16="http://schemas.microsoft.com/office/drawing/2014/main" id="{24D083B0-B6EC-4469-ACCB-3B15E6673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576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Bubble Wrap Size for House Sides - Cut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34A2E-AE28-48A8-A837-390DAEFAD5AE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DDCCF6-7AEC-491F-8BDF-4BF4717C5701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5842" name="Freeform 31" descr="Shingle">
            <a:extLst>
              <a:ext uri="{FF2B5EF4-FFF2-40B4-BE49-F238E27FC236}">
                <a16:creationId xmlns:a16="http://schemas.microsoft.com/office/drawing/2014/main" id="{7B832FAA-FF60-4EA1-B863-F1FA38CDF32C}"/>
              </a:ext>
            </a:extLst>
          </p:cNvPr>
          <p:cNvSpPr>
            <a:spLocks/>
          </p:cNvSpPr>
          <p:nvPr/>
        </p:nvSpPr>
        <p:spPr bwMode="auto">
          <a:xfrm>
            <a:off x="1066800" y="0"/>
            <a:ext cx="4964113" cy="6843713"/>
          </a:xfrm>
          <a:custGeom>
            <a:avLst/>
            <a:gdLst>
              <a:gd name="T0" fmla="*/ 0 w 3127"/>
              <a:gd name="T1" fmla="*/ 2147483646 h 4311"/>
              <a:gd name="T2" fmla="*/ 2147483646 w 3127"/>
              <a:gd name="T3" fmla="*/ 2147483646 h 4311"/>
              <a:gd name="T4" fmla="*/ 2147483646 w 3127"/>
              <a:gd name="T5" fmla="*/ 0 h 4311"/>
              <a:gd name="T6" fmla="*/ 2147483646 w 3127"/>
              <a:gd name="T7" fmla="*/ 2147483646 h 4311"/>
              <a:gd name="T8" fmla="*/ 2147483646 w 3127"/>
              <a:gd name="T9" fmla="*/ 2147483646 h 4311"/>
              <a:gd name="T10" fmla="*/ 0 w 3127"/>
              <a:gd name="T11" fmla="*/ 2147483646 h 43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27" h="4311">
                <a:moveTo>
                  <a:pt x="0" y="4311"/>
                </a:moveTo>
                <a:lnTo>
                  <a:pt x="16" y="1247"/>
                </a:lnTo>
                <a:lnTo>
                  <a:pt x="1587" y="0"/>
                </a:lnTo>
                <a:lnTo>
                  <a:pt x="3127" y="1255"/>
                </a:lnTo>
                <a:lnTo>
                  <a:pt x="3119" y="4303"/>
                </a:lnTo>
                <a:lnTo>
                  <a:pt x="0" y="4311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Text Box 32">
            <a:extLst>
              <a:ext uri="{FF2B5EF4-FFF2-40B4-BE49-F238E27FC236}">
                <a16:creationId xmlns:a16="http://schemas.microsoft.com/office/drawing/2014/main" id="{56DA47AA-8E82-45A3-8A5D-6B2410AC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371600"/>
            <a:ext cx="2943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Bubble Wrap Size for </a:t>
            </a:r>
            <a:br>
              <a:rPr lang="en-GB" altLang="en-US" sz="2400"/>
            </a:br>
            <a:r>
              <a:rPr lang="en-GB" altLang="en-US" sz="2400"/>
              <a:t>House Front and Rear </a:t>
            </a:r>
            <a:br>
              <a:rPr lang="en-GB" altLang="en-US" sz="2400"/>
            </a:br>
            <a:r>
              <a:rPr lang="en-GB" altLang="en-US" sz="2400"/>
              <a:t>Cut Two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9EEFD-E003-4265-9248-75B3EE26A0D4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6866" name="Rectangle 4" descr="Shingle">
            <a:extLst>
              <a:ext uri="{FF2B5EF4-FFF2-40B4-BE49-F238E27FC236}">
                <a16:creationId xmlns:a16="http://schemas.microsoft.com/office/drawing/2014/main" id="{E1D8590D-66A3-4BB3-AFCE-84EFC309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9906000" cy="6400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B13F525C-FD00-439D-A716-C3A4916D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Bubble Wrap Size for House Roof - Cut One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79E9845-9F22-423C-9124-BBD33072C113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7890" name="Rectangle 2" descr="Horizontal brick">
            <a:extLst>
              <a:ext uri="{FF2B5EF4-FFF2-40B4-BE49-F238E27FC236}">
                <a16:creationId xmlns:a16="http://schemas.microsoft.com/office/drawing/2014/main" id="{8FB51BE3-EA4D-4EDB-A7B6-A21DB6AB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6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431B67ED-3E22-4CA3-A28E-14F51951C64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0"/>
            <a:ext cx="1905000" cy="1828800"/>
            <a:chOff x="960" y="2016"/>
            <a:chExt cx="1200" cy="1152"/>
          </a:xfrm>
        </p:grpSpPr>
        <p:sp>
          <p:nvSpPr>
            <p:cNvPr id="37912" name="Rectangle 4">
              <a:extLst>
                <a:ext uri="{FF2B5EF4-FFF2-40B4-BE49-F238E27FC236}">
                  <a16:creationId xmlns:a16="http://schemas.microsoft.com/office/drawing/2014/main" id="{C3C138E1-D67C-48E6-B815-FA08604D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3" name="Rectangle 5">
              <a:extLst>
                <a:ext uri="{FF2B5EF4-FFF2-40B4-BE49-F238E27FC236}">
                  <a16:creationId xmlns:a16="http://schemas.microsoft.com/office/drawing/2014/main" id="{F409DCDE-0AA2-4835-8EB6-5262A2F3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4" name="Line 6">
              <a:extLst>
                <a:ext uri="{FF2B5EF4-FFF2-40B4-BE49-F238E27FC236}">
                  <a16:creationId xmlns:a16="http://schemas.microsoft.com/office/drawing/2014/main" id="{35065F06-4ED0-47A5-8FF0-9F0692427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7892" name="Group 7">
            <a:extLst>
              <a:ext uri="{FF2B5EF4-FFF2-40B4-BE49-F238E27FC236}">
                <a16:creationId xmlns:a16="http://schemas.microsoft.com/office/drawing/2014/main" id="{04D1ABFB-825A-401E-BF6A-25D0D357628C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67000"/>
            <a:ext cx="1905000" cy="1828800"/>
            <a:chOff x="960" y="2016"/>
            <a:chExt cx="1200" cy="1152"/>
          </a:xfrm>
        </p:grpSpPr>
        <p:sp>
          <p:nvSpPr>
            <p:cNvPr id="37909" name="Rectangle 8">
              <a:extLst>
                <a:ext uri="{FF2B5EF4-FFF2-40B4-BE49-F238E27FC236}">
                  <a16:creationId xmlns:a16="http://schemas.microsoft.com/office/drawing/2014/main" id="{B05F7DBB-A5A8-4BF5-AD04-0CE1BCAC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0" name="Rectangle 9">
              <a:extLst>
                <a:ext uri="{FF2B5EF4-FFF2-40B4-BE49-F238E27FC236}">
                  <a16:creationId xmlns:a16="http://schemas.microsoft.com/office/drawing/2014/main" id="{99073CD1-EB95-4538-A8DC-D6D5B19A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11" name="Line 10">
              <a:extLst>
                <a:ext uri="{FF2B5EF4-FFF2-40B4-BE49-F238E27FC236}">
                  <a16:creationId xmlns:a16="http://schemas.microsoft.com/office/drawing/2014/main" id="{07B4CA20-2B18-4E0B-A462-558FA77E1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893" name="AutoShape 11">
            <a:extLst>
              <a:ext uri="{FF2B5EF4-FFF2-40B4-BE49-F238E27FC236}">
                <a16:creationId xmlns:a16="http://schemas.microsoft.com/office/drawing/2014/main" id="{71C27DEB-F01E-435C-8709-773BB565966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85800"/>
            <a:ext cx="99060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4" name="Text Box 12">
            <a:extLst>
              <a:ext uri="{FF2B5EF4-FFF2-40B4-BE49-F238E27FC236}">
                <a16:creationId xmlns:a16="http://schemas.microsoft.com/office/drawing/2014/main" id="{AD831360-1B4D-46D3-AF02-F2C1D667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85800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&amp; Stick Roof Here</a:t>
            </a:r>
          </a:p>
        </p:txBody>
      </p:sp>
      <p:sp>
        <p:nvSpPr>
          <p:cNvPr id="37895" name="Line 13">
            <a:extLst>
              <a:ext uri="{FF2B5EF4-FFF2-40B4-BE49-F238E27FC236}">
                <a16:creationId xmlns:a16="http://schemas.microsoft.com/office/drawing/2014/main" id="{950B479C-A391-444D-9E66-C8D42442C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9388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Line 14">
            <a:extLst>
              <a:ext uri="{FF2B5EF4-FFF2-40B4-BE49-F238E27FC236}">
                <a16:creationId xmlns:a16="http://schemas.microsoft.com/office/drawing/2014/main" id="{0B5AAF7B-BBF5-4DEB-9DCE-2E2116BAA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572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7" name="Text Box 15">
            <a:extLst>
              <a:ext uri="{FF2B5EF4-FFF2-40B4-BE49-F238E27FC236}">
                <a16:creationId xmlns:a16="http://schemas.microsoft.com/office/drawing/2014/main" id="{7894DBF8-496E-4E21-B84F-3BFAE0DB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37898" name="Line 16">
            <a:extLst>
              <a:ext uri="{FF2B5EF4-FFF2-40B4-BE49-F238E27FC236}">
                <a16:creationId xmlns:a16="http://schemas.microsoft.com/office/drawing/2014/main" id="{A199593F-CF6B-4A9A-8568-1808CA7D6F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75" y="457200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Text Box 17">
            <a:extLst>
              <a:ext uri="{FF2B5EF4-FFF2-40B4-BE49-F238E27FC236}">
                <a16:creationId xmlns:a16="http://schemas.microsoft.com/office/drawing/2014/main" id="{1F6959FB-319E-48F8-BBCD-0529B93E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37900" name="Group 18">
            <a:extLst>
              <a:ext uri="{FF2B5EF4-FFF2-40B4-BE49-F238E27FC236}">
                <a16:creationId xmlns:a16="http://schemas.microsoft.com/office/drawing/2014/main" id="{E41E64F3-5F33-480B-B630-B83EF9CCE30C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3813"/>
            <a:ext cx="381000" cy="531812"/>
            <a:chOff x="960" y="2016"/>
            <a:chExt cx="1200" cy="1152"/>
          </a:xfrm>
        </p:grpSpPr>
        <p:sp>
          <p:nvSpPr>
            <p:cNvPr id="37906" name="Rectangle 19">
              <a:extLst>
                <a:ext uri="{FF2B5EF4-FFF2-40B4-BE49-F238E27FC236}">
                  <a16:creationId xmlns:a16="http://schemas.microsoft.com/office/drawing/2014/main" id="{D7C144FC-BB5F-437E-8311-2C4D8007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7" name="Rectangle 20">
              <a:extLst>
                <a:ext uri="{FF2B5EF4-FFF2-40B4-BE49-F238E27FC236}">
                  <a16:creationId xmlns:a16="http://schemas.microsoft.com/office/drawing/2014/main" id="{8E58B0EF-884F-4884-8F54-15DEA490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08" name="Line 21">
              <a:extLst>
                <a:ext uri="{FF2B5EF4-FFF2-40B4-BE49-F238E27FC236}">
                  <a16:creationId xmlns:a16="http://schemas.microsoft.com/office/drawing/2014/main" id="{E99BD559-569A-4D4F-8354-4853D1DD4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901" name="Text Box 22">
            <a:extLst>
              <a:ext uri="{FF2B5EF4-FFF2-40B4-BE49-F238E27FC236}">
                <a16:creationId xmlns:a16="http://schemas.microsoft.com/office/drawing/2014/main" id="{2D17B221-487A-46F0-A937-332797C6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302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and </a:t>
            </a:r>
            <a:br>
              <a:rPr lang="en-GB" altLang="en-US" sz="1600"/>
            </a:br>
            <a:r>
              <a:rPr lang="en-GB" altLang="en-US" sz="1600"/>
              <a:t>Stick Clingfilm to Represent Glass</a:t>
            </a:r>
          </a:p>
        </p:txBody>
      </p:sp>
      <p:sp>
        <p:nvSpPr>
          <p:cNvPr id="37902" name="AutoShape 23">
            <a:extLst>
              <a:ext uri="{FF2B5EF4-FFF2-40B4-BE49-F238E27FC236}">
                <a16:creationId xmlns:a16="http://schemas.microsoft.com/office/drawing/2014/main" id="{090547BF-A655-48F9-B63A-D91C8A722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9060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24">
            <a:extLst>
              <a:ext uri="{FF2B5EF4-FFF2-40B4-BE49-F238E27FC236}">
                <a16:creationId xmlns:a16="http://schemas.microsoft.com/office/drawing/2014/main" id="{DDDF008C-3784-4001-A9BB-F79EBE8C5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Text Box 26">
            <a:extLst>
              <a:ext uri="{FF2B5EF4-FFF2-40B4-BE49-F238E27FC236}">
                <a16:creationId xmlns:a16="http://schemas.microsoft.com/office/drawing/2014/main" id="{0F0A8925-D2F2-43BD-90DF-6EBD3CF1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025525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Colour In Yourself</a:t>
            </a:r>
          </a:p>
        </p:txBody>
      </p:sp>
      <p:sp>
        <p:nvSpPr>
          <p:cNvPr id="37905" name="Text Box 25">
            <a:extLst>
              <a:ext uri="{FF2B5EF4-FFF2-40B4-BE49-F238E27FC236}">
                <a16:creationId xmlns:a16="http://schemas.microsoft.com/office/drawing/2014/main" id="{9D703CB7-5993-41B1-ADD6-ED64A501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008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– </a:t>
            </a:r>
            <a:r>
              <a:rPr lang="en-GB" altLang="en-US" sz="2400">
                <a:solidFill>
                  <a:srgbClr val="FF0000"/>
                </a:solidFill>
              </a:rPr>
              <a:t>DO NOT </a:t>
            </a:r>
            <a:r>
              <a:rPr lang="en-GB" altLang="en-US" sz="2400"/>
              <a:t>Stick To Base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17D2472-86FF-47AD-B0C5-C94ED2523AC4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914" name="Rectangle 2" descr="Horizontal brick">
            <a:extLst>
              <a:ext uri="{FF2B5EF4-FFF2-40B4-BE49-F238E27FC236}">
                <a16:creationId xmlns:a16="http://schemas.microsoft.com/office/drawing/2014/main" id="{5236B2E7-0292-473A-A7E4-C96E584B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6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A5CB041A-2E3E-44E0-AEE5-C8A8CD1FCCE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0"/>
            <a:ext cx="1905000" cy="1828800"/>
            <a:chOff x="960" y="2016"/>
            <a:chExt cx="1200" cy="1152"/>
          </a:xfrm>
        </p:grpSpPr>
        <p:sp>
          <p:nvSpPr>
            <p:cNvPr id="38937" name="Rectangle 4">
              <a:extLst>
                <a:ext uri="{FF2B5EF4-FFF2-40B4-BE49-F238E27FC236}">
                  <a16:creationId xmlns:a16="http://schemas.microsoft.com/office/drawing/2014/main" id="{1B40974B-80D6-4D61-81DA-14FFC88C1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8" name="Rectangle 5">
              <a:extLst>
                <a:ext uri="{FF2B5EF4-FFF2-40B4-BE49-F238E27FC236}">
                  <a16:creationId xmlns:a16="http://schemas.microsoft.com/office/drawing/2014/main" id="{A90C7B94-24F1-4254-8494-A7C94E8C0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9" name="Line 6">
              <a:extLst>
                <a:ext uri="{FF2B5EF4-FFF2-40B4-BE49-F238E27FC236}">
                  <a16:creationId xmlns:a16="http://schemas.microsoft.com/office/drawing/2014/main" id="{D78D1619-7436-4C42-8090-B23C9EF6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8916" name="Group 7">
            <a:extLst>
              <a:ext uri="{FF2B5EF4-FFF2-40B4-BE49-F238E27FC236}">
                <a16:creationId xmlns:a16="http://schemas.microsoft.com/office/drawing/2014/main" id="{CF465F3F-3490-47DF-9C8B-8D3D2D0914E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67000"/>
            <a:ext cx="1905000" cy="1828800"/>
            <a:chOff x="960" y="2016"/>
            <a:chExt cx="1200" cy="1152"/>
          </a:xfrm>
        </p:grpSpPr>
        <p:sp>
          <p:nvSpPr>
            <p:cNvPr id="38934" name="Rectangle 8">
              <a:extLst>
                <a:ext uri="{FF2B5EF4-FFF2-40B4-BE49-F238E27FC236}">
                  <a16:creationId xmlns:a16="http://schemas.microsoft.com/office/drawing/2014/main" id="{51697C8F-E8ED-4E8E-922F-52BA369A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5" name="Rectangle 9">
              <a:extLst>
                <a:ext uri="{FF2B5EF4-FFF2-40B4-BE49-F238E27FC236}">
                  <a16:creationId xmlns:a16="http://schemas.microsoft.com/office/drawing/2014/main" id="{E4C8477F-229F-4DEB-AB54-511F0D18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6" name="Line 10">
              <a:extLst>
                <a:ext uri="{FF2B5EF4-FFF2-40B4-BE49-F238E27FC236}">
                  <a16:creationId xmlns:a16="http://schemas.microsoft.com/office/drawing/2014/main" id="{69299EF1-E29C-49DB-89C2-9696493D7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917" name="AutoShape 11">
            <a:extLst>
              <a:ext uri="{FF2B5EF4-FFF2-40B4-BE49-F238E27FC236}">
                <a16:creationId xmlns:a16="http://schemas.microsoft.com/office/drawing/2014/main" id="{BDA83E85-6111-46BC-A137-012993D2F5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85800"/>
            <a:ext cx="99060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8" name="Text Box 12">
            <a:extLst>
              <a:ext uri="{FF2B5EF4-FFF2-40B4-BE49-F238E27FC236}">
                <a16:creationId xmlns:a16="http://schemas.microsoft.com/office/drawing/2014/main" id="{6D527BB3-E59C-4952-BE09-48C13228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727075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&amp; Stick Roof Here</a:t>
            </a:r>
          </a:p>
        </p:txBody>
      </p:sp>
      <p:sp>
        <p:nvSpPr>
          <p:cNvPr id="38919" name="Line 13">
            <a:extLst>
              <a:ext uri="{FF2B5EF4-FFF2-40B4-BE49-F238E27FC236}">
                <a16:creationId xmlns:a16="http://schemas.microsoft.com/office/drawing/2014/main" id="{C5FC485F-2FB0-4A55-9D90-3858E7F54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9388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0" name="Line 14">
            <a:extLst>
              <a:ext uri="{FF2B5EF4-FFF2-40B4-BE49-F238E27FC236}">
                <a16:creationId xmlns:a16="http://schemas.microsoft.com/office/drawing/2014/main" id="{D20A4866-3453-47E6-A412-82CBCB17E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572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Text Box 15">
            <a:extLst>
              <a:ext uri="{FF2B5EF4-FFF2-40B4-BE49-F238E27FC236}">
                <a16:creationId xmlns:a16="http://schemas.microsoft.com/office/drawing/2014/main" id="{9554EB4A-8434-44B5-8C62-A4164B68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38922" name="Line 16">
            <a:extLst>
              <a:ext uri="{FF2B5EF4-FFF2-40B4-BE49-F238E27FC236}">
                <a16:creationId xmlns:a16="http://schemas.microsoft.com/office/drawing/2014/main" id="{118CC0B6-3D0F-4C05-8287-1CC83C535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75" y="457200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3" name="Text Box 17">
            <a:extLst>
              <a:ext uri="{FF2B5EF4-FFF2-40B4-BE49-F238E27FC236}">
                <a16:creationId xmlns:a16="http://schemas.microsoft.com/office/drawing/2014/main" id="{C8FC1DFF-B0C8-49FC-B0C1-48802D11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83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38924" name="Group 18">
            <a:extLst>
              <a:ext uri="{FF2B5EF4-FFF2-40B4-BE49-F238E27FC236}">
                <a16:creationId xmlns:a16="http://schemas.microsoft.com/office/drawing/2014/main" id="{7C543FDD-AEA1-4C3D-8C48-F050E766B7BD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3813"/>
            <a:ext cx="381000" cy="531812"/>
            <a:chOff x="960" y="2016"/>
            <a:chExt cx="1200" cy="1152"/>
          </a:xfrm>
        </p:grpSpPr>
        <p:sp>
          <p:nvSpPr>
            <p:cNvPr id="38931" name="Rectangle 19">
              <a:extLst>
                <a:ext uri="{FF2B5EF4-FFF2-40B4-BE49-F238E27FC236}">
                  <a16:creationId xmlns:a16="http://schemas.microsoft.com/office/drawing/2014/main" id="{0B0EC3BD-0AF5-4A63-B9A9-44893BBBE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2" name="Rectangle 20">
              <a:extLst>
                <a:ext uri="{FF2B5EF4-FFF2-40B4-BE49-F238E27FC236}">
                  <a16:creationId xmlns:a16="http://schemas.microsoft.com/office/drawing/2014/main" id="{9AAEB3A5-D97F-4A6B-AF8A-406C5219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33" name="Line 21">
              <a:extLst>
                <a:ext uri="{FF2B5EF4-FFF2-40B4-BE49-F238E27FC236}">
                  <a16:creationId xmlns:a16="http://schemas.microsoft.com/office/drawing/2014/main" id="{EFD77ABD-FC0E-489A-A2EE-7CCB138F6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925" name="Text Box 22">
            <a:extLst>
              <a:ext uri="{FF2B5EF4-FFF2-40B4-BE49-F238E27FC236}">
                <a16:creationId xmlns:a16="http://schemas.microsoft.com/office/drawing/2014/main" id="{C38E52D9-B7DE-45AB-95A8-47227044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3025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and </a:t>
            </a:r>
            <a:br>
              <a:rPr lang="en-GB" altLang="en-US" sz="1600"/>
            </a:br>
            <a:r>
              <a:rPr lang="en-GB" altLang="en-US" sz="1600"/>
              <a:t>Stick Clingfilm to Represent Glass</a:t>
            </a:r>
          </a:p>
        </p:txBody>
      </p:sp>
      <p:sp>
        <p:nvSpPr>
          <p:cNvPr id="38926" name="AutoShape 23">
            <a:extLst>
              <a:ext uri="{FF2B5EF4-FFF2-40B4-BE49-F238E27FC236}">
                <a16:creationId xmlns:a16="http://schemas.microsoft.com/office/drawing/2014/main" id="{C2271BED-3E67-42A1-9B06-C4D7376A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906000" cy="53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7" name="Line 24">
            <a:extLst>
              <a:ext uri="{FF2B5EF4-FFF2-40B4-BE49-F238E27FC236}">
                <a16:creationId xmlns:a16="http://schemas.microsoft.com/office/drawing/2014/main" id="{8CED65C5-9595-4EFC-98DC-FEF6E8FE1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Text Box 26">
            <a:extLst>
              <a:ext uri="{FF2B5EF4-FFF2-40B4-BE49-F238E27FC236}">
                <a16:creationId xmlns:a16="http://schemas.microsoft.com/office/drawing/2014/main" id="{B1B3C72E-20F1-4752-883A-78E0E69F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025525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Colour In Yourself</a:t>
            </a:r>
          </a:p>
        </p:txBody>
      </p:sp>
      <p:sp>
        <p:nvSpPr>
          <p:cNvPr id="38929" name="Text Box 25">
            <a:extLst>
              <a:ext uri="{FF2B5EF4-FFF2-40B4-BE49-F238E27FC236}">
                <a16:creationId xmlns:a16="http://schemas.microsoft.com/office/drawing/2014/main" id="{69D0E2FF-1606-4BFA-B2FD-2DD29B36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008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Fold – </a:t>
            </a:r>
            <a:r>
              <a:rPr lang="en-GB" altLang="en-US" sz="2400">
                <a:solidFill>
                  <a:srgbClr val="FF0000"/>
                </a:solidFill>
              </a:rPr>
              <a:t>DO NOT </a:t>
            </a:r>
            <a:r>
              <a:rPr lang="en-GB" altLang="en-US" sz="2400"/>
              <a:t>Stick To Base</a:t>
            </a:r>
          </a:p>
        </p:txBody>
      </p:sp>
      <p:sp>
        <p:nvSpPr>
          <p:cNvPr id="38930" name="Rectangle 1">
            <a:extLst>
              <a:ext uri="{FF2B5EF4-FFF2-40B4-BE49-F238E27FC236}">
                <a16:creationId xmlns:a16="http://schemas.microsoft.com/office/drawing/2014/main" id="{CE1B43D8-3ED7-456B-91F0-423C0025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906000" cy="48720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8FC4F0B-3A11-4CF4-BB73-909E9D526CBB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9938" name="AutoShape 2">
            <a:extLst>
              <a:ext uri="{FF2B5EF4-FFF2-40B4-BE49-F238E27FC236}">
                <a16:creationId xmlns:a16="http://schemas.microsoft.com/office/drawing/2014/main" id="{D33F35D3-1288-4FB6-98DE-A6E0339B0CBC}"/>
              </a:ext>
            </a:extLst>
          </p:cNvPr>
          <p:cNvSpPr>
            <a:spLocks noChangeArrowheads="1"/>
          </p:cNvSpPr>
          <p:nvPr/>
        </p:nvSpPr>
        <p:spPr bwMode="auto">
          <a:xfrm rot="13153127" flipH="1">
            <a:off x="3186113" y="447675"/>
            <a:ext cx="3276600" cy="619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A4B199A7-4009-487A-89C5-028C6759495D}"/>
              </a:ext>
            </a:extLst>
          </p:cNvPr>
          <p:cNvSpPr>
            <a:spLocks noChangeArrowheads="1"/>
          </p:cNvSpPr>
          <p:nvPr/>
        </p:nvSpPr>
        <p:spPr bwMode="auto">
          <a:xfrm rot="8446873">
            <a:off x="312738" y="449263"/>
            <a:ext cx="3276600" cy="639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0" name="AutoShape 4" descr="Horizontal brick">
            <a:extLst>
              <a:ext uri="{FF2B5EF4-FFF2-40B4-BE49-F238E27FC236}">
                <a16:creationId xmlns:a16="http://schemas.microsoft.com/office/drawing/2014/main" id="{76847FC8-19E6-4546-9FCE-9B4B91C6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88"/>
            <a:ext cx="4953000" cy="1979612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id="{253E799F-132F-47DC-BD41-0D80E8D6791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10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D00469B9-57C5-4CF0-A206-7E8D265EB5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05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Rectangle 7" descr="Horizontal brick">
            <a:extLst>
              <a:ext uri="{FF2B5EF4-FFF2-40B4-BE49-F238E27FC236}">
                <a16:creationId xmlns:a16="http://schemas.microsoft.com/office/drawing/2014/main" id="{29378F55-A618-4019-A86A-E76E4EC0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4953000" cy="48768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39944" name="Group 8">
            <a:extLst>
              <a:ext uri="{FF2B5EF4-FFF2-40B4-BE49-F238E27FC236}">
                <a16:creationId xmlns:a16="http://schemas.microsoft.com/office/drawing/2014/main" id="{4B8F2330-1873-4D22-8E99-EDB4CDF4E98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1988"/>
            <a:ext cx="1905000" cy="1828800"/>
            <a:chOff x="960" y="2016"/>
            <a:chExt cx="1200" cy="1152"/>
          </a:xfrm>
        </p:grpSpPr>
        <p:sp>
          <p:nvSpPr>
            <p:cNvPr id="39961" name="Rectangle 9">
              <a:extLst>
                <a:ext uri="{FF2B5EF4-FFF2-40B4-BE49-F238E27FC236}">
                  <a16:creationId xmlns:a16="http://schemas.microsoft.com/office/drawing/2014/main" id="{F4944E58-4E1F-418C-B0C4-D5BAF32C6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62" name="Rectangle 10">
              <a:extLst>
                <a:ext uri="{FF2B5EF4-FFF2-40B4-BE49-F238E27FC236}">
                  <a16:creationId xmlns:a16="http://schemas.microsoft.com/office/drawing/2014/main" id="{2EB519EC-0FF2-4612-BBF6-4B64DE50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63" name="Line 11">
              <a:extLst>
                <a:ext uri="{FF2B5EF4-FFF2-40B4-BE49-F238E27FC236}">
                  <a16:creationId xmlns:a16="http://schemas.microsoft.com/office/drawing/2014/main" id="{B4FEBF2A-EFAA-466E-B22B-977748CA5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945" name="Rectangle 12">
            <a:extLst>
              <a:ext uri="{FF2B5EF4-FFF2-40B4-BE49-F238E27FC236}">
                <a16:creationId xmlns:a16="http://schemas.microsoft.com/office/drawing/2014/main" id="{A3DDED4C-61FB-482D-8FFD-BFDDA6CE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1988"/>
            <a:ext cx="99060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6" name="Line 13">
            <a:extLst>
              <a:ext uri="{FF2B5EF4-FFF2-40B4-BE49-F238E27FC236}">
                <a16:creationId xmlns:a16="http://schemas.microsoft.com/office/drawing/2014/main" id="{EC4A05CF-D17A-4B1F-9728-FBF0E4488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4384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7" name="Text Box 14">
            <a:extLst>
              <a:ext uri="{FF2B5EF4-FFF2-40B4-BE49-F238E27FC236}">
                <a16:creationId xmlns:a16="http://schemas.microsoft.com/office/drawing/2014/main" id="{502174BA-85AD-4B51-B810-EEB62ABC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98120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39948" name="Line 15">
            <a:extLst>
              <a:ext uri="{FF2B5EF4-FFF2-40B4-BE49-F238E27FC236}">
                <a16:creationId xmlns:a16="http://schemas.microsoft.com/office/drawing/2014/main" id="{DED44E52-A9AA-485B-A7C9-69EE00FDC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3813" y="1427163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9" name="Text Box 16">
            <a:extLst>
              <a:ext uri="{FF2B5EF4-FFF2-40B4-BE49-F238E27FC236}">
                <a16:creationId xmlns:a16="http://schemas.microsoft.com/office/drawing/2014/main" id="{AA91132B-F887-4AA4-A1EB-D4335A74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1066800"/>
            <a:ext cx="2354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39950" name="Group 17">
            <a:extLst>
              <a:ext uri="{FF2B5EF4-FFF2-40B4-BE49-F238E27FC236}">
                <a16:creationId xmlns:a16="http://schemas.microsoft.com/office/drawing/2014/main" id="{A9DD7A93-57F4-4782-8556-AC35B64A16B3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048000"/>
            <a:ext cx="381000" cy="531813"/>
            <a:chOff x="960" y="2016"/>
            <a:chExt cx="1200" cy="1152"/>
          </a:xfrm>
        </p:grpSpPr>
        <p:sp>
          <p:nvSpPr>
            <p:cNvPr id="39958" name="Rectangle 18">
              <a:extLst>
                <a:ext uri="{FF2B5EF4-FFF2-40B4-BE49-F238E27FC236}">
                  <a16:creationId xmlns:a16="http://schemas.microsoft.com/office/drawing/2014/main" id="{1AC961EA-398C-4A8E-8377-4E206EC8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59" name="Rectangle 19">
              <a:extLst>
                <a:ext uri="{FF2B5EF4-FFF2-40B4-BE49-F238E27FC236}">
                  <a16:creationId xmlns:a16="http://schemas.microsoft.com/office/drawing/2014/main" id="{7E075C73-8F9B-4C81-805A-E7662552F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60" name="Line 20">
              <a:extLst>
                <a:ext uri="{FF2B5EF4-FFF2-40B4-BE49-F238E27FC236}">
                  <a16:creationId xmlns:a16="http://schemas.microsoft.com/office/drawing/2014/main" id="{BE5106D4-0FF3-4949-B7B9-AF27AEC1B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9951" name="Text Box 21">
            <a:extLst>
              <a:ext uri="{FF2B5EF4-FFF2-40B4-BE49-F238E27FC236}">
                <a16:creationId xmlns:a16="http://schemas.microsoft.com/office/drawing/2014/main" id="{14D92F1B-DDE1-4034-8111-1C741AB6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048000"/>
            <a:ext cx="2427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</a:t>
            </a:r>
            <a:br>
              <a:rPr lang="en-GB" altLang="en-US" sz="1600"/>
            </a:br>
            <a:r>
              <a:rPr lang="en-GB" altLang="en-US" sz="1600"/>
              <a:t>and Stick Clingfilm to</a:t>
            </a:r>
            <a:br>
              <a:rPr lang="en-GB" altLang="en-US" sz="1600"/>
            </a:br>
            <a:r>
              <a:rPr lang="en-GB" altLang="en-US" sz="1600"/>
              <a:t>Represent Glass</a:t>
            </a:r>
          </a:p>
        </p:txBody>
      </p:sp>
      <p:sp>
        <p:nvSpPr>
          <p:cNvPr id="39952" name="Text Box 22">
            <a:extLst>
              <a:ext uri="{FF2B5EF4-FFF2-40B4-BE49-F238E27FC236}">
                <a16:creationId xmlns:a16="http://schemas.microsoft.com/office/drawing/2014/main" id="{1B2D2B06-A3D8-41B5-9A58-E0DFB0D971E5}"/>
              </a:ext>
            </a:extLst>
          </p:cNvPr>
          <p:cNvSpPr txBox="1">
            <a:spLocks noChangeArrowheads="1"/>
          </p:cNvSpPr>
          <p:nvPr/>
        </p:nvSpPr>
        <p:spPr bwMode="auto">
          <a:xfrm rot="2394165">
            <a:off x="3810000" y="5334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sp>
        <p:nvSpPr>
          <p:cNvPr id="39953" name="Text Box 23">
            <a:extLst>
              <a:ext uri="{FF2B5EF4-FFF2-40B4-BE49-F238E27FC236}">
                <a16:creationId xmlns:a16="http://schemas.microsoft.com/office/drawing/2014/main" id="{2F4DB69D-19F3-40E3-A851-22F91508BBD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52181" y="41632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9954" name="Text Box 24">
            <a:extLst>
              <a:ext uri="{FF2B5EF4-FFF2-40B4-BE49-F238E27FC236}">
                <a16:creationId xmlns:a16="http://schemas.microsoft.com/office/drawing/2014/main" id="{7C748953-6DC6-457E-BBF2-60161ECF8960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-886619" y="42394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39955" name="Text Box 25">
            <a:extLst>
              <a:ext uri="{FF2B5EF4-FFF2-40B4-BE49-F238E27FC236}">
                <a16:creationId xmlns:a16="http://schemas.microsoft.com/office/drawing/2014/main" id="{313D3181-45D5-4D4A-9FCB-816A7CF93F9A}"/>
              </a:ext>
            </a:extLst>
          </p:cNvPr>
          <p:cNvSpPr txBox="1">
            <a:spLocks noChangeArrowheads="1"/>
          </p:cNvSpPr>
          <p:nvPr/>
        </p:nvSpPr>
        <p:spPr bwMode="auto">
          <a:xfrm rot="19205835" flipH="1">
            <a:off x="990600" y="6096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sp>
        <p:nvSpPr>
          <p:cNvPr id="39956" name="Text Box 26">
            <a:extLst>
              <a:ext uri="{FF2B5EF4-FFF2-40B4-BE49-F238E27FC236}">
                <a16:creationId xmlns:a16="http://schemas.microsoft.com/office/drawing/2014/main" id="{235B934A-2262-41C5-B973-E651AC24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Colour In Yourself</a:t>
            </a:r>
          </a:p>
        </p:txBody>
      </p:sp>
      <p:cxnSp>
        <p:nvCxnSpPr>
          <p:cNvPr id="39957" name="Straight Connector 2">
            <a:extLst>
              <a:ext uri="{FF2B5EF4-FFF2-40B4-BE49-F238E27FC236}">
                <a16:creationId xmlns:a16="http://schemas.microsoft.com/office/drawing/2014/main" id="{2E93556D-D3E2-4F2C-A097-9B8FB97E73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0750" y="6858000"/>
            <a:ext cx="4895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AB61C2A-A082-4E70-86F1-E6C51FC5B2F6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962" name="AutoShape 2">
            <a:extLst>
              <a:ext uri="{FF2B5EF4-FFF2-40B4-BE49-F238E27FC236}">
                <a16:creationId xmlns:a16="http://schemas.microsoft.com/office/drawing/2014/main" id="{A3A70FBF-0225-4D6B-9041-1E502885C7FA}"/>
              </a:ext>
            </a:extLst>
          </p:cNvPr>
          <p:cNvSpPr>
            <a:spLocks noChangeArrowheads="1"/>
          </p:cNvSpPr>
          <p:nvPr/>
        </p:nvSpPr>
        <p:spPr bwMode="auto">
          <a:xfrm rot="13153127" flipH="1">
            <a:off x="3186113" y="447675"/>
            <a:ext cx="3276600" cy="619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3" name="AutoShape 3">
            <a:extLst>
              <a:ext uri="{FF2B5EF4-FFF2-40B4-BE49-F238E27FC236}">
                <a16:creationId xmlns:a16="http://schemas.microsoft.com/office/drawing/2014/main" id="{B207B047-BF24-40DF-A7CF-3557A24C229F}"/>
              </a:ext>
            </a:extLst>
          </p:cNvPr>
          <p:cNvSpPr>
            <a:spLocks noChangeArrowheads="1"/>
          </p:cNvSpPr>
          <p:nvPr/>
        </p:nvSpPr>
        <p:spPr bwMode="auto">
          <a:xfrm rot="8446873">
            <a:off x="312738" y="449263"/>
            <a:ext cx="3276600" cy="639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4" name="AutoShape 4" descr="Horizontal brick">
            <a:extLst>
              <a:ext uri="{FF2B5EF4-FFF2-40B4-BE49-F238E27FC236}">
                <a16:creationId xmlns:a16="http://schemas.microsoft.com/office/drawing/2014/main" id="{0F6765E3-843F-4248-B4AC-AB60521A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88"/>
            <a:ext cx="4953000" cy="19796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>
            <a:extLst>
              <a:ext uri="{FF2B5EF4-FFF2-40B4-BE49-F238E27FC236}">
                <a16:creationId xmlns:a16="http://schemas.microsoft.com/office/drawing/2014/main" id="{3E63EB57-5DB3-472D-8C86-96515F6A30E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10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9962C1AB-F370-441D-9520-8D38FAA59E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05000" y="4038600"/>
            <a:ext cx="4876800" cy="762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7" name="Rectangle 7" descr="Horizontal brick">
            <a:extLst>
              <a:ext uri="{FF2B5EF4-FFF2-40B4-BE49-F238E27FC236}">
                <a16:creationId xmlns:a16="http://schemas.microsoft.com/office/drawing/2014/main" id="{A7E0926C-7F3F-4A98-A12B-651F157C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4953000" cy="48768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0968" name="Group 8">
            <a:extLst>
              <a:ext uri="{FF2B5EF4-FFF2-40B4-BE49-F238E27FC236}">
                <a16:creationId xmlns:a16="http://schemas.microsoft.com/office/drawing/2014/main" id="{ECEDF110-A41B-4A55-9856-DE2D3B0236F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1988"/>
            <a:ext cx="1905000" cy="1828800"/>
            <a:chOff x="960" y="2016"/>
            <a:chExt cx="1200" cy="1152"/>
          </a:xfrm>
        </p:grpSpPr>
        <p:sp>
          <p:nvSpPr>
            <p:cNvPr id="40987" name="Rectangle 9">
              <a:extLst>
                <a:ext uri="{FF2B5EF4-FFF2-40B4-BE49-F238E27FC236}">
                  <a16:creationId xmlns:a16="http://schemas.microsoft.com/office/drawing/2014/main" id="{5E445AA2-E716-4E08-8DA4-17027946C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988" name="Rectangle 10">
              <a:extLst>
                <a:ext uri="{FF2B5EF4-FFF2-40B4-BE49-F238E27FC236}">
                  <a16:creationId xmlns:a16="http://schemas.microsoft.com/office/drawing/2014/main" id="{C9C29913-9339-48A8-B95D-711E3FC7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989" name="Line 11">
              <a:extLst>
                <a:ext uri="{FF2B5EF4-FFF2-40B4-BE49-F238E27FC236}">
                  <a16:creationId xmlns:a16="http://schemas.microsoft.com/office/drawing/2014/main" id="{3C97A671-4C5B-44EE-B8BF-F5FB23F1D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969" name="Rectangle 12">
            <a:extLst>
              <a:ext uri="{FF2B5EF4-FFF2-40B4-BE49-F238E27FC236}">
                <a16:creationId xmlns:a16="http://schemas.microsoft.com/office/drawing/2014/main" id="{47391CF7-4760-4A2F-B7F5-1CA8B870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99060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70" name="Line 13">
            <a:extLst>
              <a:ext uri="{FF2B5EF4-FFF2-40B4-BE49-F238E27FC236}">
                <a16:creationId xmlns:a16="http://schemas.microsoft.com/office/drawing/2014/main" id="{E52ACB1D-417E-4671-A2B9-6CFBC7E2D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438400"/>
            <a:ext cx="24161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Text Box 14">
            <a:extLst>
              <a:ext uri="{FF2B5EF4-FFF2-40B4-BE49-F238E27FC236}">
                <a16:creationId xmlns:a16="http://schemas.microsoft.com/office/drawing/2014/main" id="{C6DB15E5-F4A1-4F6E-8752-92612AF4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981200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Fold Along Dotted Blue Lines</a:t>
            </a:r>
          </a:p>
        </p:txBody>
      </p:sp>
      <p:sp>
        <p:nvSpPr>
          <p:cNvPr id="40972" name="Line 15">
            <a:extLst>
              <a:ext uri="{FF2B5EF4-FFF2-40B4-BE49-F238E27FC236}">
                <a16:creationId xmlns:a16="http://schemas.microsoft.com/office/drawing/2014/main" id="{B61B63E0-7163-4032-A228-3D7890BCC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3813" y="1427163"/>
            <a:ext cx="21939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Text Box 16">
            <a:extLst>
              <a:ext uri="{FF2B5EF4-FFF2-40B4-BE49-F238E27FC236}">
                <a16:creationId xmlns:a16="http://schemas.microsoft.com/office/drawing/2014/main" id="{C1D2CF46-6BDC-4B2F-B844-683D8DDA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1066800"/>
            <a:ext cx="2354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Cut Along Full Blue Lines</a:t>
            </a:r>
          </a:p>
        </p:txBody>
      </p:sp>
      <p:grpSp>
        <p:nvGrpSpPr>
          <p:cNvPr id="40974" name="Group 17">
            <a:extLst>
              <a:ext uri="{FF2B5EF4-FFF2-40B4-BE49-F238E27FC236}">
                <a16:creationId xmlns:a16="http://schemas.microsoft.com/office/drawing/2014/main" id="{8ED9466E-DF03-4121-8224-3B5D62911FF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048000"/>
            <a:ext cx="381000" cy="531813"/>
            <a:chOff x="960" y="2016"/>
            <a:chExt cx="1200" cy="1152"/>
          </a:xfrm>
        </p:grpSpPr>
        <p:sp>
          <p:nvSpPr>
            <p:cNvPr id="40984" name="Rectangle 18">
              <a:extLst>
                <a:ext uri="{FF2B5EF4-FFF2-40B4-BE49-F238E27FC236}">
                  <a16:creationId xmlns:a16="http://schemas.microsoft.com/office/drawing/2014/main" id="{53D1E248-1497-4C94-A326-A98C1F21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985" name="Rectangle 19">
              <a:extLst>
                <a:ext uri="{FF2B5EF4-FFF2-40B4-BE49-F238E27FC236}">
                  <a16:creationId xmlns:a16="http://schemas.microsoft.com/office/drawing/2014/main" id="{B0863324-7717-40C1-9A30-24606EAB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200" cy="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986" name="Line 20">
              <a:extLst>
                <a:ext uri="{FF2B5EF4-FFF2-40B4-BE49-F238E27FC236}">
                  <a16:creationId xmlns:a16="http://schemas.microsoft.com/office/drawing/2014/main" id="{F4FE4424-C4BF-46D5-B399-17CD440B5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0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975" name="Text Box 21">
            <a:extLst>
              <a:ext uri="{FF2B5EF4-FFF2-40B4-BE49-F238E27FC236}">
                <a16:creationId xmlns:a16="http://schemas.microsoft.com/office/drawing/2014/main" id="{57C1F7DA-1B82-42B3-938C-AF3221B8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048000"/>
            <a:ext cx="2427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Cut out Windows &amp; Doors </a:t>
            </a:r>
            <a:br>
              <a:rPr lang="en-GB" altLang="en-US" sz="1600"/>
            </a:br>
            <a:r>
              <a:rPr lang="en-GB" altLang="en-US" sz="1600"/>
              <a:t>and Stick Clingfilm to</a:t>
            </a:r>
            <a:br>
              <a:rPr lang="en-GB" altLang="en-US" sz="1600"/>
            </a:br>
            <a:r>
              <a:rPr lang="en-GB" altLang="en-US" sz="1600"/>
              <a:t>Represent Glass</a:t>
            </a:r>
          </a:p>
        </p:txBody>
      </p:sp>
      <p:sp>
        <p:nvSpPr>
          <p:cNvPr id="40976" name="Rectangle 22">
            <a:extLst>
              <a:ext uri="{FF2B5EF4-FFF2-40B4-BE49-F238E27FC236}">
                <a16:creationId xmlns:a16="http://schemas.microsoft.com/office/drawing/2014/main" id="{26C5B6BE-F7AC-4AB2-BCEB-1D147590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99060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77" name="Oval 23">
            <a:extLst>
              <a:ext uri="{FF2B5EF4-FFF2-40B4-BE49-F238E27FC236}">
                <a16:creationId xmlns:a16="http://schemas.microsoft.com/office/drawing/2014/main" id="{494079B0-CA47-499E-8AB0-6ED5493A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78" name="Oval 24">
            <a:extLst>
              <a:ext uri="{FF2B5EF4-FFF2-40B4-BE49-F238E27FC236}">
                <a16:creationId xmlns:a16="http://schemas.microsoft.com/office/drawing/2014/main" id="{5C844BBF-665B-4240-B124-A319AF1E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79" name="Text Box 25">
            <a:extLst>
              <a:ext uri="{FF2B5EF4-FFF2-40B4-BE49-F238E27FC236}">
                <a16:creationId xmlns:a16="http://schemas.microsoft.com/office/drawing/2014/main" id="{D0983222-5307-4117-9387-D85F98EB7B9A}"/>
              </a:ext>
            </a:extLst>
          </p:cNvPr>
          <p:cNvSpPr txBox="1">
            <a:spLocks noChangeArrowheads="1"/>
          </p:cNvSpPr>
          <p:nvPr/>
        </p:nvSpPr>
        <p:spPr bwMode="auto">
          <a:xfrm rot="2394165">
            <a:off x="3810000" y="5334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sp>
        <p:nvSpPr>
          <p:cNvPr id="40980" name="Text Box 26">
            <a:extLst>
              <a:ext uri="{FF2B5EF4-FFF2-40B4-BE49-F238E27FC236}">
                <a16:creationId xmlns:a16="http://schemas.microsoft.com/office/drawing/2014/main" id="{594D7422-4782-4B48-ABEC-CC317FE6F06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52181" y="41632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40981" name="Text Box 27">
            <a:extLst>
              <a:ext uri="{FF2B5EF4-FFF2-40B4-BE49-F238E27FC236}">
                <a16:creationId xmlns:a16="http://schemas.microsoft.com/office/drawing/2014/main" id="{64E37A1E-8FCC-4AB5-98F0-2BAF1A121C6C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-886619" y="4239419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Fold and Stick To Side</a:t>
            </a:r>
            <a:endParaRPr lang="en-GB" altLang="en-US" sz="2400"/>
          </a:p>
        </p:txBody>
      </p:sp>
      <p:sp>
        <p:nvSpPr>
          <p:cNvPr id="40982" name="Text Box 28">
            <a:extLst>
              <a:ext uri="{FF2B5EF4-FFF2-40B4-BE49-F238E27FC236}">
                <a16:creationId xmlns:a16="http://schemas.microsoft.com/office/drawing/2014/main" id="{4875A3AD-4BFC-4402-9F7B-FC4C85DDB83D}"/>
              </a:ext>
            </a:extLst>
          </p:cNvPr>
          <p:cNvSpPr txBox="1">
            <a:spLocks noChangeArrowheads="1"/>
          </p:cNvSpPr>
          <p:nvPr/>
        </p:nvSpPr>
        <p:spPr bwMode="auto">
          <a:xfrm rot="19205835" flipH="1">
            <a:off x="990600" y="609600"/>
            <a:ext cx="1862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Fold and Stick To Roof</a:t>
            </a:r>
            <a:endParaRPr lang="en-GB" altLang="en-US" sz="1400"/>
          </a:p>
        </p:txBody>
      </p:sp>
      <p:cxnSp>
        <p:nvCxnSpPr>
          <p:cNvPr id="40983" name="Straight Connector 28">
            <a:extLst>
              <a:ext uri="{FF2B5EF4-FFF2-40B4-BE49-F238E27FC236}">
                <a16:creationId xmlns:a16="http://schemas.microsoft.com/office/drawing/2014/main" id="{0F0FA7AE-39D9-4D19-A70B-5ED8BBC093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0750" y="6858000"/>
            <a:ext cx="4895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36C0326-960B-47FA-9F72-7C576A532A48}"/>
              </a:ext>
            </a:extLst>
          </p:cNvPr>
          <p:cNvSpPr/>
          <p:nvPr/>
        </p:nvSpPr>
        <p:spPr bwMode="auto">
          <a:xfrm>
            <a:off x="3178175" y="0"/>
            <a:ext cx="3146421" cy="6096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1986" name="Text Box 7">
            <a:extLst>
              <a:ext uri="{FF2B5EF4-FFF2-40B4-BE49-F238E27FC236}">
                <a16:creationId xmlns:a16="http://schemas.microsoft.com/office/drawing/2014/main" id="{60DF15DF-BBE1-40E9-A551-7FB42A0C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Roof</a:t>
            </a:r>
          </a:p>
        </p:txBody>
      </p:sp>
      <p:grpSp>
        <p:nvGrpSpPr>
          <p:cNvPr id="41987" name="Group 1">
            <a:extLst>
              <a:ext uri="{FF2B5EF4-FFF2-40B4-BE49-F238E27FC236}">
                <a16:creationId xmlns:a16="http://schemas.microsoft.com/office/drawing/2014/main" id="{AEF6C7FA-E369-4757-9B63-2FC6B0EE077D}"/>
              </a:ext>
            </a:extLst>
          </p:cNvPr>
          <p:cNvGrpSpPr>
            <a:grpSpLocks/>
          </p:cNvGrpSpPr>
          <p:nvPr/>
        </p:nvGrpSpPr>
        <p:grpSpPr bwMode="auto">
          <a:xfrm>
            <a:off x="52388" y="457200"/>
            <a:ext cx="9796462" cy="6356350"/>
            <a:chOff x="0" y="457200"/>
            <a:chExt cx="9906000" cy="6400800"/>
          </a:xfrm>
        </p:grpSpPr>
        <p:grpSp>
          <p:nvGrpSpPr>
            <p:cNvPr id="41989" name="Group 5">
              <a:extLst>
                <a:ext uri="{FF2B5EF4-FFF2-40B4-BE49-F238E27FC236}">
                  <a16:creationId xmlns:a16="http://schemas.microsoft.com/office/drawing/2014/main" id="{988D7900-A2F9-4FE5-B1E3-B4E7584B6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57200"/>
              <a:ext cx="9906000" cy="3200400"/>
              <a:chOff x="0" y="457200"/>
              <a:chExt cx="9906000" cy="3200400"/>
            </a:xfrm>
          </p:grpSpPr>
          <p:sp>
            <p:nvSpPr>
              <p:cNvPr id="42008" name="Rectangle 6" descr="Large grid">
                <a:extLst>
                  <a:ext uri="{FF2B5EF4-FFF2-40B4-BE49-F238E27FC236}">
                    <a16:creationId xmlns:a16="http://schemas.microsoft.com/office/drawing/2014/main" id="{7CC8A4D2-62FD-4EF7-91A1-D737F8EF4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9906000" cy="3200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cxnSp>
            <p:nvCxnSpPr>
              <p:cNvPr id="42009" name="Straight Connector 2">
                <a:extLst>
                  <a:ext uri="{FF2B5EF4-FFF2-40B4-BE49-F238E27FC236}">
                    <a16:creationId xmlns:a16="http://schemas.microsoft.com/office/drawing/2014/main" id="{10EA6581-241D-4C71-A3A0-874AE5F53F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836069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0" name="Straight Connector 6">
                <a:extLst>
                  <a:ext uri="{FF2B5EF4-FFF2-40B4-BE49-F238E27FC236}">
                    <a16:creationId xmlns:a16="http://schemas.microsoft.com/office/drawing/2014/main" id="{BE0AAD6F-A54E-4793-9B69-79AC2A56FE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245311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1" name="Straight Connector 7">
                <a:extLst>
                  <a:ext uri="{FF2B5EF4-FFF2-40B4-BE49-F238E27FC236}">
                    <a16:creationId xmlns:a16="http://schemas.microsoft.com/office/drawing/2014/main" id="{6373C9D7-88BD-4394-9F0A-2040634223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652954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2" name="Straight Connector 8">
                <a:extLst>
                  <a:ext uri="{FF2B5EF4-FFF2-40B4-BE49-F238E27FC236}">
                    <a16:creationId xmlns:a16="http://schemas.microsoft.com/office/drawing/2014/main" id="{02284085-3B64-4F22-9639-A9CF2F36A7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060598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3" name="Straight Connector 9">
                <a:extLst>
                  <a:ext uri="{FF2B5EF4-FFF2-40B4-BE49-F238E27FC236}">
                    <a16:creationId xmlns:a16="http://schemas.microsoft.com/office/drawing/2014/main" id="{4F3AC979-A50A-42B4-AF63-B58D9DBFE4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468241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4" name="Straight Connector 10">
                <a:extLst>
                  <a:ext uri="{FF2B5EF4-FFF2-40B4-BE49-F238E27FC236}">
                    <a16:creationId xmlns:a16="http://schemas.microsoft.com/office/drawing/2014/main" id="{23E4A7A4-C90F-4566-AD96-6C7A8D49DD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877483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5" name="Straight Connector 11">
                <a:extLst>
                  <a:ext uri="{FF2B5EF4-FFF2-40B4-BE49-F238E27FC236}">
                    <a16:creationId xmlns:a16="http://schemas.microsoft.com/office/drawing/2014/main" id="{AE119275-E28D-4F10-808F-ADA987C716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3285126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6" name="Straight Connector 4">
                <a:extLst>
                  <a:ext uri="{FF2B5EF4-FFF2-40B4-BE49-F238E27FC236}">
                    <a16:creationId xmlns:a16="http://schemas.microsoft.com/office/drawing/2014/main" id="{19F6ACC5-E732-491E-A839-998C784BF7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76941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7" name="Straight Connector 14">
                <a:extLst>
                  <a:ext uri="{FF2B5EF4-FFF2-40B4-BE49-F238E27FC236}">
                    <a16:creationId xmlns:a16="http://schemas.microsoft.com/office/drawing/2014/main" id="{978B3F5C-E4FB-4676-BE33-39DA34D277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0354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8" name="Straight Connector 15">
                <a:extLst>
                  <a:ext uri="{FF2B5EF4-FFF2-40B4-BE49-F238E27FC236}">
                    <a16:creationId xmlns:a16="http://schemas.microsoft.com/office/drawing/2014/main" id="{B6792DAF-45C7-41DC-85FC-11F1C89584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65372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19" name="Straight Connector 16">
                <a:extLst>
                  <a:ext uri="{FF2B5EF4-FFF2-40B4-BE49-F238E27FC236}">
                    <a16:creationId xmlns:a16="http://schemas.microsoft.com/office/drawing/2014/main" id="{37145424-FAD2-409E-A1E6-F520ADEF8E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08784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20" name="Straight Connector 17">
                <a:extLst>
                  <a:ext uri="{FF2B5EF4-FFF2-40B4-BE49-F238E27FC236}">
                    <a16:creationId xmlns:a16="http://schemas.microsoft.com/office/drawing/2014/main" id="{7DF51DFD-FF42-4B94-850C-F7E9B3BF06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53803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21" name="Straight Connector 18">
                <a:extLst>
                  <a:ext uri="{FF2B5EF4-FFF2-40B4-BE49-F238E27FC236}">
                    <a16:creationId xmlns:a16="http://schemas.microsoft.com/office/drawing/2014/main" id="{556E1AF6-7AAC-4643-ACE0-62157E67C9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97216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22" name="Straight Connector 19">
                <a:extLst>
                  <a:ext uri="{FF2B5EF4-FFF2-40B4-BE49-F238E27FC236}">
                    <a16:creationId xmlns:a16="http://schemas.microsoft.com/office/drawing/2014/main" id="{254FF00F-E05B-4D77-8299-F740598461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40628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23" name="Straight Connector 20">
                <a:extLst>
                  <a:ext uri="{FF2B5EF4-FFF2-40B4-BE49-F238E27FC236}">
                    <a16:creationId xmlns:a16="http://schemas.microsoft.com/office/drawing/2014/main" id="{03DF418A-894B-4F9A-B4CC-A1F92B1896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85646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24" name="Straight Connector 21">
                <a:extLst>
                  <a:ext uri="{FF2B5EF4-FFF2-40B4-BE49-F238E27FC236}">
                    <a16:creationId xmlns:a16="http://schemas.microsoft.com/office/drawing/2014/main" id="{BF159F8A-5524-4A84-9E9B-3C708D6C43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29059" y="457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41990" name="Group 23">
              <a:extLst>
                <a:ext uri="{FF2B5EF4-FFF2-40B4-BE49-F238E27FC236}">
                  <a16:creationId xmlns:a16="http://schemas.microsoft.com/office/drawing/2014/main" id="{F4DBFFE0-EA0B-49AD-812E-E78927214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708400"/>
              <a:ext cx="9906000" cy="3149600"/>
              <a:chOff x="0" y="457200"/>
              <a:chExt cx="9906000" cy="3200400"/>
            </a:xfrm>
          </p:grpSpPr>
          <p:sp>
            <p:nvSpPr>
              <p:cNvPr id="41991" name="Rectangle 6" descr="Large grid">
                <a:extLst>
                  <a:ext uri="{FF2B5EF4-FFF2-40B4-BE49-F238E27FC236}">
                    <a16:creationId xmlns:a16="http://schemas.microsoft.com/office/drawing/2014/main" id="{1146FC5D-9037-4F60-A998-1A19941F0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9906000" cy="320040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cxnSp>
            <p:nvCxnSpPr>
              <p:cNvPr id="41992" name="Straight Connector 25">
                <a:extLst>
                  <a:ext uri="{FF2B5EF4-FFF2-40B4-BE49-F238E27FC236}">
                    <a16:creationId xmlns:a16="http://schemas.microsoft.com/office/drawing/2014/main" id="{B1C04AAF-BA9A-4ECA-912D-43CF069487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837667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3" name="Straight Connector 26">
                <a:extLst>
                  <a:ext uri="{FF2B5EF4-FFF2-40B4-BE49-F238E27FC236}">
                    <a16:creationId xmlns:a16="http://schemas.microsoft.com/office/drawing/2014/main" id="{E1534882-4FC9-41E0-8F8F-AD65EC0938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245389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4" name="Straight Connector 27">
                <a:extLst>
                  <a:ext uri="{FF2B5EF4-FFF2-40B4-BE49-F238E27FC236}">
                    <a16:creationId xmlns:a16="http://schemas.microsoft.com/office/drawing/2014/main" id="{1BDB9A7D-1E70-48A1-9E91-8A73A681B6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653109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5" name="Straight Connector 28">
                <a:extLst>
                  <a:ext uri="{FF2B5EF4-FFF2-40B4-BE49-F238E27FC236}">
                    <a16:creationId xmlns:a16="http://schemas.microsoft.com/office/drawing/2014/main" id="{2C4DFE1C-A58C-4D91-8FA0-D20381FFF0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060830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6" name="Straight Connector 29">
                <a:extLst>
                  <a:ext uri="{FF2B5EF4-FFF2-40B4-BE49-F238E27FC236}">
                    <a16:creationId xmlns:a16="http://schemas.microsoft.com/office/drawing/2014/main" id="{7D029B00-7864-4AC6-A6A4-651120BBC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468550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7" name="Straight Connector 30">
                <a:extLst>
                  <a:ext uri="{FF2B5EF4-FFF2-40B4-BE49-F238E27FC236}">
                    <a16:creationId xmlns:a16="http://schemas.microsoft.com/office/drawing/2014/main" id="{FB9FCAD0-EE66-45D4-87F2-8512310E4C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2876271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8" name="Straight Connector 31">
                <a:extLst>
                  <a:ext uri="{FF2B5EF4-FFF2-40B4-BE49-F238E27FC236}">
                    <a16:creationId xmlns:a16="http://schemas.microsoft.com/office/drawing/2014/main" id="{EAE30B4C-87EA-465F-BA6B-DF7064ABF7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3285616"/>
                <a:ext cx="990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999" name="Straight Connector 32">
                <a:extLst>
                  <a:ext uri="{FF2B5EF4-FFF2-40B4-BE49-F238E27FC236}">
                    <a16:creationId xmlns:a16="http://schemas.microsoft.com/office/drawing/2014/main" id="{CBC4002C-7E5F-4DF1-B5DB-0DA6F8DC88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76941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0" name="Straight Connector 33">
                <a:extLst>
                  <a:ext uri="{FF2B5EF4-FFF2-40B4-BE49-F238E27FC236}">
                    <a16:creationId xmlns:a16="http://schemas.microsoft.com/office/drawing/2014/main" id="{71C80CBE-8E77-4AE8-8698-F57F5D70F8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0354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1" name="Straight Connector 34">
                <a:extLst>
                  <a:ext uri="{FF2B5EF4-FFF2-40B4-BE49-F238E27FC236}">
                    <a16:creationId xmlns:a16="http://schemas.microsoft.com/office/drawing/2014/main" id="{C243514C-AEA9-41B6-B9C2-9C4835597B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65372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2" name="Straight Connector 35">
                <a:extLst>
                  <a:ext uri="{FF2B5EF4-FFF2-40B4-BE49-F238E27FC236}">
                    <a16:creationId xmlns:a16="http://schemas.microsoft.com/office/drawing/2014/main" id="{2FFA3791-B414-4635-9EB7-7960022F69B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08784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3" name="Straight Connector 36">
                <a:extLst>
                  <a:ext uri="{FF2B5EF4-FFF2-40B4-BE49-F238E27FC236}">
                    <a16:creationId xmlns:a16="http://schemas.microsoft.com/office/drawing/2014/main" id="{90F5726C-C34D-4C5F-99CC-6DFF3E9870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53803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4" name="Straight Connector 37">
                <a:extLst>
                  <a:ext uri="{FF2B5EF4-FFF2-40B4-BE49-F238E27FC236}">
                    <a16:creationId xmlns:a16="http://schemas.microsoft.com/office/drawing/2014/main" id="{6FECEAF4-2AAC-40F6-8B40-C9E095D398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97216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5" name="Straight Connector 38">
                <a:extLst>
                  <a:ext uri="{FF2B5EF4-FFF2-40B4-BE49-F238E27FC236}">
                    <a16:creationId xmlns:a16="http://schemas.microsoft.com/office/drawing/2014/main" id="{6261DE1B-1335-424D-9414-127CE5B82F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40628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6" name="Straight Connector 39">
                <a:extLst>
                  <a:ext uri="{FF2B5EF4-FFF2-40B4-BE49-F238E27FC236}">
                    <a16:creationId xmlns:a16="http://schemas.microsoft.com/office/drawing/2014/main" id="{758498D8-B739-4D62-B523-2AD20F3730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085646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007" name="Straight Connector 40">
                <a:extLst>
                  <a:ext uri="{FF2B5EF4-FFF2-40B4-BE49-F238E27FC236}">
                    <a16:creationId xmlns:a16="http://schemas.microsoft.com/office/drawing/2014/main" id="{85A8261C-BAA1-42A7-A46B-CF7C40AB89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129059" y="457561"/>
                <a:ext cx="0" cy="3200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41988" name="Rectangle 12">
            <a:extLst>
              <a:ext uri="{FF2B5EF4-FFF2-40B4-BE49-F238E27FC236}">
                <a16:creationId xmlns:a16="http://schemas.microsoft.com/office/drawing/2014/main" id="{EA0BB63B-467D-4F70-92CF-AED66359E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-7938"/>
            <a:ext cx="263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Colour In Yourself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DC5DFC9-4D19-4A7F-8639-3931D55E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D5CA2885-A4C6-4AF2-9938-47D47CF5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87650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accent2"/>
                </a:solidFill>
              </a:rPr>
              <a:t>Why Lag Your House?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CBC7103B-BFDB-4DD9-8049-1E2D1D49A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42" y="611982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/>
              <a:t>Heat Conservation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0B2A2-7611-47F4-851A-15B3BD0DFF84}"/>
              </a:ext>
            </a:extLst>
          </p:cNvPr>
          <p:cNvSpPr txBox="1"/>
          <p:nvPr/>
        </p:nvSpPr>
        <p:spPr>
          <a:xfrm>
            <a:off x="674688" y="1354138"/>
            <a:ext cx="3032125" cy="532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What you need: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Two 1.5V Batteries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Battery Holder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Switch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Three Lamp Holders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Three 3V Bulbs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Wire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Three Terminal Blocks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Screwdriver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Scissors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Paper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 err="1">
                <a:solidFill>
                  <a:srgbClr val="008000"/>
                </a:solidFill>
                <a:ea typeface="+mn-ea"/>
              </a:rPr>
              <a:t>Bubblewrap</a:t>
            </a:r>
            <a:endParaRPr lang="en-GB" sz="2000" b="1" dirty="0">
              <a:solidFill>
                <a:srgbClr val="008000"/>
              </a:solidFill>
              <a:ea typeface="+mn-ea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Clingfilm (optional)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b="1" dirty="0">
                <a:solidFill>
                  <a:srgbClr val="008000"/>
                </a:solidFill>
                <a:ea typeface="+mn-ea"/>
              </a:rPr>
              <a:t>Sticky Tape</a:t>
            </a:r>
          </a:p>
          <a:p>
            <a:pPr marL="342900" indent="-342900">
              <a:buFontTx/>
              <a:buChar char="-"/>
              <a:defRPr/>
            </a:pPr>
            <a:endParaRPr lang="en-GB" sz="2000" b="1" dirty="0">
              <a:solidFill>
                <a:srgbClr val="008000"/>
              </a:solidFill>
              <a:ea typeface="+mn-ea"/>
            </a:endParaRPr>
          </a:p>
          <a:p>
            <a:pPr marL="342900" indent="-342900">
              <a:buFontTx/>
              <a:buChar char="-"/>
              <a:defRPr/>
            </a:pPr>
            <a:endParaRPr lang="en-GB" sz="2000" b="1" dirty="0">
              <a:solidFill>
                <a:srgbClr val="008000"/>
              </a:solidFill>
              <a:ea typeface="+mn-ea"/>
            </a:endParaRPr>
          </a:p>
          <a:p>
            <a:pPr marL="342900" indent="-342900">
              <a:buFontTx/>
              <a:buChar char="-"/>
              <a:defRPr/>
            </a:pPr>
            <a:endParaRPr lang="en-GB" sz="2000" b="1" dirty="0">
              <a:solidFill>
                <a:srgbClr val="008000"/>
              </a:solidFill>
              <a:ea typeface="+mn-ea"/>
            </a:endParaRPr>
          </a:p>
        </p:txBody>
      </p:sp>
      <p:grpSp>
        <p:nvGrpSpPr>
          <p:cNvPr id="8201" name="Group 22">
            <a:extLst>
              <a:ext uri="{FF2B5EF4-FFF2-40B4-BE49-F238E27FC236}">
                <a16:creationId xmlns:a16="http://schemas.microsoft.com/office/drawing/2014/main" id="{576C6512-91FD-42B7-B147-6ABE6991A16F}"/>
              </a:ext>
            </a:extLst>
          </p:cNvPr>
          <p:cNvGrpSpPr>
            <a:grpSpLocks/>
          </p:cNvGrpSpPr>
          <p:nvPr/>
        </p:nvGrpSpPr>
        <p:grpSpPr bwMode="auto">
          <a:xfrm>
            <a:off x="6729413" y="2406650"/>
            <a:ext cx="450850" cy="685800"/>
            <a:chOff x="1230804" y="3284984"/>
            <a:chExt cx="787901" cy="1152128"/>
          </a:xfrm>
        </p:grpSpPr>
        <p:pic>
          <p:nvPicPr>
            <p:cNvPr id="8218" name="Picture 23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DB535C51-FBF9-4A31-A2C5-EBB9E4CBA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04" y="3284984"/>
              <a:ext cx="787901" cy="9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Rectangle 24">
              <a:extLst>
                <a:ext uri="{FF2B5EF4-FFF2-40B4-BE49-F238E27FC236}">
                  <a16:creationId xmlns:a16="http://schemas.microsoft.com/office/drawing/2014/main" id="{E1D16F24-FBBC-409B-B230-7F4D8144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804" y="4149080"/>
              <a:ext cx="787901" cy="2880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8202" name="Picture 6173">
            <a:extLst>
              <a:ext uri="{FF2B5EF4-FFF2-40B4-BE49-F238E27FC236}">
                <a16:creationId xmlns:a16="http://schemas.microsoft.com/office/drawing/2014/main" id="{1E3BDE0E-B51B-4763-9E19-07F8F959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8640">
            <a:off x="6669088" y="1452563"/>
            <a:ext cx="7524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3">
            <a:extLst>
              <a:ext uri="{FF2B5EF4-FFF2-40B4-BE49-F238E27FC236}">
                <a16:creationId xmlns:a16="http://schemas.microsoft.com/office/drawing/2014/main" id="{69A75618-8C44-4B04-8099-61FC1242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450975"/>
            <a:ext cx="2730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6">
            <a:extLst>
              <a:ext uri="{FF2B5EF4-FFF2-40B4-BE49-F238E27FC236}">
                <a16:creationId xmlns:a16="http://schemas.microsoft.com/office/drawing/2014/main" id="{9AB3B8A0-2E04-43E1-AF87-73DE1C74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465263"/>
            <a:ext cx="273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160">
            <a:extLst>
              <a:ext uri="{FF2B5EF4-FFF2-40B4-BE49-F238E27FC236}">
                <a16:creationId xmlns:a16="http://schemas.microsoft.com/office/drawing/2014/main" id="{D9A4D608-F69E-4C18-8C7D-CC71731A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441575"/>
            <a:ext cx="5159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7">
            <a:extLst>
              <a:ext uri="{FF2B5EF4-FFF2-40B4-BE49-F238E27FC236}">
                <a16:creationId xmlns:a16="http://schemas.microsoft.com/office/drawing/2014/main" id="{5C131CAF-1E45-4ED5-9FCA-162B63F7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295650"/>
            <a:ext cx="6985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8">
            <a:extLst>
              <a:ext uri="{FF2B5EF4-FFF2-40B4-BE49-F238E27FC236}">
                <a16:creationId xmlns:a16="http://schemas.microsoft.com/office/drawing/2014/main" id="{4204212D-47CA-4996-9015-37AA1857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152900"/>
            <a:ext cx="1406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40">
            <a:extLst>
              <a:ext uri="{FF2B5EF4-FFF2-40B4-BE49-F238E27FC236}">
                <a16:creationId xmlns:a16="http://schemas.microsoft.com/office/drawing/2014/main" id="{BC698FE4-7395-4507-98A1-C8BBA9AF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3354388"/>
            <a:ext cx="333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8">
            <a:extLst>
              <a:ext uri="{FF2B5EF4-FFF2-40B4-BE49-F238E27FC236}">
                <a16:creationId xmlns:a16="http://schemas.microsoft.com/office/drawing/2014/main" id="{003BD7C1-5F9D-414A-8F0B-02603892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356100"/>
            <a:ext cx="150336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D72E4227-1F26-419F-B1F0-35861505E861}"/>
              </a:ext>
            </a:extLst>
          </p:cNvPr>
          <p:cNvSpPr/>
          <p:nvPr/>
        </p:nvSpPr>
        <p:spPr bwMode="auto">
          <a:xfrm>
            <a:off x="8077200" y="1814513"/>
            <a:ext cx="1457325" cy="2360612"/>
          </a:xfrm>
          <a:prstGeom prst="snip1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8211" name="TextBox 4">
            <a:extLst>
              <a:ext uri="{FF2B5EF4-FFF2-40B4-BE49-F238E27FC236}">
                <a16:creationId xmlns:a16="http://schemas.microsoft.com/office/drawing/2014/main" id="{28B17EF5-C054-4671-B2EE-7EA4F28F2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550" y="2224088"/>
            <a:ext cx="884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/>
              <a:t>A4 </a:t>
            </a:r>
            <a:br>
              <a:rPr lang="en-GB" altLang="en-US" sz="2400"/>
            </a:br>
            <a:r>
              <a:rPr lang="en-GB" altLang="en-US" sz="2400"/>
              <a:t>Paper</a:t>
            </a:r>
          </a:p>
        </p:txBody>
      </p:sp>
      <p:grpSp>
        <p:nvGrpSpPr>
          <p:cNvPr id="8212" name="Group 5">
            <a:extLst>
              <a:ext uri="{FF2B5EF4-FFF2-40B4-BE49-F238E27FC236}">
                <a16:creationId xmlns:a16="http://schemas.microsoft.com/office/drawing/2014/main" id="{205CFF81-1698-4790-9C9D-392ADE08F954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3875088"/>
            <a:ext cx="1214438" cy="1171575"/>
            <a:chOff x="5026025" y="4702175"/>
            <a:chExt cx="1214438" cy="1171575"/>
          </a:xfrm>
        </p:grpSpPr>
        <p:pic>
          <p:nvPicPr>
            <p:cNvPr id="8215" name="Picture 37">
              <a:extLst>
                <a:ext uri="{FF2B5EF4-FFF2-40B4-BE49-F238E27FC236}">
                  <a16:creationId xmlns:a16="http://schemas.microsoft.com/office/drawing/2014/main" id="{668F4C71-AAC6-464E-95DB-612261C9D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94252">
              <a:off x="5026025" y="4702175"/>
              <a:ext cx="927100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16" name="Straight Connector 20">
              <a:extLst>
                <a:ext uri="{FF2B5EF4-FFF2-40B4-BE49-F238E27FC236}">
                  <a16:creationId xmlns:a16="http://schemas.microsoft.com/office/drawing/2014/main" id="{6A8EE668-3A80-431C-9C41-A4F9C865C4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76875" y="5194300"/>
              <a:ext cx="676275" cy="68263"/>
            </a:xfrm>
            <a:prstGeom prst="line">
              <a:avLst/>
            </a:prstGeom>
            <a:noFill/>
            <a:ln w="7620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17" name="Straight Connector 20">
              <a:extLst>
                <a:ext uri="{FF2B5EF4-FFF2-40B4-BE49-F238E27FC236}">
                  <a16:creationId xmlns:a16="http://schemas.microsoft.com/office/drawing/2014/main" id="{2FD41C8A-AC42-4209-9915-CF5ECD9C92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53150" y="5184775"/>
              <a:ext cx="87313" cy="793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13" name="TextBox 4">
            <a:extLst>
              <a:ext uri="{FF2B5EF4-FFF2-40B4-BE49-F238E27FC236}">
                <a16:creationId xmlns:a16="http://schemas.microsoft.com/office/drawing/2014/main" id="{D45F332E-73A9-48A1-8E73-6AEB1FA7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5711825"/>
            <a:ext cx="4103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Please ensure the batteries are kept separately to avoid short-circuiting</a:t>
            </a:r>
          </a:p>
        </p:txBody>
      </p:sp>
      <p:pic>
        <p:nvPicPr>
          <p:cNvPr id="8214" name="Picture 2">
            <a:extLst>
              <a:ext uri="{FF2B5EF4-FFF2-40B4-BE49-F238E27FC236}">
                <a16:creationId xmlns:a16="http://schemas.microsoft.com/office/drawing/2014/main" id="{0A261336-70D4-48BC-AD2D-290B9E28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84663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0959058-793D-4EFE-8A20-6E4C37AD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744" y="829116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/>
              <a:t>Heat Conservation</a:t>
            </a:r>
          </a:p>
        </p:txBody>
      </p:sp>
      <p:sp>
        <p:nvSpPr>
          <p:cNvPr id="9220" name="TextBox 3">
            <a:extLst>
              <a:ext uri="{FF2B5EF4-FFF2-40B4-BE49-F238E27FC236}">
                <a16:creationId xmlns:a16="http://schemas.microsoft.com/office/drawing/2014/main" id="{1A1B7CE6-2408-455E-964A-9CAEEF19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997075"/>
            <a:ext cx="7343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Batteries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Always supervise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If the batteries are short-circuited they will get very hot and may catch fire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Tell children not to connect the batteries without supervision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44E87A3B-3BAF-4E56-9C32-C76F07DF2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0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D11596F-4E14-480D-9676-8B96E003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2667000"/>
            <a:ext cx="527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How Effective Is Lagging Your House?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31F441F-73DC-4C4B-9549-B91D8B31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3886200"/>
            <a:ext cx="6440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An exercise to show how household bills can be reduced by proper lagging.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9">
            <a:extLst>
              <a:ext uri="{FF2B5EF4-FFF2-40B4-BE49-F238E27FC236}">
                <a16:creationId xmlns:a16="http://schemas.microsoft.com/office/drawing/2014/main" id="{AED9D3A4-9C83-4B52-9A1B-1B683C06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327400"/>
            <a:ext cx="884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86">
            <a:extLst>
              <a:ext uri="{FF2B5EF4-FFF2-40B4-BE49-F238E27FC236}">
                <a16:creationId xmlns:a16="http://schemas.microsoft.com/office/drawing/2014/main" id="{531E7F9C-CBF0-4C21-92C6-FE66F7CBFB84}"/>
              </a:ext>
            </a:extLst>
          </p:cNvPr>
          <p:cNvGrpSpPr>
            <a:grpSpLocks/>
          </p:cNvGrpSpPr>
          <p:nvPr/>
        </p:nvGrpSpPr>
        <p:grpSpPr bwMode="auto">
          <a:xfrm>
            <a:off x="2738438" y="3289300"/>
            <a:ext cx="1027112" cy="346075"/>
            <a:chOff x="6869495" y="758769"/>
            <a:chExt cx="1068005" cy="280274"/>
          </a:xfrm>
        </p:grpSpPr>
        <p:pic>
          <p:nvPicPr>
            <p:cNvPr id="11335" name="Picture 87">
              <a:extLst>
                <a:ext uri="{FF2B5EF4-FFF2-40B4-BE49-F238E27FC236}">
                  <a16:creationId xmlns:a16="http://schemas.microsoft.com/office/drawing/2014/main" id="{95F680A0-0998-4900-8C8E-276D1014F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69495" y="758769"/>
              <a:ext cx="998980" cy="28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6" name="Rectangle 88">
              <a:extLst>
                <a:ext uri="{FF2B5EF4-FFF2-40B4-BE49-F238E27FC236}">
                  <a16:creationId xmlns:a16="http://schemas.microsoft.com/office/drawing/2014/main" id="{CB6F6E30-E893-4A39-9F98-27673D2D3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575" y="758769"/>
              <a:ext cx="796925" cy="2509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1268" name="Group 13">
            <a:extLst>
              <a:ext uri="{FF2B5EF4-FFF2-40B4-BE49-F238E27FC236}">
                <a16:creationId xmlns:a16="http://schemas.microsoft.com/office/drawing/2014/main" id="{7B409C23-82B1-4F8A-A589-CD81C89D627A}"/>
              </a:ext>
            </a:extLst>
          </p:cNvPr>
          <p:cNvGrpSpPr>
            <a:grpSpLocks/>
          </p:cNvGrpSpPr>
          <p:nvPr/>
        </p:nvGrpSpPr>
        <p:grpSpPr bwMode="auto">
          <a:xfrm>
            <a:off x="1743075" y="3316288"/>
            <a:ext cx="952500" cy="280987"/>
            <a:chOff x="6869495" y="758769"/>
            <a:chExt cx="1068005" cy="280274"/>
          </a:xfrm>
        </p:grpSpPr>
        <p:pic>
          <p:nvPicPr>
            <p:cNvPr id="11333" name="Picture 74">
              <a:extLst>
                <a:ext uri="{FF2B5EF4-FFF2-40B4-BE49-F238E27FC236}">
                  <a16:creationId xmlns:a16="http://schemas.microsoft.com/office/drawing/2014/main" id="{83D84521-D74F-442F-AD8E-13D6CC66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69495" y="758769"/>
              <a:ext cx="998980" cy="28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4" name="Rectangle 12">
              <a:extLst>
                <a:ext uri="{FF2B5EF4-FFF2-40B4-BE49-F238E27FC236}">
                  <a16:creationId xmlns:a16="http://schemas.microsoft.com/office/drawing/2014/main" id="{D31D89C1-F933-4CD0-83BF-0D27330F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575" y="758769"/>
              <a:ext cx="796925" cy="2509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1269" name="Picture 80">
            <a:extLst>
              <a:ext uri="{FF2B5EF4-FFF2-40B4-BE49-F238E27FC236}">
                <a16:creationId xmlns:a16="http://schemas.microsoft.com/office/drawing/2014/main" id="{2FDCB851-D50D-41DB-A4B4-00F881CA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305175"/>
            <a:ext cx="8175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7">
            <a:extLst>
              <a:ext uri="{FF2B5EF4-FFF2-40B4-BE49-F238E27FC236}">
                <a16:creationId xmlns:a16="http://schemas.microsoft.com/office/drawing/2014/main" id="{80EBFEE3-C220-4CEE-AE73-BE29636F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305175"/>
            <a:ext cx="817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1">
            <a:extLst>
              <a:ext uri="{FF2B5EF4-FFF2-40B4-BE49-F238E27FC236}">
                <a16:creationId xmlns:a16="http://schemas.microsoft.com/office/drawing/2014/main" id="{997B7CF6-623B-48BF-B4D7-5DC59335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746500"/>
            <a:ext cx="2571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151">
            <a:extLst>
              <a:ext uri="{FF2B5EF4-FFF2-40B4-BE49-F238E27FC236}">
                <a16:creationId xmlns:a16="http://schemas.microsoft.com/office/drawing/2014/main" id="{B3BB73B2-ED12-44D8-88C2-89783923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746500"/>
            <a:ext cx="2571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150">
            <a:extLst>
              <a:ext uri="{FF2B5EF4-FFF2-40B4-BE49-F238E27FC236}">
                <a16:creationId xmlns:a16="http://schemas.microsoft.com/office/drawing/2014/main" id="{10A7FC1A-05AE-4F23-915D-217B1FED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659188"/>
            <a:ext cx="13366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2">
            <a:extLst>
              <a:ext uri="{FF2B5EF4-FFF2-40B4-BE49-F238E27FC236}">
                <a16:creationId xmlns:a16="http://schemas.microsoft.com/office/drawing/2014/main" id="{94B22E97-CCA1-44A9-A8BB-4508D8A1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371" y="657225"/>
            <a:ext cx="2471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/>
              <a:t>The Circuit</a:t>
            </a:r>
          </a:p>
        </p:txBody>
      </p:sp>
      <p:sp>
        <p:nvSpPr>
          <p:cNvPr id="11275" name="Text Box 4">
            <a:extLst>
              <a:ext uri="{FF2B5EF4-FFF2-40B4-BE49-F238E27FC236}">
                <a16:creationId xmlns:a16="http://schemas.microsoft.com/office/drawing/2014/main" id="{515CBD8A-0507-4D16-8272-6D5C2821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1335088"/>
            <a:ext cx="644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Wire the Circuit Like This</a:t>
            </a:r>
          </a:p>
        </p:txBody>
      </p:sp>
      <p:grpSp>
        <p:nvGrpSpPr>
          <p:cNvPr id="11280" name="Group 4">
            <a:extLst>
              <a:ext uri="{FF2B5EF4-FFF2-40B4-BE49-F238E27FC236}">
                <a16:creationId xmlns:a16="http://schemas.microsoft.com/office/drawing/2014/main" id="{348972F1-1CC9-49FF-9BA4-2AF79FA5BF35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644775"/>
            <a:ext cx="788987" cy="1152525"/>
            <a:chOff x="1230804" y="3284984"/>
            <a:chExt cx="787901" cy="1152128"/>
          </a:xfrm>
        </p:grpSpPr>
        <p:pic>
          <p:nvPicPr>
            <p:cNvPr id="11331" name="Picture 2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2F7C2A24-72A9-4883-BCA9-8DCBEEDC7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04" y="3284984"/>
              <a:ext cx="787901" cy="9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2" name="Rectangle 3">
              <a:extLst>
                <a:ext uri="{FF2B5EF4-FFF2-40B4-BE49-F238E27FC236}">
                  <a16:creationId xmlns:a16="http://schemas.microsoft.com/office/drawing/2014/main" id="{0E16ACA7-24B1-4A71-B968-C31256EB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804" y="4149080"/>
              <a:ext cx="787901" cy="2880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1281" name="Picture 1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4E24FB3-232B-4D54-9E81-558A924D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44775"/>
            <a:ext cx="7032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17">
            <a:extLst>
              <a:ext uri="{FF2B5EF4-FFF2-40B4-BE49-F238E27FC236}">
                <a16:creationId xmlns:a16="http://schemas.microsoft.com/office/drawing/2014/main" id="{D10FEEE5-C59D-47C6-ACFA-0AA4AB6C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509963"/>
            <a:ext cx="7921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283" name="Group 18">
            <a:extLst>
              <a:ext uri="{FF2B5EF4-FFF2-40B4-BE49-F238E27FC236}">
                <a16:creationId xmlns:a16="http://schemas.microsoft.com/office/drawing/2014/main" id="{7A6D383E-DE89-4988-B1DC-69F6CA25F05C}"/>
              </a:ext>
            </a:extLst>
          </p:cNvPr>
          <p:cNvGrpSpPr>
            <a:grpSpLocks/>
          </p:cNvGrpSpPr>
          <p:nvPr/>
        </p:nvGrpSpPr>
        <p:grpSpPr bwMode="auto">
          <a:xfrm>
            <a:off x="2967038" y="2644775"/>
            <a:ext cx="788987" cy="1152525"/>
            <a:chOff x="1230804" y="3284984"/>
            <a:chExt cx="787901" cy="1152128"/>
          </a:xfrm>
        </p:grpSpPr>
        <p:pic>
          <p:nvPicPr>
            <p:cNvPr id="11329" name="Picture 19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14A4D367-F767-42FE-8253-5F63681FA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04" y="3284984"/>
              <a:ext cx="787901" cy="9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0" name="Rectangle 20">
              <a:extLst>
                <a:ext uri="{FF2B5EF4-FFF2-40B4-BE49-F238E27FC236}">
                  <a16:creationId xmlns:a16="http://schemas.microsoft.com/office/drawing/2014/main" id="{DC2ABADF-D3F2-4CC3-BA79-399512C8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804" y="4149080"/>
              <a:ext cx="787901" cy="2880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1284" name="Group 22">
            <a:extLst>
              <a:ext uri="{FF2B5EF4-FFF2-40B4-BE49-F238E27FC236}">
                <a16:creationId xmlns:a16="http://schemas.microsoft.com/office/drawing/2014/main" id="{56BAC422-7DDD-4D06-B710-054739623A6C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641600"/>
            <a:ext cx="788987" cy="1152525"/>
            <a:chOff x="1230804" y="3284984"/>
            <a:chExt cx="787901" cy="1152128"/>
          </a:xfrm>
        </p:grpSpPr>
        <p:pic>
          <p:nvPicPr>
            <p:cNvPr id="11327" name="Picture 23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CDF9DC1D-5316-405C-936D-4D740EB56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04" y="3284984"/>
              <a:ext cx="787901" cy="9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8" name="Rectangle 24">
              <a:extLst>
                <a:ext uri="{FF2B5EF4-FFF2-40B4-BE49-F238E27FC236}">
                  <a16:creationId xmlns:a16="http://schemas.microsoft.com/office/drawing/2014/main" id="{7C24D1DB-A077-4B30-941A-A7C164B3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804" y="4149080"/>
              <a:ext cx="787901" cy="2880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1285" name="Group 6171">
            <a:extLst>
              <a:ext uri="{FF2B5EF4-FFF2-40B4-BE49-F238E27FC236}">
                <a16:creationId xmlns:a16="http://schemas.microsoft.com/office/drawing/2014/main" id="{C773B2AC-60C1-415F-8D0B-F409EE2749ED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3321050"/>
            <a:ext cx="458788" cy="287338"/>
            <a:chOff x="5039627" y="4072545"/>
            <a:chExt cx="459177" cy="288032"/>
          </a:xfrm>
        </p:grpSpPr>
        <p:sp>
          <p:nvSpPr>
            <p:cNvPr id="11322" name="Rectangle: Rounded Corners 6153">
              <a:extLst>
                <a:ext uri="{FF2B5EF4-FFF2-40B4-BE49-F238E27FC236}">
                  <a16:creationId xmlns:a16="http://schemas.microsoft.com/office/drawing/2014/main" id="{9B1BEA79-5381-4123-9903-FC3B43698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627" y="4072545"/>
              <a:ext cx="459177" cy="2880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5" name="Oval 6154">
              <a:extLst>
                <a:ext uri="{FF2B5EF4-FFF2-40B4-BE49-F238E27FC236}">
                  <a16:creationId xmlns:a16="http://schemas.microsoft.com/office/drawing/2014/main" id="{0EEE0020-63D8-49BC-8847-3B3927F1B0A2}"/>
                </a:ext>
              </a:extLst>
            </p:cNvPr>
            <p:cNvSpPr/>
            <p:nvPr/>
          </p:nvSpPr>
          <p:spPr bwMode="auto">
            <a:xfrm>
              <a:off x="5060282" y="4120285"/>
              <a:ext cx="181128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F33998-653B-422E-AF71-73D016234F6A}"/>
                </a:ext>
              </a:extLst>
            </p:cNvPr>
            <p:cNvSpPr/>
            <p:nvPr/>
          </p:nvSpPr>
          <p:spPr bwMode="auto">
            <a:xfrm>
              <a:off x="5268421" y="4120285"/>
              <a:ext cx="181128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cxnSp>
          <p:nvCxnSpPr>
            <p:cNvPr id="11325" name="Straight Connector 6156">
              <a:extLst>
                <a:ext uri="{FF2B5EF4-FFF2-40B4-BE49-F238E27FC236}">
                  <a16:creationId xmlns:a16="http://schemas.microsoft.com/office/drawing/2014/main" id="{2C427AEC-7B61-4FF9-9D2F-10AC2C2B76B3}"/>
                </a:ext>
              </a:extLst>
            </p:cNvPr>
            <p:cNvCxnSpPr>
              <a:cxnSpLocks noChangeShapeType="1"/>
              <a:stCxn id="6155" idx="7"/>
              <a:endCxn id="6155" idx="3"/>
            </p:cNvCxnSpPr>
            <p:nvPr/>
          </p:nvCxnSpPr>
          <p:spPr bwMode="auto">
            <a:xfrm flipH="1">
              <a:off x="5087292" y="4147338"/>
              <a:ext cx="127108" cy="138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26" name="Straight Connector 6158">
              <a:extLst>
                <a:ext uri="{FF2B5EF4-FFF2-40B4-BE49-F238E27FC236}">
                  <a16:creationId xmlns:a16="http://schemas.microsoft.com/office/drawing/2014/main" id="{7BC58A73-A2C4-402F-A022-87A951FA9E65}"/>
                </a:ext>
              </a:extLst>
            </p:cNvPr>
            <p:cNvCxnSpPr>
              <a:cxnSpLocks/>
              <a:stCxn id="52" idx="7"/>
              <a:endCxn id="52" idx="3"/>
            </p:cNvCxnSpPr>
            <p:nvPr/>
          </p:nvCxnSpPr>
          <p:spPr bwMode="auto">
            <a:xfrm flipH="1">
              <a:off x="5295432" y="4147338"/>
              <a:ext cx="127108" cy="138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1286" name="Picture 6160">
            <a:extLst>
              <a:ext uri="{FF2B5EF4-FFF2-40B4-BE49-F238E27FC236}">
                <a16:creationId xmlns:a16="http://schemas.microsoft.com/office/drawing/2014/main" id="{9CF57155-9B7A-43B8-A677-34F8A585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852738"/>
            <a:ext cx="5159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7" name="Straight Connector 6162">
            <a:extLst>
              <a:ext uri="{FF2B5EF4-FFF2-40B4-BE49-F238E27FC236}">
                <a16:creationId xmlns:a16="http://schemas.microsoft.com/office/drawing/2014/main" id="{F9C9D2D7-DB12-47ED-88BB-F7BF80CD2152}"/>
              </a:ext>
            </a:extLst>
          </p:cNvPr>
          <p:cNvCxnSpPr>
            <a:cxnSpLocks/>
          </p:cNvCxnSpPr>
          <p:nvPr/>
        </p:nvCxnSpPr>
        <p:spPr bwMode="auto">
          <a:xfrm flipV="1">
            <a:off x="5675313" y="3446463"/>
            <a:ext cx="120650" cy="60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8" name="Straight Connector 65">
            <a:extLst>
              <a:ext uri="{FF2B5EF4-FFF2-40B4-BE49-F238E27FC236}">
                <a16:creationId xmlns:a16="http://schemas.microsoft.com/office/drawing/2014/main" id="{835EE951-74B8-4BAB-90CB-F2145DB34A6B}"/>
              </a:ext>
            </a:extLst>
          </p:cNvPr>
          <p:cNvCxnSpPr>
            <a:cxnSpLocks/>
          </p:cNvCxnSpPr>
          <p:nvPr/>
        </p:nvCxnSpPr>
        <p:spPr bwMode="auto">
          <a:xfrm>
            <a:off x="5910263" y="3402013"/>
            <a:ext cx="280987" cy="120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289" name="Group 73">
            <a:extLst>
              <a:ext uri="{FF2B5EF4-FFF2-40B4-BE49-F238E27FC236}">
                <a16:creationId xmlns:a16="http://schemas.microsoft.com/office/drawing/2014/main" id="{ABB9676E-6B67-4B1F-9D44-9C5006719192}"/>
              </a:ext>
            </a:extLst>
          </p:cNvPr>
          <p:cNvGrpSpPr>
            <a:grpSpLocks/>
          </p:cNvGrpSpPr>
          <p:nvPr/>
        </p:nvGrpSpPr>
        <p:grpSpPr bwMode="auto">
          <a:xfrm>
            <a:off x="6821488" y="3321050"/>
            <a:ext cx="458787" cy="287338"/>
            <a:chOff x="5039627" y="4072545"/>
            <a:chExt cx="459177" cy="288032"/>
          </a:xfrm>
        </p:grpSpPr>
        <p:sp>
          <p:nvSpPr>
            <p:cNvPr id="11317" name="Rectangle: Rounded Corners 74">
              <a:extLst>
                <a:ext uri="{FF2B5EF4-FFF2-40B4-BE49-F238E27FC236}">
                  <a16:creationId xmlns:a16="http://schemas.microsoft.com/office/drawing/2014/main" id="{08531292-B2FB-41A3-B878-A4CD6A00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627" y="4072545"/>
              <a:ext cx="459177" cy="2880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99FE3E5-C938-4FCE-AA15-69066B852F55}"/>
                </a:ext>
              </a:extLst>
            </p:cNvPr>
            <p:cNvSpPr/>
            <p:nvPr/>
          </p:nvSpPr>
          <p:spPr bwMode="auto">
            <a:xfrm>
              <a:off x="5060282" y="4120285"/>
              <a:ext cx="181129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E554E1F-404D-4B37-8DAC-ADF6A00A70E6}"/>
                </a:ext>
              </a:extLst>
            </p:cNvPr>
            <p:cNvSpPr/>
            <p:nvPr/>
          </p:nvSpPr>
          <p:spPr bwMode="auto">
            <a:xfrm>
              <a:off x="5268421" y="4120285"/>
              <a:ext cx="181129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cxnSp>
          <p:nvCxnSpPr>
            <p:cNvPr id="11320" name="Straight Connector 77">
              <a:extLst>
                <a:ext uri="{FF2B5EF4-FFF2-40B4-BE49-F238E27FC236}">
                  <a16:creationId xmlns:a16="http://schemas.microsoft.com/office/drawing/2014/main" id="{BD956C8F-5AC9-4E18-BF43-AEDBF6B58DC6}"/>
                </a:ext>
              </a:extLst>
            </p:cNvPr>
            <p:cNvCxnSpPr>
              <a:cxnSpLocks noChangeShapeType="1"/>
              <a:stCxn id="76" idx="7"/>
              <a:endCxn id="76" idx="3"/>
            </p:cNvCxnSpPr>
            <p:nvPr/>
          </p:nvCxnSpPr>
          <p:spPr bwMode="auto">
            <a:xfrm flipH="1">
              <a:off x="5087292" y="4147338"/>
              <a:ext cx="127108" cy="138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21" name="Straight Connector 78">
              <a:extLst>
                <a:ext uri="{FF2B5EF4-FFF2-40B4-BE49-F238E27FC236}">
                  <a16:creationId xmlns:a16="http://schemas.microsoft.com/office/drawing/2014/main" id="{137F4696-5E67-48B3-AFF0-AFE62608FAB2}"/>
                </a:ext>
              </a:extLst>
            </p:cNvPr>
            <p:cNvCxnSpPr>
              <a:cxnSpLocks/>
              <a:stCxn id="77" idx="7"/>
              <a:endCxn id="77" idx="3"/>
            </p:cNvCxnSpPr>
            <p:nvPr/>
          </p:nvCxnSpPr>
          <p:spPr bwMode="auto">
            <a:xfrm flipH="1">
              <a:off x="5295431" y="4147338"/>
              <a:ext cx="127108" cy="138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1290" name="Picture 6173">
            <a:extLst>
              <a:ext uri="{FF2B5EF4-FFF2-40B4-BE49-F238E27FC236}">
                <a16:creationId xmlns:a16="http://schemas.microsoft.com/office/drawing/2014/main" id="{4AD47353-AFB8-4879-8F41-892EF6D9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8640">
            <a:off x="7478713" y="3344863"/>
            <a:ext cx="16748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91" name="Straight Connector 31">
            <a:extLst>
              <a:ext uri="{FF2B5EF4-FFF2-40B4-BE49-F238E27FC236}">
                <a16:creationId xmlns:a16="http://schemas.microsoft.com/office/drawing/2014/main" id="{BF8536BB-E924-4C23-A6CF-EF9196FE2A47}"/>
              </a:ext>
            </a:extLst>
          </p:cNvPr>
          <p:cNvCxnSpPr>
            <a:cxnSpLocks noChangeShapeType="1"/>
            <a:endCxn id="77" idx="6"/>
          </p:cNvCxnSpPr>
          <p:nvPr/>
        </p:nvCxnSpPr>
        <p:spPr bwMode="auto">
          <a:xfrm flipH="1">
            <a:off x="7231063" y="3465513"/>
            <a:ext cx="70643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292" name="Picture 88">
            <a:extLst>
              <a:ext uri="{FF2B5EF4-FFF2-40B4-BE49-F238E27FC236}">
                <a16:creationId xmlns:a16="http://schemas.microsoft.com/office/drawing/2014/main" id="{958ACDFA-24EE-46FC-AED1-F626DA1E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3659188"/>
            <a:ext cx="133826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93" name="Straight Connector 33">
            <a:extLst>
              <a:ext uri="{FF2B5EF4-FFF2-40B4-BE49-F238E27FC236}">
                <a16:creationId xmlns:a16="http://schemas.microsoft.com/office/drawing/2014/main" id="{4E568C82-B6C9-4E2E-BE45-0DA29B36C9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6113" y="3529013"/>
            <a:ext cx="920750" cy="341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294" name="Picture 94">
            <a:extLst>
              <a:ext uri="{FF2B5EF4-FFF2-40B4-BE49-F238E27FC236}">
                <a16:creationId xmlns:a16="http://schemas.microsoft.com/office/drawing/2014/main" id="{EAD64DD4-0F0F-4B9B-8BB2-38A7BB9D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3689350"/>
            <a:ext cx="1338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5" name="Group 82">
            <a:extLst>
              <a:ext uri="{FF2B5EF4-FFF2-40B4-BE49-F238E27FC236}">
                <a16:creationId xmlns:a16="http://schemas.microsoft.com/office/drawing/2014/main" id="{5FA195FB-6EC9-47BF-A6F1-99A27CD6481D}"/>
              </a:ext>
            </a:extLst>
          </p:cNvPr>
          <p:cNvGrpSpPr>
            <a:grpSpLocks/>
          </p:cNvGrpSpPr>
          <p:nvPr/>
        </p:nvGrpSpPr>
        <p:grpSpPr bwMode="auto">
          <a:xfrm>
            <a:off x="5702300" y="3675063"/>
            <a:ext cx="458788" cy="287337"/>
            <a:chOff x="5039627" y="4072545"/>
            <a:chExt cx="459177" cy="288032"/>
          </a:xfrm>
        </p:grpSpPr>
        <p:sp>
          <p:nvSpPr>
            <p:cNvPr id="11312" name="Rectangle: Rounded Corners 83">
              <a:extLst>
                <a:ext uri="{FF2B5EF4-FFF2-40B4-BE49-F238E27FC236}">
                  <a16:creationId xmlns:a16="http://schemas.microsoft.com/office/drawing/2014/main" id="{56A7FD62-FBD3-4950-9213-5A502634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627" y="4072545"/>
              <a:ext cx="459177" cy="2880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30A30FC-808E-438C-ABEA-8DD386348291}"/>
                </a:ext>
              </a:extLst>
            </p:cNvPr>
            <p:cNvSpPr/>
            <p:nvPr/>
          </p:nvSpPr>
          <p:spPr bwMode="auto">
            <a:xfrm>
              <a:off x="5060282" y="4120285"/>
              <a:ext cx="181128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4BB604A-BD59-476A-84C8-BFD3CFA8B7AA}"/>
                </a:ext>
              </a:extLst>
            </p:cNvPr>
            <p:cNvSpPr/>
            <p:nvPr/>
          </p:nvSpPr>
          <p:spPr bwMode="auto">
            <a:xfrm>
              <a:off x="5268421" y="4120285"/>
              <a:ext cx="181128" cy="1925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cxnSp>
          <p:nvCxnSpPr>
            <p:cNvPr id="11315" name="Straight Connector 86">
              <a:extLst>
                <a:ext uri="{FF2B5EF4-FFF2-40B4-BE49-F238E27FC236}">
                  <a16:creationId xmlns:a16="http://schemas.microsoft.com/office/drawing/2014/main" id="{DC9F8787-326B-4780-98A0-B53526C3AC09}"/>
                </a:ext>
              </a:extLst>
            </p:cNvPr>
            <p:cNvCxnSpPr>
              <a:cxnSpLocks noChangeShapeType="1"/>
              <a:stCxn id="85" idx="7"/>
              <a:endCxn id="85" idx="3"/>
            </p:cNvCxnSpPr>
            <p:nvPr/>
          </p:nvCxnSpPr>
          <p:spPr bwMode="auto">
            <a:xfrm flipH="1">
              <a:off x="5087292" y="4147337"/>
              <a:ext cx="127108" cy="1384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6" name="Straight Connector 87">
              <a:extLst>
                <a:ext uri="{FF2B5EF4-FFF2-40B4-BE49-F238E27FC236}">
                  <a16:creationId xmlns:a16="http://schemas.microsoft.com/office/drawing/2014/main" id="{FDEB8EF6-6937-4D14-9414-23742F159957}"/>
                </a:ext>
              </a:extLst>
            </p:cNvPr>
            <p:cNvCxnSpPr>
              <a:cxnSpLocks/>
              <a:stCxn id="86" idx="7"/>
              <a:endCxn id="86" idx="3"/>
            </p:cNvCxnSpPr>
            <p:nvPr/>
          </p:nvCxnSpPr>
          <p:spPr bwMode="auto">
            <a:xfrm flipH="1">
              <a:off x="5295432" y="4147337"/>
              <a:ext cx="127108" cy="1384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11296" name="Picture 40">
            <a:extLst>
              <a:ext uri="{FF2B5EF4-FFF2-40B4-BE49-F238E27FC236}">
                <a16:creationId xmlns:a16="http://schemas.microsoft.com/office/drawing/2014/main" id="{61740843-9DAB-46BF-AF51-0BB2CBC1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121150"/>
            <a:ext cx="333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TextBox 49">
            <a:extLst>
              <a:ext uri="{FF2B5EF4-FFF2-40B4-BE49-F238E27FC236}">
                <a16:creationId xmlns:a16="http://schemas.microsoft.com/office/drawing/2014/main" id="{F1FE7027-290E-416F-99CB-6A4DDB76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4756150"/>
            <a:ext cx="1620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Terminal Blocks</a:t>
            </a:r>
          </a:p>
        </p:txBody>
      </p:sp>
      <p:cxnSp>
        <p:nvCxnSpPr>
          <p:cNvPr id="11298" name="Straight Arrow Connector 52">
            <a:extLst>
              <a:ext uri="{FF2B5EF4-FFF2-40B4-BE49-F238E27FC236}">
                <a16:creationId xmlns:a16="http://schemas.microsoft.com/office/drawing/2014/main" id="{85506B8E-57EB-4C8A-8550-ECF48E0CE4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4875" y="4052888"/>
            <a:ext cx="0" cy="5889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99" name="TextBox 103">
            <a:extLst>
              <a:ext uri="{FF2B5EF4-FFF2-40B4-BE49-F238E27FC236}">
                <a16:creationId xmlns:a16="http://schemas.microsoft.com/office/drawing/2014/main" id="{36E884B3-42B4-4C57-A6B7-247207BE1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1966913"/>
            <a:ext cx="1263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Screwdriver</a:t>
            </a:r>
          </a:p>
        </p:txBody>
      </p:sp>
      <p:sp>
        <p:nvSpPr>
          <p:cNvPr id="11300" name="TextBox 104">
            <a:extLst>
              <a:ext uri="{FF2B5EF4-FFF2-40B4-BE49-F238E27FC236}">
                <a16:creationId xmlns:a16="http://schemas.microsoft.com/office/drawing/2014/main" id="{A6556745-65C0-405E-AB53-6176BBA9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468563"/>
            <a:ext cx="77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Switch</a:t>
            </a:r>
          </a:p>
        </p:txBody>
      </p:sp>
      <p:pic>
        <p:nvPicPr>
          <p:cNvPr id="11301" name="Picture 53">
            <a:extLst>
              <a:ext uri="{FF2B5EF4-FFF2-40B4-BE49-F238E27FC236}">
                <a16:creationId xmlns:a16="http://schemas.microsoft.com/office/drawing/2014/main" id="{19B02580-69E2-4D15-AF75-947727C1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305050"/>
            <a:ext cx="2730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106">
            <a:extLst>
              <a:ext uri="{FF2B5EF4-FFF2-40B4-BE49-F238E27FC236}">
                <a16:creationId xmlns:a16="http://schemas.microsoft.com/office/drawing/2014/main" id="{1DAFAE6E-5417-4D33-B706-CA88A451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19338"/>
            <a:ext cx="2730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Box 107">
            <a:extLst>
              <a:ext uri="{FF2B5EF4-FFF2-40B4-BE49-F238E27FC236}">
                <a16:creationId xmlns:a16="http://schemas.microsoft.com/office/drawing/2014/main" id="{42706240-3EF6-4D0F-BD1C-9442E4167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1817688"/>
            <a:ext cx="973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Batteries</a:t>
            </a:r>
          </a:p>
        </p:txBody>
      </p:sp>
      <p:sp>
        <p:nvSpPr>
          <p:cNvPr id="11304" name="TextBox 108">
            <a:extLst>
              <a:ext uri="{FF2B5EF4-FFF2-40B4-BE49-F238E27FC236}">
                <a16:creationId xmlns:a16="http://schemas.microsoft.com/office/drawing/2014/main" id="{6E1E2F37-AB63-46F3-B6EB-656B561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50" y="4483100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Battery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Holder</a:t>
            </a:r>
          </a:p>
        </p:txBody>
      </p:sp>
      <p:sp>
        <p:nvSpPr>
          <p:cNvPr id="11305" name="TextBox 109">
            <a:extLst>
              <a:ext uri="{FF2B5EF4-FFF2-40B4-BE49-F238E27FC236}">
                <a16:creationId xmlns:a16="http://schemas.microsoft.com/office/drawing/2014/main" id="{A900E085-4BD6-41CA-B39E-7ABD00D3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286000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/>
              <a:t>Bulb</a:t>
            </a:r>
          </a:p>
        </p:txBody>
      </p:sp>
      <p:sp>
        <p:nvSpPr>
          <p:cNvPr id="11306" name="TextBox 110">
            <a:extLst>
              <a:ext uri="{FF2B5EF4-FFF2-40B4-BE49-F238E27FC236}">
                <a16:creationId xmlns:a16="http://schemas.microsoft.com/office/drawing/2014/main" id="{687AA4AB-69E3-46C3-A657-BB1CDF12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3962400"/>
            <a:ext cx="80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Bulb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Holder</a:t>
            </a:r>
          </a:p>
        </p:txBody>
      </p:sp>
      <p:sp>
        <p:nvSpPr>
          <p:cNvPr id="11307" name="Text Box 4">
            <a:extLst>
              <a:ext uri="{FF2B5EF4-FFF2-40B4-BE49-F238E27FC236}">
                <a16:creationId xmlns:a16="http://schemas.microsoft.com/office/drawing/2014/main" id="{75CD4385-C624-4FD8-8CC4-6634F6B7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5532438"/>
            <a:ext cx="46323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DO NOT Switch On Until the Teacher Has Checked Your Circuit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3726D5-9189-4815-BFC0-AAA65067E9B2}"/>
              </a:ext>
            </a:extLst>
          </p:cNvPr>
          <p:cNvSpPr/>
          <p:nvPr/>
        </p:nvSpPr>
        <p:spPr>
          <a:xfrm>
            <a:off x="5110163" y="5527675"/>
            <a:ext cx="44402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+mn-ea"/>
              </a:rPr>
              <a:t>Danger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From Overheating Batteries if</a:t>
            </a:r>
          </a:p>
          <a:p>
            <a:pPr algn="ctr">
              <a:defRPr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Short Circuited</a:t>
            </a:r>
          </a:p>
        </p:txBody>
      </p:sp>
      <p:grpSp>
        <p:nvGrpSpPr>
          <p:cNvPr id="11309" name="Group 1">
            <a:extLst>
              <a:ext uri="{FF2B5EF4-FFF2-40B4-BE49-F238E27FC236}">
                <a16:creationId xmlns:a16="http://schemas.microsoft.com/office/drawing/2014/main" id="{04E3723D-C633-4A7B-89ED-D22841B95B7B}"/>
              </a:ext>
            </a:extLst>
          </p:cNvPr>
          <p:cNvGrpSpPr>
            <a:grpSpLocks/>
          </p:cNvGrpSpPr>
          <p:nvPr/>
        </p:nvGrpSpPr>
        <p:grpSpPr bwMode="auto">
          <a:xfrm>
            <a:off x="4460875" y="2085975"/>
            <a:ext cx="582613" cy="1065213"/>
            <a:chOff x="4460875" y="2085975"/>
            <a:chExt cx="582613" cy="1065213"/>
          </a:xfrm>
        </p:grpSpPr>
        <p:pic>
          <p:nvPicPr>
            <p:cNvPr id="11310" name="Picture 37">
              <a:extLst>
                <a:ext uri="{FF2B5EF4-FFF2-40B4-BE49-F238E27FC236}">
                  <a16:creationId xmlns:a16="http://schemas.microsoft.com/office/drawing/2014/main" id="{A68F3B55-099C-475F-AFBE-B14E27418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877214">
              <a:off x="4231482" y="2315368"/>
              <a:ext cx="104140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11" name="Straight Connector 2">
              <a:extLst>
                <a:ext uri="{FF2B5EF4-FFF2-40B4-BE49-F238E27FC236}">
                  <a16:creationId xmlns:a16="http://schemas.microsoft.com/office/drawing/2014/main" id="{5E4C6DD0-1E8E-41B4-8066-9FFA20D859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0913" y="2665413"/>
              <a:ext cx="12700" cy="485775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65FBB625-F278-42B8-B0CD-AACF4E00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631825"/>
            <a:ext cx="385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/>
              <a:t>Heat Conservation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585A21B-53EF-4DDA-BE28-FA63A014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1470025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Build A House Without Lagging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A08E9C6-BDFD-4826-8C7C-9F8FC8F0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2232025"/>
            <a:ext cx="644048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Cut out each side, base and roof of your house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000" b="1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Optionally, Cut out each Window and Door,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Use Clingfilm to represent Glass</a:t>
            </a:r>
            <a:br>
              <a:rPr lang="en-GB" altLang="en-US" sz="2400" b="1">
                <a:solidFill>
                  <a:srgbClr val="002060"/>
                </a:solidFill>
              </a:rPr>
            </a:br>
            <a:r>
              <a:rPr lang="en-GB" altLang="en-US" sz="2400" b="1">
                <a:solidFill>
                  <a:srgbClr val="002060"/>
                </a:solidFill>
              </a:rPr>
              <a:t>(Put Clingfilm on before you glue the parts together)</a:t>
            </a:r>
            <a:br>
              <a:rPr lang="en-GB" altLang="en-US" sz="2400" b="1">
                <a:solidFill>
                  <a:srgbClr val="002060"/>
                </a:solidFill>
              </a:rPr>
            </a:br>
            <a:endParaRPr lang="en-GB" altLang="en-US" sz="1000" b="1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8000"/>
                </a:solidFill>
              </a:rPr>
              <a:t>Put the lamp into the house with wires coming out to the battery pack</a:t>
            </a:r>
            <a:br>
              <a:rPr lang="en-GB" altLang="en-US" sz="2400" b="1">
                <a:solidFill>
                  <a:srgbClr val="008000"/>
                </a:solidFill>
              </a:rPr>
            </a:br>
            <a:endParaRPr lang="en-GB" altLang="en-US" sz="1000" b="1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Insert the thermometer where you can read it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000" b="1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Glue the base, sides and roof 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1262</Words>
  <Application>Microsoft Office PowerPoint</Application>
  <PresentationFormat>A4 Paper (210x297 mm)</PresentationFormat>
  <Paragraphs>218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Times New Roman</vt:lpstr>
      <vt:lpstr>Office Theme</vt:lpstr>
      <vt:lpstr>Photo Editor Photo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64</cp:revision>
  <cp:lastPrinted>2018-03-05T10:21:59Z</cp:lastPrinted>
  <dcterms:created xsi:type="dcterms:W3CDTF">2012-02-10T13:32:16Z</dcterms:created>
  <dcterms:modified xsi:type="dcterms:W3CDTF">2023-06-29T09:34:14Z</dcterms:modified>
</cp:coreProperties>
</file>